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5"/>
  </p:notesMasterIdLst>
  <p:handoutMasterIdLst>
    <p:handoutMasterId r:id="rId66"/>
  </p:handoutMasterIdLst>
  <p:sldIdLst>
    <p:sldId id="387" r:id="rId3"/>
    <p:sldId id="465" r:id="rId4"/>
    <p:sldId id="321" r:id="rId5"/>
    <p:sldId id="450" r:id="rId6"/>
    <p:sldId id="451" r:id="rId7"/>
    <p:sldId id="452" r:id="rId8"/>
    <p:sldId id="371" r:id="rId9"/>
    <p:sldId id="453" r:id="rId10"/>
    <p:sldId id="378" r:id="rId11"/>
    <p:sldId id="388" r:id="rId12"/>
    <p:sldId id="400" r:id="rId13"/>
    <p:sldId id="454" r:id="rId14"/>
    <p:sldId id="402" r:id="rId15"/>
    <p:sldId id="455" r:id="rId16"/>
    <p:sldId id="456" r:id="rId17"/>
    <p:sldId id="382" r:id="rId18"/>
    <p:sldId id="383" r:id="rId19"/>
    <p:sldId id="405" r:id="rId20"/>
    <p:sldId id="457" r:id="rId21"/>
    <p:sldId id="458" r:id="rId22"/>
    <p:sldId id="386" r:id="rId23"/>
    <p:sldId id="468" r:id="rId24"/>
    <p:sldId id="469" r:id="rId25"/>
    <p:sldId id="470" r:id="rId26"/>
    <p:sldId id="471" r:id="rId27"/>
    <p:sldId id="472" r:id="rId28"/>
    <p:sldId id="473" r:id="rId29"/>
    <p:sldId id="474" r:id="rId30"/>
    <p:sldId id="475" r:id="rId31"/>
    <p:sldId id="476" r:id="rId32"/>
    <p:sldId id="477" r:id="rId33"/>
    <p:sldId id="478" r:id="rId34"/>
    <p:sldId id="479" r:id="rId35"/>
    <p:sldId id="480" r:id="rId36"/>
    <p:sldId id="481" r:id="rId37"/>
    <p:sldId id="482" r:id="rId38"/>
    <p:sldId id="483" r:id="rId39"/>
    <p:sldId id="484" r:id="rId40"/>
    <p:sldId id="485" r:id="rId41"/>
    <p:sldId id="486" r:id="rId42"/>
    <p:sldId id="487" r:id="rId43"/>
    <p:sldId id="488" r:id="rId44"/>
    <p:sldId id="489" r:id="rId45"/>
    <p:sldId id="490" r:id="rId46"/>
    <p:sldId id="491" r:id="rId47"/>
    <p:sldId id="492" r:id="rId48"/>
    <p:sldId id="493" r:id="rId49"/>
    <p:sldId id="494" r:id="rId50"/>
    <p:sldId id="363" r:id="rId51"/>
    <p:sldId id="464" r:id="rId52"/>
    <p:sldId id="406" r:id="rId53"/>
    <p:sldId id="409" r:id="rId54"/>
    <p:sldId id="424" r:id="rId55"/>
    <p:sldId id="466" r:id="rId56"/>
    <p:sldId id="366" r:id="rId57"/>
    <p:sldId id="460" r:id="rId58"/>
    <p:sldId id="461" r:id="rId59"/>
    <p:sldId id="462" r:id="rId60"/>
    <p:sldId id="467" r:id="rId61"/>
    <p:sldId id="463" r:id="rId62"/>
    <p:sldId id="427" r:id="rId63"/>
    <p:sldId id="428" r:id="rId64"/>
  </p:sldIdLst>
  <p:sldSz cx="9144000" cy="6858000" type="screen4x3"/>
  <p:notesSz cx="6858000"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LIM SAKA" initials="SS" lastIdx="9" clrIdx="0">
    <p:extLst>
      <p:ext uri="{19B8F6BF-5375-455C-9EA6-DF929625EA0E}">
        <p15:presenceInfo xmlns:p15="http://schemas.microsoft.com/office/powerpoint/2012/main" userId="S-1-5-21-1953079236-1855986223-2648030211-60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86D"/>
    <a:srgbClr val="F6EFBC"/>
    <a:srgbClr val="FCDCDF"/>
    <a:srgbClr val="E9CF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670" autoAdjust="0"/>
  </p:normalViewPr>
  <p:slideViewPr>
    <p:cSldViewPr>
      <p:cViewPr varScale="1">
        <p:scale>
          <a:sx n="96" d="100"/>
          <a:sy n="96" d="100"/>
        </p:scale>
        <p:origin x="398"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1074" y="-96"/>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43F68292-78E6-48C8-A4F2-071C121501CD}" type="datetimeFigureOut">
              <a:rPr lang="tr-TR" smtClean="0"/>
              <a:pPr/>
              <a:t>12.04.2023</a:t>
            </a:fld>
            <a:endParaRPr lang="tr-TR"/>
          </a:p>
        </p:txBody>
      </p:sp>
      <p:sp>
        <p:nvSpPr>
          <p:cNvPr id="4" name="Altbilgi Yer Tutucusu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79B80CF5-F096-45B1-9696-48E2CE27D74C}" type="slidenum">
              <a:rPr lang="tr-TR" smtClean="0"/>
              <a:pPr/>
              <a:t>‹#›</a:t>
            </a:fld>
            <a:endParaRPr lang="tr-TR"/>
          </a:p>
        </p:txBody>
      </p:sp>
    </p:spTree>
    <p:extLst>
      <p:ext uri="{BB962C8B-B14F-4D97-AF65-F5344CB8AC3E}">
        <p14:creationId xmlns:p14="http://schemas.microsoft.com/office/powerpoint/2010/main" val="396103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1364584F-8BE9-4F0B-8268-63F335200865}" type="datetimeFigureOut">
              <a:rPr lang="tr-TR" smtClean="0"/>
              <a:pPr/>
              <a:t>12.04.2023</a:t>
            </a:fld>
            <a:endParaRPr lang="tr-TR"/>
          </a:p>
        </p:txBody>
      </p:sp>
      <p:sp>
        <p:nvSpPr>
          <p:cNvPr id="4" name="Slayt Görüntüsü Yer Tutucusu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EE8B876B-4A08-49E1-B03B-3F1F5202C8A4}" type="slidenum">
              <a:rPr lang="tr-TR" smtClean="0"/>
              <a:pPr/>
              <a:t>‹#›</a:t>
            </a:fld>
            <a:endParaRPr lang="tr-TR"/>
          </a:p>
        </p:txBody>
      </p:sp>
    </p:spTree>
    <p:extLst>
      <p:ext uri="{BB962C8B-B14F-4D97-AF65-F5344CB8AC3E}">
        <p14:creationId xmlns:p14="http://schemas.microsoft.com/office/powerpoint/2010/main" val="2558589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421846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4241525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77802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1112463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3979922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3271165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4269851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2251271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1425102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3048713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2406204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3970083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709119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dirty="0"/>
          </a:p>
        </p:txBody>
      </p:sp>
    </p:spTree>
    <p:extLst>
      <p:ext uri="{BB962C8B-B14F-4D97-AF65-F5344CB8AC3E}">
        <p14:creationId xmlns:p14="http://schemas.microsoft.com/office/powerpoint/2010/main" val="3836468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1538938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3920686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dirty="0"/>
          </a:p>
        </p:txBody>
      </p:sp>
    </p:spTree>
    <p:extLst>
      <p:ext uri="{BB962C8B-B14F-4D97-AF65-F5344CB8AC3E}">
        <p14:creationId xmlns:p14="http://schemas.microsoft.com/office/powerpoint/2010/main" val="2447654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Tree>
    <p:extLst>
      <p:ext uri="{BB962C8B-B14F-4D97-AF65-F5344CB8AC3E}">
        <p14:creationId xmlns:p14="http://schemas.microsoft.com/office/powerpoint/2010/main" val="3080692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812221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279647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201561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Tree>
    <p:extLst>
      <p:ext uri="{BB962C8B-B14F-4D97-AF65-F5344CB8AC3E}">
        <p14:creationId xmlns:p14="http://schemas.microsoft.com/office/powerpoint/2010/main" val="17226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16149895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555154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3829321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3638922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4081748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Tree>
    <p:extLst>
      <p:ext uri="{BB962C8B-B14F-4D97-AF65-F5344CB8AC3E}">
        <p14:creationId xmlns:p14="http://schemas.microsoft.com/office/powerpoint/2010/main" val="10357318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Tree>
    <p:extLst>
      <p:ext uri="{BB962C8B-B14F-4D97-AF65-F5344CB8AC3E}">
        <p14:creationId xmlns:p14="http://schemas.microsoft.com/office/powerpoint/2010/main" val="40427946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1704383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p>
        </p:txBody>
      </p:sp>
    </p:spTree>
    <p:extLst>
      <p:ext uri="{BB962C8B-B14F-4D97-AF65-F5344CB8AC3E}">
        <p14:creationId xmlns:p14="http://schemas.microsoft.com/office/powerpoint/2010/main" val="5426415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10859682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3677571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34996645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34662307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12520459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39837447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482654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8727703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35350459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26111707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9174329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27062932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205056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dirty="0"/>
          </a:p>
        </p:txBody>
      </p:sp>
    </p:spTree>
    <p:extLst>
      <p:ext uri="{BB962C8B-B14F-4D97-AF65-F5344CB8AC3E}">
        <p14:creationId xmlns:p14="http://schemas.microsoft.com/office/powerpoint/2010/main" val="25947295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18886646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31418486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17421358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17421358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4432280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21005902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13794132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34534638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398094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2938620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9157973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25387030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26074183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3669982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dirty="0"/>
          </a:p>
        </p:txBody>
      </p:sp>
    </p:spTree>
    <p:extLst>
      <p:ext uri="{BB962C8B-B14F-4D97-AF65-F5344CB8AC3E}">
        <p14:creationId xmlns:p14="http://schemas.microsoft.com/office/powerpoint/2010/main" val="664423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dirty="0"/>
          </a:p>
        </p:txBody>
      </p:sp>
    </p:spTree>
    <p:extLst>
      <p:ext uri="{BB962C8B-B14F-4D97-AF65-F5344CB8AC3E}">
        <p14:creationId xmlns:p14="http://schemas.microsoft.com/office/powerpoint/2010/main" val="1216630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dirty="0"/>
          </a:p>
        </p:txBody>
      </p:sp>
    </p:spTree>
    <p:extLst>
      <p:ext uri="{BB962C8B-B14F-4D97-AF65-F5344CB8AC3E}">
        <p14:creationId xmlns:p14="http://schemas.microsoft.com/office/powerpoint/2010/main" val="3437291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2BDD1393-87CE-4EF6-BBE4-2D2D4A747945}" type="datetimeFigureOut">
              <a:rPr lang="tr-TR" smtClean="0"/>
              <a:pPr/>
              <a:t>12.04.2023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C5659C-E33E-4266-B09A-217CF609B6C0}" type="slidenum">
              <a:rPr lang="tr-TR" smtClean="0"/>
              <a:pPr/>
              <a:t>‹#›</a:t>
            </a:fld>
            <a:endParaRPr lang="tr-T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175"/>
            <a:ext cx="91567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etin kutusu 8"/>
          <p:cNvSpPr txBox="1"/>
          <p:nvPr userDrawn="1"/>
        </p:nvSpPr>
        <p:spPr>
          <a:xfrm>
            <a:off x="2564160" y="413048"/>
            <a:ext cx="6480720" cy="369332"/>
          </a:xfrm>
          <a:prstGeom prst="rect">
            <a:avLst/>
          </a:prstGeom>
          <a:noFill/>
        </p:spPr>
        <p:txBody>
          <a:bodyPr wrap="square" rtlCol="0">
            <a:spAutoFit/>
          </a:bodyPr>
          <a:lstStyle/>
          <a:p>
            <a:endParaRPr lang="tr-TR" dirty="0"/>
          </a:p>
        </p:txBody>
      </p:sp>
      <p:sp>
        <p:nvSpPr>
          <p:cNvPr id="10" name="Metin kutusu 9"/>
          <p:cNvSpPr txBox="1"/>
          <p:nvPr userDrawn="1"/>
        </p:nvSpPr>
        <p:spPr>
          <a:xfrm>
            <a:off x="6012160" y="6309320"/>
            <a:ext cx="2520280" cy="369332"/>
          </a:xfrm>
          <a:prstGeom prst="rect">
            <a:avLst/>
          </a:prstGeom>
          <a:solidFill>
            <a:schemeClr val="bg1"/>
          </a:solidFill>
        </p:spPr>
        <p:txBody>
          <a:bodyPr wrap="square" rtlCol="0">
            <a:spAutoFit/>
          </a:bodyPr>
          <a:lstStyle/>
          <a:p>
            <a:endParaRPr lang="tr-TR" dirty="0"/>
          </a:p>
        </p:txBody>
      </p:sp>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067" y="188640"/>
            <a:ext cx="1966834" cy="672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614" y="92606"/>
            <a:ext cx="2044288"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Yuvarlatılmış Dikdörtgen 6"/>
          <p:cNvSpPr/>
          <p:nvPr userDrawn="1"/>
        </p:nvSpPr>
        <p:spPr>
          <a:xfrm>
            <a:off x="2195736" y="92606"/>
            <a:ext cx="6849144" cy="76806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8082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BDD1393-87CE-4EF6-BBE4-2D2D4A747945}" type="datetimeFigureOut">
              <a:rPr lang="tr-TR" smtClean="0"/>
              <a:pPr/>
              <a:t>12.04.2023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C5659C-E33E-4266-B09A-217CF609B6C0}" type="slidenum">
              <a:rPr lang="tr-TR" smtClean="0"/>
              <a:pPr/>
              <a:t>‹#›</a:t>
            </a:fld>
            <a:endParaRPr lang="tr-TR"/>
          </a:p>
        </p:txBody>
      </p:sp>
    </p:spTree>
    <p:extLst>
      <p:ext uri="{BB962C8B-B14F-4D97-AF65-F5344CB8AC3E}">
        <p14:creationId xmlns:p14="http://schemas.microsoft.com/office/powerpoint/2010/main" val="1225328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BDD1393-87CE-4EF6-BBE4-2D2D4A747945}" type="datetimeFigureOut">
              <a:rPr lang="tr-TR" smtClean="0"/>
              <a:pPr/>
              <a:t>12.04.2023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C5659C-E33E-4266-B09A-217CF609B6C0}" type="slidenum">
              <a:rPr lang="tr-TR" smtClean="0"/>
              <a:pPr/>
              <a:t>‹#›</a:t>
            </a:fld>
            <a:endParaRPr lang="tr-TR"/>
          </a:p>
        </p:txBody>
      </p:sp>
    </p:spTree>
    <p:extLst>
      <p:ext uri="{BB962C8B-B14F-4D97-AF65-F5344CB8AC3E}">
        <p14:creationId xmlns:p14="http://schemas.microsoft.com/office/powerpoint/2010/main" val="1917402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Veri Yer Tutucusu 13"/>
          <p:cNvSpPr>
            <a:spLocks noGrp="1"/>
          </p:cNvSpPr>
          <p:nvPr>
            <p:ph type="dt" sz="half" idx="10"/>
          </p:nvPr>
        </p:nvSpPr>
        <p:spPr/>
        <p:txBody>
          <a:bodyPr/>
          <a:lstStyle>
            <a:lvl1pPr>
              <a:defRPr/>
            </a:lvl1pPr>
          </a:lstStyle>
          <a:p>
            <a:pPr>
              <a:defRPr/>
            </a:pPr>
            <a:fld id="{EF76654B-DD98-4771-9836-74FE546C9330}" type="datetime1">
              <a:rPr lang="tr-TR"/>
              <a:pPr>
                <a:defRPr/>
              </a:pPr>
              <a:t>12.04.2023</a:t>
            </a:fld>
            <a:endParaRPr lang="tr-TR"/>
          </a:p>
        </p:txBody>
      </p:sp>
      <p:sp>
        <p:nvSpPr>
          <p:cNvPr id="6" name="Altbilgi Yer Tutucusu 2"/>
          <p:cNvSpPr>
            <a:spLocks noGrp="1"/>
          </p:cNvSpPr>
          <p:nvPr>
            <p:ph type="ftr" sz="quarter" idx="11"/>
          </p:nvPr>
        </p:nvSpPr>
        <p:spPr/>
        <p:txBody>
          <a:bodyPr/>
          <a:lstStyle>
            <a:lvl1pPr>
              <a:defRPr/>
            </a:lvl1pPr>
          </a:lstStyle>
          <a:p>
            <a:pPr>
              <a:defRPr/>
            </a:pPr>
            <a:endParaRPr lang="tr-TR"/>
          </a:p>
        </p:txBody>
      </p:sp>
      <p:sp>
        <p:nvSpPr>
          <p:cNvPr id="7" name="Slayt Numarası Yer Tutucusu 22"/>
          <p:cNvSpPr>
            <a:spLocks noGrp="1"/>
          </p:cNvSpPr>
          <p:nvPr>
            <p:ph type="sldNum" sz="quarter" idx="12"/>
          </p:nvPr>
        </p:nvSpPr>
        <p:spPr/>
        <p:txBody>
          <a:bodyPr/>
          <a:lstStyle>
            <a:lvl1pPr>
              <a:defRPr/>
            </a:lvl1pPr>
          </a:lstStyle>
          <a:p>
            <a:pPr>
              <a:defRPr/>
            </a:pPr>
            <a:fld id="{60AF1247-A27C-4055-9B34-FB1B16AD30CD}" type="slidenum">
              <a:rPr lang="tr-TR"/>
              <a:pPr>
                <a:defRPr/>
              </a:pPr>
              <a:t>‹#›</a:t>
            </a:fld>
            <a:endParaRPr lang="tr-TR"/>
          </a:p>
        </p:txBody>
      </p:sp>
    </p:spTree>
    <p:extLst>
      <p:ext uri="{BB962C8B-B14F-4D97-AF65-F5344CB8AC3E}">
        <p14:creationId xmlns:p14="http://schemas.microsoft.com/office/powerpoint/2010/main" val="1759021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59320C1-A6FB-4AB9-836D-E6183B54381B}" type="datetime1">
              <a:rPr lang="tr-TR" smtClean="0">
                <a:solidFill>
                  <a:prstClr val="black">
                    <a:tint val="75000"/>
                  </a:prstClr>
                </a:solidFill>
              </a:rPr>
              <a:pPr/>
              <a:t>12.04.2023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9BC5659C-E33E-4266-B09A-217CF609B6C0}" type="slidenum">
              <a:rPr lang="tr-TR" smtClean="0">
                <a:solidFill>
                  <a:prstClr val="black">
                    <a:tint val="75000"/>
                  </a:prstClr>
                </a:solidFill>
              </a:rPr>
              <a:pPr/>
              <a:t>‹#›</a:t>
            </a:fld>
            <a:endParaRPr lang="tr-TR">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175"/>
            <a:ext cx="91567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etin kutusu 8"/>
          <p:cNvSpPr txBox="1"/>
          <p:nvPr userDrawn="1"/>
        </p:nvSpPr>
        <p:spPr>
          <a:xfrm>
            <a:off x="2564160" y="413048"/>
            <a:ext cx="6480720" cy="369332"/>
          </a:xfrm>
          <a:prstGeom prst="rect">
            <a:avLst/>
          </a:prstGeom>
          <a:noFill/>
        </p:spPr>
        <p:txBody>
          <a:bodyPr wrap="square" rtlCol="0">
            <a:spAutoFit/>
          </a:bodyPr>
          <a:lstStyle/>
          <a:p>
            <a:endParaRPr lang="tr-TR" dirty="0">
              <a:solidFill>
                <a:prstClr val="black"/>
              </a:solidFill>
            </a:endParaRPr>
          </a:p>
        </p:txBody>
      </p:sp>
      <p:sp>
        <p:nvSpPr>
          <p:cNvPr id="10" name="Metin kutusu 9"/>
          <p:cNvSpPr txBox="1"/>
          <p:nvPr userDrawn="1"/>
        </p:nvSpPr>
        <p:spPr>
          <a:xfrm>
            <a:off x="6012160" y="6309320"/>
            <a:ext cx="2520280" cy="369332"/>
          </a:xfrm>
          <a:prstGeom prst="rect">
            <a:avLst/>
          </a:prstGeom>
          <a:solidFill>
            <a:schemeClr val="bg1"/>
          </a:solidFill>
        </p:spPr>
        <p:txBody>
          <a:bodyPr wrap="square" rtlCol="0">
            <a:spAutoFit/>
          </a:bodyPr>
          <a:lstStyle/>
          <a:p>
            <a:endParaRPr lang="tr-TR" dirty="0">
              <a:solidFill>
                <a:prstClr val="black"/>
              </a:solidFill>
            </a:endParaRPr>
          </a:p>
        </p:txBody>
      </p:sp>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067" y="188640"/>
            <a:ext cx="1966834" cy="672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614" y="92606"/>
            <a:ext cx="2044288"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Yuvarlatılmış Dikdörtgen 6"/>
          <p:cNvSpPr/>
          <p:nvPr userDrawn="1"/>
        </p:nvSpPr>
        <p:spPr>
          <a:xfrm>
            <a:off x="2195736" y="92606"/>
            <a:ext cx="6849144" cy="76806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Tree>
    <p:extLst>
      <p:ext uri="{BB962C8B-B14F-4D97-AF65-F5344CB8AC3E}">
        <p14:creationId xmlns:p14="http://schemas.microsoft.com/office/powerpoint/2010/main" val="2268743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2E7AB4F-686F-45F0-AC11-8B45DA1CBF9F}" type="datetime1">
              <a:rPr lang="tr-TR" smtClean="0">
                <a:solidFill>
                  <a:prstClr val="black">
                    <a:tint val="75000"/>
                  </a:prstClr>
                </a:solidFill>
              </a:rPr>
              <a:pPr/>
              <a:t>12.04.2023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9BC5659C-E33E-4266-B09A-217CF609B6C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15492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09183502-623F-4535-9D4A-41BC510222F8}" type="datetime1">
              <a:rPr lang="tr-TR" smtClean="0">
                <a:solidFill>
                  <a:prstClr val="black">
                    <a:tint val="75000"/>
                  </a:prstClr>
                </a:solidFill>
              </a:rPr>
              <a:pPr/>
              <a:t>12.04.2023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9BC5659C-E33E-4266-B09A-217CF609B6C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83153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DCB457D-282B-4D83-A739-BB191EC14E5A}" type="datetime1">
              <a:rPr lang="tr-TR" smtClean="0">
                <a:solidFill>
                  <a:prstClr val="black">
                    <a:tint val="75000"/>
                  </a:prstClr>
                </a:solidFill>
              </a:rPr>
              <a:pPr/>
              <a:t>12.04.2023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9BC5659C-E33E-4266-B09A-217CF609B6C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9446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C212B4F-3B77-49B5-9232-E06381B3DD54}" type="datetime1">
              <a:rPr lang="tr-TR" smtClean="0">
                <a:solidFill>
                  <a:prstClr val="black">
                    <a:tint val="75000"/>
                  </a:prstClr>
                </a:solidFill>
              </a:rPr>
              <a:pPr/>
              <a:t>12.04.2023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9BC5659C-E33E-4266-B09A-217CF609B6C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24279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0F92CE80-B76C-4CC3-ACAB-3F4DE11E9101}" type="datetime1">
              <a:rPr lang="tr-TR" smtClean="0">
                <a:solidFill>
                  <a:prstClr val="black">
                    <a:tint val="75000"/>
                  </a:prstClr>
                </a:solidFill>
              </a:rPr>
              <a:pPr/>
              <a:t>12.04.2023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9BC5659C-E33E-4266-B09A-217CF609B6C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05370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A5B7C28-A9A5-425A-A6E7-E542A56D17EB}" type="datetime1">
              <a:rPr lang="tr-TR" smtClean="0">
                <a:solidFill>
                  <a:prstClr val="black">
                    <a:tint val="75000"/>
                  </a:prstClr>
                </a:solidFill>
              </a:rPr>
              <a:pPr/>
              <a:t>12.04.2023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9BC5659C-E33E-4266-B09A-217CF609B6C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4236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BDD1393-87CE-4EF6-BBE4-2D2D4A747945}" type="datetimeFigureOut">
              <a:rPr lang="tr-TR" smtClean="0"/>
              <a:pPr/>
              <a:t>12.04.2023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C5659C-E33E-4266-B09A-217CF609B6C0}" type="slidenum">
              <a:rPr lang="tr-TR" smtClean="0"/>
              <a:pPr/>
              <a:t>‹#›</a:t>
            </a:fld>
            <a:endParaRPr lang="tr-TR"/>
          </a:p>
        </p:txBody>
      </p:sp>
    </p:spTree>
    <p:extLst>
      <p:ext uri="{BB962C8B-B14F-4D97-AF65-F5344CB8AC3E}">
        <p14:creationId xmlns:p14="http://schemas.microsoft.com/office/powerpoint/2010/main" val="2536481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D62717D-0233-4DFB-AB05-62868856CBCD}" type="datetime1">
              <a:rPr lang="tr-TR" smtClean="0">
                <a:solidFill>
                  <a:prstClr val="black">
                    <a:tint val="75000"/>
                  </a:prstClr>
                </a:solidFill>
              </a:rPr>
              <a:pPr/>
              <a:t>12.04.2023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9BC5659C-E33E-4266-B09A-217CF609B6C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51322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C0AB3DC-DB01-4E03-A69C-5EE4B8A73398}" type="datetime1">
              <a:rPr lang="tr-TR" smtClean="0">
                <a:solidFill>
                  <a:prstClr val="black">
                    <a:tint val="75000"/>
                  </a:prstClr>
                </a:solidFill>
              </a:rPr>
              <a:pPr/>
              <a:t>12.04.2023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9BC5659C-E33E-4266-B09A-217CF609B6C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65916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D83D360-4AED-475F-8AAD-94491D57DE54}" type="datetime1">
              <a:rPr lang="tr-TR" smtClean="0">
                <a:solidFill>
                  <a:prstClr val="black">
                    <a:tint val="75000"/>
                  </a:prstClr>
                </a:solidFill>
              </a:rPr>
              <a:pPr/>
              <a:t>12.04.2023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9BC5659C-E33E-4266-B09A-217CF609B6C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50031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D2851A5-0E85-4DA9-AC1B-54DE8FE50A58}" type="datetime1">
              <a:rPr lang="tr-TR" smtClean="0">
                <a:solidFill>
                  <a:prstClr val="black">
                    <a:tint val="75000"/>
                  </a:prstClr>
                </a:solidFill>
              </a:rPr>
              <a:pPr/>
              <a:t>12.04.2023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9BC5659C-E33E-4266-B09A-217CF609B6C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97926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Veri Yer Tutucusu 13"/>
          <p:cNvSpPr>
            <a:spLocks noGrp="1"/>
          </p:cNvSpPr>
          <p:nvPr>
            <p:ph type="dt" sz="half" idx="10"/>
          </p:nvPr>
        </p:nvSpPr>
        <p:spPr/>
        <p:txBody>
          <a:bodyPr/>
          <a:lstStyle>
            <a:lvl1pPr>
              <a:defRPr/>
            </a:lvl1pPr>
          </a:lstStyle>
          <a:p>
            <a:pPr>
              <a:defRPr/>
            </a:pPr>
            <a:fld id="{230AB04D-58B0-40F6-9A08-0C5F9966769C}" type="datetime1">
              <a:rPr lang="tr-TR" smtClean="0">
                <a:solidFill>
                  <a:prstClr val="black">
                    <a:tint val="75000"/>
                  </a:prstClr>
                </a:solidFill>
              </a:rPr>
              <a:pPr>
                <a:defRPr/>
              </a:pPr>
              <a:t>12.04.2023</a:t>
            </a:fld>
            <a:endParaRPr lang="tr-TR">
              <a:solidFill>
                <a:prstClr val="black">
                  <a:tint val="75000"/>
                </a:prstClr>
              </a:solidFill>
            </a:endParaRPr>
          </a:p>
        </p:txBody>
      </p:sp>
      <p:sp>
        <p:nvSpPr>
          <p:cNvPr id="6" name="Altbilgi Yer Tutucusu 2"/>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22"/>
          <p:cNvSpPr>
            <a:spLocks noGrp="1"/>
          </p:cNvSpPr>
          <p:nvPr>
            <p:ph type="sldNum" sz="quarter" idx="12"/>
          </p:nvPr>
        </p:nvSpPr>
        <p:spPr/>
        <p:txBody>
          <a:bodyPr/>
          <a:lstStyle>
            <a:lvl1pPr>
              <a:defRPr/>
            </a:lvl1pPr>
          </a:lstStyle>
          <a:p>
            <a:pPr>
              <a:defRPr/>
            </a:pPr>
            <a:fld id="{60AF1247-A27C-4055-9B34-FB1B16AD30CD}"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7505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2BDD1393-87CE-4EF6-BBE4-2D2D4A747945}" type="datetimeFigureOut">
              <a:rPr lang="tr-TR" smtClean="0"/>
              <a:pPr/>
              <a:t>12.04.2023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C5659C-E33E-4266-B09A-217CF609B6C0}" type="slidenum">
              <a:rPr lang="tr-TR" smtClean="0"/>
              <a:pPr/>
              <a:t>‹#›</a:t>
            </a:fld>
            <a:endParaRPr lang="tr-TR"/>
          </a:p>
        </p:txBody>
      </p:sp>
    </p:spTree>
    <p:extLst>
      <p:ext uri="{BB962C8B-B14F-4D97-AF65-F5344CB8AC3E}">
        <p14:creationId xmlns:p14="http://schemas.microsoft.com/office/powerpoint/2010/main" val="4234035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2BDD1393-87CE-4EF6-BBE4-2D2D4A747945}" type="datetimeFigureOut">
              <a:rPr lang="tr-TR" smtClean="0"/>
              <a:pPr/>
              <a:t>12.04.2023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C5659C-E33E-4266-B09A-217CF609B6C0}" type="slidenum">
              <a:rPr lang="tr-TR" smtClean="0"/>
              <a:pPr/>
              <a:t>‹#›</a:t>
            </a:fld>
            <a:endParaRPr lang="tr-TR"/>
          </a:p>
        </p:txBody>
      </p:sp>
    </p:spTree>
    <p:extLst>
      <p:ext uri="{BB962C8B-B14F-4D97-AF65-F5344CB8AC3E}">
        <p14:creationId xmlns:p14="http://schemas.microsoft.com/office/powerpoint/2010/main" val="2555829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BDD1393-87CE-4EF6-BBE4-2D2D4A747945}" type="datetimeFigureOut">
              <a:rPr lang="tr-TR" smtClean="0"/>
              <a:pPr/>
              <a:t>12.04.2023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BC5659C-E33E-4266-B09A-217CF609B6C0}" type="slidenum">
              <a:rPr lang="tr-TR" smtClean="0"/>
              <a:pPr/>
              <a:t>‹#›</a:t>
            </a:fld>
            <a:endParaRPr lang="tr-TR"/>
          </a:p>
        </p:txBody>
      </p:sp>
    </p:spTree>
    <p:extLst>
      <p:ext uri="{BB962C8B-B14F-4D97-AF65-F5344CB8AC3E}">
        <p14:creationId xmlns:p14="http://schemas.microsoft.com/office/powerpoint/2010/main" val="255344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BDD1393-87CE-4EF6-BBE4-2D2D4A747945}" type="datetimeFigureOut">
              <a:rPr lang="tr-TR" smtClean="0"/>
              <a:pPr/>
              <a:t>12.04.2023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BC5659C-E33E-4266-B09A-217CF609B6C0}" type="slidenum">
              <a:rPr lang="tr-TR" smtClean="0"/>
              <a:pPr/>
              <a:t>‹#›</a:t>
            </a:fld>
            <a:endParaRPr lang="tr-TR"/>
          </a:p>
        </p:txBody>
      </p:sp>
    </p:spTree>
    <p:extLst>
      <p:ext uri="{BB962C8B-B14F-4D97-AF65-F5344CB8AC3E}">
        <p14:creationId xmlns:p14="http://schemas.microsoft.com/office/powerpoint/2010/main" val="481983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BDD1393-87CE-4EF6-BBE4-2D2D4A747945}" type="datetimeFigureOut">
              <a:rPr lang="tr-TR" smtClean="0"/>
              <a:pPr/>
              <a:t>12.04.2023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BC5659C-E33E-4266-B09A-217CF609B6C0}" type="slidenum">
              <a:rPr lang="tr-TR" smtClean="0"/>
              <a:pPr/>
              <a:t>‹#›</a:t>
            </a:fld>
            <a:endParaRPr lang="tr-TR"/>
          </a:p>
        </p:txBody>
      </p:sp>
    </p:spTree>
    <p:extLst>
      <p:ext uri="{BB962C8B-B14F-4D97-AF65-F5344CB8AC3E}">
        <p14:creationId xmlns:p14="http://schemas.microsoft.com/office/powerpoint/2010/main" val="114689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BDD1393-87CE-4EF6-BBE4-2D2D4A747945}" type="datetimeFigureOut">
              <a:rPr lang="tr-TR" smtClean="0"/>
              <a:pPr/>
              <a:t>12.04.2023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C5659C-E33E-4266-B09A-217CF609B6C0}" type="slidenum">
              <a:rPr lang="tr-TR" smtClean="0"/>
              <a:pPr/>
              <a:t>‹#›</a:t>
            </a:fld>
            <a:endParaRPr lang="tr-TR"/>
          </a:p>
        </p:txBody>
      </p:sp>
    </p:spTree>
    <p:extLst>
      <p:ext uri="{BB962C8B-B14F-4D97-AF65-F5344CB8AC3E}">
        <p14:creationId xmlns:p14="http://schemas.microsoft.com/office/powerpoint/2010/main" val="65160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BDD1393-87CE-4EF6-BBE4-2D2D4A747945}" type="datetimeFigureOut">
              <a:rPr lang="tr-TR" smtClean="0"/>
              <a:pPr/>
              <a:t>12.04.2023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C5659C-E33E-4266-B09A-217CF609B6C0}" type="slidenum">
              <a:rPr lang="tr-TR" smtClean="0"/>
              <a:pPr/>
              <a:t>‹#›</a:t>
            </a:fld>
            <a:endParaRPr lang="tr-TR"/>
          </a:p>
        </p:txBody>
      </p:sp>
    </p:spTree>
    <p:extLst>
      <p:ext uri="{BB962C8B-B14F-4D97-AF65-F5344CB8AC3E}">
        <p14:creationId xmlns:p14="http://schemas.microsoft.com/office/powerpoint/2010/main" val="1182034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1393-87CE-4EF6-BBE4-2D2D4A747945}" type="datetimeFigureOut">
              <a:rPr lang="tr-TR" smtClean="0"/>
              <a:pPr/>
              <a:t>12.04.2023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5659C-E33E-4266-B09A-217CF609B6C0}" type="slidenum">
              <a:rPr lang="tr-TR" smtClean="0"/>
              <a:pPr/>
              <a:t>‹#›</a:t>
            </a:fld>
            <a:endParaRPr lang="tr-TR"/>
          </a:p>
        </p:txBody>
      </p:sp>
    </p:spTree>
    <p:extLst>
      <p:ext uri="{BB962C8B-B14F-4D97-AF65-F5344CB8AC3E}">
        <p14:creationId xmlns:p14="http://schemas.microsoft.com/office/powerpoint/2010/main" val="3094870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24393-83C7-42B0-8982-DC9DD835A347}" type="datetime1">
              <a:rPr lang="tr-TR" smtClean="0">
                <a:solidFill>
                  <a:prstClr val="black">
                    <a:tint val="75000"/>
                  </a:prstClr>
                </a:solidFill>
              </a:rPr>
              <a:pPr/>
              <a:t>12.04.2023</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5659C-E33E-4266-B09A-217CF609B6C0}"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539104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 y="6275724"/>
            <a:ext cx="9144000" cy="643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Başlık 1"/>
          <p:cNvSpPr>
            <a:spLocks noGrp="1"/>
          </p:cNvSpPr>
          <p:nvPr>
            <p:ph type="title"/>
          </p:nvPr>
        </p:nvSpPr>
        <p:spPr>
          <a:xfrm>
            <a:off x="827514" y="2020802"/>
            <a:ext cx="7488832" cy="2232248"/>
          </a:xfrm>
          <a:prstGeom prst="roundRect">
            <a:avLst/>
          </a:prstGeom>
          <a:solidFill>
            <a:schemeClr val="tx2">
              <a:lumMod val="20000"/>
              <a:lumOff val="80000"/>
            </a:schemeClr>
          </a:solidFill>
          <a:ln w="63500" cap="sq"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scene3d>
            <a:camera prst="orthographicFront"/>
            <a:lightRig rig="threePt" dir="t"/>
          </a:scene3d>
          <a:sp3d>
            <a:bevelT w="101600" prst="riblet"/>
          </a:sp3d>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dirty="0">
                <a:solidFill>
                  <a:srgbClr val="002060"/>
                </a:solidFill>
              </a:rPr>
              <a:t>BAZI ALACAKLARIN YENİDEN YAPILANDIRILMASINA DAİR</a:t>
            </a:r>
            <a:br>
              <a:rPr lang="tr-TR" dirty="0">
                <a:solidFill>
                  <a:srgbClr val="002060"/>
                </a:solidFill>
              </a:rPr>
            </a:br>
            <a:r>
              <a:rPr lang="tr-TR" dirty="0">
                <a:solidFill>
                  <a:srgbClr val="002060"/>
                </a:solidFill>
              </a:rPr>
              <a:t>7440 SAYILI KANUN</a:t>
            </a:r>
            <a:endParaRPr lang="tr-TR" altLang="tr-TR" sz="2000" dirty="0">
              <a:solidFill>
                <a:srgbClr val="FF0000"/>
              </a:solidFill>
            </a:endParaRPr>
          </a:p>
        </p:txBody>
      </p:sp>
      <p:pic>
        <p:nvPicPr>
          <p:cNvPr id="1028" name="Picture 4" descr="http://i.hurimg.com/i/hurriyet/90/620x350/55eb6009f018fbb8f8bd0a1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207" y="5043499"/>
            <a:ext cx="2182795" cy="12322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2014" y="116632"/>
            <a:ext cx="3059832" cy="1246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90225" y="5043499"/>
            <a:ext cx="2228388" cy="13047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Metin kutusu 7"/>
          <p:cNvSpPr txBox="1"/>
          <p:nvPr/>
        </p:nvSpPr>
        <p:spPr>
          <a:xfrm>
            <a:off x="2934002" y="5428779"/>
            <a:ext cx="3275856" cy="461665"/>
          </a:xfrm>
          <a:prstGeom prst="rect">
            <a:avLst/>
          </a:prstGeom>
          <a:noFill/>
        </p:spPr>
        <p:txBody>
          <a:bodyPr wrap="square">
            <a:spAutoFit/>
          </a:bodyPr>
          <a:lstStyle/>
          <a:p>
            <a:pPr algn="ctr">
              <a:defRPr/>
            </a:pPr>
            <a:r>
              <a:rPr lang="tr-TR" sz="2400" b="1" cap="all" dirty="0">
                <a:solidFill>
                  <a:srgbClr val="002060"/>
                </a:solidFill>
              </a:rPr>
              <a:t>NİSAN/2023</a:t>
            </a:r>
          </a:p>
        </p:txBody>
      </p:sp>
    </p:spTree>
    <p:extLst>
      <p:ext uri="{BB962C8B-B14F-4D97-AF65-F5344CB8AC3E}">
        <p14:creationId xmlns:p14="http://schemas.microsoft.com/office/powerpoint/2010/main" val="382171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solidFill>
                  <a:prstClr val="black"/>
                </a:solidFill>
                <a:latin typeface="Arial Black" pitchFamily="34" charset="0"/>
              </a:rPr>
              <a:pPr algn="r" eaLnBrk="1" hangingPunct="1"/>
              <a:t>10</a:t>
            </a:fld>
            <a:endParaRPr lang="tr-TR" altLang="tr-TR" sz="1200">
              <a:solidFill>
                <a:prstClr val="black"/>
              </a:solidFill>
              <a:latin typeface="Arial Black" pitchFamily="34" charset="0"/>
            </a:endParaRPr>
          </a:p>
        </p:txBody>
      </p:sp>
      <p:sp>
        <p:nvSpPr>
          <p:cNvPr id="6" name="Rectangle 3"/>
          <p:cNvSpPr txBox="1">
            <a:spLocks noChangeArrowheads="1"/>
          </p:cNvSpPr>
          <p:nvPr/>
        </p:nvSpPr>
        <p:spPr>
          <a:xfrm>
            <a:off x="405880" y="1498848"/>
            <a:ext cx="8280920" cy="4522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2" algn="l">
              <a:buClr>
                <a:prstClr val="black"/>
              </a:buClr>
              <a:defRPr/>
            </a:pPr>
            <a:endParaRPr lang="tr-TR" altLang="tr-TR" sz="1800" b="1" dirty="0">
              <a:solidFill>
                <a:prstClr val="black"/>
              </a:solidFill>
            </a:endParaRPr>
          </a:p>
        </p:txBody>
      </p:sp>
      <p:sp>
        <p:nvSpPr>
          <p:cNvPr id="8" name="Dikdörtgen 7"/>
          <p:cNvSpPr/>
          <p:nvPr/>
        </p:nvSpPr>
        <p:spPr>
          <a:xfrm>
            <a:off x="2273398" y="188640"/>
            <a:ext cx="6691090" cy="553998"/>
          </a:xfrm>
          <a:prstGeom prst="rect">
            <a:avLst/>
          </a:prstGeom>
        </p:spPr>
        <p:txBody>
          <a:bodyPr wrap="square">
            <a:spAutoFit/>
          </a:bodyPr>
          <a:lstStyle/>
          <a:p>
            <a:pPr algn="ctr">
              <a:spcBef>
                <a:spcPct val="0"/>
              </a:spcBef>
              <a:defRPr/>
            </a:pPr>
            <a:r>
              <a:rPr lang="tr-TR" altLang="tr-TR" sz="3000" b="1" dirty="0">
                <a:solidFill>
                  <a:srgbClr val="002060"/>
                </a:solidFill>
              </a:rPr>
              <a:t>KAPSAM: </a:t>
            </a:r>
            <a:r>
              <a:rPr lang="tr-TR" altLang="tr-TR" sz="3000" b="1" dirty="0">
                <a:solidFill>
                  <a:srgbClr val="FF0000"/>
                </a:solidFill>
              </a:rPr>
              <a:t>DİĞER ALACAKLARDA DÖNEM</a:t>
            </a:r>
          </a:p>
        </p:txBody>
      </p:sp>
      <p:sp>
        <p:nvSpPr>
          <p:cNvPr id="2" name="Dikdörtgen 1"/>
          <p:cNvSpPr/>
          <p:nvPr/>
        </p:nvSpPr>
        <p:spPr>
          <a:xfrm>
            <a:off x="323528" y="1750164"/>
            <a:ext cx="8363272" cy="3077766"/>
          </a:xfrm>
          <a:prstGeom prst="rect">
            <a:avLst/>
          </a:prstGeom>
        </p:spPr>
        <p:txBody>
          <a:bodyPr wrap="square">
            <a:spAutoFit/>
          </a:bodyPr>
          <a:lstStyle/>
          <a:p>
            <a:pPr marL="342900" lvl="1" indent="-342900" algn="just">
              <a:buClr>
                <a:schemeClr val="tx1"/>
              </a:buClr>
              <a:buFont typeface="Arial" pitchFamily="34" charset="0"/>
              <a:buChar char="•"/>
              <a:tabLst>
                <a:tab pos="893763" algn="l"/>
              </a:tabLst>
              <a:defRPr/>
            </a:pPr>
            <a:r>
              <a:rPr lang="tr-TR" sz="2600" b="1" dirty="0">
                <a:solidFill>
                  <a:srgbClr val="0070C0"/>
                </a:solidFill>
              </a:rPr>
              <a:t>Kapsama giren </a:t>
            </a:r>
            <a:r>
              <a:rPr lang="tr-TR" sz="2600" b="1" dirty="0">
                <a:solidFill>
                  <a:srgbClr val="FF0000"/>
                </a:solidFill>
              </a:rPr>
              <a:t>diğer amme</a:t>
            </a:r>
            <a:r>
              <a:rPr lang="tr-TR" sz="2600" b="1" dirty="0"/>
              <a:t> </a:t>
            </a:r>
            <a:r>
              <a:rPr lang="tr-TR" sz="2600" b="1" dirty="0">
                <a:solidFill>
                  <a:srgbClr val="FF0000"/>
                </a:solidFill>
              </a:rPr>
              <a:t>alacaklarında </a:t>
            </a:r>
            <a:r>
              <a:rPr lang="tr-TR" sz="3200" b="1" u="sng" dirty="0">
                <a:solidFill>
                  <a:srgbClr val="FF0000"/>
                </a:solidFill>
              </a:rPr>
              <a:t>VADE</a:t>
            </a:r>
            <a:r>
              <a:rPr lang="tr-TR" sz="2600" b="1" dirty="0"/>
              <a:t> </a:t>
            </a:r>
            <a:r>
              <a:rPr lang="tr-TR" sz="2600" b="1" dirty="0">
                <a:solidFill>
                  <a:srgbClr val="0070C0"/>
                </a:solidFill>
              </a:rPr>
              <a:t>tarihi</a:t>
            </a:r>
            <a:r>
              <a:rPr lang="tr-TR" sz="2600" b="1" dirty="0"/>
              <a:t> </a:t>
            </a:r>
            <a:r>
              <a:rPr lang="tr-TR" sz="2600" b="1" dirty="0">
                <a:solidFill>
                  <a:srgbClr val="0070C0"/>
                </a:solidFill>
              </a:rPr>
              <a:t>esasına göre düzenleme yapılmıştır.</a:t>
            </a:r>
          </a:p>
          <a:p>
            <a:pPr marL="342900" lvl="1" indent="-342900" algn="just">
              <a:buClr>
                <a:schemeClr val="tx1"/>
              </a:buClr>
              <a:buSzTx/>
              <a:buFont typeface="Arial" pitchFamily="34" charset="0"/>
              <a:buChar char="•"/>
              <a:tabLst>
                <a:tab pos="893763" algn="l"/>
              </a:tabLst>
              <a:defRPr/>
            </a:pPr>
            <a:endParaRPr lang="tr-TR" sz="2600" b="1" dirty="0"/>
          </a:p>
          <a:p>
            <a:pPr marL="342900" lvl="1" indent="-342900" algn="just">
              <a:buClr>
                <a:schemeClr val="tx1"/>
              </a:buClr>
              <a:buSzTx/>
              <a:buFont typeface="Arial" pitchFamily="34" charset="0"/>
              <a:buChar char="•"/>
              <a:tabLst>
                <a:tab pos="893763" algn="l"/>
              </a:tabLst>
              <a:defRPr/>
            </a:pPr>
            <a:r>
              <a:rPr lang="tr-TR" sz="2600" b="1" dirty="0">
                <a:solidFill>
                  <a:srgbClr val="FF0000"/>
                </a:solidFill>
              </a:rPr>
              <a:t>Vergi dairelerince 6183 sayılı Kanun </a:t>
            </a:r>
            <a:r>
              <a:rPr lang="tr-TR" sz="2600" b="1" dirty="0">
                <a:solidFill>
                  <a:srgbClr val="0070C0"/>
                </a:solidFill>
              </a:rPr>
              <a:t>hükümlerine göre takip edilen ve Kanunun yayımlandığı </a:t>
            </a:r>
            <a:r>
              <a:rPr lang="tr-TR" sz="3200" b="1" u="sng" dirty="0">
                <a:solidFill>
                  <a:srgbClr val="FF0000"/>
                </a:solidFill>
              </a:rPr>
              <a:t>12/3/2023</a:t>
            </a:r>
            <a:r>
              <a:rPr lang="tr-TR" sz="2600" b="1" dirty="0">
                <a:solidFill>
                  <a:srgbClr val="0070C0"/>
                </a:solidFill>
              </a:rPr>
              <a:t> tarihi itibarıyla </a:t>
            </a:r>
            <a:r>
              <a:rPr lang="tr-TR" sz="2600" b="1" dirty="0">
                <a:solidFill>
                  <a:srgbClr val="FF0000"/>
                </a:solidFill>
              </a:rPr>
              <a:t>vadesi geçmiş </a:t>
            </a:r>
            <a:r>
              <a:rPr lang="tr-TR" sz="2600" b="1" dirty="0">
                <a:solidFill>
                  <a:srgbClr val="0070C0"/>
                </a:solidFill>
              </a:rPr>
              <a:t>ya da </a:t>
            </a:r>
            <a:r>
              <a:rPr lang="tr-TR" sz="2600" b="1" dirty="0">
                <a:solidFill>
                  <a:srgbClr val="FF0000"/>
                </a:solidFill>
              </a:rPr>
              <a:t>ödeme süresi başlamış </a:t>
            </a:r>
            <a:r>
              <a:rPr lang="tr-TR" sz="2600" b="1" dirty="0">
                <a:solidFill>
                  <a:srgbClr val="0070C0"/>
                </a:solidFill>
              </a:rPr>
              <a:t>bulunan </a:t>
            </a:r>
            <a:r>
              <a:rPr lang="tr-TR" sz="2600" b="1" dirty="0">
                <a:solidFill>
                  <a:srgbClr val="FF0000"/>
                </a:solidFill>
              </a:rPr>
              <a:t>diğer tüm amme alacakları </a:t>
            </a:r>
            <a:r>
              <a:rPr lang="tr-TR" sz="2600" b="1" dirty="0">
                <a:solidFill>
                  <a:srgbClr val="0070C0"/>
                </a:solidFill>
              </a:rPr>
              <a:t>kapsamdadır.</a:t>
            </a:r>
          </a:p>
        </p:txBody>
      </p:sp>
    </p:spTree>
    <p:extLst>
      <p:ext uri="{BB962C8B-B14F-4D97-AF65-F5344CB8AC3E}">
        <p14:creationId xmlns:p14="http://schemas.microsoft.com/office/powerpoint/2010/main" val="77174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11</a:t>
            </a:fld>
            <a:endParaRPr lang="tr-TR" altLang="tr-TR" sz="1200">
              <a:latin typeface="Arial Black" pitchFamily="34" charset="0"/>
            </a:endParaRPr>
          </a:p>
        </p:txBody>
      </p:sp>
      <p:sp>
        <p:nvSpPr>
          <p:cNvPr id="6" name="Rectangle 3"/>
          <p:cNvSpPr txBox="1">
            <a:spLocks noChangeArrowheads="1"/>
          </p:cNvSpPr>
          <p:nvPr/>
        </p:nvSpPr>
        <p:spPr>
          <a:xfrm>
            <a:off x="539552" y="1268760"/>
            <a:ext cx="7385248" cy="4522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09728">
              <a:buClr>
                <a:schemeClr val="accent3"/>
              </a:buClr>
              <a:defRPr/>
            </a:pPr>
            <a:endParaRPr lang="tr-TR" sz="1600" b="1" dirty="0">
              <a:solidFill>
                <a:schemeClr val="tx1"/>
              </a:solidFill>
            </a:endParaRPr>
          </a:p>
        </p:txBody>
      </p:sp>
      <p:sp>
        <p:nvSpPr>
          <p:cNvPr id="5" name="Dikdörtgen 4"/>
          <p:cNvSpPr/>
          <p:nvPr/>
        </p:nvSpPr>
        <p:spPr>
          <a:xfrm>
            <a:off x="3574969" y="188640"/>
            <a:ext cx="3957686" cy="553998"/>
          </a:xfrm>
          <a:prstGeom prst="rect">
            <a:avLst/>
          </a:prstGeom>
        </p:spPr>
        <p:txBody>
          <a:bodyPr wrap="none">
            <a:spAutoFit/>
          </a:bodyPr>
          <a:lstStyle/>
          <a:p>
            <a:pPr lvl="0" algn="ctr">
              <a:spcBef>
                <a:spcPct val="0"/>
              </a:spcBef>
              <a:defRPr/>
            </a:pPr>
            <a:r>
              <a:rPr lang="tr-TR" altLang="tr-TR" sz="3000" b="1" dirty="0">
                <a:solidFill>
                  <a:srgbClr val="002060"/>
                </a:solidFill>
              </a:rPr>
              <a:t>KAPSAMA </a:t>
            </a:r>
            <a:r>
              <a:rPr lang="tr-TR" altLang="tr-TR" sz="3000" b="1" dirty="0">
                <a:solidFill>
                  <a:srgbClr val="FF0000"/>
                </a:solidFill>
                <a:ea typeface="+mj-ea"/>
                <a:cs typeface="+mj-cs"/>
              </a:rPr>
              <a:t>GENEL BAKIŞ</a:t>
            </a:r>
          </a:p>
        </p:txBody>
      </p:sp>
      <p:graphicFrame>
        <p:nvGraphicFramePr>
          <p:cNvPr id="2" name="Tablo 1"/>
          <p:cNvGraphicFramePr>
            <a:graphicFrameLocks noGrp="1"/>
          </p:cNvGraphicFramePr>
          <p:nvPr>
            <p:extLst>
              <p:ext uri="{D42A27DB-BD31-4B8C-83A1-F6EECF244321}">
                <p14:modId xmlns:p14="http://schemas.microsoft.com/office/powerpoint/2010/main" val="2679020385"/>
              </p:ext>
            </p:extLst>
          </p:nvPr>
        </p:nvGraphicFramePr>
        <p:xfrm>
          <a:off x="323528" y="980729"/>
          <a:ext cx="8568952" cy="4825608"/>
        </p:xfrm>
        <a:graphic>
          <a:graphicData uri="http://schemas.openxmlformats.org/drawingml/2006/table">
            <a:tbl>
              <a:tblPr firstRow="1" bandRow="1">
                <a:tableStyleId>{5C22544A-7EE6-4342-B048-85BDC9FD1C3A}</a:tableStyleId>
              </a:tblPr>
              <a:tblGrid>
                <a:gridCol w="1968727">
                  <a:extLst>
                    <a:ext uri="{9D8B030D-6E8A-4147-A177-3AD203B41FA5}">
                      <a16:colId xmlns="" xmlns:a16="http://schemas.microsoft.com/office/drawing/2014/main" val="20000"/>
                    </a:ext>
                  </a:extLst>
                </a:gridCol>
                <a:gridCol w="2901198">
                  <a:extLst>
                    <a:ext uri="{9D8B030D-6E8A-4147-A177-3AD203B41FA5}">
                      <a16:colId xmlns="" xmlns:a16="http://schemas.microsoft.com/office/drawing/2014/main" val="20001"/>
                    </a:ext>
                  </a:extLst>
                </a:gridCol>
                <a:gridCol w="435180">
                  <a:extLst>
                    <a:ext uri="{9D8B030D-6E8A-4147-A177-3AD203B41FA5}">
                      <a16:colId xmlns="" xmlns:a16="http://schemas.microsoft.com/office/drawing/2014/main" val="20002"/>
                    </a:ext>
                  </a:extLst>
                </a:gridCol>
                <a:gridCol w="1523128">
                  <a:extLst>
                    <a:ext uri="{9D8B030D-6E8A-4147-A177-3AD203B41FA5}">
                      <a16:colId xmlns="" xmlns:a16="http://schemas.microsoft.com/office/drawing/2014/main" val="20003"/>
                    </a:ext>
                  </a:extLst>
                </a:gridCol>
                <a:gridCol w="1740719">
                  <a:extLst>
                    <a:ext uri="{9D8B030D-6E8A-4147-A177-3AD203B41FA5}">
                      <a16:colId xmlns="" xmlns:a16="http://schemas.microsoft.com/office/drawing/2014/main" val="20004"/>
                    </a:ext>
                  </a:extLst>
                </a:gridCol>
              </a:tblGrid>
              <a:tr h="751795">
                <a:tc>
                  <a:txBody>
                    <a:bodyPr/>
                    <a:lstStyle/>
                    <a:p>
                      <a:pPr marL="0" algn="ctr" defTabSz="914400" rtl="0" eaLnBrk="1" latinLnBrk="0" hangingPunct="1">
                        <a:spcBef>
                          <a:spcPts val="0"/>
                        </a:spcBef>
                      </a:pPr>
                      <a:r>
                        <a:rPr lang="tr-TR" sz="1800" kern="1200" dirty="0"/>
                        <a:t>ALACAK TÜRÜ</a:t>
                      </a:r>
                      <a:endParaRPr lang="tr-TR" sz="1800" b="1" kern="1200" dirty="0">
                        <a:solidFill>
                          <a:schemeClr val="dk1"/>
                        </a:solidFill>
                        <a:latin typeface="+mn-lt"/>
                        <a:ea typeface="+mn-ea"/>
                        <a:cs typeface="+mn-cs"/>
                      </a:endParaRPr>
                    </a:p>
                  </a:txBody>
                  <a:tcPr anchor="ctr"/>
                </a:tc>
                <a:tc>
                  <a:txBody>
                    <a:bodyPr/>
                    <a:lstStyle/>
                    <a:p>
                      <a:pPr marL="0" algn="ctr" defTabSz="914400" rtl="0" eaLnBrk="1" latinLnBrk="0" hangingPunct="1">
                        <a:spcBef>
                          <a:spcPts val="0"/>
                        </a:spcBef>
                      </a:pPr>
                      <a:r>
                        <a:rPr lang="tr-TR" sz="1800" kern="1200" dirty="0"/>
                        <a:t>KAPSAMA GİRME ESASI </a:t>
                      </a:r>
                      <a:endParaRPr lang="tr-TR" sz="1800" b="1" kern="1200" dirty="0">
                        <a:solidFill>
                          <a:schemeClr val="dk1"/>
                        </a:solidFill>
                        <a:latin typeface="+mn-lt"/>
                        <a:ea typeface="+mn-ea"/>
                        <a:cs typeface="+mn-cs"/>
                      </a:endParaRPr>
                    </a:p>
                  </a:txBody>
                  <a:tcPr anchor="ctr"/>
                </a:tc>
                <a:tc>
                  <a:txBody>
                    <a:bodyPr/>
                    <a:lstStyle/>
                    <a:p>
                      <a:pPr marL="0" algn="ctr" defTabSz="914400" rtl="0" eaLnBrk="1" latinLnBrk="0" hangingPunct="1">
                        <a:spcBef>
                          <a:spcPts val="0"/>
                        </a:spcBef>
                      </a:pPr>
                      <a:endParaRPr lang="tr-TR" sz="1800" b="1" kern="1200" dirty="0">
                        <a:solidFill>
                          <a:schemeClr val="dk1"/>
                        </a:solidFill>
                        <a:latin typeface="+mn-lt"/>
                        <a:ea typeface="+mn-ea"/>
                        <a:cs typeface="+mn-cs"/>
                      </a:endParaRPr>
                    </a:p>
                  </a:txBody>
                  <a:tcPr anchor="ctr"/>
                </a:tc>
                <a:tc>
                  <a:txBody>
                    <a:bodyPr/>
                    <a:lstStyle/>
                    <a:p>
                      <a:pPr marL="0" algn="ctr" defTabSz="914400" rtl="0" eaLnBrk="1" latinLnBrk="0" hangingPunct="1">
                        <a:spcBef>
                          <a:spcPts val="0"/>
                        </a:spcBef>
                      </a:pPr>
                      <a:r>
                        <a:rPr lang="tr-TR" sz="1800" kern="1200" dirty="0"/>
                        <a:t>ESAS ALINAN TARİH</a:t>
                      </a:r>
                      <a:endParaRPr lang="tr-TR" sz="1800" b="1" kern="1200" dirty="0">
                        <a:solidFill>
                          <a:schemeClr val="dk1"/>
                        </a:solidFill>
                        <a:latin typeface="+mn-lt"/>
                        <a:ea typeface="+mn-ea"/>
                        <a:cs typeface="+mn-cs"/>
                      </a:endParaRPr>
                    </a:p>
                  </a:txBody>
                  <a:tcPr anchor="ctr"/>
                </a:tc>
                <a:tc>
                  <a:txBody>
                    <a:bodyPr/>
                    <a:lstStyle/>
                    <a:p>
                      <a:pPr marL="0" algn="ctr" defTabSz="914400" rtl="0" eaLnBrk="1" latinLnBrk="0" hangingPunct="1">
                        <a:spcBef>
                          <a:spcPts val="0"/>
                        </a:spcBef>
                      </a:pPr>
                      <a:r>
                        <a:rPr lang="tr-TR" sz="1800" kern="1200" dirty="0"/>
                        <a:t>YAPILANDIRMA MADDESİ</a:t>
                      </a:r>
                      <a:endParaRPr lang="tr-TR" sz="1800" b="1" kern="1200" dirty="0">
                        <a:solidFill>
                          <a:schemeClr val="dk1"/>
                        </a:solidFill>
                        <a:latin typeface="+mn-lt"/>
                        <a:ea typeface="+mn-ea"/>
                        <a:cs typeface="+mn-cs"/>
                      </a:endParaRPr>
                    </a:p>
                  </a:txBody>
                  <a:tcPr anchor="ctr"/>
                </a:tc>
                <a:extLst>
                  <a:ext uri="{0D108BD9-81ED-4DB2-BD59-A6C34878D82A}">
                    <a16:rowId xmlns="" xmlns:a16="http://schemas.microsoft.com/office/drawing/2014/main" val="10000"/>
                  </a:ext>
                </a:extLst>
              </a:tr>
              <a:tr h="998272">
                <a:tc>
                  <a:txBody>
                    <a:bodyPr/>
                    <a:lstStyle/>
                    <a:p>
                      <a:pPr marL="0" algn="ctr" defTabSz="914400" rtl="0" eaLnBrk="1" latinLnBrk="0" hangingPunct="1">
                        <a:spcBef>
                          <a:spcPts val="0"/>
                        </a:spcBef>
                      </a:pPr>
                      <a:r>
                        <a:rPr lang="tr-TR" sz="2000" b="1" kern="1200" dirty="0">
                          <a:solidFill>
                            <a:schemeClr val="tx1"/>
                          </a:solidFill>
                        </a:rPr>
                        <a:t>Vergi</a:t>
                      </a:r>
                      <a:endParaRPr lang="tr-TR" sz="2000" b="1" kern="1200" dirty="0">
                        <a:solidFill>
                          <a:schemeClr val="tx1"/>
                        </a:solidFill>
                        <a:latin typeface="+mn-lt"/>
                        <a:ea typeface="+mn-ea"/>
                        <a:cs typeface="+mn-cs"/>
                      </a:endParaRPr>
                    </a:p>
                  </a:txBody>
                  <a:tcPr anchor="ctr"/>
                </a:tc>
                <a:tc>
                  <a:txBody>
                    <a:bodyPr/>
                    <a:lstStyle/>
                    <a:p>
                      <a:pPr marL="0" algn="ctr" defTabSz="914400" rtl="0" eaLnBrk="1" latinLnBrk="0" hangingPunct="1">
                        <a:spcBef>
                          <a:spcPts val="0"/>
                        </a:spcBef>
                      </a:pPr>
                      <a:r>
                        <a:rPr lang="tr-TR" sz="2000" b="1" kern="1200" dirty="0">
                          <a:solidFill>
                            <a:schemeClr val="tx1"/>
                          </a:solidFill>
                        </a:rPr>
                        <a:t>Dönem + Beyanname Verme Süresinin Son Günü </a:t>
                      </a:r>
                      <a:endParaRPr lang="tr-TR" sz="2000" b="1" kern="1200" dirty="0">
                        <a:solidFill>
                          <a:schemeClr val="tx1"/>
                        </a:solidFill>
                        <a:latin typeface="+mn-lt"/>
                        <a:ea typeface="+mn-ea"/>
                        <a:cs typeface="+mn-cs"/>
                      </a:endParaRPr>
                    </a:p>
                  </a:txBody>
                  <a:tcPr anchor="ctr"/>
                </a:tc>
                <a:tc>
                  <a:txBody>
                    <a:bodyPr/>
                    <a:lstStyle/>
                    <a:p>
                      <a:pPr marL="0" algn="ctr" defTabSz="914400" rtl="0" eaLnBrk="1" latinLnBrk="0" hangingPunct="1">
                        <a:spcBef>
                          <a:spcPts val="0"/>
                        </a:spcBef>
                      </a:pPr>
                      <a:r>
                        <a:rPr lang="tr-TR" sz="2800" b="1" kern="1200" dirty="0">
                          <a:solidFill>
                            <a:srgbClr val="FF0000"/>
                          </a:solidFill>
                        </a:rPr>
                        <a:t>≤</a:t>
                      </a:r>
                      <a:endParaRPr lang="tr-TR" sz="2800" b="1" kern="1200" dirty="0">
                        <a:solidFill>
                          <a:srgbClr val="FF0000"/>
                        </a:solidFill>
                        <a:latin typeface="+mn-lt"/>
                        <a:ea typeface="+mn-ea"/>
                        <a:cs typeface="+mn-cs"/>
                      </a:endParaRPr>
                    </a:p>
                  </a:txBody>
                  <a:tcPr anchor="ctr"/>
                </a:tc>
                <a:tc>
                  <a:txBody>
                    <a:bodyPr/>
                    <a:lstStyle/>
                    <a:p>
                      <a:pPr marL="0" algn="ctr" defTabSz="914400" rtl="0" eaLnBrk="1" latinLnBrk="0" hangingPunct="1">
                        <a:spcBef>
                          <a:spcPts val="0"/>
                        </a:spcBef>
                      </a:pPr>
                      <a:r>
                        <a:rPr lang="tr-TR" sz="2000" b="1" kern="1200" dirty="0">
                          <a:solidFill>
                            <a:schemeClr val="tx1"/>
                          </a:solidFill>
                        </a:rPr>
                        <a:t>31/12/2022</a:t>
                      </a:r>
                      <a:endParaRPr lang="tr-TR" sz="2000" b="1" kern="1200" dirty="0">
                        <a:solidFill>
                          <a:schemeClr val="tx1"/>
                        </a:solidFill>
                        <a:latin typeface="+mn-lt"/>
                        <a:ea typeface="+mn-ea"/>
                        <a:cs typeface="+mn-cs"/>
                      </a:endParaRPr>
                    </a:p>
                  </a:txBody>
                  <a:tcPr anchor="ctr"/>
                </a:tc>
                <a:tc>
                  <a:txBody>
                    <a:bodyPr/>
                    <a:lstStyle/>
                    <a:p>
                      <a:pPr marL="0" algn="ctr" defTabSz="914400" rtl="0" eaLnBrk="1" latinLnBrk="0" hangingPunct="1">
                        <a:spcBef>
                          <a:spcPts val="0"/>
                        </a:spcBef>
                      </a:pPr>
                      <a:r>
                        <a:rPr lang="tr-TR" sz="2000" b="1" kern="1200" dirty="0">
                          <a:solidFill>
                            <a:schemeClr val="tx1"/>
                          </a:solidFill>
                        </a:rPr>
                        <a:t>2, 3 ve 4. Madde</a:t>
                      </a:r>
                      <a:endParaRPr lang="tr-TR" sz="2000" b="1" kern="1200" dirty="0">
                        <a:solidFill>
                          <a:schemeClr val="tx1"/>
                        </a:solidFill>
                        <a:latin typeface="+mn-lt"/>
                        <a:ea typeface="+mn-ea"/>
                        <a:cs typeface="+mn-cs"/>
                      </a:endParaRPr>
                    </a:p>
                  </a:txBody>
                  <a:tcPr anchor="ctr"/>
                </a:tc>
                <a:extLst>
                  <a:ext uri="{0D108BD9-81ED-4DB2-BD59-A6C34878D82A}">
                    <a16:rowId xmlns="" xmlns:a16="http://schemas.microsoft.com/office/drawing/2014/main" val="10001"/>
                  </a:ext>
                </a:extLst>
              </a:tr>
              <a:tr h="998272">
                <a:tc>
                  <a:txBody>
                    <a:bodyPr/>
                    <a:lstStyle/>
                    <a:p>
                      <a:pPr algn="ctr">
                        <a:spcBef>
                          <a:spcPts val="0"/>
                        </a:spcBef>
                      </a:pPr>
                      <a:r>
                        <a:rPr lang="tr-TR" sz="2000" b="1" dirty="0">
                          <a:solidFill>
                            <a:srgbClr val="0070C0"/>
                          </a:solidFill>
                        </a:rPr>
                        <a:t>Usulsüzlük ve Özel Usulsüzlük Cezaları</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dirty="0">
                          <a:solidFill>
                            <a:srgbClr val="0070C0"/>
                          </a:solidFill>
                        </a:rPr>
                        <a:t>Tespit Tarihi </a:t>
                      </a:r>
                    </a:p>
                  </a:txBody>
                  <a:tcPr anchor="ctr"/>
                </a:tc>
                <a:tc>
                  <a:txBody>
                    <a:bodyPr/>
                    <a:lstStyle/>
                    <a:p>
                      <a:pPr marL="0" algn="ctr" defTabSz="914400" rtl="0" eaLnBrk="1" latinLnBrk="0" hangingPunct="1">
                        <a:spcBef>
                          <a:spcPts val="0"/>
                        </a:spcBef>
                      </a:pPr>
                      <a:r>
                        <a:rPr lang="tr-TR" sz="2800" b="1" kern="1200" dirty="0">
                          <a:solidFill>
                            <a:srgbClr val="FF0000"/>
                          </a:solidFill>
                        </a:rPr>
                        <a:t>≤</a:t>
                      </a:r>
                    </a:p>
                  </a:txBody>
                  <a:tcPr anchor="ctr"/>
                </a:tc>
                <a:tc>
                  <a:txBody>
                    <a:bodyPr/>
                    <a:lstStyle/>
                    <a:p>
                      <a:pPr marL="0" algn="ctr" defTabSz="914400" rtl="0" eaLnBrk="1" latinLnBrk="0" hangingPunct="1">
                        <a:spcBef>
                          <a:spcPts val="0"/>
                        </a:spcBef>
                      </a:pPr>
                      <a:r>
                        <a:rPr lang="tr-TR" sz="2000" b="1" kern="1200" dirty="0">
                          <a:solidFill>
                            <a:srgbClr val="0070C0"/>
                          </a:solidFill>
                        </a:rPr>
                        <a:t>31/12/2022</a:t>
                      </a:r>
                      <a:endParaRPr lang="tr-TR" sz="2000" b="1" kern="1200" dirty="0">
                        <a:solidFill>
                          <a:srgbClr val="0070C0"/>
                        </a:solidFill>
                        <a:latin typeface="+mn-lt"/>
                        <a:ea typeface="+mn-ea"/>
                        <a:cs typeface="+mn-cs"/>
                      </a:endParaRPr>
                    </a:p>
                  </a:txBody>
                  <a:tcPr anchor="ctr"/>
                </a:tc>
                <a:tc>
                  <a:txBody>
                    <a:bodyPr/>
                    <a:lstStyle/>
                    <a:p>
                      <a:pPr marL="0" algn="ctr" defTabSz="914400" rtl="0" eaLnBrk="1" latinLnBrk="0" hangingPunct="1">
                        <a:spcBef>
                          <a:spcPts val="0"/>
                        </a:spcBef>
                      </a:pPr>
                      <a:r>
                        <a:rPr lang="tr-TR" sz="2000" b="1" kern="1200" dirty="0">
                          <a:solidFill>
                            <a:srgbClr val="0070C0"/>
                          </a:solidFill>
                        </a:rPr>
                        <a:t>2, 3 ve 4.</a:t>
                      </a:r>
                      <a:r>
                        <a:rPr lang="tr-TR" sz="2000" b="1" kern="1200" baseline="0" dirty="0">
                          <a:solidFill>
                            <a:srgbClr val="0070C0"/>
                          </a:solidFill>
                        </a:rPr>
                        <a:t> </a:t>
                      </a:r>
                      <a:r>
                        <a:rPr lang="tr-TR" sz="2000" b="1" kern="1200" dirty="0">
                          <a:solidFill>
                            <a:srgbClr val="0070C0"/>
                          </a:solidFill>
                        </a:rPr>
                        <a:t>Madde</a:t>
                      </a:r>
                      <a:endParaRPr lang="tr-TR" sz="2000" b="1" kern="1200" dirty="0">
                        <a:solidFill>
                          <a:srgbClr val="0070C0"/>
                        </a:solidFill>
                        <a:latin typeface="+mn-lt"/>
                        <a:ea typeface="+mn-ea"/>
                        <a:cs typeface="+mn-cs"/>
                      </a:endParaRPr>
                    </a:p>
                  </a:txBody>
                  <a:tcPr anchor="ctr"/>
                </a:tc>
                <a:extLst>
                  <a:ext uri="{0D108BD9-81ED-4DB2-BD59-A6C34878D82A}">
                    <a16:rowId xmlns="" xmlns:a16="http://schemas.microsoft.com/office/drawing/2014/main" val="10002"/>
                  </a:ext>
                </a:extLst>
              </a:tr>
              <a:tr h="1073994">
                <a:tc>
                  <a:txBody>
                    <a:bodyPr/>
                    <a:lstStyle/>
                    <a:p>
                      <a:pPr marL="0" algn="ctr" defTabSz="914400" rtl="0" eaLnBrk="1" latinLnBrk="0" hangingPunct="1">
                        <a:spcBef>
                          <a:spcPts val="0"/>
                        </a:spcBef>
                      </a:pPr>
                      <a:r>
                        <a:rPr lang="tr-TR" sz="2000" b="1" kern="1200" dirty="0">
                          <a:solidFill>
                            <a:schemeClr val="tx1"/>
                          </a:solidFill>
                        </a:rPr>
                        <a:t>İdari Para Cezası</a:t>
                      </a:r>
                      <a:r>
                        <a:rPr lang="tr-TR" sz="2000" b="1" kern="1200" baseline="0" dirty="0">
                          <a:solidFill>
                            <a:schemeClr val="tx1"/>
                          </a:solidFill>
                        </a:rPr>
                        <a:t> </a:t>
                      </a:r>
                      <a:endParaRPr lang="tr-TR" sz="2000" b="1" kern="1200" dirty="0">
                        <a:solidFill>
                          <a:schemeClr val="tx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kern="1200" baseline="0" dirty="0">
                          <a:solidFill>
                            <a:schemeClr val="tx1"/>
                          </a:solidFill>
                        </a:rPr>
                        <a:t>Cezanın Verilme Tarihi </a:t>
                      </a:r>
                    </a:p>
                    <a:p>
                      <a:pPr marL="0" marR="0" indent="0" algn="ctr" defTabSz="914400" rtl="0" eaLnBrk="1" fontAlgn="auto" latinLnBrk="0" hangingPunct="1">
                        <a:lnSpc>
                          <a:spcPct val="100000"/>
                        </a:lnSpc>
                        <a:spcBef>
                          <a:spcPts val="0"/>
                        </a:spcBef>
                        <a:spcAft>
                          <a:spcPts val="0"/>
                        </a:spcAft>
                        <a:buClrTx/>
                        <a:buSzTx/>
                        <a:buFontTx/>
                        <a:buNone/>
                        <a:tabLst/>
                        <a:defRPr/>
                      </a:pPr>
                      <a:endParaRPr lang="tr-TR" sz="20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2000" b="1" dirty="0">
                          <a:solidFill>
                            <a:srgbClr val="FF0000"/>
                          </a:solidFill>
                        </a:rPr>
                        <a:t>Tebliğ Tarihi </a:t>
                      </a:r>
                      <a:endParaRPr lang="tr-TR" sz="2000" b="1" kern="1200" dirty="0">
                        <a:solidFill>
                          <a:srgbClr val="FF0000"/>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800" b="1" kern="1200" dirty="0">
                          <a:solidFill>
                            <a:srgbClr val="FF0000"/>
                          </a:solidFill>
                        </a:rPr>
                        <a:t>≤</a:t>
                      </a:r>
                    </a:p>
                  </a:txBody>
                  <a:tcPr anchor="ctr"/>
                </a:tc>
                <a:tc>
                  <a:txBody>
                    <a:bodyPr/>
                    <a:lstStyle/>
                    <a:p>
                      <a:pPr marL="0" algn="ctr" defTabSz="914400" rtl="0" eaLnBrk="1" latinLnBrk="0" hangingPunct="1">
                        <a:spcBef>
                          <a:spcPts val="0"/>
                        </a:spcBef>
                      </a:pPr>
                      <a:r>
                        <a:rPr lang="tr-TR" sz="2000" b="1" kern="1200" dirty="0">
                          <a:solidFill>
                            <a:schemeClr val="tx1"/>
                          </a:solidFill>
                        </a:rPr>
                        <a:t>31/12/2022</a:t>
                      </a:r>
                      <a:endParaRPr lang="tr-TR" sz="2000" b="1" kern="1200" dirty="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tr-TR" sz="20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2000" b="1" dirty="0">
                          <a:solidFill>
                            <a:srgbClr val="FF0000"/>
                          </a:solidFill>
                        </a:rPr>
                        <a:t>12/3/2023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kern="1200" dirty="0">
                          <a:solidFill>
                            <a:schemeClr val="tx1"/>
                          </a:solidFill>
                        </a:rPr>
                        <a:t>2</a:t>
                      </a:r>
                      <a:r>
                        <a:rPr lang="tr-TR" sz="2000" b="1" kern="1200" baseline="0" dirty="0">
                          <a:solidFill>
                            <a:schemeClr val="tx1"/>
                          </a:solidFill>
                        </a:rPr>
                        <a:t> ve </a:t>
                      </a:r>
                      <a:r>
                        <a:rPr lang="tr-TR" sz="2000" b="1" kern="1200" dirty="0">
                          <a:solidFill>
                            <a:schemeClr val="tx1"/>
                          </a:solidFill>
                        </a:rPr>
                        <a:t>3. </a:t>
                      </a:r>
                    </a:p>
                    <a:p>
                      <a:pPr marL="0" marR="0" indent="0" algn="ctr" defTabSz="914400" rtl="0" eaLnBrk="1" fontAlgn="auto" latinLnBrk="0" hangingPunct="1">
                        <a:lnSpc>
                          <a:spcPct val="100000"/>
                        </a:lnSpc>
                        <a:spcBef>
                          <a:spcPts val="0"/>
                        </a:spcBef>
                        <a:spcAft>
                          <a:spcPts val="0"/>
                        </a:spcAft>
                        <a:buClrTx/>
                        <a:buSzTx/>
                        <a:buFontTx/>
                        <a:buNone/>
                        <a:tabLst/>
                        <a:defRPr/>
                      </a:pPr>
                      <a:r>
                        <a:rPr lang="tr-TR" sz="2000" b="1" kern="1200" dirty="0">
                          <a:solidFill>
                            <a:schemeClr val="tx1"/>
                          </a:solidFill>
                        </a:rPr>
                        <a:t>Madde</a:t>
                      </a:r>
                      <a:endParaRPr lang="tr-TR" sz="2000" b="1" kern="1200" dirty="0">
                        <a:solidFill>
                          <a:schemeClr val="tx1"/>
                        </a:solidFill>
                        <a:latin typeface="+mn-lt"/>
                        <a:ea typeface="+mn-ea"/>
                        <a:cs typeface="+mn-cs"/>
                      </a:endParaRPr>
                    </a:p>
                  </a:txBody>
                  <a:tcPr anchor="ctr"/>
                </a:tc>
                <a:extLst>
                  <a:ext uri="{0D108BD9-81ED-4DB2-BD59-A6C34878D82A}">
                    <a16:rowId xmlns="" xmlns:a16="http://schemas.microsoft.com/office/drawing/2014/main" val="10003"/>
                  </a:ext>
                </a:extLst>
              </a:tr>
              <a:tr h="988139">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tr-TR" sz="2000" b="1" dirty="0">
                          <a:solidFill>
                            <a:srgbClr val="0070C0"/>
                          </a:solidFill>
                        </a:rPr>
                        <a:t>Kapsamdaki Diğer Alacaklar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dirty="0">
                          <a:solidFill>
                            <a:srgbClr val="0070C0"/>
                          </a:solidFill>
                        </a:rPr>
                        <a:t>Vade Tarihi / Ödeme Süresinin Başlama Tarihi</a:t>
                      </a:r>
                    </a:p>
                  </a:txBody>
                  <a:tcPr anchor="ctr"/>
                </a:tc>
                <a:tc>
                  <a:txBody>
                    <a:bodyPr/>
                    <a:lstStyle/>
                    <a:p>
                      <a:pPr marL="0" algn="ctr" defTabSz="914400" rtl="0" eaLnBrk="1" latinLnBrk="0" hangingPunct="1">
                        <a:spcBef>
                          <a:spcPts val="0"/>
                        </a:spcBef>
                      </a:pPr>
                      <a:r>
                        <a:rPr lang="tr-TR" sz="2800" b="1" kern="1200" dirty="0">
                          <a:solidFill>
                            <a:srgbClr val="FF0000"/>
                          </a:solidFill>
                        </a:rPr>
                        <a:t>≤</a:t>
                      </a:r>
                      <a:endParaRPr lang="tr-TR" sz="2800" b="1" kern="1200" dirty="0">
                        <a:solidFill>
                          <a:srgbClr val="FF0000"/>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dirty="0">
                          <a:solidFill>
                            <a:srgbClr val="0070C0"/>
                          </a:solidFill>
                        </a:rPr>
                        <a:t>12/3/2023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dirty="0">
                          <a:solidFill>
                            <a:srgbClr val="0070C0"/>
                          </a:solidFill>
                        </a:rPr>
                        <a:t>2.</a:t>
                      </a:r>
                      <a:r>
                        <a:rPr lang="tr-TR" sz="2000" b="1" baseline="0" dirty="0">
                          <a:solidFill>
                            <a:srgbClr val="0070C0"/>
                          </a:solidFill>
                        </a:rPr>
                        <a:t> Madde</a:t>
                      </a:r>
                    </a:p>
                    <a:p>
                      <a:pPr marL="0" marR="0" indent="0" algn="ctr" defTabSz="914400" rtl="0" eaLnBrk="1" fontAlgn="auto" latinLnBrk="0" hangingPunct="1">
                        <a:lnSpc>
                          <a:spcPct val="100000"/>
                        </a:lnSpc>
                        <a:spcBef>
                          <a:spcPts val="0"/>
                        </a:spcBef>
                        <a:spcAft>
                          <a:spcPts val="0"/>
                        </a:spcAft>
                        <a:buClrTx/>
                        <a:buSzTx/>
                        <a:buFontTx/>
                        <a:buNone/>
                        <a:tabLst/>
                        <a:defRPr/>
                      </a:pPr>
                      <a:r>
                        <a:rPr lang="tr-TR" sz="1600" b="1" baseline="0" dirty="0">
                          <a:solidFill>
                            <a:srgbClr val="0070C0"/>
                          </a:solidFill>
                        </a:rPr>
                        <a:t>(</a:t>
                      </a:r>
                      <a:r>
                        <a:rPr lang="tr-TR" sz="1600" b="1" baseline="0" dirty="0" err="1">
                          <a:solidFill>
                            <a:srgbClr val="0070C0"/>
                          </a:solidFill>
                        </a:rPr>
                        <a:t>Ecrimisiller</a:t>
                      </a:r>
                      <a:r>
                        <a:rPr lang="tr-TR" sz="1600" b="1" baseline="0" dirty="0">
                          <a:solidFill>
                            <a:srgbClr val="0070C0"/>
                          </a:solidFill>
                        </a:rPr>
                        <a:t> ayrıca </a:t>
                      </a:r>
                      <a:r>
                        <a:rPr lang="tr-TR" sz="1600" b="1" baseline="0" dirty="0">
                          <a:solidFill>
                            <a:srgbClr val="FF0000"/>
                          </a:solidFill>
                        </a:rPr>
                        <a:t>3.</a:t>
                      </a:r>
                      <a:r>
                        <a:rPr lang="tr-TR" sz="1600" b="1" baseline="0" dirty="0">
                          <a:solidFill>
                            <a:srgbClr val="0070C0"/>
                          </a:solidFill>
                        </a:rPr>
                        <a:t> Madde)</a:t>
                      </a:r>
                      <a:endParaRPr lang="tr-TR" sz="1600" b="1" dirty="0">
                        <a:solidFill>
                          <a:srgbClr val="0070C0"/>
                        </a:solidFill>
                      </a:endParaRPr>
                    </a:p>
                  </a:txBody>
                  <a:tcPr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369716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12</a:t>
            </a:fld>
            <a:endParaRPr lang="tr-TR" altLang="tr-TR" sz="1200">
              <a:latin typeface="Arial Black" pitchFamily="34" charset="0"/>
            </a:endParaRPr>
          </a:p>
        </p:txBody>
      </p:sp>
      <p:sp>
        <p:nvSpPr>
          <p:cNvPr id="2" name="Dikdörtgen 1"/>
          <p:cNvSpPr/>
          <p:nvPr/>
        </p:nvSpPr>
        <p:spPr>
          <a:xfrm>
            <a:off x="2195736" y="210706"/>
            <a:ext cx="6840760" cy="553998"/>
          </a:xfrm>
          <a:prstGeom prst="rect">
            <a:avLst/>
          </a:prstGeom>
        </p:spPr>
        <p:txBody>
          <a:bodyPr wrap="square">
            <a:spAutoFit/>
          </a:bodyPr>
          <a:lstStyle/>
          <a:p>
            <a:pPr lvl="0" algn="ctr">
              <a:spcBef>
                <a:spcPct val="0"/>
              </a:spcBef>
              <a:defRPr/>
            </a:pPr>
            <a:r>
              <a:rPr lang="tr-TR" altLang="tr-TR" sz="3000" b="1" dirty="0">
                <a:solidFill>
                  <a:srgbClr val="002060"/>
                </a:solidFill>
                <a:ea typeface="+mj-ea"/>
                <a:cs typeface="+mj-cs"/>
              </a:rPr>
              <a:t>YAPILANDIRMA:</a:t>
            </a:r>
            <a:r>
              <a:rPr lang="tr-TR" altLang="tr-TR" sz="3000" b="1" dirty="0">
                <a:solidFill>
                  <a:srgbClr val="FF0000"/>
                </a:solidFill>
                <a:ea typeface="+mj-ea"/>
                <a:cs typeface="+mj-cs"/>
              </a:rPr>
              <a:t> KESİNLEŞMİŞ ALACAKLAR</a:t>
            </a:r>
          </a:p>
        </p:txBody>
      </p:sp>
      <p:sp>
        <p:nvSpPr>
          <p:cNvPr id="3" name="Dikdörtgen 2"/>
          <p:cNvSpPr/>
          <p:nvPr/>
        </p:nvSpPr>
        <p:spPr>
          <a:xfrm>
            <a:off x="251520" y="1340768"/>
            <a:ext cx="8892480" cy="1200329"/>
          </a:xfrm>
          <a:prstGeom prst="rect">
            <a:avLst/>
          </a:prstGeom>
        </p:spPr>
        <p:txBody>
          <a:bodyPr wrap="square">
            <a:spAutoFit/>
          </a:bodyPr>
          <a:lstStyle/>
          <a:p>
            <a:pPr marL="285750" lvl="2" indent="-285750">
              <a:buClr>
                <a:schemeClr val="tx1"/>
              </a:buClr>
            </a:pPr>
            <a:endParaRPr lang="tr-TR" altLang="tr-TR" b="1" i="1" dirty="0"/>
          </a:p>
          <a:p>
            <a:pPr marL="285750" lvl="2" indent="-285750">
              <a:buClr>
                <a:schemeClr val="tx1"/>
              </a:buClr>
            </a:pPr>
            <a:endParaRPr lang="tr-TR" altLang="tr-TR" b="1" i="1" dirty="0"/>
          </a:p>
          <a:p>
            <a:pPr marL="285750" lvl="2" indent="-285750">
              <a:buClr>
                <a:schemeClr val="tx1"/>
              </a:buClr>
            </a:pPr>
            <a:endParaRPr lang="tr-TR" altLang="tr-TR" b="1" i="1" dirty="0"/>
          </a:p>
          <a:p>
            <a:pPr marL="285750" lvl="2" indent="-285750">
              <a:buClr>
                <a:schemeClr val="tx1"/>
              </a:buClr>
            </a:pPr>
            <a:endParaRPr lang="tr-TR" altLang="tr-TR" b="1" i="1" dirty="0"/>
          </a:p>
        </p:txBody>
      </p:sp>
      <p:sp>
        <p:nvSpPr>
          <p:cNvPr id="8" name="Dikdörtgen 7"/>
          <p:cNvSpPr/>
          <p:nvPr/>
        </p:nvSpPr>
        <p:spPr>
          <a:xfrm>
            <a:off x="168079" y="1516717"/>
            <a:ext cx="4403921" cy="4462760"/>
          </a:xfrm>
          <a:prstGeom prst="rect">
            <a:avLst/>
          </a:prstGeom>
          <a:ln>
            <a:solidFill>
              <a:schemeClr val="tx1"/>
            </a:solidFill>
            <a:prstDash val="dash"/>
          </a:ln>
        </p:spPr>
        <p:txBody>
          <a:bodyPr wrap="square">
            <a:spAutoFit/>
          </a:bodyPr>
          <a:lstStyle/>
          <a:p>
            <a:pPr marL="85725" lvl="2" algn="just">
              <a:lnSpc>
                <a:spcPct val="80000"/>
              </a:lnSpc>
              <a:buClr>
                <a:srgbClr val="FF0000"/>
              </a:buClr>
              <a:buFont typeface="Wingdings" pitchFamily="2" charset="2"/>
              <a:buChar char="Ø"/>
              <a:defRPr/>
            </a:pPr>
            <a:r>
              <a:rPr lang="tr-TR" altLang="tr-TR" sz="2400" b="1" dirty="0">
                <a:solidFill>
                  <a:srgbClr val="FF0000"/>
                </a:solidFill>
                <a:ea typeface="+mj-ea"/>
                <a:cs typeface="+mj-cs"/>
              </a:rPr>
              <a:t>VERGİLERDE;</a:t>
            </a:r>
          </a:p>
          <a:p>
            <a:pPr marL="630238" lvl="2" indent="-255588" algn="just">
              <a:lnSpc>
                <a:spcPct val="80000"/>
              </a:lnSpc>
              <a:buClr>
                <a:schemeClr val="tx1"/>
              </a:buClr>
              <a:buFont typeface="Wingdings" pitchFamily="2" charset="2"/>
              <a:buChar char="Ø"/>
              <a:defRPr/>
            </a:pPr>
            <a:endParaRPr lang="tr-TR" altLang="tr-TR" sz="2200" b="1" dirty="0">
              <a:solidFill>
                <a:srgbClr val="C00000"/>
              </a:solidFill>
            </a:endParaRPr>
          </a:p>
          <a:p>
            <a:pPr marL="630238" lvl="2" indent="-255588" algn="just">
              <a:lnSpc>
                <a:spcPct val="80000"/>
              </a:lnSpc>
              <a:buClr>
                <a:schemeClr val="tx1"/>
              </a:buClr>
              <a:buFont typeface="Wingdings" pitchFamily="2" charset="2"/>
              <a:buChar char="Ø"/>
              <a:defRPr/>
            </a:pPr>
            <a:r>
              <a:rPr lang="tr-TR" altLang="tr-TR" sz="2200" b="1" dirty="0">
                <a:solidFill>
                  <a:srgbClr val="0070C0"/>
                </a:solidFill>
              </a:rPr>
              <a:t>Vergi asıllarının </a:t>
            </a:r>
            <a:r>
              <a:rPr lang="tr-TR" altLang="tr-TR" sz="2200" b="1" dirty="0">
                <a:solidFill>
                  <a:srgbClr val="FF0000"/>
                </a:solidFill>
              </a:rPr>
              <a:t>tamamı</a:t>
            </a:r>
            <a:r>
              <a:rPr lang="tr-TR" altLang="tr-TR" sz="2200" b="1" dirty="0">
                <a:solidFill>
                  <a:srgbClr val="0070C0"/>
                </a:solidFill>
              </a:rPr>
              <a:t>,</a:t>
            </a:r>
          </a:p>
          <a:p>
            <a:pPr marL="630238" lvl="2" indent="-255588" algn="just">
              <a:lnSpc>
                <a:spcPct val="80000"/>
              </a:lnSpc>
              <a:buClr>
                <a:schemeClr val="tx1"/>
              </a:buClr>
              <a:buFont typeface="Wingdings" pitchFamily="2" charset="2"/>
              <a:buChar char="Ø"/>
              <a:defRPr/>
            </a:pPr>
            <a:r>
              <a:rPr lang="tr-TR" altLang="tr-TR" sz="2200" b="1" dirty="0">
                <a:solidFill>
                  <a:srgbClr val="0070C0"/>
                </a:solidFill>
              </a:rPr>
              <a:t>Gecikme faizi ve gecikme zammı </a:t>
            </a:r>
            <a:r>
              <a:rPr lang="tr-TR" altLang="tr-TR" sz="2200" b="1" dirty="0">
                <a:solidFill>
                  <a:srgbClr val="FF0000"/>
                </a:solidFill>
              </a:rPr>
              <a:t>yerine</a:t>
            </a:r>
            <a:r>
              <a:rPr lang="tr-TR" altLang="tr-TR" sz="2200" b="1" dirty="0">
                <a:solidFill>
                  <a:srgbClr val="0070C0"/>
                </a:solidFill>
              </a:rPr>
              <a:t> Yİ-ÜFE tutarı</a:t>
            </a:r>
          </a:p>
          <a:p>
            <a:pPr marL="630238" lvl="2" indent="-255588" algn="just">
              <a:lnSpc>
                <a:spcPct val="80000"/>
              </a:lnSpc>
              <a:buClr>
                <a:schemeClr val="tx1"/>
              </a:buClr>
              <a:buFont typeface="Wingdings" pitchFamily="2" charset="2"/>
              <a:buChar char="Ø"/>
              <a:defRPr/>
            </a:pPr>
            <a:endParaRPr lang="tr-TR" altLang="tr-TR" sz="900" b="1" dirty="0"/>
          </a:p>
          <a:p>
            <a:pPr marL="109537" lvl="1" algn="just">
              <a:lnSpc>
                <a:spcPct val="80000"/>
              </a:lnSpc>
              <a:buClr>
                <a:schemeClr val="tx1"/>
              </a:buClr>
              <a:defRPr/>
            </a:pPr>
            <a:r>
              <a:rPr lang="tr-TR" altLang="tr-TR" sz="2200" b="1" dirty="0">
                <a:solidFill>
                  <a:srgbClr val="FF0000"/>
                </a:solidFill>
              </a:rPr>
              <a:t>tahsil edilecek,</a:t>
            </a:r>
          </a:p>
          <a:p>
            <a:pPr marL="109537" lvl="1" algn="just">
              <a:lnSpc>
                <a:spcPct val="80000"/>
              </a:lnSpc>
              <a:buClr>
                <a:schemeClr val="tx1"/>
              </a:buClr>
              <a:defRPr/>
            </a:pPr>
            <a:endParaRPr lang="tr-TR" altLang="tr-TR" sz="4800" b="1" dirty="0"/>
          </a:p>
          <a:p>
            <a:pPr marL="630238" lvl="2" indent="-255588" algn="just">
              <a:lnSpc>
                <a:spcPct val="80000"/>
              </a:lnSpc>
              <a:buClr>
                <a:schemeClr val="tx1"/>
              </a:buClr>
              <a:buFont typeface="Wingdings" pitchFamily="2" charset="2"/>
              <a:buChar char="Ø"/>
              <a:defRPr/>
            </a:pPr>
            <a:r>
              <a:rPr lang="tr-TR" altLang="tr-TR" sz="2200" b="1" dirty="0">
                <a:solidFill>
                  <a:srgbClr val="0070C0"/>
                </a:solidFill>
              </a:rPr>
              <a:t>Gecikme faizi</a:t>
            </a:r>
          </a:p>
          <a:p>
            <a:pPr marL="630238" lvl="2" indent="-255588" algn="just">
              <a:lnSpc>
                <a:spcPct val="80000"/>
              </a:lnSpc>
              <a:buClr>
                <a:schemeClr val="tx1"/>
              </a:buClr>
              <a:buFont typeface="Wingdings" pitchFamily="2" charset="2"/>
              <a:buChar char="Ø"/>
              <a:defRPr/>
            </a:pPr>
            <a:r>
              <a:rPr lang="tr-TR" altLang="tr-TR" sz="2200" b="1" dirty="0">
                <a:solidFill>
                  <a:srgbClr val="0070C0"/>
                </a:solidFill>
              </a:rPr>
              <a:t>Gecikme zammı</a:t>
            </a:r>
          </a:p>
          <a:p>
            <a:pPr marL="630238" lvl="2" indent="-255588" algn="just">
              <a:lnSpc>
                <a:spcPct val="80000"/>
              </a:lnSpc>
              <a:buClr>
                <a:schemeClr val="tx1"/>
              </a:buClr>
              <a:buFont typeface="Wingdings" pitchFamily="2" charset="2"/>
              <a:buChar char="Ø"/>
              <a:defRPr/>
            </a:pPr>
            <a:r>
              <a:rPr lang="tr-TR" altLang="tr-TR" sz="2200" b="1" dirty="0">
                <a:solidFill>
                  <a:srgbClr val="0070C0"/>
                </a:solidFill>
              </a:rPr>
              <a:t>Vergi aslına bağlı vergi cezası </a:t>
            </a:r>
            <a:r>
              <a:rPr lang="tr-TR" altLang="tr-TR" sz="2200" b="1" dirty="0">
                <a:solidFill>
                  <a:srgbClr val="FF0000"/>
                </a:solidFill>
              </a:rPr>
              <a:t>ve</a:t>
            </a:r>
            <a:r>
              <a:rPr lang="tr-TR" altLang="tr-TR" sz="2200" b="1" dirty="0">
                <a:solidFill>
                  <a:srgbClr val="0070C0"/>
                </a:solidFill>
              </a:rPr>
              <a:t> </a:t>
            </a:r>
          </a:p>
          <a:p>
            <a:pPr marL="630238" lvl="2" indent="-255588" algn="just">
              <a:lnSpc>
                <a:spcPct val="80000"/>
              </a:lnSpc>
              <a:buClr>
                <a:schemeClr val="tx1"/>
              </a:buClr>
              <a:buFont typeface="Wingdings" pitchFamily="2" charset="2"/>
              <a:buChar char="Ø"/>
              <a:defRPr/>
            </a:pPr>
            <a:r>
              <a:rPr lang="tr-TR" altLang="tr-TR" sz="2200" b="1" dirty="0">
                <a:solidFill>
                  <a:srgbClr val="0070C0"/>
                </a:solidFill>
              </a:rPr>
              <a:t>Bu vergi cezasının gecikme zammı</a:t>
            </a:r>
          </a:p>
          <a:p>
            <a:pPr marL="630238" lvl="2" indent="-255588" algn="just">
              <a:lnSpc>
                <a:spcPct val="80000"/>
              </a:lnSpc>
              <a:buClr>
                <a:schemeClr val="tx1"/>
              </a:buClr>
              <a:buFont typeface="Wingdings" pitchFamily="2" charset="2"/>
              <a:buChar char="Ø"/>
              <a:defRPr/>
            </a:pPr>
            <a:endParaRPr lang="tr-TR" altLang="tr-TR" sz="1000" b="1" dirty="0"/>
          </a:p>
          <a:p>
            <a:pPr marL="109537" lvl="1" algn="just">
              <a:lnSpc>
                <a:spcPct val="80000"/>
              </a:lnSpc>
              <a:buClr>
                <a:schemeClr val="tx1"/>
              </a:buClr>
              <a:defRPr/>
            </a:pPr>
            <a:r>
              <a:rPr lang="tr-TR" altLang="tr-TR" sz="2200" b="1" dirty="0"/>
              <a:t>silinecek.</a:t>
            </a:r>
          </a:p>
        </p:txBody>
      </p:sp>
      <p:sp>
        <p:nvSpPr>
          <p:cNvPr id="9" name="Dikdörtgen 8"/>
          <p:cNvSpPr/>
          <p:nvPr/>
        </p:nvSpPr>
        <p:spPr>
          <a:xfrm>
            <a:off x="4968626" y="1516717"/>
            <a:ext cx="3995862" cy="4512004"/>
          </a:xfrm>
          <a:prstGeom prst="rect">
            <a:avLst/>
          </a:prstGeom>
          <a:ln>
            <a:solidFill>
              <a:schemeClr val="tx1"/>
            </a:solidFill>
            <a:prstDash val="dash"/>
          </a:ln>
        </p:spPr>
        <p:txBody>
          <a:bodyPr wrap="square">
            <a:spAutoFit/>
          </a:bodyPr>
          <a:lstStyle/>
          <a:p>
            <a:pPr marL="428625" lvl="2" indent="-342900" algn="just">
              <a:lnSpc>
                <a:spcPct val="80000"/>
              </a:lnSpc>
              <a:buClr>
                <a:srgbClr val="FF0000"/>
              </a:buClr>
              <a:buFont typeface="Wingdings" pitchFamily="2" charset="2"/>
              <a:buChar char="Ø"/>
              <a:defRPr/>
            </a:pPr>
            <a:r>
              <a:rPr lang="tr-TR" altLang="tr-TR" sz="2400" b="1" dirty="0">
                <a:solidFill>
                  <a:srgbClr val="FF0000"/>
                </a:solidFill>
                <a:ea typeface="+mj-ea"/>
                <a:cs typeface="+mj-cs"/>
              </a:rPr>
              <a:t>İDARİ PARA CEZALARINDA;</a:t>
            </a:r>
          </a:p>
          <a:p>
            <a:pPr marL="371475" lvl="2" indent="-285750" algn="just">
              <a:lnSpc>
                <a:spcPct val="80000"/>
              </a:lnSpc>
              <a:buClr>
                <a:srgbClr val="FF0000"/>
              </a:buClr>
              <a:buFont typeface="Wingdings" pitchFamily="2" charset="2"/>
              <a:buChar char="Ø"/>
              <a:defRPr/>
            </a:pPr>
            <a:endParaRPr lang="tr-TR" altLang="tr-TR" sz="2200" b="1" dirty="0">
              <a:solidFill>
                <a:srgbClr val="C00000"/>
              </a:solidFill>
            </a:endParaRPr>
          </a:p>
          <a:p>
            <a:pPr marL="717550" lvl="2" indent="-342900" algn="just">
              <a:lnSpc>
                <a:spcPct val="80000"/>
              </a:lnSpc>
              <a:buClr>
                <a:schemeClr val="tx1"/>
              </a:buClr>
              <a:buFont typeface="Wingdings" pitchFamily="2" charset="2"/>
              <a:buChar char="Ø"/>
              <a:defRPr/>
            </a:pPr>
            <a:r>
              <a:rPr lang="tr-TR" altLang="tr-TR" sz="2200" b="1" dirty="0">
                <a:solidFill>
                  <a:srgbClr val="0070C0"/>
                </a:solidFill>
              </a:rPr>
              <a:t>Asıllarının </a:t>
            </a:r>
            <a:r>
              <a:rPr lang="tr-TR" altLang="tr-TR" sz="2200" b="1" dirty="0">
                <a:solidFill>
                  <a:srgbClr val="FF0000"/>
                </a:solidFill>
              </a:rPr>
              <a:t>tamamı</a:t>
            </a:r>
            <a:r>
              <a:rPr lang="tr-TR" altLang="tr-TR" sz="2200" b="1" dirty="0">
                <a:solidFill>
                  <a:srgbClr val="0070C0"/>
                </a:solidFill>
              </a:rPr>
              <a:t>,</a:t>
            </a:r>
          </a:p>
          <a:p>
            <a:pPr marL="630238" lvl="2" indent="-255588" algn="just">
              <a:lnSpc>
                <a:spcPct val="80000"/>
              </a:lnSpc>
              <a:buClr>
                <a:schemeClr val="tx1"/>
              </a:buClr>
              <a:buFont typeface="Wingdings" pitchFamily="2" charset="2"/>
              <a:buChar char="Ø"/>
              <a:defRPr/>
            </a:pPr>
            <a:r>
              <a:rPr lang="tr-TR" altLang="tr-TR" sz="2200" b="1" dirty="0">
                <a:solidFill>
                  <a:srgbClr val="0070C0"/>
                </a:solidFill>
              </a:rPr>
              <a:t> Fer’i alacak </a:t>
            </a:r>
            <a:r>
              <a:rPr lang="tr-TR" altLang="tr-TR" sz="2200" b="1" dirty="0">
                <a:solidFill>
                  <a:srgbClr val="FF0000"/>
                </a:solidFill>
              </a:rPr>
              <a:t>yerine</a:t>
            </a:r>
            <a:r>
              <a:rPr lang="tr-TR" altLang="tr-TR" sz="2200" b="1" dirty="0">
                <a:solidFill>
                  <a:srgbClr val="0070C0"/>
                </a:solidFill>
              </a:rPr>
              <a:t> Yİ-ÜFE tutarı</a:t>
            </a:r>
          </a:p>
          <a:p>
            <a:pPr marL="630238" lvl="2" indent="-255588" algn="just">
              <a:lnSpc>
                <a:spcPct val="80000"/>
              </a:lnSpc>
              <a:buClr>
                <a:schemeClr val="tx1"/>
              </a:buClr>
              <a:buFont typeface="Wingdings" pitchFamily="2" charset="2"/>
              <a:buChar char="Ø"/>
              <a:defRPr/>
            </a:pPr>
            <a:endParaRPr lang="tr-TR" altLang="tr-TR" sz="900" b="1" dirty="0"/>
          </a:p>
          <a:p>
            <a:pPr marL="109537" lvl="1" algn="just">
              <a:lnSpc>
                <a:spcPct val="80000"/>
              </a:lnSpc>
              <a:buClr>
                <a:schemeClr val="tx1"/>
              </a:buClr>
              <a:defRPr/>
            </a:pPr>
            <a:r>
              <a:rPr lang="tr-TR" altLang="tr-TR" sz="2200" b="1" dirty="0">
                <a:solidFill>
                  <a:srgbClr val="FF0000"/>
                </a:solidFill>
              </a:rPr>
              <a:t>tahsil edilecek,</a:t>
            </a:r>
          </a:p>
          <a:p>
            <a:pPr marL="109537" lvl="1" algn="just">
              <a:lnSpc>
                <a:spcPct val="80000"/>
              </a:lnSpc>
              <a:buClr>
                <a:schemeClr val="tx1"/>
              </a:buClr>
              <a:defRPr/>
            </a:pPr>
            <a:endParaRPr lang="tr-TR" altLang="tr-TR" sz="2000" b="1" dirty="0">
              <a:solidFill>
                <a:srgbClr val="0070C0"/>
              </a:solidFill>
            </a:endParaRPr>
          </a:p>
          <a:p>
            <a:pPr marL="630238" lvl="2" indent="-255588" algn="just">
              <a:lnSpc>
                <a:spcPct val="80000"/>
              </a:lnSpc>
              <a:buClr>
                <a:schemeClr val="tx1"/>
              </a:buClr>
              <a:buFont typeface="Wingdings" pitchFamily="2" charset="2"/>
              <a:buChar char="Ø"/>
              <a:defRPr/>
            </a:pPr>
            <a:r>
              <a:rPr lang="tr-TR" altLang="tr-TR" sz="2200" b="1" dirty="0">
                <a:solidFill>
                  <a:srgbClr val="0070C0"/>
                </a:solidFill>
              </a:rPr>
              <a:t>Fer’i alacak </a:t>
            </a:r>
            <a:r>
              <a:rPr lang="tr-TR" altLang="tr-TR" sz="2200" b="1" dirty="0"/>
              <a:t>silinecek.</a:t>
            </a:r>
          </a:p>
          <a:p>
            <a:pPr marL="109537" lvl="1" algn="just">
              <a:lnSpc>
                <a:spcPct val="80000"/>
              </a:lnSpc>
              <a:buClr>
                <a:schemeClr val="tx1"/>
              </a:buClr>
              <a:defRPr/>
            </a:pPr>
            <a:endParaRPr lang="tr-TR" altLang="tr-TR" sz="2400" b="1" dirty="0">
              <a:solidFill>
                <a:srgbClr val="FF0000"/>
              </a:solidFill>
              <a:ea typeface="+mj-ea"/>
              <a:cs typeface="+mj-cs"/>
            </a:endParaRPr>
          </a:p>
          <a:p>
            <a:pPr marL="109537" lvl="1" algn="just">
              <a:lnSpc>
                <a:spcPct val="80000"/>
              </a:lnSpc>
              <a:buClr>
                <a:schemeClr val="tx1"/>
              </a:buClr>
              <a:defRPr/>
            </a:pPr>
            <a:endParaRPr lang="tr-TR" altLang="tr-TR" sz="2200" b="1" dirty="0"/>
          </a:p>
          <a:p>
            <a:pPr marL="447675" lvl="2" indent="-342900" algn="just">
              <a:lnSpc>
                <a:spcPct val="80000"/>
              </a:lnSpc>
              <a:buClr>
                <a:srgbClr val="FF0000"/>
              </a:buClr>
              <a:buFont typeface="Wingdings" pitchFamily="2" charset="2"/>
              <a:buChar char="Ø"/>
              <a:defRPr/>
            </a:pPr>
            <a:r>
              <a:rPr lang="tr-TR" altLang="tr-TR" sz="2400" b="1" dirty="0">
                <a:solidFill>
                  <a:srgbClr val="FF0000"/>
                </a:solidFill>
                <a:ea typeface="+mj-ea"/>
                <a:cs typeface="+mj-cs"/>
              </a:rPr>
              <a:t>USULSÜZLÜK ve </a:t>
            </a:r>
          </a:p>
          <a:p>
            <a:pPr marL="447675" lvl="2">
              <a:lnSpc>
                <a:spcPct val="80000"/>
              </a:lnSpc>
              <a:buClr>
                <a:srgbClr val="FF0000"/>
              </a:buClr>
              <a:defRPr/>
            </a:pPr>
            <a:r>
              <a:rPr lang="tr-TR" altLang="tr-TR" sz="2400" b="1" dirty="0">
                <a:solidFill>
                  <a:srgbClr val="FF0000"/>
                </a:solidFill>
                <a:ea typeface="+mj-ea"/>
                <a:cs typeface="+mj-cs"/>
              </a:rPr>
              <a:t>ÖZEL USULSÜZLÜK  CEZALARINDA;</a:t>
            </a:r>
          </a:p>
          <a:p>
            <a:pPr marL="428625" lvl="2" indent="-342900" algn="just">
              <a:lnSpc>
                <a:spcPct val="80000"/>
              </a:lnSpc>
              <a:buClr>
                <a:srgbClr val="FF0000"/>
              </a:buClr>
              <a:buFont typeface="Wingdings" pitchFamily="2" charset="2"/>
              <a:buChar char="Ø"/>
              <a:defRPr/>
            </a:pPr>
            <a:endParaRPr lang="tr-TR" altLang="tr-TR" sz="1200" b="1" dirty="0">
              <a:solidFill>
                <a:srgbClr val="C00000"/>
              </a:solidFill>
            </a:endParaRPr>
          </a:p>
          <a:p>
            <a:pPr marL="361950" lvl="2" algn="just">
              <a:lnSpc>
                <a:spcPct val="80000"/>
              </a:lnSpc>
              <a:buClr>
                <a:schemeClr val="tx1"/>
              </a:buClr>
              <a:buFont typeface="Wingdings" pitchFamily="2" charset="2"/>
              <a:buChar char="Ø"/>
              <a:defRPr/>
            </a:pPr>
            <a:r>
              <a:rPr lang="tr-TR" altLang="tr-TR" sz="2200" b="1" dirty="0">
                <a:solidFill>
                  <a:srgbClr val="0070C0"/>
                </a:solidFill>
              </a:rPr>
              <a:t>%50’si </a:t>
            </a:r>
            <a:r>
              <a:rPr lang="tr-TR" altLang="tr-TR" sz="2200" b="1" dirty="0">
                <a:solidFill>
                  <a:srgbClr val="FF0000"/>
                </a:solidFill>
              </a:rPr>
              <a:t>ödenecek.</a:t>
            </a:r>
          </a:p>
          <a:p>
            <a:pPr marL="361950" lvl="2" indent="203200" algn="just">
              <a:lnSpc>
                <a:spcPct val="80000"/>
              </a:lnSpc>
              <a:buClr>
                <a:schemeClr val="tx1"/>
              </a:buClr>
              <a:buFont typeface="Wingdings" pitchFamily="2" charset="2"/>
              <a:buChar char="Ø"/>
              <a:defRPr/>
            </a:pPr>
            <a:r>
              <a:rPr lang="tr-TR" altLang="tr-TR" sz="2200" b="1" dirty="0">
                <a:solidFill>
                  <a:srgbClr val="0070C0"/>
                </a:solidFill>
              </a:rPr>
              <a:t>%50’si </a:t>
            </a:r>
            <a:r>
              <a:rPr lang="tr-TR" altLang="tr-TR" sz="2200" b="1" dirty="0"/>
              <a:t>silinecek.</a:t>
            </a:r>
          </a:p>
        </p:txBody>
      </p:sp>
    </p:spTree>
    <p:extLst>
      <p:ext uri="{BB962C8B-B14F-4D97-AF65-F5344CB8AC3E}">
        <p14:creationId xmlns:p14="http://schemas.microsoft.com/office/powerpoint/2010/main" val="2483120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solidFill>
                  <a:prstClr val="black"/>
                </a:solidFill>
                <a:latin typeface="Arial Black" pitchFamily="34" charset="0"/>
              </a:rPr>
              <a:pPr algn="r" eaLnBrk="1" hangingPunct="1"/>
              <a:t>13</a:t>
            </a:fld>
            <a:endParaRPr lang="tr-TR" altLang="tr-TR" sz="1200">
              <a:solidFill>
                <a:prstClr val="black"/>
              </a:solidFill>
              <a:latin typeface="Arial Black" pitchFamily="34" charset="0"/>
            </a:endParaRPr>
          </a:p>
        </p:txBody>
      </p:sp>
      <p:sp>
        <p:nvSpPr>
          <p:cNvPr id="2" name="Dikdörtgen 1"/>
          <p:cNvSpPr/>
          <p:nvPr/>
        </p:nvSpPr>
        <p:spPr>
          <a:xfrm>
            <a:off x="2195736" y="210706"/>
            <a:ext cx="6840760" cy="553998"/>
          </a:xfrm>
          <a:prstGeom prst="rect">
            <a:avLst/>
          </a:prstGeom>
        </p:spPr>
        <p:txBody>
          <a:bodyPr wrap="square">
            <a:spAutoFit/>
          </a:bodyPr>
          <a:lstStyle/>
          <a:p>
            <a:pPr algn="ctr">
              <a:spcBef>
                <a:spcPct val="0"/>
              </a:spcBef>
              <a:defRPr/>
            </a:pPr>
            <a:r>
              <a:rPr lang="tr-TR" altLang="tr-TR" sz="3000" b="1" dirty="0">
                <a:solidFill>
                  <a:srgbClr val="002060"/>
                </a:solidFill>
              </a:rPr>
              <a:t>YAPILANDIRMA: </a:t>
            </a:r>
            <a:r>
              <a:rPr lang="tr-TR" altLang="tr-TR" sz="3000" b="1" dirty="0">
                <a:solidFill>
                  <a:srgbClr val="FF0000"/>
                </a:solidFill>
              </a:rPr>
              <a:t>KESİNLEŞMİŞ ALACAKLAR</a:t>
            </a:r>
          </a:p>
        </p:txBody>
      </p:sp>
      <p:sp>
        <p:nvSpPr>
          <p:cNvPr id="6" name="Rectangle 3"/>
          <p:cNvSpPr txBox="1">
            <a:spLocks noChangeArrowheads="1"/>
          </p:cNvSpPr>
          <p:nvPr/>
        </p:nvSpPr>
        <p:spPr>
          <a:xfrm>
            <a:off x="539552" y="1268760"/>
            <a:ext cx="7385248" cy="4522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2" indent="-285750">
              <a:buClr>
                <a:prstClr val="black"/>
              </a:buClr>
              <a:defRPr/>
            </a:pPr>
            <a:endParaRPr lang="tr-TR" altLang="tr-TR" sz="1800" b="1" dirty="0">
              <a:solidFill>
                <a:prstClr val="black"/>
              </a:solidFill>
            </a:endParaRPr>
          </a:p>
        </p:txBody>
      </p:sp>
      <p:sp>
        <p:nvSpPr>
          <p:cNvPr id="3" name="Dikdörtgen 2"/>
          <p:cNvSpPr/>
          <p:nvPr/>
        </p:nvSpPr>
        <p:spPr>
          <a:xfrm>
            <a:off x="251520" y="1340768"/>
            <a:ext cx="8892480" cy="1200329"/>
          </a:xfrm>
          <a:prstGeom prst="rect">
            <a:avLst/>
          </a:prstGeom>
        </p:spPr>
        <p:txBody>
          <a:bodyPr wrap="square">
            <a:spAutoFit/>
          </a:bodyPr>
          <a:lstStyle/>
          <a:p>
            <a:pPr marL="285750" lvl="2" indent="-285750">
              <a:buClr>
                <a:prstClr val="black"/>
              </a:buClr>
            </a:pPr>
            <a:endParaRPr lang="tr-TR" altLang="tr-TR" b="1" i="1" dirty="0">
              <a:solidFill>
                <a:prstClr val="black"/>
              </a:solidFill>
            </a:endParaRPr>
          </a:p>
          <a:p>
            <a:pPr marL="285750" lvl="2" indent="-285750">
              <a:buClr>
                <a:prstClr val="black"/>
              </a:buClr>
            </a:pPr>
            <a:endParaRPr lang="tr-TR" altLang="tr-TR" b="1" i="1" dirty="0">
              <a:solidFill>
                <a:prstClr val="black"/>
              </a:solidFill>
            </a:endParaRPr>
          </a:p>
          <a:p>
            <a:pPr marL="285750" lvl="2" indent="-285750">
              <a:buClr>
                <a:prstClr val="black"/>
              </a:buClr>
            </a:pPr>
            <a:endParaRPr lang="tr-TR" altLang="tr-TR" b="1" i="1" dirty="0">
              <a:solidFill>
                <a:prstClr val="black"/>
              </a:solidFill>
            </a:endParaRPr>
          </a:p>
          <a:p>
            <a:pPr marL="285750" lvl="2" indent="-285750">
              <a:buClr>
                <a:prstClr val="black"/>
              </a:buClr>
            </a:pPr>
            <a:endParaRPr lang="tr-TR" altLang="tr-TR" b="1" i="1" dirty="0">
              <a:solidFill>
                <a:prstClr val="black"/>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1998658158"/>
              </p:ext>
            </p:extLst>
          </p:nvPr>
        </p:nvGraphicFramePr>
        <p:xfrm>
          <a:off x="395536" y="2907020"/>
          <a:ext cx="2376264" cy="3050644"/>
        </p:xfrm>
        <a:graphic>
          <a:graphicData uri="http://schemas.openxmlformats.org/drawingml/2006/table">
            <a:tbl>
              <a:tblPr firstRow="1" bandRow="1">
                <a:tableStyleId>{5C22544A-7EE6-4342-B048-85BDC9FD1C3A}</a:tableStyleId>
              </a:tblPr>
              <a:tblGrid>
                <a:gridCol w="2376264">
                  <a:extLst>
                    <a:ext uri="{9D8B030D-6E8A-4147-A177-3AD203B41FA5}">
                      <a16:colId xmlns="" xmlns:a16="http://schemas.microsoft.com/office/drawing/2014/main" val="20000"/>
                    </a:ext>
                  </a:extLst>
                </a:gridCol>
              </a:tblGrid>
              <a:tr h="5447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900" b="1" kern="1200" baseline="0" dirty="0">
                        <a:solidFill>
                          <a:schemeClr val="tx2">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kern="1200" baseline="0" dirty="0">
                          <a:solidFill>
                            <a:schemeClr val="tx2">
                              <a:lumMod val="75000"/>
                            </a:schemeClr>
                          </a:solidFill>
                          <a:latin typeface="+mn-lt"/>
                          <a:ea typeface="+mn-ea"/>
                          <a:cs typeface="+mn-cs"/>
                        </a:rPr>
                        <a:t>Vergi</a:t>
                      </a:r>
                    </a:p>
                  </a:txBody>
                  <a:tcPr>
                    <a:solidFill>
                      <a:schemeClr val="accent1">
                        <a:lumMod val="20000"/>
                        <a:lumOff val="80000"/>
                      </a:schemeClr>
                    </a:solidFill>
                  </a:tcPr>
                </a:tc>
                <a:extLst>
                  <a:ext uri="{0D108BD9-81ED-4DB2-BD59-A6C34878D82A}">
                    <a16:rowId xmlns="" xmlns:a16="http://schemas.microsoft.com/office/drawing/2014/main" val="10000"/>
                  </a:ext>
                </a:extLst>
              </a:tr>
              <a:tr h="5914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b="1" baseline="0" dirty="0">
                        <a:solidFill>
                          <a:schemeClr val="tx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baseline="0" dirty="0">
                          <a:solidFill>
                            <a:schemeClr val="tx2">
                              <a:lumMod val="75000"/>
                            </a:schemeClr>
                          </a:solidFill>
                        </a:rPr>
                        <a:t>Gecikme Faizi</a:t>
                      </a:r>
                      <a:endParaRPr lang="tr-TR" sz="2000" b="1" dirty="0"/>
                    </a:p>
                  </a:txBody>
                  <a:tcPr/>
                </a:tc>
                <a:extLst>
                  <a:ext uri="{0D108BD9-81ED-4DB2-BD59-A6C34878D82A}">
                    <a16:rowId xmlns="" xmlns:a16="http://schemas.microsoft.com/office/drawing/2014/main" val="10001"/>
                  </a:ext>
                </a:extLst>
              </a:tr>
              <a:tr h="5291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800" b="1" baseline="0" dirty="0">
                        <a:solidFill>
                          <a:schemeClr val="tx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baseline="0" dirty="0">
                          <a:solidFill>
                            <a:schemeClr val="tx2">
                              <a:lumMod val="75000"/>
                            </a:schemeClr>
                          </a:solidFill>
                        </a:rPr>
                        <a:t>Gecikme Zammı</a:t>
                      </a:r>
                      <a:endParaRPr lang="tr-TR" sz="2000" b="1" dirty="0"/>
                    </a:p>
                  </a:txBody>
                  <a:tcPr/>
                </a:tc>
                <a:extLst>
                  <a:ext uri="{0D108BD9-81ED-4DB2-BD59-A6C34878D82A}">
                    <a16:rowId xmlns="" xmlns:a16="http://schemas.microsoft.com/office/drawing/2014/main" val="10002"/>
                  </a:ext>
                </a:extLst>
              </a:tr>
              <a:tr h="5758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100" b="1" baseline="0" dirty="0">
                        <a:solidFill>
                          <a:schemeClr val="tx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baseline="0" dirty="0">
                          <a:solidFill>
                            <a:schemeClr val="tx2">
                              <a:lumMod val="75000"/>
                            </a:schemeClr>
                          </a:solidFill>
                        </a:rPr>
                        <a:t>Vergi </a:t>
                      </a:r>
                      <a:r>
                        <a:rPr lang="tr-TR" sz="2000" b="1" baseline="0" dirty="0" err="1">
                          <a:solidFill>
                            <a:schemeClr val="tx2">
                              <a:lumMod val="75000"/>
                            </a:schemeClr>
                          </a:solidFill>
                        </a:rPr>
                        <a:t>Ziyaı</a:t>
                      </a:r>
                      <a:r>
                        <a:rPr lang="tr-TR" sz="2000" b="1" baseline="0" dirty="0">
                          <a:solidFill>
                            <a:schemeClr val="tx2">
                              <a:lumMod val="75000"/>
                            </a:schemeClr>
                          </a:solidFill>
                        </a:rPr>
                        <a:t> Cezası</a:t>
                      </a:r>
                      <a:endParaRPr lang="tr-TR" sz="2000" b="1" dirty="0"/>
                    </a:p>
                  </a:txBody>
                  <a:tcPr/>
                </a:tc>
                <a:extLst>
                  <a:ext uri="{0D108BD9-81ED-4DB2-BD59-A6C34878D82A}">
                    <a16:rowId xmlns="" xmlns:a16="http://schemas.microsoft.com/office/drawing/2014/main" val="10003"/>
                  </a:ext>
                </a:extLst>
              </a:tr>
              <a:tr h="8093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600" b="1" baseline="0" dirty="0">
                        <a:solidFill>
                          <a:schemeClr val="tx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baseline="0" dirty="0">
                          <a:solidFill>
                            <a:schemeClr val="tx2">
                              <a:lumMod val="75000"/>
                            </a:schemeClr>
                          </a:solidFill>
                        </a:rPr>
                        <a:t>V.Z.C.’</a:t>
                      </a:r>
                      <a:r>
                        <a:rPr lang="tr-TR" sz="2000" b="1" baseline="0" dirty="0" err="1">
                          <a:solidFill>
                            <a:schemeClr val="tx2">
                              <a:lumMod val="75000"/>
                            </a:schemeClr>
                          </a:solidFill>
                        </a:rPr>
                        <a:t>na</a:t>
                      </a:r>
                      <a:r>
                        <a:rPr lang="tr-TR" sz="2000" b="1" baseline="0" dirty="0">
                          <a:solidFill>
                            <a:schemeClr val="tx2">
                              <a:lumMod val="75000"/>
                            </a:schemeClr>
                          </a:solidFill>
                        </a:rPr>
                        <a:t> Ait Gecikme Zammı</a:t>
                      </a:r>
                      <a:endParaRPr lang="tr-TR" sz="2000" b="1" dirty="0"/>
                    </a:p>
                  </a:txBody>
                  <a:tcPr/>
                </a:tc>
                <a:extLst>
                  <a:ext uri="{0D108BD9-81ED-4DB2-BD59-A6C34878D82A}">
                    <a16:rowId xmlns="" xmlns:a16="http://schemas.microsoft.com/office/drawing/2014/main" val="10004"/>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1135733293"/>
              </p:ext>
            </p:extLst>
          </p:nvPr>
        </p:nvGraphicFramePr>
        <p:xfrm>
          <a:off x="3043564" y="2917284"/>
          <a:ext cx="2592288" cy="3040380"/>
        </p:xfrm>
        <a:graphic>
          <a:graphicData uri="http://schemas.openxmlformats.org/drawingml/2006/table">
            <a:tbl>
              <a:tblPr firstRow="1" bandRow="1">
                <a:tableStyleId>{5C22544A-7EE6-4342-B048-85BDC9FD1C3A}</a:tableStyleId>
              </a:tblPr>
              <a:tblGrid>
                <a:gridCol w="2592288">
                  <a:extLst>
                    <a:ext uri="{9D8B030D-6E8A-4147-A177-3AD203B41FA5}">
                      <a16:colId xmlns="" xmlns:a16="http://schemas.microsoft.com/office/drawing/2014/main" val="20000"/>
                    </a:ext>
                  </a:extLst>
                </a:gridCol>
              </a:tblGrid>
              <a:tr h="370840">
                <a:tc>
                  <a:txBody>
                    <a:bodyPr/>
                    <a:lstStyle/>
                    <a:p>
                      <a:pPr marL="0" lvl="0" indent="0" algn="just"/>
                      <a:endParaRPr lang="tr-TR" sz="900" b="1" baseline="0" dirty="0">
                        <a:solidFill>
                          <a:schemeClr val="tx1"/>
                        </a:solidFill>
                      </a:endParaRPr>
                    </a:p>
                    <a:p>
                      <a:pPr marL="0" lvl="0" indent="0" algn="just"/>
                      <a:r>
                        <a:rPr lang="tr-TR" sz="2000" b="1" baseline="0" dirty="0">
                          <a:solidFill>
                            <a:schemeClr val="tx1"/>
                          </a:solidFill>
                        </a:rPr>
                        <a:t>Vergi</a:t>
                      </a:r>
                      <a:endParaRPr lang="tr-TR" sz="2000" b="1" dirty="0">
                        <a:solidFill>
                          <a:schemeClr val="tx1"/>
                        </a:solidFill>
                      </a:endParaRPr>
                    </a:p>
                  </a:txBody>
                  <a:tcPr>
                    <a:solidFill>
                      <a:schemeClr val="accent3">
                        <a:lumMod val="40000"/>
                        <a:lumOff val="60000"/>
                      </a:schemeClr>
                    </a:solidFill>
                  </a:tcPr>
                </a:tc>
                <a:extLst>
                  <a:ext uri="{0D108BD9-81ED-4DB2-BD59-A6C34878D82A}">
                    <a16:rowId xmlns=""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05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baseline="0" dirty="0">
                          <a:solidFill>
                            <a:schemeClr val="tx1"/>
                          </a:solidFill>
                        </a:rPr>
                        <a:t>Yİ-ÜFE</a:t>
                      </a:r>
                      <a:endParaRPr lang="tr-TR" sz="2000" b="1" dirty="0">
                        <a:solidFill>
                          <a:schemeClr val="tx1"/>
                        </a:solidFill>
                      </a:endParaRPr>
                    </a:p>
                  </a:txBody>
                  <a:tcPr>
                    <a:solidFill>
                      <a:schemeClr val="accent3">
                        <a:lumMod val="20000"/>
                        <a:lumOff val="80000"/>
                      </a:schemeClr>
                    </a:solidFill>
                  </a:tcPr>
                </a:tc>
                <a:extLst>
                  <a:ext uri="{0D108BD9-81ED-4DB2-BD59-A6C34878D82A}">
                    <a16:rowId xmlns=""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1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baseline="0" dirty="0">
                          <a:solidFill>
                            <a:schemeClr val="tx1"/>
                          </a:solidFill>
                        </a:rPr>
                        <a:t>Yİ-ÜFE</a:t>
                      </a:r>
                      <a:endParaRPr lang="tr-TR" sz="2000" b="1" dirty="0">
                        <a:solidFill>
                          <a:schemeClr val="tx1"/>
                        </a:solidFill>
                      </a:endParaRPr>
                    </a:p>
                  </a:txBody>
                  <a:tcPr>
                    <a:solidFill>
                      <a:schemeClr val="accent3">
                        <a:lumMod val="40000"/>
                        <a:lumOff val="60000"/>
                      </a:schemeClr>
                    </a:solidFill>
                  </a:tcPr>
                </a:tc>
                <a:extLst>
                  <a:ext uri="{0D108BD9-81ED-4DB2-BD59-A6C34878D82A}">
                    <a16:rowId xmlns="" xmlns:a16="http://schemas.microsoft.com/office/drawing/2014/main" val="10002"/>
                  </a:ext>
                </a:extLst>
              </a:tr>
              <a:tr h="370840">
                <a:tc>
                  <a:txBody>
                    <a:bodyPr/>
                    <a:lstStyle/>
                    <a:p>
                      <a:endParaRPr lang="tr-TR" sz="1000" kern="1200" baseline="0" dirty="0">
                        <a:solidFill>
                          <a:schemeClr val="tx1"/>
                        </a:solidFill>
                        <a:latin typeface="+mn-lt"/>
                        <a:ea typeface="+mn-ea"/>
                        <a:cs typeface="+mn-cs"/>
                      </a:endParaRPr>
                    </a:p>
                    <a:p>
                      <a:r>
                        <a:rPr lang="tr-TR" sz="2000" kern="1200" baseline="0" dirty="0">
                          <a:solidFill>
                            <a:schemeClr val="tx1"/>
                          </a:solidFill>
                          <a:latin typeface="+mn-lt"/>
                          <a:ea typeface="+mn-ea"/>
                          <a:cs typeface="+mn-cs"/>
                        </a:rPr>
                        <a:t>------</a:t>
                      </a:r>
                    </a:p>
                  </a:txBody>
                  <a:tcPr>
                    <a:solidFill>
                      <a:schemeClr val="accent3">
                        <a:lumMod val="20000"/>
                        <a:lumOff val="80000"/>
                      </a:schemeClr>
                    </a:solidFill>
                  </a:tcPr>
                </a:tc>
                <a:extLst>
                  <a:ext uri="{0D108BD9-81ED-4DB2-BD59-A6C34878D82A}">
                    <a16:rowId xmlns="" xmlns:a16="http://schemas.microsoft.com/office/drawing/2014/main" val="10003"/>
                  </a:ext>
                </a:extLst>
              </a:tr>
              <a:tr h="370840">
                <a:tc>
                  <a:txBody>
                    <a:bodyPr/>
                    <a:lstStyle/>
                    <a:p>
                      <a:endParaRPr lang="tr-TR" sz="900" kern="1200" baseline="0" dirty="0">
                        <a:solidFill>
                          <a:schemeClr val="tx1"/>
                        </a:solidFill>
                        <a:latin typeface="+mn-lt"/>
                        <a:ea typeface="+mn-ea"/>
                        <a:cs typeface="+mn-cs"/>
                      </a:endParaRPr>
                    </a:p>
                    <a:p>
                      <a:r>
                        <a:rPr lang="tr-TR" sz="2000" kern="1200" baseline="0" dirty="0">
                          <a:solidFill>
                            <a:schemeClr val="tx1"/>
                          </a:solidFill>
                          <a:latin typeface="+mn-lt"/>
                          <a:ea typeface="+mn-ea"/>
                          <a:cs typeface="+mn-cs"/>
                        </a:rPr>
                        <a:t>------</a:t>
                      </a:r>
                    </a:p>
                    <a:p>
                      <a:endParaRPr lang="tr-TR" sz="2000" kern="1200" baseline="0" dirty="0">
                        <a:solidFill>
                          <a:schemeClr val="tx1"/>
                        </a:solidFill>
                        <a:latin typeface="+mn-lt"/>
                        <a:ea typeface="+mn-ea"/>
                        <a:cs typeface="+mn-cs"/>
                      </a:endParaRPr>
                    </a:p>
                  </a:txBody>
                  <a:tcPr>
                    <a:solidFill>
                      <a:schemeClr val="accent3">
                        <a:lumMod val="40000"/>
                        <a:lumOff val="60000"/>
                      </a:schemeClr>
                    </a:solidFill>
                  </a:tcPr>
                </a:tc>
                <a:extLst>
                  <a:ext uri="{0D108BD9-81ED-4DB2-BD59-A6C34878D82A}">
                    <a16:rowId xmlns="" xmlns:a16="http://schemas.microsoft.com/office/drawing/2014/main" val="10004"/>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3158508398"/>
              </p:ext>
            </p:extLst>
          </p:nvPr>
        </p:nvGraphicFramePr>
        <p:xfrm>
          <a:off x="5907616" y="2917282"/>
          <a:ext cx="2696832" cy="3040380"/>
        </p:xfrm>
        <a:graphic>
          <a:graphicData uri="http://schemas.openxmlformats.org/drawingml/2006/table">
            <a:tbl>
              <a:tblPr firstRow="1" bandRow="1">
                <a:tableStyleId>{5C22544A-7EE6-4342-B048-85BDC9FD1C3A}</a:tableStyleId>
              </a:tblPr>
              <a:tblGrid>
                <a:gridCol w="2696832">
                  <a:extLst>
                    <a:ext uri="{9D8B030D-6E8A-4147-A177-3AD203B41FA5}">
                      <a16:colId xmlns="" xmlns:a16="http://schemas.microsoft.com/office/drawing/2014/main" val="20000"/>
                    </a:ext>
                  </a:extLst>
                </a:gridCol>
              </a:tblGrid>
              <a:tr h="559430">
                <a:tc>
                  <a:txBody>
                    <a:bodyPr/>
                    <a:lstStyle/>
                    <a:p>
                      <a:pPr marL="177800" lvl="0" indent="0"/>
                      <a:r>
                        <a:rPr lang="tr-TR" sz="2000" b="1" baseline="0" dirty="0">
                          <a:solidFill>
                            <a:schemeClr val="tx1"/>
                          </a:solidFill>
                        </a:rPr>
                        <a:t>--------</a:t>
                      </a:r>
                      <a:endParaRPr lang="tr-TR" sz="2000" b="1" dirty="0">
                        <a:solidFill>
                          <a:schemeClr val="tx1"/>
                        </a:solidFill>
                      </a:endParaRPr>
                    </a:p>
                  </a:txBody>
                  <a:tcPr>
                    <a:solidFill>
                      <a:schemeClr val="accent2">
                        <a:lumMod val="40000"/>
                        <a:lumOff val="60000"/>
                      </a:schemeClr>
                    </a:solidFill>
                  </a:tcPr>
                </a:tc>
                <a:extLst>
                  <a:ext uri="{0D108BD9-81ED-4DB2-BD59-A6C34878D82A}">
                    <a16:rowId xmlns="" xmlns:a16="http://schemas.microsoft.com/office/drawing/2014/main" val="10000"/>
                  </a:ext>
                </a:extLst>
              </a:tr>
              <a:tr h="559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baseline="0" dirty="0">
                          <a:solidFill>
                            <a:schemeClr val="tx1"/>
                          </a:solidFill>
                        </a:rPr>
                        <a:t>Gecikme Faizi</a:t>
                      </a:r>
                      <a:endParaRPr lang="tr-TR" sz="2000" b="1" dirty="0">
                        <a:solidFill>
                          <a:schemeClr val="tx1"/>
                        </a:solidFill>
                      </a:endParaRPr>
                    </a:p>
                  </a:txBody>
                  <a:tcPr>
                    <a:solidFill>
                      <a:schemeClr val="accent2">
                        <a:lumMod val="20000"/>
                        <a:lumOff val="80000"/>
                      </a:schemeClr>
                    </a:solidFill>
                  </a:tcPr>
                </a:tc>
                <a:extLst>
                  <a:ext uri="{0D108BD9-81ED-4DB2-BD59-A6C34878D82A}">
                    <a16:rowId xmlns="" xmlns:a16="http://schemas.microsoft.com/office/drawing/2014/main" val="10001"/>
                  </a:ext>
                </a:extLst>
              </a:tr>
              <a:tr h="559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baseline="0" dirty="0">
                          <a:solidFill>
                            <a:schemeClr val="tx1"/>
                          </a:solidFill>
                        </a:rPr>
                        <a:t>Gecikme Zammı</a:t>
                      </a:r>
                      <a:endParaRPr lang="tr-TR" sz="2000" b="1" dirty="0">
                        <a:solidFill>
                          <a:schemeClr val="tx1"/>
                        </a:solidFill>
                      </a:endParaRPr>
                    </a:p>
                  </a:txBody>
                  <a:tcPr>
                    <a:solidFill>
                      <a:schemeClr val="accent2">
                        <a:lumMod val="40000"/>
                        <a:lumOff val="60000"/>
                      </a:schemeClr>
                    </a:solidFill>
                  </a:tcPr>
                </a:tc>
                <a:extLst>
                  <a:ext uri="{0D108BD9-81ED-4DB2-BD59-A6C34878D82A}">
                    <a16:rowId xmlns="" xmlns:a16="http://schemas.microsoft.com/office/drawing/2014/main" val="10002"/>
                  </a:ext>
                </a:extLst>
              </a:tr>
              <a:tr h="559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baseline="0" dirty="0">
                          <a:solidFill>
                            <a:schemeClr val="tx1"/>
                          </a:solidFill>
                        </a:rPr>
                        <a:t>Vergi </a:t>
                      </a:r>
                      <a:r>
                        <a:rPr lang="tr-TR" sz="2000" b="1" baseline="0" dirty="0" err="1">
                          <a:solidFill>
                            <a:schemeClr val="tx1"/>
                          </a:solidFill>
                        </a:rPr>
                        <a:t>Ziyaı</a:t>
                      </a:r>
                      <a:r>
                        <a:rPr lang="tr-TR" sz="2000" b="1" baseline="0" dirty="0">
                          <a:solidFill>
                            <a:schemeClr val="tx1"/>
                          </a:solidFill>
                        </a:rPr>
                        <a:t> Cezası</a:t>
                      </a:r>
                      <a:endParaRPr lang="tr-TR" sz="2000" b="1" dirty="0">
                        <a:solidFill>
                          <a:schemeClr val="tx1"/>
                        </a:solidFill>
                      </a:endParaRPr>
                    </a:p>
                  </a:txBody>
                  <a:tcPr>
                    <a:solidFill>
                      <a:schemeClr val="accent2">
                        <a:lumMod val="20000"/>
                        <a:lumOff val="80000"/>
                      </a:schemeClr>
                    </a:solidFill>
                  </a:tcPr>
                </a:tc>
                <a:extLst>
                  <a:ext uri="{0D108BD9-81ED-4DB2-BD59-A6C34878D82A}">
                    <a16:rowId xmlns="" xmlns:a16="http://schemas.microsoft.com/office/drawing/2014/main" val="10003"/>
                  </a:ext>
                </a:extLst>
              </a:tr>
              <a:tr h="8026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baseline="0" dirty="0">
                          <a:solidFill>
                            <a:schemeClr val="tx1"/>
                          </a:solidFill>
                        </a:rPr>
                        <a:t>V.Z.C.’</a:t>
                      </a:r>
                      <a:r>
                        <a:rPr lang="tr-TR" sz="2000" b="1" baseline="0" dirty="0" err="1">
                          <a:solidFill>
                            <a:schemeClr val="tx1"/>
                          </a:solidFill>
                        </a:rPr>
                        <a:t>na</a:t>
                      </a:r>
                      <a:r>
                        <a:rPr lang="tr-TR" sz="2000" b="1" baseline="0" dirty="0">
                          <a:solidFill>
                            <a:schemeClr val="tx1"/>
                          </a:solidFill>
                        </a:rPr>
                        <a:t> Ait Gecikme Zammı</a:t>
                      </a:r>
                      <a:endParaRPr lang="tr-TR" sz="2000" b="1" dirty="0">
                        <a:solidFill>
                          <a:schemeClr val="tx1"/>
                        </a:solidFill>
                      </a:endParaRPr>
                    </a:p>
                  </a:txBody>
                  <a:tcPr>
                    <a:solidFill>
                      <a:schemeClr val="accent2">
                        <a:lumMod val="40000"/>
                        <a:lumOff val="60000"/>
                      </a:schemeClr>
                    </a:solidFill>
                  </a:tcPr>
                </a:tc>
                <a:extLst>
                  <a:ext uri="{0D108BD9-81ED-4DB2-BD59-A6C34878D82A}">
                    <a16:rowId xmlns="" xmlns:a16="http://schemas.microsoft.com/office/drawing/2014/main" val="10004"/>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3484788554"/>
              </p:ext>
            </p:extLst>
          </p:nvPr>
        </p:nvGraphicFramePr>
        <p:xfrm>
          <a:off x="395536" y="1901264"/>
          <a:ext cx="2376264" cy="944880"/>
        </p:xfrm>
        <a:graphic>
          <a:graphicData uri="http://schemas.openxmlformats.org/drawingml/2006/table">
            <a:tbl>
              <a:tblPr firstRow="1" bandRow="1">
                <a:tableStyleId>{5C22544A-7EE6-4342-B048-85BDC9FD1C3A}</a:tableStyleId>
              </a:tblPr>
              <a:tblGrid>
                <a:gridCol w="2376264">
                  <a:extLst>
                    <a:ext uri="{9D8B030D-6E8A-4147-A177-3AD203B41FA5}">
                      <a16:colId xmlns="" xmlns:a16="http://schemas.microsoft.com/office/drawing/2014/main" val="20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dirty="0"/>
                        <a:t>Mevcut Alacaklar</a:t>
                      </a:r>
                    </a:p>
                    <a:p>
                      <a:endParaRPr lang="tr-TR" dirty="0"/>
                    </a:p>
                  </a:txBody>
                  <a:tcPr/>
                </a:tc>
                <a:extLst>
                  <a:ext uri="{0D108BD9-81ED-4DB2-BD59-A6C34878D82A}">
                    <a16:rowId xmlns="" xmlns:a16="http://schemas.microsoft.com/office/drawing/2014/main" val="10000"/>
                  </a:ext>
                </a:extLst>
              </a:tr>
            </a:tbl>
          </a:graphicData>
        </a:graphic>
      </p:graphicFrame>
      <p:graphicFrame>
        <p:nvGraphicFramePr>
          <p:cNvPr id="18" name="Tablo 17"/>
          <p:cNvGraphicFramePr>
            <a:graphicFrameLocks noGrp="1"/>
          </p:cNvGraphicFramePr>
          <p:nvPr>
            <p:extLst>
              <p:ext uri="{D42A27DB-BD31-4B8C-83A1-F6EECF244321}">
                <p14:modId xmlns:p14="http://schemas.microsoft.com/office/powerpoint/2010/main" val="3789803285"/>
              </p:ext>
            </p:extLst>
          </p:nvPr>
        </p:nvGraphicFramePr>
        <p:xfrm>
          <a:off x="3043564" y="1901264"/>
          <a:ext cx="2608556" cy="929640"/>
        </p:xfrm>
        <a:graphic>
          <a:graphicData uri="http://schemas.openxmlformats.org/drawingml/2006/table">
            <a:tbl>
              <a:tblPr firstRow="1" bandRow="1">
                <a:tableStyleId>{5C22544A-7EE6-4342-B048-85BDC9FD1C3A}</a:tableStyleId>
              </a:tblPr>
              <a:tblGrid>
                <a:gridCol w="2608556">
                  <a:extLst>
                    <a:ext uri="{9D8B030D-6E8A-4147-A177-3AD203B41FA5}">
                      <a16:colId xmlns="" xmlns:a16="http://schemas.microsoft.com/office/drawing/2014/main" val="20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ctr" defTabSz="914400" rtl="0" eaLnBrk="1" fontAlgn="auto" latinLnBrk="0" hangingPunct="1">
                        <a:lnSpc>
                          <a:spcPct val="100000"/>
                        </a:lnSpc>
                        <a:spcBef>
                          <a:spcPts val="0"/>
                        </a:spcBef>
                        <a:spcAft>
                          <a:spcPts val="0"/>
                        </a:spcAft>
                        <a:buClrTx/>
                        <a:buSzTx/>
                        <a:buFontTx/>
                        <a:buNone/>
                        <a:tabLst/>
                        <a:defRPr/>
                      </a:pPr>
                      <a:r>
                        <a:rPr lang="tr-TR" sz="1900" dirty="0"/>
                        <a:t>Tahsil Edilecek Alacaklar</a:t>
                      </a:r>
                    </a:p>
                    <a:p>
                      <a:endParaRPr lang="tr-TR" dirty="0"/>
                    </a:p>
                  </a:txBody>
                  <a:tcPr>
                    <a:solidFill>
                      <a:srgbClr val="00B050"/>
                    </a:solidFill>
                  </a:tcPr>
                </a:tc>
                <a:extLst>
                  <a:ext uri="{0D108BD9-81ED-4DB2-BD59-A6C34878D82A}">
                    <a16:rowId xmlns="" xmlns:a16="http://schemas.microsoft.com/office/drawing/2014/main" val="10000"/>
                  </a:ext>
                </a:extLst>
              </a:tr>
            </a:tbl>
          </a:graphicData>
        </a:graphic>
      </p:graphicFrame>
      <p:graphicFrame>
        <p:nvGraphicFramePr>
          <p:cNvPr id="19" name="Tablo 18"/>
          <p:cNvGraphicFramePr>
            <a:graphicFrameLocks noGrp="1"/>
          </p:cNvGraphicFramePr>
          <p:nvPr>
            <p:extLst>
              <p:ext uri="{D42A27DB-BD31-4B8C-83A1-F6EECF244321}">
                <p14:modId xmlns:p14="http://schemas.microsoft.com/office/powerpoint/2010/main" val="801976805"/>
              </p:ext>
            </p:extLst>
          </p:nvPr>
        </p:nvGraphicFramePr>
        <p:xfrm>
          <a:off x="5907616" y="1901264"/>
          <a:ext cx="2696832" cy="944880"/>
        </p:xfrm>
        <a:graphic>
          <a:graphicData uri="http://schemas.openxmlformats.org/drawingml/2006/table">
            <a:tbl>
              <a:tblPr firstRow="1" bandRow="1">
                <a:tableStyleId>{5C22544A-7EE6-4342-B048-85BDC9FD1C3A}</a:tableStyleId>
              </a:tblPr>
              <a:tblGrid>
                <a:gridCol w="2696832">
                  <a:extLst>
                    <a:ext uri="{9D8B030D-6E8A-4147-A177-3AD203B41FA5}">
                      <a16:colId xmlns="" xmlns:a16="http://schemas.microsoft.com/office/drawing/2014/main" val="20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dirty="0"/>
                        <a:t>Vazgeçilecek Alacaklar</a:t>
                      </a:r>
                    </a:p>
                    <a:p>
                      <a:endParaRPr lang="tr-TR" dirty="0"/>
                    </a:p>
                  </a:txBody>
                  <a:tcPr>
                    <a:solidFill>
                      <a:srgbClr val="C00000"/>
                    </a:solidFill>
                  </a:tcPr>
                </a:tc>
                <a:extLst>
                  <a:ext uri="{0D108BD9-81ED-4DB2-BD59-A6C34878D82A}">
                    <a16:rowId xmlns="" xmlns:a16="http://schemas.microsoft.com/office/drawing/2014/main" val="10000"/>
                  </a:ext>
                </a:extLst>
              </a:tr>
            </a:tbl>
          </a:graphicData>
        </a:graphic>
      </p:graphicFrame>
      <p:sp>
        <p:nvSpPr>
          <p:cNvPr id="12" name="Metin kutusu 11"/>
          <p:cNvSpPr txBox="1"/>
          <p:nvPr/>
        </p:nvSpPr>
        <p:spPr>
          <a:xfrm>
            <a:off x="755576" y="1140713"/>
            <a:ext cx="7272808" cy="523220"/>
          </a:xfrm>
          <a:prstGeom prst="rect">
            <a:avLst/>
          </a:prstGeom>
          <a:noFill/>
        </p:spPr>
        <p:txBody>
          <a:bodyPr wrap="square" rtlCol="0">
            <a:spAutoFit/>
          </a:bodyPr>
          <a:lstStyle/>
          <a:p>
            <a:pPr marL="69850" lvl="2" algn="ctr">
              <a:buClr>
                <a:schemeClr val="tx1"/>
              </a:buClr>
              <a:defRPr/>
            </a:pPr>
            <a:r>
              <a:rPr lang="tr-TR" sz="2800" b="1" kern="0" dirty="0">
                <a:solidFill>
                  <a:srgbClr val="FF0000"/>
                </a:solidFill>
                <a:latin typeface="Arial"/>
              </a:rPr>
              <a:t>Vergilerin Yapılandırılması</a:t>
            </a:r>
            <a:endParaRPr lang="tr-TR" sz="2800" b="1" dirty="0">
              <a:solidFill>
                <a:srgbClr val="FF0000"/>
              </a:solidFill>
            </a:endParaRPr>
          </a:p>
        </p:txBody>
      </p:sp>
    </p:spTree>
    <p:extLst>
      <p:ext uri="{BB962C8B-B14F-4D97-AF65-F5344CB8AC3E}">
        <p14:creationId xmlns:p14="http://schemas.microsoft.com/office/powerpoint/2010/main" val="1819862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solidFill>
                  <a:prstClr val="black"/>
                </a:solidFill>
                <a:latin typeface="Arial Black" pitchFamily="34" charset="0"/>
              </a:rPr>
              <a:pPr algn="r" eaLnBrk="1" hangingPunct="1"/>
              <a:t>14</a:t>
            </a:fld>
            <a:endParaRPr lang="tr-TR" altLang="tr-TR" sz="1200">
              <a:solidFill>
                <a:prstClr val="black"/>
              </a:solidFill>
              <a:latin typeface="Arial Black" pitchFamily="34" charset="0"/>
            </a:endParaRPr>
          </a:p>
        </p:txBody>
      </p:sp>
      <p:sp>
        <p:nvSpPr>
          <p:cNvPr id="2" name="Dikdörtgen 1"/>
          <p:cNvSpPr/>
          <p:nvPr/>
        </p:nvSpPr>
        <p:spPr>
          <a:xfrm>
            <a:off x="2195737" y="210706"/>
            <a:ext cx="6840760" cy="553998"/>
          </a:xfrm>
          <a:prstGeom prst="rect">
            <a:avLst/>
          </a:prstGeom>
        </p:spPr>
        <p:txBody>
          <a:bodyPr wrap="square">
            <a:spAutoFit/>
          </a:bodyPr>
          <a:lstStyle/>
          <a:p>
            <a:pPr algn="ctr">
              <a:spcBef>
                <a:spcPct val="0"/>
              </a:spcBef>
              <a:defRPr/>
            </a:pPr>
            <a:r>
              <a:rPr lang="tr-TR" altLang="tr-TR" sz="3000" b="1" dirty="0">
                <a:solidFill>
                  <a:srgbClr val="002060"/>
                </a:solidFill>
              </a:rPr>
              <a:t>YAPILANDIRMA: </a:t>
            </a:r>
            <a:r>
              <a:rPr lang="tr-TR" altLang="tr-TR" sz="3000" b="1" dirty="0">
                <a:solidFill>
                  <a:srgbClr val="FF0000"/>
                </a:solidFill>
              </a:rPr>
              <a:t>KESİNLEŞMİŞ ALACAKLAR</a:t>
            </a:r>
          </a:p>
        </p:txBody>
      </p:sp>
      <p:sp>
        <p:nvSpPr>
          <p:cNvPr id="6" name="Rectangle 3"/>
          <p:cNvSpPr txBox="1">
            <a:spLocks noChangeArrowheads="1"/>
          </p:cNvSpPr>
          <p:nvPr/>
        </p:nvSpPr>
        <p:spPr>
          <a:xfrm>
            <a:off x="539552" y="1268760"/>
            <a:ext cx="7385248" cy="4522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2" indent="-285750">
              <a:buClr>
                <a:prstClr val="black"/>
              </a:buClr>
              <a:defRPr/>
            </a:pPr>
            <a:endParaRPr lang="tr-TR" altLang="tr-TR" sz="1800" b="1" dirty="0">
              <a:solidFill>
                <a:prstClr val="black"/>
              </a:solidFill>
            </a:endParaRPr>
          </a:p>
        </p:txBody>
      </p:sp>
      <p:sp>
        <p:nvSpPr>
          <p:cNvPr id="3" name="Dikdörtgen 2"/>
          <p:cNvSpPr/>
          <p:nvPr/>
        </p:nvSpPr>
        <p:spPr>
          <a:xfrm>
            <a:off x="539552" y="1318683"/>
            <a:ext cx="8892480" cy="1200329"/>
          </a:xfrm>
          <a:prstGeom prst="rect">
            <a:avLst/>
          </a:prstGeom>
        </p:spPr>
        <p:txBody>
          <a:bodyPr wrap="square">
            <a:spAutoFit/>
          </a:bodyPr>
          <a:lstStyle/>
          <a:p>
            <a:pPr marL="285750" lvl="2" indent="-285750">
              <a:buClr>
                <a:prstClr val="black"/>
              </a:buClr>
            </a:pPr>
            <a:endParaRPr lang="tr-TR" altLang="tr-TR" b="1" i="1" dirty="0">
              <a:solidFill>
                <a:prstClr val="black"/>
              </a:solidFill>
            </a:endParaRPr>
          </a:p>
          <a:p>
            <a:pPr marL="285750" lvl="2" indent="-285750">
              <a:buClr>
                <a:prstClr val="black"/>
              </a:buClr>
            </a:pPr>
            <a:endParaRPr lang="tr-TR" altLang="tr-TR" b="1" i="1" dirty="0">
              <a:solidFill>
                <a:prstClr val="black"/>
              </a:solidFill>
            </a:endParaRPr>
          </a:p>
          <a:p>
            <a:pPr marL="285750" lvl="2" indent="-285750">
              <a:buClr>
                <a:prstClr val="black"/>
              </a:buClr>
            </a:pPr>
            <a:endParaRPr lang="tr-TR" altLang="tr-TR" b="1" i="1" dirty="0">
              <a:solidFill>
                <a:prstClr val="black"/>
              </a:solidFill>
            </a:endParaRPr>
          </a:p>
          <a:p>
            <a:pPr marL="285750" lvl="2" indent="-285750">
              <a:buClr>
                <a:prstClr val="black"/>
              </a:buClr>
            </a:pPr>
            <a:endParaRPr lang="tr-TR" altLang="tr-TR" b="1" i="1" dirty="0">
              <a:solidFill>
                <a:prstClr val="black"/>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2690229196"/>
              </p:ext>
            </p:extLst>
          </p:nvPr>
        </p:nvGraphicFramePr>
        <p:xfrm>
          <a:off x="395536" y="2420888"/>
          <a:ext cx="2376264" cy="3584876"/>
        </p:xfrm>
        <a:graphic>
          <a:graphicData uri="http://schemas.openxmlformats.org/drawingml/2006/table">
            <a:tbl>
              <a:tblPr firstRow="1" bandRow="1">
                <a:tableStyleId>{5C22544A-7EE6-4342-B048-85BDC9FD1C3A}</a:tableStyleId>
              </a:tblPr>
              <a:tblGrid>
                <a:gridCol w="2376264">
                  <a:extLst>
                    <a:ext uri="{9D8B030D-6E8A-4147-A177-3AD203B41FA5}">
                      <a16:colId xmlns="" xmlns:a16="http://schemas.microsoft.com/office/drawing/2014/main" val="20000"/>
                    </a:ext>
                  </a:extLst>
                </a:gridCol>
              </a:tblGrid>
              <a:tr h="600175">
                <a:tc>
                  <a:txBody>
                    <a:bodyPr/>
                    <a:lstStyle/>
                    <a:p>
                      <a:pPr lvl="0"/>
                      <a:r>
                        <a:rPr lang="tr-TR" sz="1800" b="1" baseline="0" dirty="0">
                          <a:solidFill>
                            <a:schemeClr val="tx1"/>
                          </a:solidFill>
                        </a:rPr>
                        <a:t>Usulsüzlük Cezası</a:t>
                      </a:r>
                      <a:endParaRPr lang="tr-TR" sz="1100" b="1" baseline="0" dirty="0">
                        <a:solidFill>
                          <a:schemeClr val="tx1"/>
                        </a:solidFill>
                      </a:endParaRPr>
                    </a:p>
                  </a:txBody>
                  <a:tcPr>
                    <a:solidFill>
                      <a:schemeClr val="accent5">
                        <a:lumMod val="40000"/>
                        <a:lumOff val="60000"/>
                      </a:schemeClr>
                    </a:solidFill>
                  </a:tcPr>
                </a:tc>
                <a:extLst>
                  <a:ext uri="{0D108BD9-81ED-4DB2-BD59-A6C34878D82A}">
                    <a16:rowId xmlns="" xmlns:a16="http://schemas.microsoft.com/office/drawing/2014/main" val="10000"/>
                  </a:ext>
                </a:extLst>
              </a:tr>
              <a:tr h="675197">
                <a:tc>
                  <a:txBody>
                    <a:bodyPr/>
                    <a:lstStyle/>
                    <a:p>
                      <a:pPr lvl="0"/>
                      <a:r>
                        <a:rPr lang="tr-TR" sz="1800" b="1" baseline="0" dirty="0">
                          <a:solidFill>
                            <a:schemeClr val="tx1"/>
                          </a:solidFill>
                        </a:rPr>
                        <a:t>Özel Usulsüzlük Cezası</a:t>
                      </a:r>
                      <a:endParaRPr lang="tr-TR" sz="900" b="1" baseline="0" dirty="0">
                        <a:solidFill>
                          <a:schemeClr val="tx1"/>
                        </a:solidFill>
                      </a:endParaRPr>
                    </a:p>
                  </a:txBody>
                  <a:tcPr>
                    <a:solidFill>
                      <a:schemeClr val="accent5">
                        <a:lumMod val="40000"/>
                        <a:lumOff val="60000"/>
                      </a:schemeClr>
                    </a:solidFill>
                  </a:tcPr>
                </a:tc>
                <a:extLst>
                  <a:ext uri="{0D108BD9-81ED-4DB2-BD59-A6C34878D82A}">
                    <a16:rowId xmlns="" xmlns:a16="http://schemas.microsoft.com/office/drawing/2014/main" val="10001"/>
                  </a:ext>
                </a:extLst>
              </a:tr>
              <a:tr h="381069">
                <a:tc>
                  <a:txBody>
                    <a:bodyPr/>
                    <a:lstStyle/>
                    <a:p>
                      <a:pPr lvl="0"/>
                      <a:r>
                        <a:rPr lang="tr-TR" sz="1800" b="1" baseline="0" dirty="0">
                          <a:solidFill>
                            <a:schemeClr val="tx2">
                              <a:lumMod val="75000"/>
                            </a:schemeClr>
                          </a:solidFill>
                        </a:rPr>
                        <a:t>         </a:t>
                      </a:r>
                    </a:p>
                  </a:txBody>
                  <a:tcPr>
                    <a:solidFill>
                      <a:schemeClr val="accent1"/>
                    </a:solidFill>
                  </a:tcPr>
                </a:tc>
                <a:extLst>
                  <a:ext uri="{0D108BD9-81ED-4DB2-BD59-A6C34878D82A}">
                    <a16:rowId xmlns="" xmlns:a16="http://schemas.microsoft.com/office/drawing/2014/main" val="10002"/>
                  </a:ext>
                </a:extLst>
              </a:tr>
              <a:tr h="404159">
                <a:tc>
                  <a:txBody>
                    <a:bodyPr/>
                    <a:lstStyle/>
                    <a:p>
                      <a:pPr lvl="0"/>
                      <a:r>
                        <a:rPr lang="tr-TR" sz="1800" b="1" baseline="0" dirty="0">
                          <a:solidFill>
                            <a:srgbClr val="FF0000"/>
                          </a:solidFill>
                        </a:rPr>
                        <a:t>İdari</a:t>
                      </a:r>
                      <a:r>
                        <a:rPr lang="tr-TR" sz="1800" b="1" baseline="0" dirty="0">
                          <a:solidFill>
                            <a:schemeClr val="tx1"/>
                          </a:solidFill>
                        </a:rPr>
                        <a:t> Para Cezası</a:t>
                      </a:r>
                    </a:p>
                  </a:txBody>
                  <a:tcPr>
                    <a:solidFill>
                      <a:schemeClr val="accent5">
                        <a:lumMod val="20000"/>
                        <a:lumOff val="80000"/>
                      </a:schemeClr>
                    </a:solidFill>
                  </a:tcPr>
                </a:tc>
                <a:extLst>
                  <a:ext uri="{0D108BD9-81ED-4DB2-BD59-A6C34878D82A}">
                    <a16:rowId xmlns="" xmlns:a16="http://schemas.microsoft.com/office/drawing/2014/main" val="10003"/>
                  </a:ext>
                </a:extLst>
              </a:tr>
              <a:tr h="381069">
                <a:tc>
                  <a:txBody>
                    <a:bodyPr/>
                    <a:lstStyle/>
                    <a:p>
                      <a:pPr lvl="0"/>
                      <a:r>
                        <a:rPr lang="tr-TR" sz="1800" b="1" kern="1200" baseline="0" dirty="0" err="1">
                          <a:solidFill>
                            <a:schemeClr val="tx1"/>
                          </a:solidFill>
                          <a:latin typeface="+mn-lt"/>
                          <a:ea typeface="+mn-ea"/>
                          <a:cs typeface="+mn-cs"/>
                        </a:rPr>
                        <a:t>İPC’ye</a:t>
                      </a:r>
                      <a:r>
                        <a:rPr lang="tr-TR" sz="1800" b="1" kern="1200" baseline="0" dirty="0">
                          <a:solidFill>
                            <a:schemeClr val="tx1"/>
                          </a:solidFill>
                          <a:latin typeface="+mn-lt"/>
                          <a:ea typeface="+mn-ea"/>
                          <a:cs typeface="+mn-cs"/>
                        </a:rPr>
                        <a:t> Ait Faizler</a:t>
                      </a:r>
                    </a:p>
                  </a:txBody>
                  <a:tcPr>
                    <a:solidFill>
                      <a:schemeClr val="accent5">
                        <a:lumMod val="20000"/>
                        <a:lumOff val="80000"/>
                      </a:schemeClr>
                    </a:solidFill>
                  </a:tcPr>
                </a:tc>
                <a:extLst>
                  <a:ext uri="{0D108BD9-81ED-4DB2-BD59-A6C34878D82A}">
                    <a16:rowId xmlns="" xmlns:a16="http://schemas.microsoft.com/office/drawing/2014/main" val="10004"/>
                  </a:ext>
                </a:extLst>
              </a:tr>
              <a:tr h="381069">
                <a:tc>
                  <a:txBody>
                    <a:bodyPr/>
                    <a:lstStyle/>
                    <a:p>
                      <a:pPr lvl="0"/>
                      <a:endParaRPr lang="tr-TR" sz="1800" b="1" kern="1200" baseline="0" dirty="0">
                        <a:solidFill>
                          <a:schemeClr val="tx2">
                            <a:lumMod val="75000"/>
                          </a:schemeClr>
                        </a:solidFill>
                        <a:latin typeface="+mn-lt"/>
                        <a:ea typeface="+mn-ea"/>
                        <a:cs typeface="+mn-cs"/>
                      </a:endParaRPr>
                    </a:p>
                  </a:txBody>
                  <a:tcPr>
                    <a:solidFill>
                      <a:schemeClr val="accent1"/>
                    </a:solidFill>
                  </a:tcPr>
                </a:tc>
                <a:extLst>
                  <a:ext uri="{0D108BD9-81ED-4DB2-BD59-A6C34878D82A}">
                    <a16:rowId xmlns="" xmlns:a16="http://schemas.microsoft.com/office/drawing/2014/main" val="10005"/>
                  </a:ext>
                </a:extLst>
              </a:tr>
              <a:tr h="381069">
                <a:tc>
                  <a:txBody>
                    <a:bodyPr/>
                    <a:lstStyle/>
                    <a:p>
                      <a:pPr lvl="0"/>
                      <a:r>
                        <a:rPr lang="tr-TR" sz="1800" b="1" baseline="0" dirty="0">
                          <a:solidFill>
                            <a:srgbClr val="FF0000"/>
                          </a:solidFill>
                        </a:rPr>
                        <a:t>Adli</a:t>
                      </a:r>
                      <a:r>
                        <a:rPr lang="tr-TR" sz="1800" b="1" baseline="0" dirty="0">
                          <a:solidFill>
                            <a:schemeClr val="tx1"/>
                          </a:solidFill>
                        </a:rPr>
                        <a:t> Para Cezası</a:t>
                      </a:r>
                    </a:p>
                  </a:txBody>
                  <a:tcPr>
                    <a:solidFill>
                      <a:schemeClr val="accent5">
                        <a:lumMod val="20000"/>
                        <a:lumOff val="80000"/>
                      </a:schemeClr>
                    </a:solidFill>
                  </a:tcPr>
                </a:tc>
                <a:extLst>
                  <a:ext uri="{0D108BD9-81ED-4DB2-BD59-A6C34878D82A}">
                    <a16:rowId xmlns="" xmlns:a16="http://schemas.microsoft.com/office/drawing/2014/main" val="10006"/>
                  </a:ext>
                </a:extLst>
              </a:tr>
              <a:tr h="381069">
                <a:tc>
                  <a:txBody>
                    <a:bodyPr/>
                    <a:lstStyle/>
                    <a:p>
                      <a:pPr lvl="0"/>
                      <a:r>
                        <a:rPr lang="tr-TR" sz="1800" b="1" kern="1200" baseline="0" dirty="0" err="1">
                          <a:solidFill>
                            <a:schemeClr val="tx1"/>
                          </a:solidFill>
                          <a:latin typeface="+mn-lt"/>
                          <a:ea typeface="+mn-ea"/>
                          <a:cs typeface="+mn-cs"/>
                        </a:rPr>
                        <a:t>APC’ye</a:t>
                      </a:r>
                      <a:r>
                        <a:rPr lang="tr-TR" sz="1800" b="1" kern="1200" baseline="0" dirty="0">
                          <a:solidFill>
                            <a:schemeClr val="tx1"/>
                          </a:solidFill>
                          <a:latin typeface="+mn-lt"/>
                          <a:ea typeface="+mn-ea"/>
                          <a:cs typeface="+mn-cs"/>
                        </a:rPr>
                        <a:t> Ait G. Zammı</a:t>
                      </a:r>
                    </a:p>
                  </a:txBody>
                  <a:tcPr>
                    <a:solidFill>
                      <a:schemeClr val="accent5">
                        <a:lumMod val="20000"/>
                        <a:lumOff val="80000"/>
                      </a:schemeClr>
                    </a:solidFill>
                  </a:tcPr>
                </a:tc>
                <a:extLst>
                  <a:ext uri="{0D108BD9-81ED-4DB2-BD59-A6C34878D82A}">
                    <a16:rowId xmlns="" xmlns:a16="http://schemas.microsoft.com/office/drawing/2014/main" val="10007"/>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930639062"/>
              </p:ext>
            </p:extLst>
          </p:nvPr>
        </p:nvGraphicFramePr>
        <p:xfrm>
          <a:off x="2915816" y="2420888"/>
          <a:ext cx="2952328" cy="3551272"/>
        </p:xfrm>
        <a:graphic>
          <a:graphicData uri="http://schemas.openxmlformats.org/drawingml/2006/table">
            <a:tbl>
              <a:tblPr firstRow="1" bandRow="1">
                <a:tableStyleId>{5C22544A-7EE6-4342-B048-85BDC9FD1C3A}</a:tableStyleId>
              </a:tblPr>
              <a:tblGrid>
                <a:gridCol w="2952328">
                  <a:extLst>
                    <a:ext uri="{9D8B030D-6E8A-4147-A177-3AD203B41FA5}">
                      <a16:colId xmlns="" xmlns:a16="http://schemas.microsoft.com/office/drawing/2014/main" val="20000"/>
                    </a:ext>
                  </a:extLst>
                </a:gridCol>
              </a:tblGrid>
              <a:tr h="620403">
                <a:tc>
                  <a:txBody>
                    <a:bodyPr/>
                    <a:lstStyle/>
                    <a:p>
                      <a:pPr marL="0" lvl="0" indent="0" algn="just"/>
                      <a:r>
                        <a:rPr lang="tr-TR" sz="1800" b="1" baseline="0" dirty="0">
                          <a:solidFill>
                            <a:schemeClr val="tx1"/>
                          </a:solidFill>
                        </a:rPr>
                        <a:t>Usulsüzlük Cezasının </a:t>
                      </a:r>
                      <a:r>
                        <a:rPr lang="tr-TR" sz="1800" b="1" baseline="0" dirty="0">
                          <a:solidFill>
                            <a:srgbClr val="FF0000"/>
                          </a:solidFill>
                        </a:rPr>
                        <a:t>%50’si</a:t>
                      </a:r>
                      <a:endParaRPr lang="tr-TR" sz="1600" b="1" baseline="0" dirty="0">
                        <a:solidFill>
                          <a:srgbClr val="FF0000"/>
                        </a:solidFill>
                      </a:endParaRPr>
                    </a:p>
                  </a:txBody>
                  <a:tcPr>
                    <a:solidFill>
                      <a:schemeClr val="accent3">
                        <a:lumMod val="40000"/>
                        <a:lumOff val="60000"/>
                      </a:schemeClr>
                    </a:solidFill>
                  </a:tcPr>
                </a:tc>
                <a:extLst>
                  <a:ext uri="{0D108BD9-81ED-4DB2-BD59-A6C34878D82A}">
                    <a16:rowId xmlns="" xmlns:a16="http://schemas.microsoft.com/office/drawing/2014/main" val="10000"/>
                  </a:ext>
                </a:extLst>
              </a:tr>
              <a:tr h="636513">
                <a:tc>
                  <a:txBody>
                    <a:bodyPr/>
                    <a:lstStyle/>
                    <a:p>
                      <a:pPr marL="0" lvl="0" indent="0" algn="just"/>
                      <a:r>
                        <a:rPr lang="tr-TR" sz="1800" b="1" baseline="0" dirty="0">
                          <a:solidFill>
                            <a:schemeClr val="tx1"/>
                          </a:solidFill>
                        </a:rPr>
                        <a:t>Özel Usulsüzlük Cezasının </a:t>
                      </a:r>
                      <a:r>
                        <a:rPr lang="tr-TR" sz="1800" b="1" baseline="0" dirty="0">
                          <a:solidFill>
                            <a:srgbClr val="FF0000"/>
                          </a:solidFill>
                        </a:rPr>
                        <a:t>%50’si</a:t>
                      </a:r>
                    </a:p>
                  </a:txBody>
                  <a:tcPr>
                    <a:solidFill>
                      <a:schemeClr val="accent3">
                        <a:lumMod val="40000"/>
                        <a:lumOff val="60000"/>
                      </a:schemeClr>
                    </a:solidFill>
                  </a:tcPr>
                </a:tc>
                <a:extLst>
                  <a:ext uri="{0D108BD9-81ED-4DB2-BD59-A6C34878D82A}">
                    <a16:rowId xmlns="" xmlns:a16="http://schemas.microsoft.com/office/drawing/2014/main" val="10001"/>
                  </a:ext>
                </a:extLst>
              </a:tr>
              <a:tr h="368773">
                <a:tc>
                  <a:txBody>
                    <a:bodyPr/>
                    <a:lstStyle/>
                    <a:p>
                      <a:pPr marL="0" lvl="0" indent="0" algn="just"/>
                      <a:endParaRPr lang="tr-TR" sz="1800" b="1" baseline="0" dirty="0">
                        <a:solidFill>
                          <a:srgbClr val="00B050"/>
                        </a:solidFill>
                      </a:endParaRPr>
                    </a:p>
                  </a:txBody>
                  <a:tcPr>
                    <a:solidFill>
                      <a:srgbClr val="00B050"/>
                    </a:solidFill>
                  </a:tcPr>
                </a:tc>
                <a:extLst>
                  <a:ext uri="{0D108BD9-81ED-4DB2-BD59-A6C34878D82A}">
                    <a16:rowId xmlns="" xmlns:a16="http://schemas.microsoft.com/office/drawing/2014/main" val="10002"/>
                  </a:ext>
                </a:extLst>
              </a:tr>
              <a:tr h="458976">
                <a:tc>
                  <a:txBody>
                    <a:bodyPr/>
                    <a:lstStyle/>
                    <a:p>
                      <a:pPr marL="0" lvl="0" indent="0" algn="just"/>
                      <a:r>
                        <a:rPr lang="tr-TR" sz="1800" b="1" baseline="0" dirty="0">
                          <a:solidFill>
                            <a:schemeClr val="tx1"/>
                          </a:solidFill>
                        </a:rPr>
                        <a:t>İdari Para Cezası</a:t>
                      </a:r>
                    </a:p>
                  </a:txBody>
                  <a:tcPr>
                    <a:solidFill>
                      <a:schemeClr val="accent3">
                        <a:lumMod val="20000"/>
                        <a:lumOff val="80000"/>
                      </a:schemeClr>
                    </a:solidFill>
                  </a:tcPr>
                </a:tc>
                <a:extLst>
                  <a:ext uri="{0D108BD9-81ED-4DB2-BD59-A6C34878D82A}">
                    <a16:rowId xmlns="" xmlns:a16="http://schemas.microsoft.com/office/drawing/2014/main" val="10003"/>
                  </a:ext>
                </a:extLst>
              </a:tr>
              <a:tr h="360040">
                <a:tc>
                  <a:txBody>
                    <a:bodyPr/>
                    <a:lstStyle/>
                    <a:p>
                      <a:pPr marL="0" lvl="0" indent="0" algn="just"/>
                      <a:r>
                        <a:rPr lang="tr-TR" sz="1800" b="1" baseline="0" dirty="0">
                          <a:solidFill>
                            <a:schemeClr val="tx1"/>
                          </a:solidFill>
                        </a:rPr>
                        <a:t>Yİ-ÜFE</a:t>
                      </a:r>
                    </a:p>
                  </a:txBody>
                  <a:tcPr>
                    <a:solidFill>
                      <a:schemeClr val="accent3">
                        <a:lumMod val="20000"/>
                        <a:lumOff val="80000"/>
                      </a:schemeClr>
                    </a:solidFill>
                  </a:tcPr>
                </a:tc>
                <a:extLst>
                  <a:ext uri="{0D108BD9-81ED-4DB2-BD59-A6C34878D82A}">
                    <a16:rowId xmlns="" xmlns:a16="http://schemas.microsoft.com/office/drawing/2014/main" val="10004"/>
                  </a:ext>
                </a:extLst>
              </a:tr>
              <a:tr h="325120">
                <a:tc>
                  <a:txBody>
                    <a:bodyPr/>
                    <a:lstStyle/>
                    <a:p>
                      <a:pPr marL="0" lvl="0" indent="0" algn="just"/>
                      <a:endParaRPr lang="tr-TR" sz="1800" b="1" baseline="0" dirty="0">
                        <a:solidFill>
                          <a:schemeClr val="tx1"/>
                        </a:solidFill>
                      </a:endParaRPr>
                    </a:p>
                  </a:txBody>
                  <a:tcPr>
                    <a:solidFill>
                      <a:srgbClr val="00B050"/>
                    </a:solidFill>
                  </a:tcPr>
                </a:tc>
                <a:extLst>
                  <a:ext uri="{0D108BD9-81ED-4DB2-BD59-A6C34878D82A}">
                    <a16:rowId xmlns="" xmlns:a16="http://schemas.microsoft.com/office/drawing/2014/main" val="10005"/>
                  </a:ext>
                </a:extLst>
              </a:tr>
              <a:tr h="182880">
                <a:tc>
                  <a:txBody>
                    <a:bodyPr/>
                    <a:lstStyle/>
                    <a:p>
                      <a:pPr marL="0" lvl="0" indent="0" algn="just"/>
                      <a:r>
                        <a:rPr lang="tr-TR" sz="1800" b="1" baseline="0" dirty="0">
                          <a:solidFill>
                            <a:schemeClr val="tx1"/>
                          </a:solidFill>
                        </a:rPr>
                        <a:t>Adli Para Cezası </a:t>
                      </a:r>
                    </a:p>
                  </a:txBody>
                  <a:tcPr>
                    <a:solidFill>
                      <a:schemeClr val="accent3">
                        <a:lumMod val="20000"/>
                        <a:lumOff val="80000"/>
                      </a:schemeClr>
                    </a:solidFill>
                  </a:tcPr>
                </a:tc>
                <a:extLst>
                  <a:ext uri="{0D108BD9-81ED-4DB2-BD59-A6C34878D82A}">
                    <a16:rowId xmlns="" xmlns:a16="http://schemas.microsoft.com/office/drawing/2014/main" val="10006"/>
                  </a:ext>
                </a:extLst>
              </a:tr>
              <a:tr h="182880">
                <a:tc>
                  <a:txBody>
                    <a:bodyPr/>
                    <a:lstStyle/>
                    <a:p>
                      <a:pPr marL="0" lvl="0" indent="0" algn="just"/>
                      <a:r>
                        <a:rPr lang="tr-TR" sz="1800" b="1" baseline="0" dirty="0">
                          <a:solidFill>
                            <a:schemeClr val="tx1"/>
                          </a:solidFill>
                        </a:rPr>
                        <a:t>Yİ-ÜFE</a:t>
                      </a:r>
                    </a:p>
                  </a:txBody>
                  <a:tcPr>
                    <a:solidFill>
                      <a:schemeClr val="accent3">
                        <a:lumMod val="20000"/>
                        <a:lumOff val="80000"/>
                      </a:schemeClr>
                    </a:solidFill>
                  </a:tcPr>
                </a:tc>
                <a:extLst>
                  <a:ext uri="{0D108BD9-81ED-4DB2-BD59-A6C34878D82A}">
                    <a16:rowId xmlns="" xmlns:a16="http://schemas.microsoft.com/office/drawing/2014/main" val="10007"/>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780678860"/>
              </p:ext>
            </p:extLst>
          </p:nvPr>
        </p:nvGraphicFramePr>
        <p:xfrm>
          <a:off x="6084168" y="2442344"/>
          <a:ext cx="2808312" cy="3529816"/>
        </p:xfrm>
        <a:graphic>
          <a:graphicData uri="http://schemas.openxmlformats.org/drawingml/2006/table">
            <a:tbl>
              <a:tblPr firstRow="1" bandRow="1">
                <a:tableStyleId>{5C22544A-7EE6-4342-B048-85BDC9FD1C3A}</a:tableStyleId>
              </a:tblPr>
              <a:tblGrid>
                <a:gridCol w="2808312">
                  <a:extLst>
                    <a:ext uri="{9D8B030D-6E8A-4147-A177-3AD203B41FA5}">
                      <a16:colId xmlns="" xmlns:a16="http://schemas.microsoft.com/office/drawing/2014/main" val="20000"/>
                    </a:ext>
                  </a:extLst>
                </a:gridCol>
              </a:tblGrid>
              <a:tr h="576064">
                <a:tc>
                  <a:txBody>
                    <a:bodyPr/>
                    <a:lstStyle/>
                    <a:p>
                      <a:pPr marL="0" lvl="0" indent="0"/>
                      <a:r>
                        <a:rPr lang="tr-TR" sz="1800" b="1" kern="1200" baseline="0" dirty="0">
                          <a:solidFill>
                            <a:schemeClr val="tx1"/>
                          </a:solidFill>
                          <a:latin typeface="+mn-lt"/>
                          <a:ea typeface="+mn-ea"/>
                          <a:cs typeface="+mn-cs"/>
                        </a:rPr>
                        <a:t>Usulsüzlük Cezasının </a:t>
                      </a:r>
                      <a:r>
                        <a:rPr lang="tr-TR" sz="1800" b="1" kern="1200" baseline="0" dirty="0">
                          <a:solidFill>
                            <a:srgbClr val="FF0000"/>
                          </a:solidFill>
                          <a:latin typeface="+mn-lt"/>
                          <a:ea typeface="+mn-ea"/>
                          <a:cs typeface="+mn-cs"/>
                        </a:rPr>
                        <a:t>%50’si</a:t>
                      </a:r>
                    </a:p>
                  </a:txBody>
                  <a:tcPr>
                    <a:solidFill>
                      <a:schemeClr val="accent2">
                        <a:lumMod val="40000"/>
                        <a:lumOff val="60000"/>
                      </a:schemeClr>
                    </a:solidFill>
                  </a:tcPr>
                </a:tc>
                <a:extLst>
                  <a:ext uri="{0D108BD9-81ED-4DB2-BD59-A6C34878D82A}">
                    <a16:rowId xmlns="" xmlns:a16="http://schemas.microsoft.com/office/drawing/2014/main" val="10000"/>
                  </a:ext>
                </a:extLst>
              </a:tr>
              <a:tr h="370840">
                <a:tc>
                  <a:txBody>
                    <a:bodyPr/>
                    <a:lstStyle/>
                    <a:p>
                      <a:pPr marL="0" lvl="0" indent="0"/>
                      <a:r>
                        <a:rPr lang="tr-TR" sz="1800" b="1" kern="1200" baseline="0" dirty="0">
                          <a:solidFill>
                            <a:schemeClr val="tx1"/>
                          </a:solidFill>
                          <a:latin typeface="+mn-lt"/>
                          <a:ea typeface="+mn-ea"/>
                          <a:cs typeface="+mn-cs"/>
                        </a:rPr>
                        <a:t>Özel Usulsüzlük Cezasının  </a:t>
                      </a:r>
                      <a:r>
                        <a:rPr lang="tr-TR" sz="1800" b="1" kern="1200" baseline="0" dirty="0">
                          <a:solidFill>
                            <a:srgbClr val="FF0000"/>
                          </a:solidFill>
                          <a:latin typeface="+mn-lt"/>
                          <a:ea typeface="+mn-ea"/>
                          <a:cs typeface="+mn-cs"/>
                        </a:rPr>
                        <a:t>% 50’si</a:t>
                      </a:r>
                    </a:p>
                  </a:txBody>
                  <a:tcPr>
                    <a:solidFill>
                      <a:schemeClr val="accent2">
                        <a:lumMod val="40000"/>
                        <a:lumOff val="60000"/>
                      </a:schemeClr>
                    </a:solidFill>
                  </a:tcPr>
                </a:tc>
                <a:extLst>
                  <a:ext uri="{0D108BD9-81ED-4DB2-BD59-A6C34878D82A}">
                    <a16:rowId xmlns="" xmlns:a16="http://schemas.microsoft.com/office/drawing/2014/main" val="10001"/>
                  </a:ext>
                </a:extLst>
              </a:tr>
              <a:tr h="370840">
                <a:tc>
                  <a:txBody>
                    <a:bodyPr/>
                    <a:lstStyle/>
                    <a:p>
                      <a:pPr marL="88900" lvl="0" indent="0"/>
                      <a:endParaRPr lang="tr-TR" sz="1800" b="1" kern="1200" baseline="0" dirty="0">
                        <a:solidFill>
                          <a:schemeClr val="tx1"/>
                        </a:solidFill>
                        <a:latin typeface="+mn-lt"/>
                        <a:ea typeface="+mn-ea"/>
                        <a:cs typeface="+mn-cs"/>
                      </a:endParaRPr>
                    </a:p>
                  </a:txBody>
                  <a:tcPr>
                    <a:solidFill>
                      <a:srgbClr val="C00000"/>
                    </a:solidFill>
                  </a:tcPr>
                </a:tc>
                <a:extLst>
                  <a:ext uri="{0D108BD9-81ED-4DB2-BD59-A6C34878D82A}">
                    <a16:rowId xmlns="" xmlns:a16="http://schemas.microsoft.com/office/drawing/2014/main" val="10002"/>
                  </a:ext>
                </a:extLst>
              </a:tr>
              <a:tr h="479792">
                <a:tc>
                  <a:txBody>
                    <a:bodyPr/>
                    <a:lstStyle/>
                    <a:p>
                      <a:pPr marL="0" lvl="0" indent="0"/>
                      <a:r>
                        <a:rPr lang="tr-TR" sz="1800" b="1" kern="1200" baseline="0" dirty="0">
                          <a:solidFill>
                            <a:schemeClr val="tx1"/>
                          </a:solidFill>
                          <a:latin typeface="+mn-lt"/>
                          <a:ea typeface="+mn-ea"/>
                          <a:cs typeface="+mn-cs"/>
                        </a:rPr>
                        <a:t>------</a:t>
                      </a:r>
                    </a:p>
                  </a:txBody>
                  <a:tcPr>
                    <a:solidFill>
                      <a:schemeClr val="accent2">
                        <a:lumMod val="20000"/>
                        <a:lumOff val="80000"/>
                      </a:schemeClr>
                    </a:solidFill>
                  </a:tcPr>
                </a:tc>
                <a:extLst>
                  <a:ext uri="{0D108BD9-81ED-4DB2-BD59-A6C34878D82A}">
                    <a16:rowId xmlns="" xmlns:a16="http://schemas.microsoft.com/office/drawing/2014/main" val="10003"/>
                  </a:ext>
                </a:extLst>
              </a:tr>
              <a:tr h="360040">
                <a:tc>
                  <a:txBody>
                    <a:bodyPr/>
                    <a:lstStyle/>
                    <a:p>
                      <a:pPr marL="0" lvl="0" indent="0"/>
                      <a:r>
                        <a:rPr lang="tr-TR" sz="1800" b="1" kern="1200" baseline="0" dirty="0">
                          <a:solidFill>
                            <a:schemeClr val="tx1"/>
                          </a:solidFill>
                          <a:latin typeface="+mn-lt"/>
                          <a:ea typeface="+mn-ea"/>
                          <a:cs typeface="+mn-cs"/>
                        </a:rPr>
                        <a:t>Faizlerin </a:t>
                      </a:r>
                      <a:r>
                        <a:rPr lang="tr-TR" sz="1800" b="1" kern="1200" baseline="0" dirty="0">
                          <a:solidFill>
                            <a:srgbClr val="FF0000"/>
                          </a:solidFill>
                          <a:latin typeface="+mn-lt"/>
                          <a:ea typeface="+mn-ea"/>
                          <a:cs typeface="+mn-cs"/>
                        </a:rPr>
                        <a:t>Tamamı</a:t>
                      </a:r>
                    </a:p>
                  </a:txBody>
                  <a:tcPr>
                    <a:solidFill>
                      <a:schemeClr val="accent2">
                        <a:lumMod val="20000"/>
                        <a:lumOff val="80000"/>
                      </a:schemeClr>
                    </a:solidFill>
                  </a:tcPr>
                </a:tc>
                <a:extLst>
                  <a:ext uri="{0D108BD9-81ED-4DB2-BD59-A6C34878D82A}">
                    <a16:rowId xmlns="" xmlns:a16="http://schemas.microsoft.com/office/drawing/2014/main" val="10004"/>
                  </a:ext>
                </a:extLst>
              </a:tr>
              <a:tr h="340712">
                <a:tc>
                  <a:txBody>
                    <a:bodyPr/>
                    <a:lstStyle/>
                    <a:p>
                      <a:pPr marL="88900" lvl="0" indent="0"/>
                      <a:endParaRPr lang="tr-TR" sz="1800" b="1" kern="1200" baseline="0" dirty="0">
                        <a:solidFill>
                          <a:schemeClr val="tx1"/>
                        </a:solidFill>
                        <a:latin typeface="+mn-lt"/>
                        <a:ea typeface="+mn-ea"/>
                        <a:cs typeface="+mn-cs"/>
                      </a:endParaRPr>
                    </a:p>
                  </a:txBody>
                  <a:tcPr>
                    <a:solidFill>
                      <a:srgbClr val="C00000"/>
                    </a:solidFill>
                  </a:tcPr>
                </a:tc>
                <a:extLst>
                  <a:ext uri="{0D108BD9-81ED-4DB2-BD59-A6C34878D82A}">
                    <a16:rowId xmlns="" xmlns:a16="http://schemas.microsoft.com/office/drawing/2014/main" val="10005"/>
                  </a:ext>
                </a:extLst>
              </a:tr>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kern="1200" baseline="0" dirty="0">
                          <a:solidFill>
                            <a:schemeClr val="tx1"/>
                          </a:solidFill>
                          <a:latin typeface="+mn-lt"/>
                          <a:ea typeface="+mn-ea"/>
                          <a:cs typeface="+mn-cs"/>
                        </a:rPr>
                        <a:t>------</a:t>
                      </a:r>
                    </a:p>
                  </a:txBody>
                  <a:tcPr>
                    <a:solidFill>
                      <a:schemeClr val="accent2">
                        <a:lumMod val="20000"/>
                        <a:lumOff val="80000"/>
                      </a:schemeClr>
                    </a:solidFill>
                  </a:tcPr>
                </a:tc>
                <a:extLst>
                  <a:ext uri="{0D108BD9-81ED-4DB2-BD59-A6C34878D82A}">
                    <a16:rowId xmlns="" xmlns:a16="http://schemas.microsoft.com/office/drawing/2014/main" val="10006"/>
                  </a:ext>
                </a:extLst>
              </a:tr>
              <a:tr h="125730">
                <a:tc>
                  <a:txBody>
                    <a:bodyPr/>
                    <a:lstStyle/>
                    <a:p>
                      <a:pPr marL="0" lvl="0" indent="0"/>
                      <a:r>
                        <a:rPr lang="tr-TR" sz="1800" b="1" kern="1200" baseline="0" dirty="0" err="1">
                          <a:solidFill>
                            <a:schemeClr val="tx1"/>
                          </a:solidFill>
                          <a:latin typeface="+mn-lt"/>
                          <a:ea typeface="+mn-ea"/>
                          <a:cs typeface="+mn-cs"/>
                        </a:rPr>
                        <a:t>G.Zammının</a:t>
                      </a:r>
                      <a:r>
                        <a:rPr lang="tr-TR" sz="1800" b="1" kern="1200" baseline="0" dirty="0">
                          <a:solidFill>
                            <a:schemeClr val="tx1"/>
                          </a:solidFill>
                          <a:latin typeface="+mn-lt"/>
                          <a:ea typeface="+mn-ea"/>
                          <a:cs typeface="+mn-cs"/>
                        </a:rPr>
                        <a:t> </a:t>
                      </a:r>
                      <a:r>
                        <a:rPr lang="tr-TR" sz="1800" b="1" kern="1200" baseline="0" dirty="0">
                          <a:solidFill>
                            <a:srgbClr val="FF0000"/>
                          </a:solidFill>
                          <a:latin typeface="+mn-lt"/>
                          <a:ea typeface="+mn-ea"/>
                          <a:cs typeface="+mn-cs"/>
                        </a:rPr>
                        <a:t>Tamamı</a:t>
                      </a:r>
                    </a:p>
                  </a:txBody>
                  <a:tcPr>
                    <a:solidFill>
                      <a:schemeClr val="accent2">
                        <a:lumMod val="20000"/>
                        <a:lumOff val="80000"/>
                      </a:schemeClr>
                    </a:solidFill>
                  </a:tcPr>
                </a:tc>
                <a:extLst>
                  <a:ext uri="{0D108BD9-81ED-4DB2-BD59-A6C34878D82A}">
                    <a16:rowId xmlns="" xmlns:a16="http://schemas.microsoft.com/office/drawing/2014/main" val="10007"/>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4158673604"/>
              </p:ext>
            </p:extLst>
          </p:nvPr>
        </p:nvGraphicFramePr>
        <p:xfrm>
          <a:off x="395536" y="1663933"/>
          <a:ext cx="2376264" cy="640080"/>
        </p:xfrm>
        <a:graphic>
          <a:graphicData uri="http://schemas.openxmlformats.org/drawingml/2006/table">
            <a:tbl>
              <a:tblPr firstRow="1" bandRow="1">
                <a:tableStyleId>{5C22544A-7EE6-4342-B048-85BDC9FD1C3A}</a:tableStyleId>
              </a:tblPr>
              <a:tblGrid>
                <a:gridCol w="2376264">
                  <a:extLst>
                    <a:ext uri="{9D8B030D-6E8A-4147-A177-3AD203B41FA5}">
                      <a16:colId xmlns="" xmlns:a16="http://schemas.microsoft.com/office/drawing/2014/main" val="20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Mevcut Alacaklar</a:t>
                      </a:r>
                    </a:p>
                    <a:p>
                      <a:endParaRPr lang="tr-TR" dirty="0"/>
                    </a:p>
                  </a:txBody>
                  <a:tcPr/>
                </a:tc>
                <a:extLst>
                  <a:ext uri="{0D108BD9-81ED-4DB2-BD59-A6C34878D82A}">
                    <a16:rowId xmlns="" xmlns:a16="http://schemas.microsoft.com/office/drawing/2014/main" val="10000"/>
                  </a:ext>
                </a:extLst>
              </a:tr>
            </a:tbl>
          </a:graphicData>
        </a:graphic>
      </p:graphicFrame>
      <p:graphicFrame>
        <p:nvGraphicFramePr>
          <p:cNvPr id="18" name="Tablo 17"/>
          <p:cNvGraphicFramePr>
            <a:graphicFrameLocks noGrp="1"/>
          </p:cNvGraphicFramePr>
          <p:nvPr>
            <p:extLst>
              <p:ext uri="{D42A27DB-BD31-4B8C-83A1-F6EECF244321}">
                <p14:modId xmlns:p14="http://schemas.microsoft.com/office/powerpoint/2010/main" val="2354491363"/>
              </p:ext>
            </p:extLst>
          </p:nvPr>
        </p:nvGraphicFramePr>
        <p:xfrm>
          <a:off x="2915816" y="1663933"/>
          <a:ext cx="2952328" cy="640080"/>
        </p:xfrm>
        <a:graphic>
          <a:graphicData uri="http://schemas.openxmlformats.org/drawingml/2006/table">
            <a:tbl>
              <a:tblPr firstRow="1" bandRow="1">
                <a:tableStyleId>{5C22544A-7EE6-4342-B048-85BDC9FD1C3A}</a:tableStyleId>
              </a:tblPr>
              <a:tblGrid>
                <a:gridCol w="2952328">
                  <a:extLst>
                    <a:ext uri="{9D8B030D-6E8A-4147-A177-3AD203B41FA5}">
                      <a16:colId xmlns="" xmlns:a16="http://schemas.microsoft.com/office/drawing/2014/main" val="20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Tahsil Edilecek Alacaklar</a:t>
                      </a:r>
                    </a:p>
                    <a:p>
                      <a:endParaRPr lang="tr-TR" dirty="0"/>
                    </a:p>
                  </a:txBody>
                  <a:tcPr>
                    <a:solidFill>
                      <a:srgbClr val="00B050"/>
                    </a:solidFill>
                  </a:tcPr>
                </a:tc>
                <a:extLst>
                  <a:ext uri="{0D108BD9-81ED-4DB2-BD59-A6C34878D82A}">
                    <a16:rowId xmlns="" xmlns:a16="http://schemas.microsoft.com/office/drawing/2014/main" val="10000"/>
                  </a:ext>
                </a:extLst>
              </a:tr>
            </a:tbl>
          </a:graphicData>
        </a:graphic>
      </p:graphicFrame>
      <p:graphicFrame>
        <p:nvGraphicFramePr>
          <p:cNvPr id="19" name="Tablo 18"/>
          <p:cNvGraphicFramePr>
            <a:graphicFrameLocks noGrp="1"/>
          </p:cNvGraphicFramePr>
          <p:nvPr>
            <p:extLst>
              <p:ext uri="{D42A27DB-BD31-4B8C-83A1-F6EECF244321}">
                <p14:modId xmlns:p14="http://schemas.microsoft.com/office/powerpoint/2010/main" val="3103136455"/>
              </p:ext>
            </p:extLst>
          </p:nvPr>
        </p:nvGraphicFramePr>
        <p:xfrm>
          <a:off x="6084168" y="1663933"/>
          <a:ext cx="2808312" cy="648072"/>
        </p:xfrm>
        <a:graphic>
          <a:graphicData uri="http://schemas.openxmlformats.org/drawingml/2006/table">
            <a:tbl>
              <a:tblPr firstRow="1" bandRow="1">
                <a:tableStyleId>{5C22544A-7EE6-4342-B048-85BDC9FD1C3A}</a:tableStyleId>
              </a:tblPr>
              <a:tblGrid>
                <a:gridCol w="2808312">
                  <a:extLst>
                    <a:ext uri="{9D8B030D-6E8A-4147-A177-3AD203B41FA5}">
                      <a16:colId xmlns="" xmlns:a16="http://schemas.microsoft.com/office/drawing/2014/main" val="20000"/>
                    </a:ext>
                  </a:extLst>
                </a:gridCol>
              </a:tblGrid>
              <a:tr h="648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Vazgeçilecek Alacaklar</a:t>
                      </a:r>
                    </a:p>
                    <a:p>
                      <a:endParaRPr lang="tr-TR" dirty="0"/>
                    </a:p>
                  </a:txBody>
                  <a:tcPr>
                    <a:solidFill>
                      <a:srgbClr val="C00000"/>
                    </a:solidFill>
                  </a:tcPr>
                </a:tc>
                <a:extLst>
                  <a:ext uri="{0D108BD9-81ED-4DB2-BD59-A6C34878D82A}">
                    <a16:rowId xmlns="" xmlns:a16="http://schemas.microsoft.com/office/drawing/2014/main" val="10000"/>
                  </a:ext>
                </a:extLst>
              </a:tr>
            </a:tbl>
          </a:graphicData>
        </a:graphic>
      </p:graphicFrame>
      <p:sp>
        <p:nvSpPr>
          <p:cNvPr id="12" name="Metin kutusu 11"/>
          <p:cNvSpPr txBox="1"/>
          <p:nvPr/>
        </p:nvSpPr>
        <p:spPr>
          <a:xfrm>
            <a:off x="755576" y="1052736"/>
            <a:ext cx="7704856" cy="523220"/>
          </a:xfrm>
          <a:prstGeom prst="rect">
            <a:avLst/>
          </a:prstGeom>
          <a:noFill/>
        </p:spPr>
        <p:txBody>
          <a:bodyPr wrap="square" rtlCol="0">
            <a:spAutoFit/>
          </a:bodyPr>
          <a:lstStyle/>
          <a:p>
            <a:pPr marL="69850" lvl="2" algn="ctr">
              <a:buClr>
                <a:schemeClr val="tx1"/>
              </a:buClr>
              <a:defRPr/>
            </a:pPr>
            <a:r>
              <a:rPr lang="tr-TR" sz="2800" b="1" kern="0" dirty="0">
                <a:solidFill>
                  <a:srgbClr val="FF0000"/>
                </a:solidFill>
                <a:latin typeface="Arial"/>
              </a:rPr>
              <a:t>Cezaların Yapılandırılması</a:t>
            </a:r>
            <a:endParaRPr lang="tr-TR" sz="2800" b="1" dirty="0">
              <a:solidFill>
                <a:srgbClr val="FF0000"/>
              </a:solidFill>
            </a:endParaRPr>
          </a:p>
        </p:txBody>
      </p:sp>
    </p:spTree>
    <p:extLst>
      <p:ext uri="{BB962C8B-B14F-4D97-AF65-F5344CB8AC3E}">
        <p14:creationId xmlns:p14="http://schemas.microsoft.com/office/powerpoint/2010/main" val="2511855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15</a:t>
            </a:fld>
            <a:endParaRPr lang="tr-TR" altLang="tr-TR" sz="1200">
              <a:latin typeface="Arial Black" pitchFamily="34" charset="0"/>
            </a:endParaRPr>
          </a:p>
        </p:txBody>
      </p:sp>
      <p:sp>
        <p:nvSpPr>
          <p:cNvPr id="6" name="Rectangle 3"/>
          <p:cNvSpPr txBox="1">
            <a:spLocks noChangeArrowheads="1"/>
          </p:cNvSpPr>
          <p:nvPr/>
        </p:nvSpPr>
        <p:spPr>
          <a:xfrm>
            <a:off x="539552" y="1268760"/>
            <a:ext cx="7385248" cy="4522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2" indent="-285750">
              <a:buClr>
                <a:schemeClr val="tx1"/>
              </a:buClr>
              <a:defRPr/>
            </a:pPr>
            <a:endParaRPr lang="tr-TR" altLang="tr-TR" b="1" dirty="0">
              <a:solidFill>
                <a:schemeClr val="tx1"/>
              </a:solidFill>
            </a:endParaRPr>
          </a:p>
        </p:txBody>
      </p:sp>
      <p:sp>
        <p:nvSpPr>
          <p:cNvPr id="3" name="Dikdörtgen 2"/>
          <p:cNvSpPr/>
          <p:nvPr/>
        </p:nvSpPr>
        <p:spPr>
          <a:xfrm>
            <a:off x="251520" y="1340768"/>
            <a:ext cx="8892480" cy="1200329"/>
          </a:xfrm>
          <a:prstGeom prst="rect">
            <a:avLst/>
          </a:prstGeom>
        </p:spPr>
        <p:txBody>
          <a:bodyPr wrap="square">
            <a:spAutoFit/>
          </a:bodyPr>
          <a:lstStyle/>
          <a:p>
            <a:pPr marL="285750" lvl="2" indent="-285750">
              <a:buClr>
                <a:schemeClr val="tx1"/>
              </a:buClr>
            </a:pPr>
            <a:endParaRPr lang="tr-TR" altLang="tr-TR" b="1" i="1" dirty="0"/>
          </a:p>
          <a:p>
            <a:pPr marL="285750" lvl="2" indent="-285750">
              <a:buClr>
                <a:schemeClr val="tx1"/>
              </a:buClr>
            </a:pPr>
            <a:endParaRPr lang="tr-TR" altLang="tr-TR" b="1" i="1" dirty="0"/>
          </a:p>
          <a:p>
            <a:pPr marL="285750" lvl="2" indent="-285750">
              <a:buClr>
                <a:schemeClr val="tx1"/>
              </a:buClr>
            </a:pPr>
            <a:endParaRPr lang="tr-TR" altLang="tr-TR" b="1" i="1" dirty="0"/>
          </a:p>
          <a:p>
            <a:pPr marL="285750" lvl="2" indent="-285750">
              <a:buClr>
                <a:schemeClr val="tx1"/>
              </a:buClr>
            </a:pPr>
            <a:endParaRPr lang="tr-TR" altLang="tr-TR" b="1" i="1" dirty="0"/>
          </a:p>
        </p:txBody>
      </p:sp>
      <p:sp>
        <p:nvSpPr>
          <p:cNvPr id="5" name="Dikdörtgen 4"/>
          <p:cNvSpPr/>
          <p:nvPr/>
        </p:nvSpPr>
        <p:spPr>
          <a:xfrm>
            <a:off x="467544" y="1462308"/>
            <a:ext cx="8424936" cy="1569660"/>
          </a:xfrm>
          <a:prstGeom prst="rect">
            <a:avLst/>
          </a:prstGeom>
        </p:spPr>
        <p:txBody>
          <a:bodyPr wrap="square">
            <a:spAutoFit/>
          </a:bodyPr>
          <a:lstStyle/>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p:txBody>
      </p:sp>
      <p:sp>
        <p:nvSpPr>
          <p:cNvPr id="4" name="Dikdörtgen 3"/>
          <p:cNvSpPr/>
          <p:nvPr/>
        </p:nvSpPr>
        <p:spPr>
          <a:xfrm>
            <a:off x="323528" y="1340768"/>
            <a:ext cx="8496944" cy="4424801"/>
          </a:xfrm>
          <a:prstGeom prst="rect">
            <a:avLst/>
          </a:prstGeom>
        </p:spPr>
        <p:txBody>
          <a:bodyPr wrap="square">
            <a:spAutoFit/>
          </a:bodyPr>
          <a:lstStyle/>
          <a:p>
            <a:pPr marL="109728" algn="ctr">
              <a:lnSpc>
                <a:spcPct val="80000"/>
              </a:lnSpc>
              <a:buClr>
                <a:schemeClr val="tx1"/>
              </a:buClr>
              <a:buSzPct val="115000"/>
              <a:defRPr/>
            </a:pPr>
            <a:r>
              <a:rPr lang="tr-TR" sz="2600" b="1" dirty="0">
                <a:solidFill>
                  <a:srgbClr val="0070C0"/>
                </a:solidFill>
              </a:rPr>
              <a:t>İhtilaflı vergi alacakları </a:t>
            </a:r>
            <a:r>
              <a:rPr lang="tr-TR" sz="2600" b="1" u="sng" dirty="0">
                <a:solidFill>
                  <a:srgbClr val="FF0000"/>
                </a:solidFill>
              </a:rPr>
              <a:t>dava aşamasına</a:t>
            </a:r>
            <a:r>
              <a:rPr lang="tr-TR" sz="2600" b="1" dirty="0">
                <a:solidFill>
                  <a:srgbClr val="FF0000"/>
                </a:solidFill>
              </a:rPr>
              <a:t> </a:t>
            </a:r>
            <a:r>
              <a:rPr lang="tr-TR" sz="2600" b="1" dirty="0">
                <a:solidFill>
                  <a:srgbClr val="0070C0"/>
                </a:solidFill>
              </a:rPr>
              <a:t>göre yapılandırılıyor</a:t>
            </a:r>
          </a:p>
          <a:p>
            <a:pPr>
              <a:lnSpc>
                <a:spcPct val="80000"/>
              </a:lnSpc>
              <a:buClr>
                <a:schemeClr val="tx1"/>
              </a:buClr>
              <a:buSzPct val="115000"/>
              <a:defRPr/>
            </a:pPr>
            <a:endParaRPr lang="tr-TR" sz="2400" b="1" dirty="0"/>
          </a:p>
          <a:p>
            <a:pPr marL="365760" indent="-256032">
              <a:lnSpc>
                <a:spcPct val="80000"/>
              </a:lnSpc>
              <a:buClr>
                <a:schemeClr val="tx1"/>
              </a:buClr>
              <a:buSzPct val="115000"/>
              <a:buFont typeface="Wingdings" pitchFamily="2" charset="2"/>
              <a:buChar char="Ø"/>
              <a:defRPr/>
            </a:pPr>
            <a:r>
              <a:rPr lang="tr-TR" sz="2200" b="1" dirty="0"/>
              <a:t>İhtilaf vergi mahkemesinde (henüz karara bağlanmamış) ise;</a:t>
            </a:r>
          </a:p>
          <a:p>
            <a:pPr>
              <a:lnSpc>
                <a:spcPct val="80000"/>
              </a:lnSpc>
              <a:buClr>
                <a:schemeClr val="tx1"/>
              </a:buClr>
              <a:buSzPct val="115000"/>
              <a:defRPr/>
            </a:pPr>
            <a:endParaRPr lang="tr-TR" sz="2200" b="1" dirty="0"/>
          </a:p>
          <a:p>
            <a:pPr marL="754380" lvl="1" indent="-342900">
              <a:spcAft>
                <a:spcPts val="200"/>
              </a:spcAft>
              <a:buClr>
                <a:schemeClr val="tx1"/>
              </a:buClr>
              <a:buSzPct val="115000"/>
              <a:buFont typeface="Arial" pitchFamily="34" charset="0"/>
              <a:buChar char="•"/>
              <a:defRPr/>
            </a:pPr>
            <a:r>
              <a:rPr lang="tr-TR" sz="2200" b="1" dirty="0">
                <a:solidFill>
                  <a:srgbClr val="0070C0"/>
                </a:solidFill>
              </a:rPr>
              <a:t>Vergi aslının </a:t>
            </a:r>
            <a:r>
              <a:rPr lang="tr-TR" sz="2200" b="1" dirty="0">
                <a:solidFill>
                  <a:srgbClr val="FF0000"/>
                </a:solidFill>
              </a:rPr>
              <a:t>%50</a:t>
            </a:r>
            <a:r>
              <a:rPr lang="tr-TR" sz="2200" b="1" dirty="0">
                <a:solidFill>
                  <a:srgbClr val="0070C0"/>
                </a:solidFill>
              </a:rPr>
              <a:t>’sinin,</a:t>
            </a:r>
          </a:p>
          <a:p>
            <a:pPr marL="754380" lvl="1" indent="-342900">
              <a:spcAft>
                <a:spcPts val="200"/>
              </a:spcAft>
              <a:buClr>
                <a:schemeClr val="tx1"/>
              </a:buClr>
              <a:buSzPct val="115000"/>
              <a:buFont typeface="Arial" pitchFamily="34" charset="0"/>
              <a:buChar char="•"/>
              <a:defRPr/>
            </a:pPr>
            <a:r>
              <a:rPr lang="tr-TR" sz="2200" b="1" dirty="0">
                <a:solidFill>
                  <a:srgbClr val="0070C0"/>
                </a:solidFill>
              </a:rPr>
              <a:t>Gecikme faizi ve gecikme zammı yerine </a:t>
            </a:r>
            <a:r>
              <a:rPr lang="tr-TR" sz="2200" b="1" dirty="0">
                <a:solidFill>
                  <a:srgbClr val="FF0000"/>
                </a:solidFill>
              </a:rPr>
              <a:t>Yİ-ÜFE</a:t>
            </a:r>
            <a:r>
              <a:rPr lang="tr-TR" sz="2200" b="1" dirty="0">
                <a:solidFill>
                  <a:srgbClr val="0070C0"/>
                </a:solidFill>
              </a:rPr>
              <a:t> tutarının,</a:t>
            </a:r>
          </a:p>
          <a:p>
            <a:pPr lvl="1">
              <a:lnSpc>
                <a:spcPct val="80000"/>
              </a:lnSpc>
              <a:buClr>
                <a:schemeClr val="tx1"/>
              </a:buClr>
              <a:buSzPct val="115000"/>
              <a:defRPr/>
            </a:pPr>
            <a:endParaRPr lang="tr-TR" sz="2200" b="1" dirty="0"/>
          </a:p>
          <a:p>
            <a:pPr marL="365760" indent="-256032">
              <a:lnSpc>
                <a:spcPct val="80000"/>
              </a:lnSpc>
              <a:buClr>
                <a:schemeClr val="tx1"/>
              </a:buClr>
              <a:buSzPct val="115000"/>
              <a:defRPr/>
            </a:pPr>
            <a:r>
              <a:rPr lang="tr-TR" sz="2200" b="1" dirty="0"/>
              <a:t>	</a:t>
            </a:r>
            <a:r>
              <a:rPr lang="tr-TR" sz="2200" b="1" u="sng" dirty="0">
                <a:solidFill>
                  <a:srgbClr val="FF0000"/>
                </a:solidFill>
                <a:effectLst>
                  <a:outerShdw blurRad="38100" dist="38100" dir="2700000" algn="tl">
                    <a:srgbClr val="000000">
                      <a:alpha val="43137"/>
                    </a:srgbClr>
                  </a:outerShdw>
                </a:effectLst>
              </a:rPr>
              <a:t>ödenmesi halinde</a:t>
            </a:r>
            <a:r>
              <a:rPr lang="tr-TR" sz="2200" b="1" dirty="0">
                <a:solidFill>
                  <a:srgbClr val="FF0000"/>
                </a:solidFill>
                <a:effectLst>
                  <a:outerShdw blurRad="38100" dist="38100" dir="2700000" algn="tl">
                    <a:srgbClr val="000000">
                      <a:alpha val="43137"/>
                    </a:srgbClr>
                  </a:outerShdw>
                </a:effectLst>
              </a:rPr>
              <a:t>,</a:t>
            </a:r>
          </a:p>
          <a:p>
            <a:pPr marL="342900" lvl="1" indent="-342900">
              <a:lnSpc>
                <a:spcPct val="80000"/>
              </a:lnSpc>
              <a:buClr>
                <a:schemeClr val="tx1"/>
              </a:buClr>
              <a:buSzPct val="115000"/>
              <a:defRPr/>
            </a:pPr>
            <a:endParaRPr lang="tr-TR" sz="2200" b="1" dirty="0"/>
          </a:p>
          <a:p>
            <a:pPr marL="719138" lvl="1" indent="-246888">
              <a:spcAft>
                <a:spcPts val="200"/>
              </a:spcAft>
              <a:buClr>
                <a:schemeClr val="tx1"/>
              </a:buClr>
              <a:buSzPct val="115000"/>
              <a:buFont typeface="Arial" pitchFamily="34" charset="0"/>
              <a:buChar char="•"/>
              <a:defRPr/>
            </a:pPr>
            <a:r>
              <a:rPr lang="tr-TR" sz="2200" b="1" dirty="0">
                <a:solidFill>
                  <a:srgbClr val="FF0000"/>
                </a:solidFill>
              </a:rPr>
              <a:t>Kalan </a:t>
            </a:r>
            <a:r>
              <a:rPr lang="tr-TR" sz="2200" b="1" dirty="0">
                <a:solidFill>
                  <a:srgbClr val="0070C0"/>
                </a:solidFill>
              </a:rPr>
              <a:t>%50 </a:t>
            </a:r>
            <a:r>
              <a:rPr lang="tr-TR" sz="2200" b="1" dirty="0">
                <a:solidFill>
                  <a:srgbClr val="FF0000"/>
                </a:solidFill>
              </a:rPr>
              <a:t>vergi aslı, </a:t>
            </a:r>
          </a:p>
          <a:p>
            <a:pPr marL="719138" lvl="1" indent="-246888">
              <a:spcAft>
                <a:spcPts val="200"/>
              </a:spcAft>
              <a:buClr>
                <a:schemeClr val="tx1"/>
              </a:buClr>
              <a:buSzPct val="115000"/>
              <a:buFont typeface="Arial" pitchFamily="34" charset="0"/>
              <a:buChar char="•"/>
              <a:defRPr/>
            </a:pPr>
            <a:r>
              <a:rPr lang="tr-TR" sz="2200" b="1" dirty="0">
                <a:solidFill>
                  <a:srgbClr val="FF0000"/>
                </a:solidFill>
              </a:rPr>
              <a:t>Vergi aslına bağlı olarak kesilen vergi cezalarının </a:t>
            </a:r>
            <a:r>
              <a:rPr lang="tr-TR" sz="2200" b="1" dirty="0">
                <a:solidFill>
                  <a:srgbClr val="0070C0"/>
                </a:solidFill>
              </a:rPr>
              <a:t>tamamı,</a:t>
            </a:r>
          </a:p>
          <a:p>
            <a:pPr marL="719138" lvl="1" indent="-246888">
              <a:spcAft>
                <a:spcPts val="200"/>
              </a:spcAft>
              <a:buClr>
                <a:schemeClr val="tx1"/>
              </a:buClr>
              <a:buSzPct val="115000"/>
              <a:buFont typeface="Arial" pitchFamily="34" charset="0"/>
              <a:buChar char="•"/>
              <a:defRPr/>
            </a:pPr>
            <a:r>
              <a:rPr lang="tr-TR" sz="2200" b="1" dirty="0">
                <a:solidFill>
                  <a:srgbClr val="0070C0"/>
                </a:solidFill>
              </a:rPr>
              <a:t>Gecikme faizi ve gecikme zammı,</a:t>
            </a:r>
          </a:p>
          <a:p>
            <a:pPr marL="433388" lvl="1">
              <a:lnSpc>
                <a:spcPct val="80000"/>
              </a:lnSpc>
              <a:buClr>
                <a:schemeClr val="tx1"/>
              </a:buClr>
              <a:buSzPct val="115000"/>
              <a:defRPr/>
            </a:pPr>
            <a:endParaRPr lang="tr-TR" sz="2200" b="1" dirty="0"/>
          </a:p>
          <a:p>
            <a:pPr marL="365760" lvl="1" indent="-256032">
              <a:lnSpc>
                <a:spcPct val="80000"/>
              </a:lnSpc>
              <a:buClr>
                <a:schemeClr val="tx1"/>
              </a:buClr>
              <a:buSzPct val="115000"/>
              <a:defRPr/>
            </a:pPr>
            <a:r>
              <a:rPr lang="tr-TR" sz="2200" b="1" dirty="0"/>
              <a:t>	</a:t>
            </a:r>
            <a:r>
              <a:rPr lang="tr-TR" sz="2200" b="1" u="sng" dirty="0">
                <a:effectLst>
                  <a:outerShdw blurRad="38100" dist="38100" dir="2700000" algn="tl">
                    <a:srgbClr val="000000">
                      <a:alpha val="43137"/>
                    </a:srgbClr>
                  </a:outerShdw>
                </a:effectLst>
              </a:rPr>
              <a:t>silinecek</a:t>
            </a:r>
            <a:r>
              <a:rPr lang="tr-TR" sz="2200" b="1" dirty="0">
                <a:effectLst>
                  <a:outerShdw blurRad="38100" dist="38100" dir="2700000" algn="tl">
                    <a:srgbClr val="000000">
                      <a:alpha val="43137"/>
                    </a:srgbClr>
                  </a:outerShdw>
                </a:effectLst>
              </a:rPr>
              <a:t>.</a:t>
            </a: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4833267"/>
            <a:ext cx="2257194" cy="1476053"/>
          </a:xfrm>
          <a:prstGeom prst="rect">
            <a:avLst/>
          </a:prstGeom>
        </p:spPr>
      </p:pic>
      <p:sp>
        <p:nvSpPr>
          <p:cNvPr id="9" name="Dikdörtgen 8"/>
          <p:cNvSpPr/>
          <p:nvPr/>
        </p:nvSpPr>
        <p:spPr>
          <a:xfrm>
            <a:off x="2267744" y="241484"/>
            <a:ext cx="6696745" cy="523220"/>
          </a:xfrm>
          <a:prstGeom prst="rect">
            <a:avLst/>
          </a:prstGeom>
        </p:spPr>
        <p:txBody>
          <a:bodyPr wrap="square">
            <a:spAutoFit/>
          </a:bodyPr>
          <a:lstStyle/>
          <a:p>
            <a:pPr lvl="0" algn="ctr">
              <a:spcBef>
                <a:spcPct val="0"/>
              </a:spcBef>
              <a:defRPr/>
            </a:pPr>
            <a:r>
              <a:rPr lang="tr-TR" altLang="tr-TR" sz="2800" b="1" dirty="0">
                <a:solidFill>
                  <a:srgbClr val="002060"/>
                </a:solidFill>
              </a:rPr>
              <a:t>YAPILANDIRMA: </a:t>
            </a:r>
            <a:r>
              <a:rPr lang="tr-TR" altLang="tr-TR" sz="2800" b="1" dirty="0">
                <a:solidFill>
                  <a:srgbClr val="FF0000"/>
                </a:solidFill>
                <a:ea typeface="+mj-ea"/>
                <a:cs typeface="+mj-cs"/>
              </a:rPr>
              <a:t>İHTİLAFLI VERGİ CEZALARI</a:t>
            </a:r>
          </a:p>
        </p:txBody>
      </p:sp>
    </p:spTree>
    <p:extLst>
      <p:ext uri="{BB962C8B-B14F-4D97-AF65-F5344CB8AC3E}">
        <p14:creationId xmlns:p14="http://schemas.microsoft.com/office/powerpoint/2010/main" val="210055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16</a:t>
            </a:fld>
            <a:endParaRPr lang="tr-TR" altLang="tr-TR" sz="1200">
              <a:latin typeface="Arial Black" pitchFamily="34" charset="0"/>
            </a:endParaRPr>
          </a:p>
        </p:txBody>
      </p:sp>
      <p:sp>
        <p:nvSpPr>
          <p:cNvPr id="6" name="Rectangle 3"/>
          <p:cNvSpPr txBox="1">
            <a:spLocks noChangeArrowheads="1"/>
          </p:cNvSpPr>
          <p:nvPr/>
        </p:nvSpPr>
        <p:spPr>
          <a:xfrm>
            <a:off x="539552" y="1268760"/>
            <a:ext cx="7385248" cy="4522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2" indent="-285750">
              <a:buClr>
                <a:schemeClr val="tx1"/>
              </a:buClr>
              <a:defRPr/>
            </a:pPr>
            <a:endParaRPr lang="tr-TR" altLang="tr-TR" sz="1800" b="1" dirty="0">
              <a:solidFill>
                <a:schemeClr val="tx1"/>
              </a:solidFill>
            </a:endParaRPr>
          </a:p>
        </p:txBody>
      </p:sp>
      <p:sp>
        <p:nvSpPr>
          <p:cNvPr id="5" name="Dikdörtgen 4"/>
          <p:cNvSpPr/>
          <p:nvPr/>
        </p:nvSpPr>
        <p:spPr>
          <a:xfrm>
            <a:off x="251520" y="980728"/>
            <a:ext cx="8640960" cy="5344027"/>
          </a:xfrm>
          <a:prstGeom prst="rect">
            <a:avLst/>
          </a:prstGeom>
        </p:spPr>
        <p:txBody>
          <a:bodyPr wrap="square">
            <a:spAutoFit/>
          </a:bodyPr>
          <a:lstStyle/>
          <a:p>
            <a:pPr lvl="0" eaLnBrk="0" fontAlgn="base" hangingPunct="0">
              <a:lnSpc>
                <a:spcPct val="80000"/>
              </a:lnSpc>
              <a:spcBef>
                <a:spcPct val="20000"/>
              </a:spcBef>
              <a:spcAft>
                <a:spcPct val="0"/>
              </a:spcAft>
              <a:buClr>
                <a:srgbClr val="000000"/>
              </a:buClr>
              <a:buSzPct val="115000"/>
              <a:defRPr/>
            </a:pPr>
            <a:r>
              <a:rPr lang="tr-TR" sz="2200" b="1" kern="0" dirty="0">
                <a:solidFill>
                  <a:srgbClr val="0070C0"/>
                </a:solidFill>
              </a:rPr>
              <a:t>İhtilaf, üst yargı merciinde ise verilen </a:t>
            </a:r>
            <a:r>
              <a:rPr lang="tr-TR" sz="2200" b="1" u="sng" kern="0" dirty="0">
                <a:solidFill>
                  <a:srgbClr val="FF0000"/>
                </a:solidFill>
              </a:rPr>
              <a:t>EN SON KARARA</a:t>
            </a:r>
            <a:r>
              <a:rPr lang="tr-TR" sz="2200" b="1" kern="0" dirty="0">
                <a:solidFill>
                  <a:srgbClr val="FF0000"/>
                </a:solidFill>
              </a:rPr>
              <a:t> </a:t>
            </a:r>
            <a:r>
              <a:rPr lang="tr-TR" sz="2200" b="1" kern="0" dirty="0">
                <a:solidFill>
                  <a:srgbClr val="0070C0"/>
                </a:solidFill>
              </a:rPr>
              <a:t>bakılacaktır.</a:t>
            </a:r>
          </a:p>
          <a:p>
            <a:pPr marL="342900" lvl="0" indent="-342900" algn="just" eaLnBrk="0" fontAlgn="base" hangingPunct="0">
              <a:lnSpc>
                <a:spcPct val="80000"/>
              </a:lnSpc>
              <a:spcBef>
                <a:spcPct val="20000"/>
              </a:spcBef>
              <a:spcAft>
                <a:spcPct val="0"/>
              </a:spcAft>
              <a:buClr>
                <a:srgbClr val="000000"/>
              </a:buClr>
              <a:buSzPct val="115000"/>
              <a:buFont typeface="Wingdings" pitchFamily="2" charset="2"/>
              <a:buChar char="Ø"/>
              <a:defRPr/>
            </a:pPr>
            <a:endParaRPr lang="tr-TR" sz="800" b="1" kern="0" dirty="0">
              <a:solidFill>
                <a:srgbClr val="00007D">
                  <a:lumMod val="40000"/>
                  <a:lumOff val="60000"/>
                </a:srgbClr>
              </a:solidFill>
            </a:endParaRPr>
          </a:p>
          <a:p>
            <a:pPr>
              <a:lnSpc>
                <a:spcPct val="80000"/>
              </a:lnSpc>
              <a:buClr>
                <a:schemeClr val="tx1"/>
              </a:buClr>
              <a:buSzPct val="115000"/>
              <a:defRPr/>
            </a:pPr>
            <a:r>
              <a:rPr lang="tr-TR" sz="2200" b="1" dirty="0"/>
              <a:t>Vergi Mahkemesi/Bölge İdare Mahkemesi</a:t>
            </a:r>
          </a:p>
          <a:p>
            <a:pPr algn="just">
              <a:lnSpc>
                <a:spcPct val="80000"/>
              </a:lnSpc>
              <a:buClr>
                <a:schemeClr val="tx1"/>
              </a:buClr>
              <a:buSzPct val="115000"/>
              <a:defRPr/>
            </a:pPr>
            <a:endParaRPr lang="tr-TR" sz="800" b="1" dirty="0"/>
          </a:p>
          <a:p>
            <a:pPr algn="just">
              <a:lnSpc>
                <a:spcPct val="80000"/>
              </a:lnSpc>
              <a:buClr>
                <a:schemeClr val="tx1"/>
              </a:buClr>
              <a:buSzPct val="115000"/>
              <a:defRPr/>
            </a:pPr>
            <a:endParaRPr lang="tr-TR" sz="800" b="1" dirty="0"/>
          </a:p>
          <a:p>
            <a:pPr marL="395478" indent="-285750" algn="just">
              <a:lnSpc>
                <a:spcPct val="80000"/>
              </a:lnSpc>
              <a:buClr>
                <a:schemeClr val="tx1"/>
              </a:buClr>
              <a:buSzPct val="115000"/>
              <a:buFont typeface="Wingdings" pitchFamily="2" charset="2"/>
              <a:buChar char="Ø"/>
              <a:defRPr/>
            </a:pPr>
            <a:r>
              <a:rPr lang="tr-TR" b="1" dirty="0">
                <a:solidFill>
                  <a:srgbClr val="0070C0"/>
                </a:solidFill>
              </a:rPr>
              <a:t>Vergiyi </a:t>
            </a:r>
            <a:r>
              <a:rPr lang="tr-TR" sz="2200" b="1" u="sng" dirty="0">
                <a:solidFill>
                  <a:srgbClr val="FF0000"/>
                </a:solidFill>
              </a:rPr>
              <a:t>TERKİN</a:t>
            </a:r>
            <a:r>
              <a:rPr lang="tr-TR" sz="2400" b="1" dirty="0">
                <a:solidFill>
                  <a:srgbClr val="0070C0"/>
                </a:solidFill>
              </a:rPr>
              <a:t> </a:t>
            </a:r>
            <a:r>
              <a:rPr lang="tr-TR" b="1" dirty="0">
                <a:solidFill>
                  <a:srgbClr val="0070C0"/>
                </a:solidFill>
              </a:rPr>
              <a:t>etmişse; </a:t>
            </a:r>
          </a:p>
          <a:p>
            <a:pPr marL="658368" lvl="1" indent="-246888" algn="just">
              <a:buClr>
                <a:schemeClr val="tx1"/>
              </a:buClr>
              <a:buSzPct val="115000"/>
              <a:buFontTx/>
              <a:buChar char="•"/>
              <a:defRPr/>
            </a:pPr>
            <a:r>
              <a:rPr lang="tr-TR" b="1" dirty="0"/>
              <a:t>Vergi asıllarının </a:t>
            </a:r>
            <a:r>
              <a:rPr lang="tr-TR" sz="2400" b="1" dirty="0">
                <a:solidFill>
                  <a:srgbClr val="FF0000"/>
                </a:solidFill>
              </a:rPr>
              <a:t>%10’u</a:t>
            </a:r>
          </a:p>
          <a:p>
            <a:pPr marL="658368" lvl="1" indent="-246888" algn="just">
              <a:buClr>
                <a:schemeClr val="tx1"/>
              </a:buClr>
              <a:buSzPct val="115000"/>
              <a:buFontTx/>
              <a:buChar char="•"/>
              <a:defRPr/>
            </a:pPr>
            <a:r>
              <a:rPr lang="tr-TR" b="1" dirty="0"/>
              <a:t>Gecikme faizi ve gecikme zammı yerine </a:t>
            </a:r>
            <a:r>
              <a:rPr lang="tr-TR" sz="2000" b="1" dirty="0">
                <a:solidFill>
                  <a:srgbClr val="FF0000"/>
                </a:solidFill>
              </a:rPr>
              <a:t>Yİ-ÜFE</a:t>
            </a:r>
            <a:r>
              <a:rPr lang="tr-TR" b="1" dirty="0">
                <a:solidFill>
                  <a:schemeClr val="accent4"/>
                </a:solidFill>
              </a:rPr>
              <a:t> </a:t>
            </a:r>
            <a:r>
              <a:rPr lang="tr-TR" b="1" dirty="0"/>
              <a:t>tutarı</a:t>
            </a:r>
          </a:p>
          <a:p>
            <a:pPr lvl="1" algn="just">
              <a:lnSpc>
                <a:spcPct val="80000"/>
              </a:lnSpc>
              <a:buClr>
                <a:schemeClr val="tx1"/>
              </a:buClr>
              <a:buSzPct val="115000"/>
              <a:defRPr/>
            </a:pPr>
            <a:endParaRPr lang="tr-TR" sz="800" b="1" dirty="0"/>
          </a:p>
          <a:p>
            <a:pPr marL="365760" indent="-256032" algn="just">
              <a:lnSpc>
                <a:spcPct val="80000"/>
              </a:lnSpc>
              <a:buClr>
                <a:schemeClr val="tx1"/>
              </a:buClr>
              <a:buSzPct val="115000"/>
              <a:defRPr/>
            </a:pPr>
            <a:r>
              <a:rPr lang="tr-TR" sz="1600" b="1" kern="0" dirty="0">
                <a:solidFill>
                  <a:srgbClr val="0070C0"/>
                </a:solidFill>
              </a:rPr>
              <a:t>	</a:t>
            </a:r>
            <a:r>
              <a:rPr lang="tr-TR" sz="2000" b="1" u="sng" dirty="0">
                <a:solidFill>
                  <a:srgbClr val="FF0000"/>
                </a:solidFill>
              </a:rPr>
              <a:t>ödenecek.</a:t>
            </a:r>
          </a:p>
          <a:p>
            <a:pPr marL="365760" indent="-256032" algn="just">
              <a:lnSpc>
                <a:spcPct val="80000"/>
              </a:lnSpc>
              <a:buClr>
                <a:schemeClr val="tx1"/>
              </a:buClr>
              <a:buSzPct val="115000"/>
              <a:defRPr/>
            </a:pPr>
            <a:endParaRPr lang="tr-TR" sz="800" b="1" dirty="0"/>
          </a:p>
          <a:p>
            <a:pPr marL="365760" indent="-256032" algn="just">
              <a:lnSpc>
                <a:spcPct val="80000"/>
              </a:lnSpc>
              <a:buClr>
                <a:schemeClr val="tx1"/>
              </a:buClr>
              <a:buSzPct val="115000"/>
              <a:defRPr/>
            </a:pPr>
            <a:endParaRPr lang="tr-TR" sz="800" b="1" dirty="0"/>
          </a:p>
          <a:p>
            <a:pPr marL="395478" indent="-285750" algn="just">
              <a:lnSpc>
                <a:spcPct val="80000"/>
              </a:lnSpc>
              <a:buClr>
                <a:schemeClr val="tx1"/>
              </a:buClr>
              <a:buSzPct val="115000"/>
              <a:buFont typeface="Wingdings" pitchFamily="2" charset="2"/>
              <a:buChar char="Ø"/>
              <a:defRPr/>
            </a:pPr>
            <a:r>
              <a:rPr lang="tr-TR" b="1" dirty="0">
                <a:solidFill>
                  <a:srgbClr val="0070C0"/>
                </a:solidFill>
              </a:rPr>
              <a:t>Vergiyi </a:t>
            </a:r>
            <a:r>
              <a:rPr lang="tr-TR" sz="2200" b="1" u="sng" dirty="0">
                <a:solidFill>
                  <a:srgbClr val="FF0000"/>
                </a:solidFill>
              </a:rPr>
              <a:t>TASDİK</a:t>
            </a:r>
            <a:r>
              <a:rPr lang="tr-TR" sz="2400" b="1" dirty="0">
                <a:solidFill>
                  <a:srgbClr val="0070C0"/>
                </a:solidFill>
              </a:rPr>
              <a:t> </a:t>
            </a:r>
            <a:r>
              <a:rPr lang="tr-TR" b="1" dirty="0">
                <a:solidFill>
                  <a:srgbClr val="0070C0"/>
                </a:solidFill>
              </a:rPr>
              <a:t>ya da </a:t>
            </a:r>
            <a:r>
              <a:rPr lang="tr-TR" sz="2200" b="1" u="sng" dirty="0">
                <a:solidFill>
                  <a:srgbClr val="FF0000"/>
                </a:solidFill>
              </a:rPr>
              <a:t>TADİLEN TASDİK </a:t>
            </a:r>
            <a:r>
              <a:rPr lang="tr-TR" b="1" dirty="0">
                <a:solidFill>
                  <a:srgbClr val="0070C0"/>
                </a:solidFill>
              </a:rPr>
              <a:t>etmişse;</a:t>
            </a:r>
          </a:p>
          <a:p>
            <a:pPr marL="658368" lvl="1" indent="-246888" algn="just">
              <a:buClr>
                <a:schemeClr val="tx1"/>
              </a:buClr>
              <a:buSzPct val="115000"/>
              <a:buFontTx/>
              <a:buChar char="•"/>
              <a:defRPr/>
            </a:pPr>
            <a:r>
              <a:rPr lang="tr-TR" b="1" dirty="0">
                <a:solidFill>
                  <a:srgbClr val="FF0000"/>
                </a:solidFill>
              </a:rPr>
              <a:t>Tasdik</a:t>
            </a:r>
            <a:r>
              <a:rPr lang="tr-TR" b="1" dirty="0"/>
              <a:t> edilen vergi asıllarının </a:t>
            </a:r>
            <a:r>
              <a:rPr lang="tr-TR" sz="2400" b="1" dirty="0">
                <a:solidFill>
                  <a:srgbClr val="FF0000"/>
                </a:solidFill>
              </a:rPr>
              <a:t>tamamı</a:t>
            </a:r>
          </a:p>
          <a:p>
            <a:pPr marL="658368" lvl="1" indent="-246888" algn="just">
              <a:buClr>
                <a:schemeClr val="tx1"/>
              </a:buClr>
              <a:buSzPct val="115000"/>
              <a:buFontTx/>
              <a:buChar char="•"/>
              <a:defRPr/>
            </a:pPr>
            <a:r>
              <a:rPr lang="tr-TR" b="1" dirty="0">
                <a:solidFill>
                  <a:srgbClr val="FF0000"/>
                </a:solidFill>
              </a:rPr>
              <a:t>Terkin</a:t>
            </a:r>
            <a:r>
              <a:rPr lang="tr-TR" b="1" dirty="0"/>
              <a:t> edilen kısmın </a:t>
            </a:r>
            <a:r>
              <a:rPr lang="tr-TR" sz="2400" b="1" dirty="0">
                <a:solidFill>
                  <a:srgbClr val="FF0000"/>
                </a:solidFill>
              </a:rPr>
              <a:t>%10’u</a:t>
            </a:r>
            <a:endParaRPr lang="tr-TR" b="1" dirty="0">
              <a:solidFill>
                <a:srgbClr val="FF0000"/>
              </a:solidFill>
            </a:endParaRPr>
          </a:p>
          <a:p>
            <a:pPr marL="658368" lvl="1" indent="-246888" algn="just">
              <a:buClr>
                <a:schemeClr val="tx1"/>
              </a:buClr>
              <a:buSzPct val="115000"/>
              <a:buFontTx/>
              <a:buChar char="•"/>
              <a:defRPr/>
            </a:pPr>
            <a:r>
              <a:rPr lang="tr-TR" b="1" dirty="0"/>
              <a:t>Gecikme faizi ve gecikme zammı yerine </a:t>
            </a:r>
            <a:r>
              <a:rPr lang="tr-TR" sz="2000" b="1" dirty="0">
                <a:solidFill>
                  <a:srgbClr val="FF0000"/>
                </a:solidFill>
              </a:rPr>
              <a:t>Yİ-ÜFE</a:t>
            </a:r>
            <a:r>
              <a:rPr lang="tr-TR" b="1" dirty="0">
                <a:solidFill>
                  <a:srgbClr val="C00000"/>
                </a:solidFill>
              </a:rPr>
              <a:t> </a:t>
            </a:r>
            <a:r>
              <a:rPr lang="tr-TR" b="1" dirty="0"/>
              <a:t>tutarı</a:t>
            </a:r>
          </a:p>
          <a:p>
            <a:pPr lvl="1" algn="just">
              <a:lnSpc>
                <a:spcPct val="80000"/>
              </a:lnSpc>
              <a:buClr>
                <a:schemeClr val="tx1"/>
              </a:buClr>
              <a:buSzPct val="115000"/>
              <a:defRPr/>
            </a:pPr>
            <a:endParaRPr lang="tr-TR" sz="800" b="1" dirty="0"/>
          </a:p>
          <a:p>
            <a:pPr marL="365760" indent="-256032" algn="just">
              <a:lnSpc>
                <a:spcPct val="80000"/>
              </a:lnSpc>
              <a:buClr>
                <a:schemeClr val="tx1"/>
              </a:buClr>
              <a:buSzPct val="115000"/>
              <a:defRPr/>
            </a:pPr>
            <a:r>
              <a:rPr lang="tr-TR" sz="1600" b="1" kern="0" dirty="0">
                <a:solidFill>
                  <a:srgbClr val="0070C0"/>
                </a:solidFill>
              </a:rPr>
              <a:t>	</a:t>
            </a:r>
            <a:r>
              <a:rPr lang="tr-TR" sz="2000" b="1" u="sng" dirty="0">
                <a:solidFill>
                  <a:srgbClr val="FF0000"/>
                </a:solidFill>
              </a:rPr>
              <a:t>ödenecek.</a:t>
            </a:r>
          </a:p>
          <a:p>
            <a:pPr marL="365760" indent="-256032" algn="just">
              <a:lnSpc>
                <a:spcPct val="80000"/>
              </a:lnSpc>
              <a:buClr>
                <a:schemeClr val="tx1"/>
              </a:buClr>
              <a:buSzPct val="115000"/>
              <a:defRPr/>
            </a:pPr>
            <a:endParaRPr lang="tr-TR" sz="800" b="1" dirty="0"/>
          </a:p>
          <a:p>
            <a:pPr marL="395478" indent="-285750" algn="just">
              <a:spcAft>
                <a:spcPts val="200"/>
              </a:spcAft>
              <a:buClr>
                <a:schemeClr val="tx1"/>
              </a:buClr>
              <a:buSzPct val="115000"/>
              <a:buFont typeface="Wingdings" pitchFamily="2" charset="2"/>
              <a:buChar char="Ø"/>
              <a:defRPr/>
            </a:pPr>
            <a:r>
              <a:rPr lang="tr-TR" b="1" dirty="0">
                <a:solidFill>
                  <a:srgbClr val="0070C0"/>
                </a:solidFill>
              </a:rPr>
              <a:t>Kalan vergi asılları, vergi aslına bağlı olarak kesilen vergi cezalarının tamamı ile gecikme faizi ve gecikme zammı gibi </a:t>
            </a:r>
            <a:r>
              <a:rPr lang="tr-TR" b="1" dirty="0" err="1">
                <a:solidFill>
                  <a:srgbClr val="0070C0"/>
                </a:solidFill>
              </a:rPr>
              <a:t>fer’i</a:t>
            </a:r>
            <a:r>
              <a:rPr lang="tr-TR" b="1" dirty="0">
                <a:solidFill>
                  <a:srgbClr val="0070C0"/>
                </a:solidFill>
              </a:rPr>
              <a:t> alacaklar, </a:t>
            </a:r>
          </a:p>
          <a:p>
            <a:pPr marL="365760" indent="-256032" algn="just">
              <a:lnSpc>
                <a:spcPct val="80000"/>
              </a:lnSpc>
              <a:buClr>
                <a:schemeClr val="tx1"/>
              </a:buClr>
              <a:buSzPct val="115000"/>
              <a:buFont typeface="Wingdings" pitchFamily="2" charset="2"/>
              <a:buChar char="q"/>
              <a:defRPr/>
            </a:pPr>
            <a:endParaRPr lang="tr-TR" sz="800" b="1" dirty="0">
              <a:solidFill>
                <a:schemeClr val="accent4"/>
              </a:solidFill>
            </a:endParaRPr>
          </a:p>
          <a:p>
            <a:pPr marL="355600" algn="just">
              <a:lnSpc>
                <a:spcPct val="80000"/>
              </a:lnSpc>
              <a:buClr>
                <a:schemeClr val="tx1"/>
              </a:buClr>
              <a:buSzPct val="115000"/>
              <a:defRPr/>
            </a:pPr>
            <a:r>
              <a:rPr lang="tr-TR" sz="2000" b="1" u="sng" dirty="0"/>
              <a:t>silinecek.</a:t>
            </a:r>
          </a:p>
        </p:txBody>
      </p:sp>
      <p:sp>
        <p:nvSpPr>
          <p:cNvPr id="7" name="Dikdörtgen 6"/>
          <p:cNvSpPr/>
          <p:nvPr/>
        </p:nvSpPr>
        <p:spPr>
          <a:xfrm>
            <a:off x="2267744" y="241484"/>
            <a:ext cx="6696745" cy="523220"/>
          </a:xfrm>
          <a:prstGeom prst="rect">
            <a:avLst/>
          </a:prstGeom>
        </p:spPr>
        <p:txBody>
          <a:bodyPr wrap="square">
            <a:spAutoFit/>
          </a:bodyPr>
          <a:lstStyle/>
          <a:p>
            <a:pPr lvl="0" algn="ctr">
              <a:spcBef>
                <a:spcPct val="0"/>
              </a:spcBef>
              <a:defRPr/>
            </a:pPr>
            <a:r>
              <a:rPr lang="tr-TR" altLang="tr-TR" sz="2800" b="1" dirty="0">
                <a:solidFill>
                  <a:srgbClr val="002060"/>
                </a:solidFill>
              </a:rPr>
              <a:t>YAPILANDIRMA: </a:t>
            </a:r>
            <a:r>
              <a:rPr lang="tr-TR" altLang="tr-TR" sz="2800" b="1" dirty="0">
                <a:solidFill>
                  <a:srgbClr val="FF0000"/>
                </a:solidFill>
                <a:ea typeface="+mj-ea"/>
                <a:cs typeface="+mj-cs"/>
              </a:rPr>
              <a:t>İHTİLAFLI VERGİ CEZALARI</a:t>
            </a:r>
          </a:p>
        </p:txBody>
      </p:sp>
    </p:spTree>
    <p:extLst>
      <p:ext uri="{BB962C8B-B14F-4D97-AF65-F5344CB8AC3E}">
        <p14:creationId xmlns:p14="http://schemas.microsoft.com/office/powerpoint/2010/main" val="2360596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17</a:t>
            </a:fld>
            <a:endParaRPr lang="tr-TR" altLang="tr-TR" sz="1200">
              <a:latin typeface="Arial Black" pitchFamily="34" charset="0"/>
            </a:endParaRPr>
          </a:p>
        </p:txBody>
      </p:sp>
      <p:sp>
        <p:nvSpPr>
          <p:cNvPr id="2" name="Dikdörtgen 1"/>
          <p:cNvSpPr/>
          <p:nvPr/>
        </p:nvSpPr>
        <p:spPr>
          <a:xfrm>
            <a:off x="2267744" y="241484"/>
            <a:ext cx="6696745" cy="523220"/>
          </a:xfrm>
          <a:prstGeom prst="rect">
            <a:avLst/>
          </a:prstGeom>
        </p:spPr>
        <p:txBody>
          <a:bodyPr wrap="square">
            <a:spAutoFit/>
          </a:bodyPr>
          <a:lstStyle/>
          <a:p>
            <a:pPr lvl="0" algn="ctr">
              <a:spcBef>
                <a:spcPct val="0"/>
              </a:spcBef>
              <a:defRPr/>
            </a:pPr>
            <a:r>
              <a:rPr lang="tr-TR" altLang="tr-TR" sz="2800" b="1" dirty="0">
                <a:solidFill>
                  <a:srgbClr val="002060"/>
                </a:solidFill>
              </a:rPr>
              <a:t>YAPILANDIRMA: </a:t>
            </a:r>
            <a:r>
              <a:rPr lang="tr-TR" altLang="tr-TR" sz="2800" b="1" dirty="0">
                <a:solidFill>
                  <a:srgbClr val="FF0000"/>
                </a:solidFill>
                <a:ea typeface="+mj-ea"/>
                <a:cs typeface="+mj-cs"/>
              </a:rPr>
              <a:t>İHTİLAFLI VERGİ CEZALARI</a:t>
            </a:r>
          </a:p>
        </p:txBody>
      </p:sp>
      <p:sp>
        <p:nvSpPr>
          <p:cNvPr id="6" name="Rectangle 3"/>
          <p:cNvSpPr txBox="1">
            <a:spLocks noChangeArrowheads="1"/>
          </p:cNvSpPr>
          <p:nvPr/>
        </p:nvSpPr>
        <p:spPr>
          <a:xfrm>
            <a:off x="539552" y="1268760"/>
            <a:ext cx="7385248" cy="4522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2" indent="-285750">
              <a:buClr>
                <a:schemeClr val="tx1"/>
              </a:buClr>
              <a:defRPr/>
            </a:pPr>
            <a:endParaRPr lang="tr-TR" altLang="tr-TR" sz="1800" b="1" dirty="0">
              <a:solidFill>
                <a:schemeClr val="tx1"/>
              </a:solidFill>
            </a:endParaRPr>
          </a:p>
        </p:txBody>
      </p:sp>
      <p:sp>
        <p:nvSpPr>
          <p:cNvPr id="5" name="Dikdörtgen 4"/>
          <p:cNvSpPr/>
          <p:nvPr/>
        </p:nvSpPr>
        <p:spPr>
          <a:xfrm>
            <a:off x="467544" y="1462308"/>
            <a:ext cx="8424936" cy="1778949"/>
          </a:xfrm>
          <a:prstGeom prst="rect">
            <a:avLst/>
          </a:prstGeom>
        </p:spPr>
        <p:txBody>
          <a:bodyPr wrap="square">
            <a:spAutoFit/>
          </a:bodyPr>
          <a:lstStyle/>
          <a:p>
            <a:pPr marL="365760" indent="-256032">
              <a:lnSpc>
                <a:spcPct val="80000"/>
              </a:lnSpc>
              <a:buClr>
                <a:schemeClr val="tx1"/>
              </a:buClr>
              <a:buSzPct val="115000"/>
              <a:defRPr/>
            </a:pPr>
            <a:r>
              <a:rPr lang="tr-TR" sz="1700" b="1" dirty="0"/>
              <a:t>	</a:t>
            </a:r>
            <a:endParaRPr lang="tr-TR" sz="16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p:txBody>
      </p:sp>
      <p:sp>
        <p:nvSpPr>
          <p:cNvPr id="4" name="Dikdörtgen 3"/>
          <p:cNvSpPr/>
          <p:nvPr/>
        </p:nvSpPr>
        <p:spPr>
          <a:xfrm>
            <a:off x="405880" y="1700808"/>
            <a:ext cx="7982544" cy="3836948"/>
          </a:xfrm>
          <a:prstGeom prst="rect">
            <a:avLst/>
          </a:prstGeom>
        </p:spPr>
        <p:txBody>
          <a:bodyPr wrap="square">
            <a:spAutoFit/>
          </a:bodyPr>
          <a:lstStyle/>
          <a:p>
            <a:pPr marL="411480" lvl="1">
              <a:lnSpc>
                <a:spcPct val="80000"/>
              </a:lnSpc>
              <a:defRPr/>
            </a:pPr>
            <a:r>
              <a:rPr lang="tr-TR" sz="2400" b="1" u="sng" dirty="0">
                <a:solidFill>
                  <a:srgbClr val="FF0000"/>
                </a:solidFill>
              </a:rPr>
              <a:t>Usulsüzlük ve özel usulsüzlük cezalarına</a:t>
            </a:r>
            <a:r>
              <a:rPr lang="tr-TR" sz="2400" b="1" dirty="0">
                <a:solidFill>
                  <a:srgbClr val="FF0000"/>
                </a:solidFill>
              </a:rPr>
              <a:t> </a:t>
            </a:r>
            <a:r>
              <a:rPr lang="tr-TR" sz="2400" b="1" dirty="0">
                <a:solidFill>
                  <a:srgbClr val="0070C0"/>
                </a:solidFill>
              </a:rPr>
              <a:t>açılan dava;</a:t>
            </a:r>
            <a:endParaRPr lang="tr-TR" sz="2400" b="1" dirty="0"/>
          </a:p>
          <a:p>
            <a:pPr marL="704088" lvl="2">
              <a:lnSpc>
                <a:spcPct val="80000"/>
              </a:lnSpc>
              <a:defRPr/>
            </a:pPr>
            <a:endParaRPr lang="tr-TR" sz="2400" b="1" dirty="0"/>
          </a:p>
          <a:p>
            <a:pPr marL="542925" lvl="3" indent="-285750">
              <a:lnSpc>
                <a:spcPct val="80000"/>
              </a:lnSpc>
              <a:buClr>
                <a:schemeClr val="tx1"/>
              </a:buClr>
              <a:buSzPct val="115000"/>
              <a:buFont typeface="Wingdings" pitchFamily="2" charset="2"/>
              <a:buChar char="Ø"/>
              <a:defRPr/>
            </a:pPr>
            <a:r>
              <a:rPr lang="tr-TR" sz="2400" b="1" dirty="0"/>
              <a:t> Vergi mahkemesinde devam ediyorsa cezanın </a:t>
            </a:r>
            <a:r>
              <a:rPr lang="tr-TR" sz="2400" b="1" dirty="0">
                <a:solidFill>
                  <a:srgbClr val="FF0000"/>
                </a:solidFill>
              </a:rPr>
              <a:t>%25’i,</a:t>
            </a:r>
          </a:p>
          <a:p>
            <a:pPr marL="257175" lvl="3">
              <a:lnSpc>
                <a:spcPct val="80000"/>
              </a:lnSpc>
              <a:buClr>
                <a:schemeClr val="tx1"/>
              </a:buClr>
              <a:buSzPct val="115000"/>
              <a:defRPr/>
            </a:pPr>
            <a:endParaRPr lang="tr-TR" sz="2400" b="1" dirty="0"/>
          </a:p>
          <a:p>
            <a:pPr marL="542925" lvl="3" indent="-285750">
              <a:lnSpc>
                <a:spcPct val="80000"/>
              </a:lnSpc>
              <a:buClr>
                <a:schemeClr val="tx1"/>
              </a:buClr>
              <a:buSzPct val="115000"/>
              <a:buFont typeface="Wingdings" pitchFamily="2" charset="2"/>
              <a:buChar char="Ø"/>
              <a:defRPr/>
            </a:pPr>
            <a:r>
              <a:rPr lang="tr-TR" sz="2400" b="1" dirty="0"/>
              <a:t> Vergi mahkemesinde karar verilmişse</a:t>
            </a:r>
          </a:p>
          <a:p>
            <a:pPr marL="257175" lvl="3">
              <a:lnSpc>
                <a:spcPct val="80000"/>
              </a:lnSpc>
              <a:buClr>
                <a:schemeClr val="tx1"/>
              </a:buClr>
              <a:buSzPct val="115000"/>
              <a:defRPr/>
            </a:pPr>
            <a:endParaRPr lang="tr-TR" sz="2400" b="1" dirty="0"/>
          </a:p>
          <a:p>
            <a:pPr marL="987425" lvl="4" indent="-285750">
              <a:spcAft>
                <a:spcPts val="200"/>
              </a:spcAft>
              <a:buClr>
                <a:schemeClr val="tx1"/>
              </a:buClr>
              <a:buSzPct val="115000"/>
              <a:buFont typeface="Arial" pitchFamily="34" charset="0"/>
              <a:buChar char="•"/>
              <a:defRPr/>
            </a:pPr>
            <a:r>
              <a:rPr lang="tr-TR" sz="2400" b="1" kern="0" dirty="0">
                <a:solidFill>
                  <a:srgbClr val="0070C0"/>
                </a:solidFill>
              </a:rPr>
              <a:t>Tasdik edilen cezanın </a:t>
            </a:r>
            <a:r>
              <a:rPr lang="tr-TR" sz="2400" b="1" kern="0" dirty="0">
                <a:solidFill>
                  <a:srgbClr val="FF0000"/>
                </a:solidFill>
              </a:rPr>
              <a:t>%50’si</a:t>
            </a:r>
          </a:p>
          <a:p>
            <a:pPr marL="987425" lvl="4" indent="-285750">
              <a:spcAft>
                <a:spcPts val="200"/>
              </a:spcAft>
              <a:buClr>
                <a:schemeClr val="tx1"/>
              </a:buClr>
              <a:buSzPct val="115000"/>
              <a:buFont typeface="Arial" pitchFamily="34" charset="0"/>
              <a:buChar char="•"/>
              <a:defRPr/>
            </a:pPr>
            <a:r>
              <a:rPr lang="tr-TR" sz="2400" b="1" kern="0" dirty="0">
                <a:solidFill>
                  <a:srgbClr val="0070C0"/>
                </a:solidFill>
              </a:rPr>
              <a:t>Terkin edilen kısmın </a:t>
            </a:r>
            <a:r>
              <a:rPr lang="tr-TR" sz="2400" b="1" kern="0" dirty="0">
                <a:solidFill>
                  <a:srgbClr val="FF0000"/>
                </a:solidFill>
              </a:rPr>
              <a:t>%10’u</a:t>
            </a:r>
          </a:p>
          <a:p>
            <a:pPr marL="209550" lvl="4">
              <a:lnSpc>
                <a:spcPct val="80000"/>
              </a:lnSpc>
              <a:buClr>
                <a:schemeClr val="tx1"/>
              </a:buClr>
              <a:buSzPct val="115000"/>
              <a:defRPr/>
            </a:pPr>
            <a:endParaRPr lang="tr-TR" sz="2400" b="1" u="sng" dirty="0">
              <a:solidFill>
                <a:srgbClr val="FF0000"/>
              </a:solidFill>
            </a:endParaRPr>
          </a:p>
          <a:p>
            <a:pPr marL="714375" lvl="4">
              <a:lnSpc>
                <a:spcPct val="80000"/>
              </a:lnSpc>
              <a:buClr>
                <a:schemeClr val="tx1"/>
              </a:buClr>
              <a:buSzPct val="115000"/>
              <a:defRPr/>
            </a:pPr>
            <a:r>
              <a:rPr lang="tr-TR" sz="2400" b="1" u="sng" dirty="0">
                <a:solidFill>
                  <a:srgbClr val="FF0000"/>
                </a:solidFill>
              </a:rPr>
              <a:t>ödenecek,</a:t>
            </a:r>
          </a:p>
          <a:p>
            <a:pPr marL="209550" lvl="4">
              <a:lnSpc>
                <a:spcPct val="80000"/>
              </a:lnSpc>
              <a:buClr>
                <a:schemeClr val="tx1"/>
              </a:buClr>
              <a:buSzPct val="115000"/>
              <a:defRPr/>
            </a:pPr>
            <a:endParaRPr lang="tr-TR" sz="2400" b="1" dirty="0"/>
          </a:p>
          <a:p>
            <a:pPr marL="714375" lvl="4">
              <a:lnSpc>
                <a:spcPct val="80000"/>
              </a:lnSpc>
              <a:buClr>
                <a:schemeClr val="tx1"/>
              </a:buClr>
              <a:buSzPct val="115000"/>
              <a:defRPr/>
            </a:pPr>
            <a:r>
              <a:rPr lang="tr-TR" sz="2400" b="1" dirty="0"/>
              <a:t>Kalan cezalar </a:t>
            </a:r>
            <a:r>
              <a:rPr lang="tr-TR" sz="2400" b="1" u="sng" dirty="0"/>
              <a:t>silinecek</a:t>
            </a:r>
            <a:r>
              <a:rPr lang="tr-TR" sz="2400" b="1" dirty="0"/>
              <a:t>.</a:t>
            </a:r>
          </a:p>
        </p:txBody>
      </p:sp>
    </p:spTree>
    <p:extLst>
      <p:ext uri="{BB962C8B-B14F-4D97-AF65-F5344CB8AC3E}">
        <p14:creationId xmlns:p14="http://schemas.microsoft.com/office/powerpoint/2010/main" val="3335834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18</a:t>
            </a:fld>
            <a:endParaRPr lang="tr-TR" altLang="tr-TR" sz="1200">
              <a:latin typeface="Arial Black" pitchFamily="34" charset="0"/>
            </a:endParaRPr>
          </a:p>
        </p:txBody>
      </p:sp>
      <p:sp>
        <p:nvSpPr>
          <p:cNvPr id="2" name="Dikdörtgen 1"/>
          <p:cNvSpPr/>
          <p:nvPr/>
        </p:nvSpPr>
        <p:spPr>
          <a:xfrm>
            <a:off x="2195736" y="44624"/>
            <a:ext cx="6840760" cy="892552"/>
          </a:xfrm>
          <a:prstGeom prst="rect">
            <a:avLst/>
          </a:prstGeom>
        </p:spPr>
        <p:txBody>
          <a:bodyPr wrap="square">
            <a:spAutoFit/>
          </a:bodyPr>
          <a:lstStyle/>
          <a:p>
            <a:pPr lvl="0" algn="ctr">
              <a:spcBef>
                <a:spcPct val="0"/>
              </a:spcBef>
              <a:defRPr/>
            </a:pPr>
            <a:r>
              <a:rPr lang="tr-TR" altLang="tr-TR" sz="2600" b="1" dirty="0">
                <a:solidFill>
                  <a:srgbClr val="002060"/>
                </a:solidFill>
              </a:rPr>
              <a:t>YAPILANDIRMA: </a:t>
            </a:r>
            <a:r>
              <a:rPr lang="tr-TR" altLang="tr-TR" sz="2600" b="1" dirty="0">
                <a:solidFill>
                  <a:srgbClr val="FF0000"/>
                </a:solidFill>
                <a:ea typeface="+mj-ea"/>
                <a:cs typeface="+mj-cs"/>
              </a:rPr>
              <a:t>İHTİLAFLI İPC ve ECRİMİSİL ALACAKLARI</a:t>
            </a:r>
          </a:p>
        </p:txBody>
      </p:sp>
      <p:sp>
        <p:nvSpPr>
          <p:cNvPr id="6" name="Rectangle 3"/>
          <p:cNvSpPr txBox="1">
            <a:spLocks noChangeArrowheads="1"/>
          </p:cNvSpPr>
          <p:nvPr/>
        </p:nvSpPr>
        <p:spPr>
          <a:xfrm>
            <a:off x="539552" y="1268760"/>
            <a:ext cx="7385248" cy="4522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2" indent="-285750">
              <a:buClr>
                <a:schemeClr val="tx1"/>
              </a:buClr>
              <a:defRPr/>
            </a:pPr>
            <a:endParaRPr lang="tr-TR" altLang="tr-TR" sz="1800" b="1" dirty="0">
              <a:solidFill>
                <a:schemeClr val="tx1"/>
              </a:solidFill>
            </a:endParaRPr>
          </a:p>
        </p:txBody>
      </p:sp>
      <p:sp>
        <p:nvSpPr>
          <p:cNvPr id="3" name="Dikdörtgen 2"/>
          <p:cNvSpPr/>
          <p:nvPr/>
        </p:nvSpPr>
        <p:spPr>
          <a:xfrm>
            <a:off x="251520" y="1340768"/>
            <a:ext cx="8892480" cy="1200329"/>
          </a:xfrm>
          <a:prstGeom prst="rect">
            <a:avLst/>
          </a:prstGeom>
        </p:spPr>
        <p:txBody>
          <a:bodyPr wrap="square">
            <a:spAutoFit/>
          </a:bodyPr>
          <a:lstStyle/>
          <a:p>
            <a:pPr marL="285750" lvl="2" indent="-285750">
              <a:buClr>
                <a:schemeClr val="tx1"/>
              </a:buClr>
            </a:pPr>
            <a:endParaRPr lang="tr-TR" altLang="tr-TR" b="1" i="1" dirty="0"/>
          </a:p>
          <a:p>
            <a:pPr marL="285750" lvl="2" indent="-285750">
              <a:buClr>
                <a:schemeClr val="tx1"/>
              </a:buClr>
            </a:pPr>
            <a:endParaRPr lang="tr-TR" altLang="tr-TR" b="1" i="1" dirty="0"/>
          </a:p>
          <a:p>
            <a:pPr marL="285750" lvl="2" indent="-285750">
              <a:buClr>
                <a:schemeClr val="tx1"/>
              </a:buClr>
            </a:pPr>
            <a:endParaRPr lang="tr-TR" altLang="tr-TR" b="1" i="1" dirty="0"/>
          </a:p>
          <a:p>
            <a:pPr marL="285750" lvl="2" indent="-285750">
              <a:buClr>
                <a:schemeClr val="tx1"/>
              </a:buClr>
            </a:pPr>
            <a:endParaRPr lang="tr-TR" altLang="tr-TR" b="1" i="1" dirty="0"/>
          </a:p>
        </p:txBody>
      </p:sp>
      <p:sp>
        <p:nvSpPr>
          <p:cNvPr id="5" name="Dikdörtgen 4"/>
          <p:cNvSpPr/>
          <p:nvPr/>
        </p:nvSpPr>
        <p:spPr>
          <a:xfrm>
            <a:off x="467544" y="1462308"/>
            <a:ext cx="8424936" cy="1778949"/>
          </a:xfrm>
          <a:prstGeom prst="rect">
            <a:avLst/>
          </a:prstGeom>
        </p:spPr>
        <p:txBody>
          <a:bodyPr wrap="square">
            <a:spAutoFit/>
          </a:bodyPr>
          <a:lstStyle/>
          <a:p>
            <a:pPr marL="365760" indent="-256032">
              <a:lnSpc>
                <a:spcPct val="80000"/>
              </a:lnSpc>
              <a:buClr>
                <a:schemeClr val="tx1"/>
              </a:buClr>
              <a:buSzPct val="115000"/>
              <a:defRPr/>
            </a:pPr>
            <a:r>
              <a:rPr lang="tr-TR" sz="1700" b="1" dirty="0"/>
              <a:t>	</a:t>
            </a:r>
            <a:endParaRPr lang="tr-TR" sz="16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p:txBody>
      </p:sp>
      <p:sp>
        <p:nvSpPr>
          <p:cNvPr id="4" name="Dikdörtgen 3"/>
          <p:cNvSpPr/>
          <p:nvPr/>
        </p:nvSpPr>
        <p:spPr>
          <a:xfrm>
            <a:off x="405880" y="1305436"/>
            <a:ext cx="8280920" cy="4139788"/>
          </a:xfrm>
          <a:prstGeom prst="rect">
            <a:avLst/>
          </a:prstGeom>
        </p:spPr>
        <p:txBody>
          <a:bodyPr wrap="square">
            <a:spAutoFit/>
          </a:bodyPr>
          <a:lstStyle/>
          <a:p>
            <a:pPr marL="411480" lvl="1">
              <a:lnSpc>
                <a:spcPct val="80000"/>
              </a:lnSpc>
              <a:defRPr/>
            </a:pPr>
            <a:endParaRPr lang="tr-TR" sz="2400" b="1" u="sng" dirty="0">
              <a:solidFill>
                <a:srgbClr val="FF0000"/>
              </a:solidFill>
            </a:endParaRPr>
          </a:p>
          <a:p>
            <a:pPr marL="411480" lvl="1">
              <a:lnSpc>
                <a:spcPct val="80000"/>
              </a:lnSpc>
              <a:defRPr/>
            </a:pPr>
            <a:r>
              <a:rPr lang="tr-TR" sz="2400" b="1" u="sng" dirty="0">
                <a:solidFill>
                  <a:srgbClr val="FF0000"/>
                </a:solidFill>
              </a:rPr>
              <a:t>İdari para cezalarına/</a:t>
            </a:r>
            <a:r>
              <a:rPr lang="tr-TR" sz="2400" b="1" u="sng" dirty="0" err="1">
                <a:solidFill>
                  <a:srgbClr val="FF0000"/>
                </a:solidFill>
              </a:rPr>
              <a:t>Ecrimisillere</a:t>
            </a:r>
            <a:r>
              <a:rPr lang="tr-TR" sz="2400" b="1" u="sng" dirty="0">
                <a:solidFill>
                  <a:srgbClr val="FF0000"/>
                </a:solidFill>
              </a:rPr>
              <a:t> </a:t>
            </a:r>
            <a:r>
              <a:rPr lang="tr-TR" sz="2400" b="1" dirty="0">
                <a:solidFill>
                  <a:srgbClr val="0070C0"/>
                </a:solidFill>
              </a:rPr>
              <a:t>karşı açılan dava;</a:t>
            </a:r>
          </a:p>
          <a:p>
            <a:pPr marL="704088" lvl="2">
              <a:lnSpc>
                <a:spcPct val="80000"/>
              </a:lnSpc>
              <a:defRPr/>
            </a:pPr>
            <a:endParaRPr lang="tr-TR" sz="2400" b="1" dirty="0"/>
          </a:p>
          <a:p>
            <a:pPr marL="542925" lvl="3" indent="-285750">
              <a:lnSpc>
                <a:spcPct val="80000"/>
              </a:lnSpc>
              <a:buClr>
                <a:schemeClr val="tx1"/>
              </a:buClr>
              <a:buSzPct val="115000"/>
              <a:buFont typeface="Wingdings" pitchFamily="2" charset="2"/>
              <a:buChar char="Ø"/>
              <a:defRPr/>
            </a:pPr>
            <a:r>
              <a:rPr lang="tr-TR" sz="2400" b="1" dirty="0"/>
              <a:t> İlk derece mahkemesinde devam ediyorsa cezanın </a:t>
            </a:r>
            <a:r>
              <a:rPr lang="tr-TR" sz="2400" b="1" dirty="0">
                <a:solidFill>
                  <a:srgbClr val="FF0000"/>
                </a:solidFill>
              </a:rPr>
              <a:t>%50’si,</a:t>
            </a:r>
          </a:p>
          <a:p>
            <a:pPr marL="542925" lvl="3" indent="-285750">
              <a:lnSpc>
                <a:spcPct val="80000"/>
              </a:lnSpc>
              <a:buClr>
                <a:schemeClr val="tx1"/>
              </a:buClr>
              <a:buSzPct val="115000"/>
              <a:buFont typeface="Wingdings" pitchFamily="2" charset="2"/>
              <a:buChar char="Ø"/>
              <a:defRPr/>
            </a:pPr>
            <a:endParaRPr lang="tr-TR" sz="2400" b="1" dirty="0"/>
          </a:p>
          <a:p>
            <a:pPr marL="542925" lvl="3" indent="-285750">
              <a:lnSpc>
                <a:spcPct val="80000"/>
              </a:lnSpc>
              <a:buClr>
                <a:schemeClr val="tx1"/>
              </a:buClr>
              <a:buSzPct val="115000"/>
              <a:buFont typeface="Wingdings" pitchFamily="2" charset="2"/>
              <a:buChar char="Ø"/>
              <a:defRPr/>
            </a:pPr>
            <a:r>
              <a:rPr lang="tr-TR" sz="2400" b="1" dirty="0"/>
              <a:t> İlk derece mahkemesinde karar verilmişse</a:t>
            </a:r>
          </a:p>
          <a:p>
            <a:pPr marL="542925" lvl="3" indent="-285750">
              <a:lnSpc>
                <a:spcPct val="80000"/>
              </a:lnSpc>
              <a:buClr>
                <a:schemeClr val="tx1"/>
              </a:buClr>
              <a:buSzPct val="115000"/>
              <a:buFont typeface="Wingdings" pitchFamily="2" charset="2"/>
              <a:buChar char="q"/>
              <a:defRPr/>
            </a:pPr>
            <a:endParaRPr lang="tr-TR" sz="2400" b="1" dirty="0"/>
          </a:p>
          <a:p>
            <a:pPr marL="987425" lvl="4" indent="-285750">
              <a:spcAft>
                <a:spcPts val="200"/>
              </a:spcAft>
              <a:buClr>
                <a:schemeClr val="tx1"/>
              </a:buClr>
              <a:buSzPct val="115000"/>
              <a:buFont typeface="Arial" pitchFamily="34" charset="0"/>
              <a:buChar char="•"/>
              <a:defRPr/>
            </a:pPr>
            <a:r>
              <a:rPr lang="tr-TR" sz="2400" b="1" kern="0" dirty="0">
                <a:solidFill>
                  <a:srgbClr val="0070C0"/>
                </a:solidFill>
              </a:rPr>
              <a:t>Tasdik edilen cezanın </a:t>
            </a:r>
            <a:r>
              <a:rPr lang="tr-TR" sz="2400" b="1" kern="0" dirty="0">
                <a:solidFill>
                  <a:srgbClr val="FF0000"/>
                </a:solidFill>
              </a:rPr>
              <a:t>tamamı</a:t>
            </a:r>
          </a:p>
          <a:p>
            <a:pPr marL="987425" lvl="4" indent="-285750">
              <a:spcAft>
                <a:spcPts val="200"/>
              </a:spcAft>
              <a:buClr>
                <a:schemeClr val="tx1"/>
              </a:buClr>
              <a:buSzPct val="115000"/>
              <a:buFont typeface="Arial" pitchFamily="34" charset="0"/>
              <a:buChar char="•"/>
              <a:defRPr/>
            </a:pPr>
            <a:r>
              <a:rPr lang="tr-TR" sz="2400" b="1" kern="0" dirty="0">
                <a:solidFill>
                  <a:srgbClr val="0070C0"/>
                </a:solidFill>
              </a:rPr>
              <a:t>Terkin edilen kısmın </a:t>
            </a:r>
            <a:r>
              <a:rPr lang="tr-TR" sz="2400" b="1" kern="0" dirty="0">
                <a:solidFill>
                  <a:srgbClr val="FF0000"/>
                </a:solidFill>
              </a:rPr>
              <a:t>%10’u</a:t>
            </a:r>
          </a:p>
          <a:p>
            <a:pPr marL="209550" lvl="4">
              <a:lnSpc>
                <a:spcPct val="80000"/>
              </a:lnSpc>
              <a:buClr>
                <a:schemeClr val="tx1"/>
              </a:buClr>
              <a:buSzPct val="115000"/>
              <a:defRPr/>
            </a:pPr>
            <a:endParaRPr lang="tr-TR" sz="2400" b="1" dirty="0"/>
          </a:p>
          <a:p>
            <a:pPr marL="714375" lvl="4">
              <a:lnSpc>
                <a:spcPct val="80000"/>
              </a:lnSpc>
              <a:buClr>
                <a:schemeClr val="tx1"/>
              </a:buClr>
              <a:buSzPct val="115000"/>
              <a:defRPr/>
            </a:pPr>
            <a:r>
              <a:rPr lang="tr-TR" sz="2400" b="1" u="sng" dirty="0">
                <a:solidFill>
                  <a:srgbClr val="FF0000"/>
                </a:solidFill>
              </a:rPr>
              <a:t>ödenecek,</a:t>
            </a:r>
          </a:p>
          <a:p>
            <a:pPr marL="209550" lvl="4">
              <a:lnSpc>
                <a:spcPct val="80000"/>
              </a:lnSpc>
              <a:buClr>
                <a:schemeClr val="tx1"/>
              </a:buClr>
              <a:buSzPct val="115000"/>
              <a:defRPr/>
            </a:pPr>
            <a:endParaRPr lang="tr-TR" sz="2400" b="1" dirty="0"/>
          </a:p>
          <a:p>
            <a:pPr marL="714375" lvl="4">
              <a:lnSpc>
                <a:spcPct val="80000"/>
              </a:lnSpc>
              <a:buClr>
                <a:schemeClr val="tx1"/>
              </a:buClr>
              <a:buSzPct val="115000"/>
              <a:defRPr/>
            </a:pPr>
            <a:r>
              <a:rPr lang="tr-TR" sz="2400" b="1" dirty="0"/>
              <a:t>Kalan alacaklar </a:t>
            </a:r>
            <a:r>
              <a:rPr lang="tr-TR" sz="2400" b="1" u="sng" dirty="0"/>
              <a:t>silinecek</a:t>
            </a:r>
            <a:r>
              <a:rPr lang="tr-TR" sz="2400" b="1" dirty="0"/>
              <a:t>.</a:t>
            </a:r>
          </a:p>
        </p:txBody>
      </p:sp>
    </p:spTree>
    <p:extLst>
      <p:ext uri="{BB962C8B-B14F-4D97-AF65-F5344CB8AC3E}">
        <p14:creationId xmlns:p14="http://schemas.microsoft.com/office/powerpoint/2010/main" val="4243396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19</a:t>
            </a:fld>
            <a:endParaRPr lang="tr-TR" altLang="tr-TR" sz="1200">
              <a:latin typeface="Arial Black" pitchFamily="34" charset="0"/>
            </a:endParaRPr>
          </a:p>
        </p:txBody>
      </p:sp>
      <p:sp>
        <p:nvSpPr>
          <p:cNvPr id="2" name="Dikdörtgen 1"/>
          <p:cNvSpPr/>
          <p:nvPr/>
        </p:nvSpPr>
        <p:spPr>
          <a:xfrm>
            <a:off x="2503001" y="26621"/>
            <a:ext cx="6251327" cy="954107"/>
          </a:xfrm>
          <a:prstGeom prst="rect">
            <a:avLst/>
          </a:prstGeom>
        </p:spPr>
        <p:txBody>
          <a:bodyPr wrap="none">
            <a:spAutoFit/>
          </a:bodyPr>
          <a:lstStyle/>
          <a:p>
            <a:pPr lvl="0" algn="ctr">
              <a:spcBef>
                <a:spcPct val="0"/>
              </a:spcBef>
              <a:defRPr/>
            </a:pPr>
            <a:r>
              <a:rPr lang="tr-TR" altLang="tr-TR" sz="2800" b="1" dirty="0">
                <a:solidFill>
                  <a:srgbClr val="002060"/>
                </a:solidFill>
              </a:rPr>
              <a:t>YAPILANDIRMA: </a:t>
            </a:r>
            <a:r>
              <a:rPr lang="tr-TR" altLang="tr-TR" sz="2800" b="1" dirty="0">
                <a:solidFill>
                  <a:srgbClr val="FF0000"/>
                </a:solidFill>
                <a:ea typeface="+mj-ea"/>
                <a:cs typeface="+mj-cs"/>
              </a:rPr>
              <a:t>İNCELEME VE TARHİYAT </a:t>
            </a:r>
          </a:p>
          <a:p>
            <a:pPr lvl="0" algn="ctr">
              <a:spcBef>
                <a:spcPct val="0"/>
              </a:spcBef>
              <a:defRPr/>
            </a:pPr>
            <a:r>
              <a:rPr lang="tr-TR" altLang="tr-TR" sz="2800" b="1" dirty="0">
                <a:solidFill>
                  <a:srgbClr val="FF0000"/>
                </a:solidFill>
                <a:ea typeface="+mj-ea"/>
                <a:cs typeface="+mj-cs"/>
              </a:rPr>
              <a:t>SAFHASINDAKİ VERGİ ALACAKLARI</a:t>
            </a:r>
          </a:p>
        </p:txBody>
      </p:sp>
      <p:sp>
        <p:nvSpPr>
          <p:cNvPr id="6" name="Rectangle 3"/>
          <p:cNvSpPr txBox="1">
            <a:spLocks noChangeArrowheads="1"/>
          </p:cNvSpPr>
          <p:nvPr/>
        </p:nvSpPr>
        <p:spPr>
          <a:xfrm>
            <a:off x="539552" y="1268760"/>
            <a:ext cx="7385248" cy="4522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2" indent="-285750">
              <a:buClr>
                <a:schemeClr val="tx1"/>
              </a:buClr>
              <a:defRPr/>
            </a:pPr>
            <a:endParaRPr lang="tr-TR" altLang="tr-TR" sz="1800" b="1" dirty="0">
              <a:solidFill>
                <a:schemeClr val="tx1"/>
              </a:solidFill>
            </a:endParaRPr>
          </a:p>
        </p:txBody>
      </p:sp>
      <p:sp>
        <p:nvSpPr>
          <p:cNvPr id="3" name="Dikdörtgen 2"/>
          <p:cNvSpPr/>
          <p:nvPr/>
        </p:nvSpPr>
        <p:spPr>
          <a:xfrm>
            <a:off x="251520" y="1340768"/>
            <a:ext cx="8892480" cy="1200329"/>
          </a:xfrm>
          <a:prstGeom prst="rect">
            <a:avLst/>
          </a:prstGeom>
        </p:spPr>
        <p:txBody>
          <a:bodyPr wrap="square">
            <a:spAutoFit/>
          </a:bodyPr>
          <a:lstStyle/>
          <a:p>
            <a:pPr marL="285750" lvl="2" indent="-285750">
              <a:buClr>
                <a:schemeClr val="tx1"/>
              </a:buClr>
            </a:pPr>
            <a:endParaRPr lang="tr-TR" altLang="tr-TR" b="1" i="1" dirty="0"/>
          </a:p>
          <a:p>
            <a:pPr marL="285750" lvl="2" indent="-285750">
              <a:buClr>
                <a:schemeClr val="tx1"/>
              </a:buClr>
            </a:pPr>
            <a:endParaRPr lang="tr-TR" altLang="tr-TR" b="1" i="1" dirty="0"/>
          </a:p>
          <a:p>
            <a:pPr marL="285750" lvl="2" indent="-285750">
              <a:buClr>
                <a:schemeClr val="tx1"/>
              </a:buClr>
            </a:pPr>
            <a:endParaRPr lang="tr-TR" altLang="tr-TR" b="1" i="1" dirty="0"/>
          </a:p>
          <a:p>
            <a:pPr marL="285750" lvl="2" indent="-285750">
              <a:buClr>
                <a:schemeClr val="tx1"/>
              </a:buClr>
            </a:pPr>
            <a:endParaRPr lang="tr-TR" altLang="tr-TR" b="1" i="1" dirty="0"/>
          </a:p>
        </p:txBody>
      </p:sp>
      <p:sp>
        <p:nvSpPr>
          <p:cNvPr id="5" name="Dikdörtgen 4"/>
          <p:cNvSpPr/>
          <p:nvPr/>
        </p:nvSpPr>
        <p:spPr>
          <a:xfrm>
            <a:off x="467544" y="1462308"/>
            <a:ext cx="8424936" cy="1778949"/>
          </a:xfrm>
          <a:prstGeom prst="rect">
            <a:avLst/>
          </a:prstGeom>
        </p:spPr>
        <p:txBody>
          <a:bodyPr wrap="square">
            <a:spAutoFit/>
          </a:bodyPr>
          <a:lstStyle/>
          <a:p>
            <a:pPr marL="365760" indent="-256032">
              <a:lnSpc>
                <a:spcPct val="80000"/>
              </a:lnSpc>
              <a:buClr>
                <a:schemeClr val="tx1"/>
              </a:buClr>
              <a:buSzPct val="115000"/>
              <a:defRPr/>
            </a:pPr>
            <a:r>
              <a:rPr lang="tr-TR" sz="1700" b="1" dirty="0"/>
              <a:t>	</a:t>
            </a:r>
            <a:endParaRPr lang="tr-TR" sz="16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p:txBody>
      </p:sp>
      <p:sp>
        <p:nvSpPr>
          <p:cNvPr id="7" name="Dikdörtgen 6"/>
          <p:cNvSpPr/>
          <p:nvPr/>
        </p:nvSpPr>
        <p:spPr>
          <a:xfrm>
            <a:off x="251520" y="1196752"/>
            <a:ext cx="8640960" cy="4431983"/>
          </a:xfrm>
          <a:prstGeom prst="rect">
            <a:avLst/>
          </a:prstGeom>
        </p:spPr>
        <p:txBody>
          <a:bodyPr wrap="square">
            <a:spAutoFit/>
          </a:bodyPr>
          <a:lstStyle/>
          <a:p>
            <a:pPr marL="268288" indent="-268288" algn="just">
              <a:buClr>
                <a:schemeClr val="tx1"/>
              </a:buClr>
              <a:buSzTx/>
              <a:buFont typeface="Wingdings" pitchFamily="2" charset="2"/>
              <a:buChar char="Ø"/>
              <a:defRPr/>
            </a:pPr>
            <a:r>
              <a:rPr lang="tr-TR" altLang="tr-TR" sz="2400" b="1" dirty="0"/>
              <a:t> </a:t>
            </a:r>
            <a:r>
              <a:rPr lang="tr-TR" altLang="tr-TR" sz="2400" b="1" dirty="0">
                <a:solidFill>
                  <a:srgbClr val="FF0000"/>
                </a:solidFill>
              </a:rPr>
              <a:t>Kanunun yayım tarihi itibarıyla devam eden </a:t>
            </a:r>
            <a:r>
              <a:rPr lang="tr-TR" altLang="tr-TR" sz="2400" b="1" dirty="0">
                <a:solidFill>
                  <a:srgbClr val="0070C0"/>
                </a:solidFill>
              </a:rPr>
              <a:t>vergi incelemeleri ile takdir, tarh ve tahakkuk işlemlerine devam edilecektir.</a:t>
            </a:r>
          </a:p>
          <a:p>
            <a:pPr marL="268288" indent="-268288" algn="just">
              <a:buClr>
                <a:schemeClr val="tx1"/>
              </a:buClr>
              <a:buSzTx/>
              <a:buFont typeface="Wingdings" pitchFamily="2" charset="2"/>
              <a:buChar char="Ø"/>
              <a:defRPr/>
            </a:pPr>
            <a:endParaRPr lang="tr-TR" altLang="tr-TR" sz="1600" b="1" dirty="0"/>
          </a:p>
          <a:p>
            <a:pPr marL="342900" lvl="0" indent="-342900" algn="just" eaLnBrk="0" fontAlgn="base" hangingPunct="0">
              <a:buClr>
                <a:srgbClr val="000000"/>
              </a:buClr>
              <a:buFont typeface="Wingdings" pitchFamily="2" charset="2"/>
              <a:buChar char="Ø"/>
              <a:defRPr/>
            </a:pPr>
            <a:r>
              <a:rPr lang="tr-TR" altLang="tr-TR" sz="2400" b="1" dirty="0">
                <a:solidFill>
                  <a:srgbClr val="0070C0"/>
                </a:solidFill>
              </a:rPr>
              <a:t>Bu işlemlerin tamamlanmasından sonra;</a:t>
            </a:r>
            <a:endParaRPr lang="tr-TR" altLang="tr-TR" sz="1600" b="1" dirty="0">
              <a:solidFill>
                <a:srgbClr val="0070C0"/>
              </a:solidFill>
            </a:endParaRPr>
          </a:p>
          <a:p>
            <a:pPr marL="803275" lvl="2" indent="-342900" algn="just">
              <a:buClr>
                <a:schemeClr val="tx1"/>
              </a:buClr>
              <a:buFont typeface="Arial" pitchFamily="34" charset="0"/>
              <a:buChar char="•"/>
              <a:defRPr/>
            </a:pPr>
            <a:r>
              <a:rPr lang="tr-TR" altLang="tr-TR" sz="2400" b="1" kern="0" dirty="0"/>
              <a:t>Verginin</a:t>
            </a:r>
            <a:r>
              <a:rPr lang="tr-TR" altLang="tr-TR" sz="2400" b="1" kern="0" dirty="0">
                <a:solidFill>
                  <a:srgbClr val="0070C0"/>
                </a:solidFill>
              </a:rPr>
              <a:t> </a:t>
            </a:r>
            <a:r>
              <a:rPr lang="tr-TR" altLang="tr-TR" sz="2400" b="1" kern="0" dirty="0">
                <a:solidFill>
                  <a:srgbClr val="FF0000"/>
                </a:solidFill>
              </a:rPr>
              <a:t>% 50’si,</a:t>
            </a:r>
          </a:p>
          <a:p>
            <a:pPr marL="803275" lvl="2" indent="-342900" algn="just">
              <a:buClr>
                <a:schemeClr val="tx1"/>
              </a:buClr>
              <a:buFont typeface="Arial" pitchFamily="34" charset="0"/>
              <a:buChar char="•"/>
              <a:defRPr/>
            </a:pPr>
            <a:r>
              <a:rPr lang="tr-TR" altLang="tr-TR" sz="2400" b="1" kern="0" dirty="0"/>
              <a:t>Gecikme faizi yerine </a:t>
            </a:r>
            <a:r>
              <a:rPr lang="tr-TR" altLang="tr-TR" sz="2400" b="1" kern="0" dirty="0">
                <a:solidFill>
                  <a:srgbClr val="FF0000"/>
                </a:solidFill>
              </a:rPr>
              <a:t>Yİ-ÜFE</a:t>
            </a:r>
            <a:r>
              <a:rPr lang="tr-TR" altLang="tr-TR" sz="2400" b="1" kern="0" dirty="0">
                <a:solidFill>
                  <a:srgbClr val="0070C0"/>
                </a:solidFill>
              </a:rPr>
              <a:t> </a:t>
            </a:r>
            <a:r>
              <a:rPr lang="tr-TR" altLang="tr-TR" sz="2400" b="1" kern="0" dirty="0">
                <a:solidFill>
                  <a:srgbClr val="FF0000"/>
                </a:solidFill>
              </a:rPr>
              <a:t>tutarı,</a:t>
            </a:r>
          </a:p>
          <a:p>
            <a:pPr marL="803275" lvl="2" indent="-342900" algn="just">
              <a:buClr>
                <a:schemeClr val="tx1"/>
              </a:buClr>
              <a:buFont typeface="Arial" pitchFamily="34" charset="0"/>
              <a:buChar char="•"/>
              <a:defRPr/>
            </a:pPr>
            <a:r>
              <a:rPr lang="tr-TR" altLang="tr-TR" sz="2400" b="1" kern="0" dirty="0"/>
              <a:t>Kanunun yayımlandığı </a:t>
            </a:r>
            <a:r>
              <a:rPr lang="tr-TR" altLang="tr-TR" sz="2400" b="1" u="sng" kern="0" dirty="0"/>
              <a:t>tarihten sonrası</a:t>
            </a:r>
            <a:r>
              <a:rPr lang="tr-TR" altLang="tr-TR" sz="2400" b="1" kern="0" dirty="0"/>
              <a:t> için </a:t>
            </a:r>
            <a:r>
              <a:rPr lang="tr-TR" altLang="tr-TR" sz="2400" b="1" kern="0" dirty="0">
                <a:solidFill>
                  <a:srgbClr val="FF0000"/>
                </a:solidFill>
              </a:rPr>
              <a:t>gecikme faizi</a:t>
            </a:r>
            <a:r>
              <a:rPr lang="tr-TR" altLang="tr-TR" sz="2400" b="1" kern="0" dirty="0">
                <a:solidFill>
                  <a:srgbClr val="0070C0"/>
                </a:solidFill>
              </a:rPr>
              <a:t>, </a:t>
            </a:r>
            <a:endParaRPr lang="tr-TR" altLang="tr-TR" sz="1600" b="1" dirty="0"/>
          </a:p>
          <a:p>
            <a:pPr marL="361950" algn="just">
              <a:buClr>
                <a:schemeClr val="tx1"/>
              </a:buClr>
              <a:defRPr/>
            </a:pPr>
            <a:endParaRPr lang="tr-TR" altLang="tr-TR" sz="1200" b="1" dirty="0">
              <a:solidFill>
                <a:srgbClr val="FF0000"/>
              </a:solidFill>
            </a:endParaRPr>
          </a:p>
          <a:p>
            <a:pPr marL="361950" algn="just">
              <a:buClr>
                <a:schemeClr val="tx1"/>
              </a:buClr>
              <a:defRPr/>
            </a:pPr>
            <a:r>
              <a:rPr lang="tr-TR" altLang="tr-TR" sz="2400" b="1" dirty="0">
                <a:solidFill>
                  <a:srgbClr val="FF0000"/>
                </a:solidFill>
              </a:rPr>
              <a:t>Ödenecek</a:t>
            </a:r>
            <a:r>
              <a:rPr lang="tr-TR" altLang="tr-TR" sz="2400" b="1" dirty="0"/>
              <a:t> </a:t>
            </a:r>
            <a:r>
              <a:rPr lang="tr-TR" altLang="tr-TR" sz="2400" b="1" dirty="0">
                <a:solidFill>
                  <a:srgbClr val="0070C0"/>
                </a:solidFill>
              </a:rPr>
              <a:t>ve buna bağlı olarak kalan vergi asılları, vergi cezaları ve gecikme faizi </a:t>
            </a:r>
            <a:r>
              <a:rPr lang="tr-TR" altLang="tr-TR" sz="2400" b="1" dirty="0">
                <a:solidFill>
                  <a:srgbClr val="FF0000"/>
                </a:solidFill>
              </a:rPr>
              <a:t>silinecek</a:t>
            </a:r>
            <a:r>
              <a:rPr lang="tr-TR" altLang="tr-TR" sz="2400" b="1" dirty="0"/>
              <a:t>.</a:t>
            </a:r>
            <a:endParaRPr lang="tr-TR" altLang="tr-TR" sz="2400" b="1" kern="0" dirty="0"/>
          </a:p>
          <a:p>
            <a:pPr marL="361950" algn="just">
              <a:buClr>
                <a:schemeClr val="tx1"/>
              </a:buClr>
              <a:defRPr/>
            </a:pPr>
            <a:endParaRPr lang="tr-TR" altLang="tr-TR" sz="1400" b="1" kern="0" dirty="0">
              <a:solidFill>
                <a:srgbClr val="0070C0"/>
              </a:solidFill>
            </a:endParaRPr>
          </a:p>
          <a:p>
            <a:pPr marL="704850" lvl="2" indent="-342900" algn="just">
              <a:buClr>
                <a:schemeClr val="tx1"/>
              </a:buClr>
              <a:buFont typeface="Arial" pitchFamily="34" charset="0"/>
              <a:buChar char="•"/>
              <a:defRPr/>
            </a:pPr>
            <a:r>
              <a:rPr lang="tr-TR" altLang="tr-TR" sz="2400" b="1" kern="0" dirty="0">
                <a:solidFill>
                  <a:srgbClr val="0070C0"/>
                </a:solidFill>
              </a:rPr>
              <a:t>Vergi aslına bağlı olmayan cezalarda; </a:t>
            </a:r>
            <a:r>
              <a:rPr lang="tr-TR" altLang="tr-TR" sz="2400" b="1" kern="0" dirty="0">
                <a:solidFill>
                  <a:srgbClr val="FF0000"/>
                </a:solidFill>
              </a:rPr>
              <a:t>cezanın</a:t>
            </a:r>
            <a:r>
              <a:rPr lang="tr-TR" altLang="tr-TR" sz="2400" b="1" kern="0" dirty="0"/>
              <a:t> </a:t>
            </a:r>
            <a:r>
              <a:rPr lang="tr-TR" altLang="tr-TR" sz="2400" b="1" kern="0" dirty="0">
                <a:solidFill>
                  <a:srgbClr val="FF0000"/>
                </a:solidFill>
              </a:rPr>
              <a:t>%25’i </a:t>
            </a:r>
            <a:r>
              <a:rPr lang="tr-TR" altLang="tr-TR" sz="2400" b="1" kern="0" dirty="0">
                <a:solidFill>
                  <a:srgbClr val="0070C0"/>
                </a:solidFill>
              </a:rPr>
              <a:t>tahsil edilerek </a:t>
            </a:r>
            <a:r>
              <a:rPr lang="tr-TR" altLang="tr-TR" sz="2400" b="1" kern="0" dirty="0">
                <a:solidFill>
                  <a:srgbClr val="FF0000"/>
                </a:solidFill>
              </a:rPr>
              <a:t>kalanın</a:t>
            </a:r>
            <a:r>
              <a:rPr lang="tr-TR" altLang="tr-TR" sz="2400" b="1" kern="0" dirty="0">
                <a:solidFill>
                  <a:srgbClr val="0070C0"/>
                </a:solidFill>
              </a:rPr>
              <a:t> tahsilinden </a:t>
            </a:r>
            <a:r>
              <a:rPr lang="tr-TR" altLang="tr-TR" sz="2400" b="1" kern="0" dirty="0">
                <a:solidFill>
                  <a:srgbClr val="FF0000"/>
                </a:solidFill>
              </a:rPr>
              <a:t>vazgeçilecek.</a:t>
            </a:r>
            <a:endParaRPr lang="tr-TR" altLang="tr-TR" sz="2400" b="1" dirty="0">
              <a:solidFill>
                <a:srgbClr val="FF0000"/>
              </a:solidFill>
            </a:endParaRPr>
          </a:p>
        </p:txBody>
      </p:sp>
    </p:spTree>
    <p:extLst>
      <p:ext uri="{BB962C8B-B14F-4D97-AF65-F5344CB8AC3E}">
        <p14:creationId xmlns:p14="http://schemas.microsoft.com/office/powerpoint/2010/main" val="153764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195736" y="116632"/>
            <a:ext cx="6840760" cy="720080"/>
          </a:xfrm>
        </p:spPr>
        <p:txBody>
          <a:bodyPr>
            <a:normAutofit/>
          </a:bodyPr>
          <a:lstStyle/>
          <a:p>
            <a:pPr algn="ctr" eaLnBrk="1" hangingPunct="1">
              <a:defRPr/>
            </a:pPr>
            <a:r>
              <a:rPr lang="tr-TR" altLang="tr-TR" sz="3000" b="1" dirty="0">
                <a:solidFill>
                  <a:srgbClr val="FF0000"/>
                </a:solidFill>
              </a:rPr>
              <a:t>MEVZUAT</a:t>
            </a:r>
          </a:p>
        </p:txBody>
      </p:sp>
      <p:sp>
        <p:nvSpPr>
          <p:cNvPr id="11268" name="Rectangle 3"/>
          <p:cNvSpPr>
            <a:spLocks noGrp="1" noChangeArrowheads="1"/>
          </p:cNvSpPr>
          <p:nvPr>
            <p:ph type="subTitle" idx="1"/>
          </p:nvPr>
        </p:nvSpPr>
        <p:spPr>
          <a:xfrm>
            <a:off x="179512" y="1221730"/>
            <a:ext cx="8280920" cy="4727550"/>
          </a:xfrm>
        </p:spPr>
        <p:txBody>
          <a:bodyPr>
            <a:noAutofit/>
          </a:bodyPr>
          <a:lstStyle/>
          <a:p>
            <a:pPr marL="452628" indent="-342900" algn="just">
              <a:lnSpc>
                <a:spcPct val="80000"/>
              </a:lnSpc>
              <a:buClr>
                <a:schemeClr val="tx1"/>
              </a:buClr>
              <a:buFont typeface="Wingdings" panose="05000000000000000000" pitchFamily="2" charset="2"/>
              <a:buChar char="Ø"/>
              <a:defRPr/>
            </a:pPr>
            <a:r>
              <a:rPr lang="tr-TR" sz="2800" b="1" dirty="0">
                <a:solidFill>
                  <a:schemeClr val="tx1"/>
                </a:solidFill>
              </a:rPr>
              <a:t>7440 Sayılı Bazı Alacakların Yeniden Yapılandırılması İle Bazı Kanunlarda Değişiklik Yapılmasına Dair </a:t>
            </a:r>
            <a:r>
              <a:rPr lang="tr-TR" sz="2800" b="1" dirty="0">
                <a:solidFill>
                  <a:srgbClr val="FF0000"/>
                </a:solidFill>
              </a:rPr>
              <a:t>Kanun</a:t>
            </a:r>
            <a:r>
              <a:rPr lang="tr-TR" sz="2800" b="1" dirty="0">
                <a:solidFill>
                  <a:schemeClr val="tx1"/>
                </a:solidFill>
              </a:rPr>
              <a:t> </a:t>
            </a:r>
            <a:r>
              <a:rPr lang="tr-TR" sz="2800" b="1" dirty="0">
                <a:solidFill>
                  <a:srgbClr val="00B0F0"/>
                </a:solidFill>
              </a:rPr>
              <a:t>12/3/2023</a:t>
            </a:r>
            <a:r>
              <a:rPr lang="tr-TR" sz="2800" b="1" dirty="0">
                <a:solidFill>
                  <a:schemeClr val="tx1"/>
                </a:solidFill>
              </a:rPr>
              <a:t> tarihli Resmi </a:t>
            </a:r>
            <a:r>
              <a:rPr lang="tr-TR" sz="2800" b="1" dirty="0" err="1">
                <a:solidFill>
                  <a:schemeClr val="tx1"/>
                </a:solidFill>
              </a:rPr>
              <a:t>Gazete’de</a:t>
            </a:r>
            <a:r>
              <a:rPr lang="tr-TR" sz="2800" b="1" dirty="0">
                <a:solidFill>
                  <a:schemeClr val="tx1"/>
                </a:solidFill>
              </a:rPr>
              <a:t> yayımlanmıştır. </a:t>
            </a:r>
          </a:p>
          <a:p>
            <a:pPr marL="452628" indent="-342900" algn="just">
              <a:lnSpc>
                <a:spcPct val="80000"/>
              </a:lnSpc>
              <a:buClr>
                <a:schemeClr val="tx1"/>
              </a:buClr>
              <a:buFont typeface="Wingdings" panose="05000000000000000000" pitchFamily="2" charset="2"/>
              <a:buChar char="Ø"/>
              <a:defRPr/>
            </a:pPr>
            <a:endParaRPr lang="tr-TR" sz="2000" b="1" dirty="0">
              <a:solidFill>
                <a:schemeClr val="tx1"/>
              </a:solidFill>
            </a:endParaRPr>
          </a:p>
          <a:p>
            <a:pPr marL="452628" indent="-342900" algn="just">
              <a:lnSpc>
                <a:spcPct val="80000"/>
              </a:lnSpc>
              <a:buClr>
                <a:schemeClr val="tx1"/>
              </a:buClr>
              <a:buFont typeface="Wingdings" panose="05000000000000000000" pitchFamily="2" charset="2"/>
              <a:buChar char="Ø"/>
              <a:defRPr/>
            </a:pPr>
            <a:r>
              <a:rPr lang="tr-TR" sz="2800" b="1" dirty="0">
                <a:solidFill>
                  <a:schemeClr val="tx1"/>
                </a:solidFill>
              </a:rPr>
              <a:t>1 Seri No.lu Bazı Alacakların Yeniden Yapılandırılmasına Dair 7440 Sayılı Kanun          </a:t>
            </a:r>
            <a:r>
              <a:rPr lang="tr-TR" sz="2800" b="1" dirty="0">
                <a:solidFill>
                  <a:srgbClr val="FF0000"/>
                </a:solidFill>
              </a:rPr>
              <a:t>Genel Tebliği</a:t>
            </a:r>
            <a:r>
              <a:rPr lang="tr-TR" sz="2800" b="1" dirty="0">
                <a:solidFill>
                  <a:schemeClr val="tx1"/>
                </a:solidFill>
              </a:rPr>
              <a:t> </a:t>
            </a:r>
            <a:r>
              <a:rPr lang="tr-TR" sz="2800" b="1" dirty="0">
                <a:solidFill>
                  <a:srgbClr val="00B0F0"/>
                </a:solidFill>
              </a:rPr>
              <a:t>25/3/2023</a:t>
            </a:r>
            <a:r>
              <a:rPr lang="tr-TR" sz="2800" b="1" dirty="0">
                <a:solidFill>
                  <a:schemeClr val="tx1"/>
                </a:solidFill>
              </a:rPr>
              <a:t> tarihli Resmi </a:t>
            </a:r>
            <a:r>
              <a:rPr lang="tr-TR" sz="2800" b="1" dirty="0" err="1">
                <a:solidFill>
                  <a:schemeClr val="tx1"/>
                </a:solidFill>
              </a:rPr>
              <a:t>Gazete’de</a:t>
            </a:r>
            <a:r>
              <a:rPr lang="tr-TR" sz="2800" b="1" dirty="0">
                <a:solidFill>
                  <a:schemeClr val="tx1"/>
                </a:solidFill>
              </a:rPr>
              <a:t> yayımlanmıştır. </a:t>
            </a:r>
          </a:p>
          <a:p>
            <a:pPr marL="452628" indent="-342900" algn="just">
              <a:lnSpc>
                <a:spcPct val="80000"/>
              </a:lnSpc>
              <a:buClr>
                <a:schemeClr val="tx1"/>
              </a:buClr>
              <a:buFont typeface="Wingdings" panose="05000000000000000000" pitchFamily="2" charset="2"/>
              <a:buChar char="Ø"/>
              <a:defRPr/>
            </a:pPr>
            <a:endParaRPr lang="tr-TR" sz="2400" b="1" dirty="0">
              <a:solidFill>
                <a:schemeClr val="tx1"/>
              </a:solidFill>
            </a:endParaRPr>
          </a:p>
          <a:p>
            <a:pPr marL="452628" indent="-342900" algn="just">
              <a:lnSpc>
                <a:spcPct val="80000"/>
              </a:lnSpc>
              <a:buClr>
                <a:schemeClr val="tx1"/>
              </a:buClr>
              <a:buFont typeface="Wingdings" panose="05000000000000000000" pitchFamily="2" charset="2"/>
              <a:buChar char="Ø"/>
              <a:defRPr/>
            </a:pPr>
            <a:r>
              <a:rPr lang="tr-TR" sz="2800" b="1" dirty="0">
                <a:solidFill>
                  <a:schemeClr val="tx1"/>
                </a:solidFill>
              </a:rPr>
              <a:t>2023/1 Seri No.lu Bazı Alacakların Yeniden Yapılandırılmasına Dair 7440 Sayılı Kanun                 </a:t>
            </a:r>
            <a:r>
              <a:rPr lang="tr-TR" sz="2800" b="1" dirty="0">
                <a:solidFill>
                  <a:srgbClr val="FF0000"/>
                </a:solidFill>
              </a:rPr>
              <a:t>İç Genelgesi</a:t>
            </a:r>
            <a:r>
              <a:rPr lang="tr-TR" sz="2800" b="1" dirty="0">
                <a:solidFill>
                  <a:schemeClr val="tx1"/>
                </a:solidFill>
              </a:rPr>
              <a:t> </a:t>
            </a:r>
            <a:r>
              <a:rPr lang="tr-TR" sz="2800" b="1" dirty="0">
                <a:solidFill>
                  <a:srgbClr val="00B0F0"/>
                </a:solidFill>
              </a:rPr>
              <a:t>27/3/2023</a:t>
            </a:r>
            <a:r>
              <a:rPr lang="tr-TR" sz="2800" b="1" dirty="0">
                <a:solidFill>
                  <a:schemeClr val="tx1"/>
                </a:solidFill>
              </a:rPr>
              <a:t> tarihinde yayımlanmıştır. </a:t>
            </a:r>
          </a:p>
        </p:txBody>
      </p:sp>
      <p:sp>
        <p:nvSpPr>
          <p:cNvPr id="6148"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FD8ADA5A-19CB-4F8C-AA48-C942F0EC0CD8}" type="slidenum">
              <a:rPr lang="tr-TR" altLang="tr-TR" sz="1200" smtClean="0">
                <a:latin typeface="Arial Black" pitchFamily="34" charset="0"/>
              </a:rPr>
              <a:pPr eaLnBrk="1" hangingPunct="1"/>
              <a:t>2</a:t>
            </a:fld>
            <a:endParaRPr lang="tr-TR" altLang="tr-TR" sz="1200" dirty="0">
              <a:latin typeface="Arial Black" pitchFamily="34" charset="0"/>
            </a:endParaRPr>
          </a:p>
        </p:txBody>
      </p:sp>
    </p:spTree>
    <p:extLst>
      <p:ext uri="{BB962C8B-B14F-4D97-AF65-F5344CB8AC3E}">
        <p14:creationId xmlns:p14="http://schemas.microsoft.com/office/powerpoint/2010/main" val="382999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solidFill>
                  <a:prstClr val="black"/>
                </a:solidFill>
                <a:latin typeface="Arial Black" pitchFamily="34" charset="0"/>
              </a:rPr>
              <a:pPr algn="r" eaLnBrk="1" hangingPunct="1"/>
              <a:t>20</a:t>
            </a:fld>
            <a:endParaRPr lang="tr-TR" altLang="tr-TR" sz="1200">
              <a:solidFill>
                <a:prstClr val="black"/>
              </a:solidFill>
              <a:latin typeface="Arial Black" pitchFamily="34" charset="0"/>
            </a:endParaRPr>
          </a:p>
        </p:txBody>
      </p:sp>
      <p:sp>
        <p:nvSpPr>
          <p:cNvPr id="6" name="Rectangle 3"/>
          <p:cNvSpPr txBox="1">
            <a:spLocks noChangeArrowheads="1"/>
          </p:cNvSpPr>
          <p:nvPr/>
        </p:nvSpPr>
        <p:spPr>
          <a:xfrm>
            <a:off x="539552" y="1268760"/>
            <a:ext cx="7385248" cy="4522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2" indent="-285750">
              <a:buClr>
                <a:prstClr val="black"/>
              </a:buClr>
              <a:defRPr/>
            </a:pPr>
            <a:endParaRPr lang="tr-TR" altLang="tr-TR" sz="1800" b="1" dirty="0">
              <a:solidFill>
                <a:prstClr val="black"/>
              </a:solidFill>
            </a:endParaRPr>
          </a:p>
        </p:txBody>
      </p:sp>
      <p:sp>
        <p:nvSpPr>
          <p:cNvPr id="3" name="Dikdörtgen 2"/>
          <p:cNvSpPr/>
          <p:nvPr/>
        </p:nvSpPr>
        <p:spPr>
          <a:xfrm>
            <a:off x="251520" y="1340768"/>
            <a:ext cx="8892480" cy="1200329"/>
          </a:xfrm>
          <a:prstGeom prst="rect">
            <a:avLst/>
          </a:prstGeom>
        </p:spPr>
        <p:txBody>
          <a:bodyPr wrap="square">
            <a:spAutoFit/>
          </a:bodyPr>
          <a:lstStyle/>
          <a:p>
            <a:pPr marL="285750" lvl="2" indent="-285750">
              <a:buClr>
                <a:prstClr val="black"/>
              </a:buClr>
            </a:pPr>
            <a:endParaRPr lang="tr-TR" altLang="tr-TR" b="1" i="1" dirty="0">
              <a:solidFill>
                <a:prstClr val="black"/>
              </a:solidFill>
            </a:endParaRPr>
          </a:p>
          <a:p>
            <a:pPr marL="285750" lvl="2" indent="-285750">
              <a:buClr>
                <a:prstClr val="black"/>
              </a:buClr>
            </a:pPr>
            <a:endParaRPr lang="tr-TR" altLang="tr-TR" b="1" i="1" dirty="0">
              <a:solidFill>
                <a:prstClr val="black"/>
              </a:solidFill>
            </a:endParaRPr>
          </a:p>
          <a:p>
            <a:pPr marL="285750" lvl="2" indent="-285750">
              <a:buClr>
                <a:prstClr val="black"/>
              </a:buClr>
            </a:pPr>
            <a:endParaRPr lang="tr-TR" altLang="tr-TR" b="1" i="1" dirty="0">
              <a:solidFill>
                <a:prstClr val="black"/>
              </a:solidFill>
            </a:endParaRPr>
          </a:p>
          <a:p>
            <a:pPr marL="285750" lvl="2" indent="-285750">
              <a:buClr>
                <a:prstClr val="black"/>
              </a:buClr>
            </a:pPr>
            <a:endParaRPr lang="tr-TR" altLang="tr-TR" b="1" i="1" dirty="0">
              <a:solidFill>
                <a:prstClr val="black"/>
              </a:solidFill>
            </a:endParaRPr>
          </a:p>
        </p:txBody>
      </p:sp>
      <p:sp>
        <p:nvSpPr>
          <p:cNvPr id="8" name="Rectangle 2"/>
          <p:cNvSpPr txBox="1">
            <a:spLocks noChangeArrowheads="1"/>
          </p:cNvSpPr>
          <p:nvPr/>
        </p:nvSpPr>
        <p:spPr bwMode="auto">
          <a:xfrm>
            <a:off x="251520" y="1124744"/>
            <a:ext cx="8496944"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342900" marR="0" lvl="0" indent="-342900" algn="just" defTabSz="914400" rtl="0" eaLnBrk="0" fontAlgn="base" latinLnBrk="0" hangingPunct="0">
              <a:lnSpc>
                <a:spcPct val="80000"/>
              </a:lnSpc>
              <a:spcBef>
                <a:spcPct val="20000"/>
              </a:spcBef>
              <a:spcAft>
                <a:spcPct val="0"/>
              </a:spcAft>
              <a:buClr>
                <a:srgbClr val="000000"/>
              </a:buClr>
              <a:buSzTx/>
              <a:buFont typeface="Wingdings" pitchFamily="2" charset="2"/>
              <a:buChar char="Ø"/>
              <a:tabLst/>
              <a:defRPr/>
            </a:pPr>
            <a:r>
              <a:rPr lang="tr-TR" altLang="tr-TR" sz="2400" b="1" dirty="0">
                <a:solidFill>
                  <a:srgbClr val="0070C0"/>
                </a:solidFill>
              </a:rPr>
              <a:t>Kanunun yayımından sonra tebliğ edilen ihbarnamelere konu vergi ve vergi cezaları için ihbarnamenin tebliğinden itibaren </a:t>
            </a:r>
            <a:r>
              <a:rPr kumimoji="0" lang="tr-TR" altLang="tr-TR" sz="2200" b="1" i="0" u="none" strike="noStrike" kern="0" cap="none" spc="0" normalizeH="0" baseline="0" noProof="0" dirty="0">
                <a:ln>
                  <a:noFill/>
                </a:ln>
                <a:solidFill>
                  <a:srgbClr val="FF0000"/>
                </a:solidFill>
                <a:effectLst/>
                <a:uLnTx/>
                <a:uFillTx/>
                <a:cs typeface="Arial" pitchFamily="34" charset="0"/>
              </a:rPr>
              <a:t>30 gün</a:t>
            </a:r>
            <a:r>
              <a:rPr kumimoji="0" lang="tr-TR" altLang="tr-TR" sz="2200" b="1" i="0" u="none" strike="noStrike" kern="0" cap="none" spc="0" normalizeH="0" baseline="0" noProof="0" dirty="0">
                <a:ln>
                  <a:noFill/>
                </a:ln>
                <a:solidFill>
                  <a:srgbClr val="000000"/>
                </a:solidFill>
                <a:effectLst/>
                <a:uLnTx/>
                <a:uFillTx/>
                <a:cs typeface="Arial" pitchFamily="34" charset="0"/>
              </a:rPr>
              <a:t> </a:t>
            </a:r>
            <a:r>
              <a:rPr lang="tr-TR" altLang="tr-TR" sz="2400" b="1" dirty="0">
                <a:solidFill>
                  <a:srgbClr val="0070C0"/>
                </a:solidFill>
              </a:rPr>
              <a:t>içinde</a:t>
            </a:r>
            <a:r>
              <a:rPr kumimoji="0" lang="tr-TR" altLang="tr-TR" sz="2200" b="1" i="0" u="none" strike="noStrike" kern="0" cap="none" spc="0" normalizeH="0" baseline="0" noProof="0" dirty="0">
                <a:ln>
                  <a:noFill/>
                </a:ln>
                <a:solidFill>
                  <a:srgbClr val="0070C0"/>
                </a:solidFill>
                <a:effectLst/>
                <a:uLnTx/>
                <a:uFillTx/>
                <a:cs typeface="Arial" pitchFamily="34" charset="0"/>
              </a:rPr>
              <a:t> </a:t>
            </a:r>
            <a:r>
              <a:rPr kumimoji="0" lang="tr-TR" altLang="tr-TR" sz="2200" b="1" i="0" u="sng" strike="noStrike" kern="0" cap="none" spc="0" normalizeH="0" baseline="0" noProof="0" dirty="0">
                <a:ln>
                  <a:noFill/>
                </a:ln>
                <a:solidFill>
                  <a:srgbClr val="FF0000"/>
                </a:solidFill>
                <a:effectLst/>
                <a:uLnTx/>
                <a:uFillTx/>
                <a:cs typeface="Arial" pitchFamily="34" charset="0"/>
              </a:rPr>
              <a:t>başvuruda</a:t>
            </a:r>
            <a:r>
              <a:rPr kumimoji="0" lang="tr-TR" altLang="tr-TR" sz="2200" b="1" i="0" u="none" strike="noStrike" kern="0" cap="none" spc="0" normalizeH="0" baseline="0" noProof="0" dirty="0">
                <a:ln>
                  <a:noFill/>
                </a:ln>
                <a:solidFill>
                  <a:srgbClr val="0070C0"/>
                </a:solidFill>
                <a:effectLst/>
                <a:uLnTx/>
                <a:uFillTx/>
                <a:cs typeface="Arial" pitchFamily="34" charset="0"/>
              </a:rPr>
              <a:t> </a:t>
            </a:r>
            <a:r>
              <a:rPr lang="tr-TR" altLang="tr-TR" sz="2400" b="1" dirty="0">
                <a:solidFill>
                  <a:srgbClr val="0070C0"/>
                </a:solidFill>
              </a:rPr>
              <a:t>bulunulacaktır.</a:t>
            </a:r>
          </a:p>
          <a:p>
            <a:pPr marL="0" marR="0" lvl="0" indent="0" algn="just" defTabSz="914400" rtl="0" eaLnBrk="0" fontAlgn="base" latinLnBrk="0" hangingPunct="0">
              <a:lnSpc>
                <a:spcPct val="80000"/>
              </a:lnSpc>
              <a:spcBef>
                <a:spcPct val="20000"/>
              </a:spcBef>
              <a:spcAft>
                <a:spcPct val="0"/>
              </a:spcAft>
              <a:buClr>
                <a:srgbClr val="000000"/>
              </a:buClr>
              <a:buSzTx/>
              <a:buNone/>
              <a:tabLst/>
              <a:defRPr/>
            </a:pPr>
            <a:endParaRPr kumimoji="0" lang="tr-TR" altLang="tr-TR" sz="1800" b="1" i="0" u="none" strike="noStrike" kern="0" cap="none" spc="0" normalizeH="0" baseline="0" noProof="0" dirty="0">
              <a:ln>
                <a:noFill/>
              </a:ln>
              <a:solidFill>
                <a:srgbClr val="000000"/>
              </a:solidFill>
              <a:effectLst/>
              <a:uLnTx/>
              <a:uFillTx/>
              <a:cs typeface="Arial" pitchFamily="34" charset="0"/>
            </a:endParaRPr>
          </a:p>
          <a:p>
            <a:pPr marL="342900" marR="0" lvl="0" indent="-342900" algn="just" defTabSz="914400" rtl="0" eaLnBrk="0" fontAlgn="base" latinLnBrk="0" hangingPunct="0">
              <a:lnSpc>
                <a:spcPct val="80000"/>
              </a:lnSpc>
              <a:spcBef>
                <a:spcPct val="20000"/>
              </a:spcBef>
              <a:spcAft>
                <a:spcPct val="0"/>
              </a:spcAft>
              <a:buClr>
                <a:srgbClr val="000000"/>
              </a:buClr>
              <a:buSzTx/>
              <a:buFont typeface="Wingdings" pitchFamily="2" charset="2"/>
              <a:buChar char="Ø"/>
              <a:tabLst/>
              <a:defRPr/>
            </a:pPr>
            <a:r>
              <a:rPr lang="tr-TR" altLang="tr-TR" sz="2200" b="1" u="sng" kern="0" dirty="0">
                <a:solidFill>
                  <a:srgbClr val="FF0000"/>
                </a:solidFill>
                <a:cs typeface="Arial" pitchFamily="34" charset="0"/>
              </a:rPr>
              <a:t>Ödemeler</a:t>
            </a:r>
            <a:r>
              <a:rPr lang="tr-TR" altLang="tr-TR" sz="2200" b="1" kern="0" dirty="0">
                <a:solidFill>
                  <a:srgbClr val="0070C0"/>
                </a:solidFill>
                <a:cs typeface="Arial" pitchFamily="34" charset="0"/>
              </a:rPr>
              <a:t> </a:t>
            </a:r>
            <a:r>
              <a:rPr lang="tr-TR" altLang="tr-TR" sz="2400" b="1" dirty="0">
                <a:solidFill>
                  <a:srgbClr val="0070C0"/>
                </a:solidFill>
              </a:rPr>
              <a:t>ihbarnamenin tebliğini </a:t>
            </a:r>
            <a:r>
              <a:rPr kumimoji="0" lang="tr-TR" altLang="tr-TR" sz="2200" b="1" i="0" u="none" strike="noStrike" kern="0" cap="none" spc="0" normalizeH="0" baseline="0" noProof="0" dirty="0">
                <a:ln>
                  <a:noFill/>
                </a:ln>
                <a:solidFill>
                  <a:srgbClr val="FF0000"/>
                </a:solidFill>
                <a:effectLst/>
                <a:uLnTx/>
                <a:uFillTx/>
                <a:cs typeface="Arial" pitchFamily="34" charset="0"/>
              </a:rPr>
              <a:t>izleyen aydan </a:t>
            </a:r>
            <a:r>
              <a:rPr lang="tr-TR" altLang="tr-TR" sz="2400" b="1" dirty="0">
                <a:solidFill>
                  <a:srgbClr val="0070C0"/>
                </a:solidFill>
              </a:rPr>
              <a:t>başlayarak</a:t>
            </a:r>
            <a:r>
              <a:rPr kumimoji="0" lang="tr-TR" altLang="tr-TR" sz="2200" b="1" i="0" u="none" strike="noStrike" kern="0" cap="none" spc="0" normalizeH="0" baseline="0" noProof="0" dirty="0">
                <a:ln>
                  <a:noFill/>
                </a:ln>
                <a:solidFill>
                  <a:srgbClr val="0070C0"/>
                </a:solidFill>
                <a:effectLst/>
                <a:uLnTx/>
                <a:uFillTx/>
                <a:cs typeface="Arial" pitchFamily="34" charset="0"/>
              </a:rPr>
              <a:t> </a:t>
            </a:r>
            <a:r>
              <a:rPr kumimoji="0" lang="tr-TR" altLang="tr-TR" sz="2200" b="1" i="0" u="none" strike="noStrike" kern="0" cap="none" spc="0" normalizeH="0" baseline="0" noProof="0" dirty="0">
                <a:ln>
                  <a:noFill/>
                </a:ln>
                <a:solidFill>
                  <a:srgbClr val="FF0000"/>
                </a:solidFill>
                <a:effectLst/>
                <a:uLnTx/>
                <a:uFillTx/>
                <a:cs typeface="Arial" pitchFamily="34" charset="0"/>
              </a:rPr>
              <a:t>aylık dönemler</a:t>
            </a:r>
            <a:r>
              <a:rPr kumimoji="0" lang="tr-TR" altLang="tr-TR" sz="2200" b="1" i="0" u="none" strike="noStrike" kern="0" cap="none" spc="0" normalizeH="0" baseline="0" noProof="0" dirty="0">
                <a:ln>
                  <a:noFill/>
                </a:ln>
                <a:solidFill>
                  <a:srgbClr val="0070C0"/>
                </a:solidFill>
                <a:effectLst/>
                <a:uLnTx/>
                <a:uFillTx/>
                <a:cs typeface="Arial" pitchFamily="34" charset="0"/>
              </a:rPr>
              <a:t> </a:t>
            </a:r>
            <a:r>
              <a:rPr lang="tr-TR" altLang="tr-TR" sz="2400" b="1" dirty="0">
                <a:solidFill>
                  <a:srgbClr val="0070C0"/>
                </a:solidFill>
              </a:rPr>
              <a:t>halinde</a:t>
            </a:r>
            <a:r>
              <a:rPr kumimoji="0" lang="tr-TR" altLang="tr-TR" sz="2200" b="1" i="0" u="none" strike="noStrike" kern="0" cap="none" spc="0" normalizeH="0" baseline="0" noProof="0" dirty="0">
                <a:ln>
                  <a:noFill/>
                </a:ln>
                <a:solidFill>
                  <a:srgbClr val="0070C0"/>
                </a:solidFill>
                <a:effectLst/>
                <a:uLnTx/>
                <a:uFillTx/>
                <a:cs typeface="Arial" pitchFamily="34" charset="0"/>
              </a:rPr>
              <a:t> </a:t>
            </a:r>
            <a:r>
              <a:rPr kumimoji="0" lang="tr-TR" altLang="tr-TR" sz="2200" b="1" i="0" u="none" strike="noStrike" kern="0" cap="none" spc="0" normalizeH="0" baseline="0" noProof="0" dirty="0">
                <a:ln>
                  <a:noFill/>
                </a:ln>
                <a:solidFill>
                  <a:srgbClr val="FF0000"/>
                </a:solidFill>
                <a:effectLst/>
                <a:uLnTx/>
                <a:uFillTx/>
                <a:cs typeface="Arial" pitchFamily="34" charset="0"/>
              </a:rPr>
              <a:t>12 eşit taksitte </a:t>
            </a:r>
            <a:r>
              <a:rPr lang="tr-TR" altLang="tr-TR" sz="2400" b="1" dirty="0">
                <a:solidFill>
                  <a:srgbClr val="0070C0"/>
                </a:solidFill>
              </a:rPr>
              <a:t>yapılacaktır</a:t>
            </a:r>
            <a:r>
              <a:rPr lang="tr-TR" altLang="tr-TR" sz="2200" b="1" kern="0" dirty="0">
                <a:cs typeface="Arial" pitchFamily="34" charset="0"/>
              </a:rPr>
              <a:t>. </a:t>
            </a:r>
          </a:p>
          <a:p>
            <a:pPr marL="342900" marR="0" lvl="0" indent="-342900" algn="just" defTabSz="914400" rtl="0" eaLnBrk="0" fontAlgn="base" latinLnBrk="0" hangingPunct="0">
              <a:lnSpc>
                <a:spcPct val="80000"/>
              </a:lnSpc>
              <a:spcBef>
                <a:spcPct val="20000"/>
              </a:spcBef>
              <a:spcAft>
                <a:spcPct val="0"/>
              </a:spcAft>
              <a:buClr>
                <a:srgbClr val="000000"/>
              </a:buClr>
              <a:buSzTx/>
              <a:buFont typeface="Wingdings" pitchFamily="2" charset="2"/>
              <a:buChar char="Ø"/>
              <a:tabLst/>
              <a:defRPr/>
            </a:pPr>
            <a:endParaRPr kumimoji="0" lang="tr-TR" altLang="tr-TR" sz="1800" b="1" i="0" u="none" strike="noStrike" kern="0" cap="none" spc="0" normalizeH="0" baseline="0" noProof="0" dirty="0">
              <a:ln>
                <a:noFill/>
              </a:ln>
              <a:solidFill>
                <a:srgbClr val="00007D">
                  <a:lumMod val="60000"/>
                  <a:lumOff val="40000"/>
                </a:srgbClr>
              </a:solidFill>
              <a:effectLst/>
              <a:uLnTx/>
              <a:uFillTx/>
              <a:cs typeface="Arial" pitchFamily="34" charset="0"/>
            </a:endParaRPr>
          </a:p>
          <a:p>
            <a:pPr algn="just">
              <a:lnSpc>
                <a:spcPct val="80000"/>
              </a:lnSpc>
              <a:buClr>
                <a:srgbClr val="000000"/>
              </a:buClr>
              <a:buSzTx/>
              <a:buFont typeface="Wingdings" pitchFamily="2" charset="2"/>
              <a:buChar char="Ø"/>
              <a:defRPr/>
            </a:pPr>
            <a:r>
              <a:rPr lang="tr-TR" sz="2400" b="1" dirty="0">
                <a:solidFill>
                  <a:srgbClr val="0070C0"/>
                </a:solidFill>
              </a:rPr>
              <a:t>Ancak,</a:t>
            </a:r>
            <a:r>
              <a:rPr lang="tr-TR" sz="2200" b="1" kern="0" dirty="0">
                <a:solidFill>
                  <a:srgbClr val="0070C0"/>
                </a:solidFill>
                <a:cs typeface="Arial" pitchFamily="34" charset="0"/>
              </a:rPr>
              <a:t> </a:t>
            </a:r>
            <a:r>
              <a:rPr lang="tr-TR" sz="2200" b="1" kern="0" dirty="0">
                <a:solidFill>
                  <a:srgbClr val="FF0000"/>
                </a:solidFill>
                <a:cs typeface="Arial" pitchFamily="34" charset="0"/>
              </a:rPr>
              <a:t>31 Mayıs 2023 </a:t>
            </a:r>
            <a:r>
              <a:rPr lang="tr-TR" sz="2400" b="1" dirty="0">
                <a:solidFill>
                  <a:srgbClr val="0070C0"/>
                </a:solidFill>
              </a:rPr>
              <a:t>tarihine kadar tebliğ edilen ihbarnameler için bu sürede (süre 30 günden az ise </a:t>
            </a:r>
            <a:r>
              <a:rPr lang="tr-TR" sz="2400" b="1" dirty="0">
                <a:solidFill>
                  <a:srgbClr val="FF0000"/>
                </a:solidFill>
              </a:rPr>
              <a:t>30 gün </a:t>
            </a:r>
            <a:r>
              <a:rPr lang="tr-TR" sz="2400" b="1" dirty="0">
                <a:solidFill>
                  <a:srgbClr val="0070C0"/>
                </a:solidFill>
              </a:rPr>
              <a:t>içinde) </a:t>
            </a:r>
            <a:r>
              <a:rPr lang="tr-TR" sz="2200" b="1" u="sng" kern="0" dirty="0">
                <a:solidFill>
                  <a:srgbClr val="FF0000"/>
                </a:solidFill>
                <a:cs typeface="Arial" pitchFamily="34" charset="0"/>
              </a:rPr>
              <a:t>başvuruda</a:t>
            </a:r>
            <a:r>
              <a:rPr lang="tr-TR" sz="2200" b="1" kern="0" dirty="0">
                <a:solidFill>
                  <a:srgbClr val="FF0000"/>
                </a:solidFill>
                <a:cs typeface="Arial" pitchFamily="34" charset="0"/>
              </a:rPr>
              <a:t> </a:t>
            </a:r>
            <a:r>
              <a:rPr lang="tr-TR" sz="2400" b="1" dirty="0">
                <a:solidFill>
                  <a:srgbClr val="0070C0"/>
                </a:solidFill>
              </a:rPr>
              <a:t>bulunmaları ve ödenecek tutarların </a:t>
            </a:r>
            <a:r>
              <a:rPr lang="tr-TR" sz="2200" b="1" kern="0" dirty="0">
                <a:solidFill>
                  <a:srgbClr val="FF0000"/>
                </a:solidFill>
                <a:cs typeface="Arial" pitchFamily="34" charset="0"/>
              </a:rPr>
              <a:t>ilk taksitini </a:t>
            </a:r>
            <a:r>
              <a:rPr lang="tr-TR" sz="2400" b="1" dirty="0">
                <a:solidFill>
                  <a:srgbClr val="0070C0"/>
                </a:solidFill>
              </a:rPr>
              <a:t>30 Haziran 2023 </a:t>
            </a:r>
            <a:r>
              <a:rPr lang="tr-TR" sz="2200" b="1" kern="0" dirty="0">
                <a:solidFill>
                  <a:srgbClr val="FF0000"/>
                </a:solidFill>
                <a:cs typeface="Arial" pitchFamily="34" charset="0"/>
              </a:rPr>
              <a:t>(3/7/2023) </a:t>
            </a:r>
            <a:r>
              <a:rPr lang="tr-TR" sz="2400" b="1" dirty="0">
                <a:solidFill>
                  <a:srgbClr val="0070C0"/>
                </a:solidFill>
              </a:rPr>
              <a:t>tarihine kadar, izleyen taksitleri </a:t>
            </a:r>
            <a:r>
              <a:rPr lang="tr-TR" sz="2200" b="1" kern="0" dirty="0">
                <a:solidFill>
                  <a:srgbClr val="FF0000"/>
                </a:solidFill>
                <a:cs typeface="Arial" pitchFamily="34" charset="0"/>
              </a:rPr>
              <a:t>aylık dönemler </a:t>
            </a:r>
            <a:r>
              <a:rPr lang="tr-TR" sz="2400" b="1" dirty="0">
                <a:solidFill>
                  <a:srgbClr val="0070C0"/>
                </a:solidFill>
              </a:rPr>
              <a:t>halinde toplam </a:t>
            </a:r>
            <a:r>
              <a:rPr lang="tr-TR" sz="2200" b="1" kern="0" dirty="0">
                <a:solidFill>
                  <a:srgbClr val="FF0000"/>
                </a:solidFill>
                <a:cs typeface="Arial" pitchFamily="34" charset="0"/>
              </a:rPr>
              <a:t>12 eşit taksitte </a:t>
            </a:r>
            <a:r>
              <a:rPr lang="tr-TR" sz="2200" b="1" u="sng" kern="0" dirty="0">
                <a:solidFill>
                  <a:srgbClr val="FF0000"/>
                </a:solidFill>
                <a:cs typeface="Arial" pitchFamily="34" charset="0"/>
              </a:rPr>
              <a:t>ödemeleri</a:t>
            </a:r>
            <a:r>
              <a:rPr lang="tr-TR" sz="2200" b="1" kern="0" dirty="0">
                <a:solidFill>
                  <a:srgbClr val="FF0000"/>
                </a:solidFill>
                <a:cs typeface="Arial" pitchFamily="34" charset="0"/>
              </a:rPr>
              <a:t> </a:t>
            </a:r>
            <a:r>
              <a:rPr lang="tr-TR" sz="2400" b="1" dirty="0">
                <a:solidFill>
                  <a:srgbClr val="0070C0"/>
                </a:solidFill>
              </a:rPr>
              <a:t>şarttır.</a:t>
            </a:r>
          </a:p>
          <a:p>
            <a:pPr marL="0" indent="0" algn="just">
              <a:lnSpc>
                <a:spcPct val="80000"/>
              </a:lnSpc>
              <a:buClr>
                <a:srgbClr val="000000"/>
              </a:buClr>
              <a:buSzTx/>
              <a:buNone/>
              <a:defRPr/>
            </a:pPr>
            <a:endParaRPr lang="tr-TR" altLang="tr-TR" sz="1800" b="1" kern="0" dirty="0">
              <a:solidFill>
                <a:srgbClr val="000000"/>
              </a:solidFill>
              <a:cs typeface="Arial" pitchFamily="34" charset="0"/>
            </a:endParaRPr>
          </a:p>
          <a:p>
            <a:pPr lvl="0" algn="just">
              <a:lnSpc>
                <a:spcPct val="80000"/>
              </a:lnSpc>
              <a:buClr>
                <a:srgbClr val="000000"/>
              </a:buClr>
              <a:buSzTx/>
              <a:buFont typeface="Wingdings" pitchFamily="2" charset="2"/>
              <a:buChar char="Ø"/>
              <a:defRPr/>
            </a:pPr>
            <a:r>
              <a:rPr lang="tr-TR" altLang="tr-TR" sz="2200" b="1" kern="0" dirty="0">
                <a:solidFill>
                  <a:srgbClr val="FF0000"/>
                </a:solidFill>
                <a:cs typeface="Arial" pitchFamily="34" charset="0"/>
              </a:rPr>
              <a:t>Matrah artırımında </a:t>
            </a:r>
            <a:r>
              <a:rPr lang="tr-TR" altLang="tr-TR" sz="2400" b="1" dirty="0">
                <a:solidFill>
                  <a:srgbClr val="0070C0"/>
                </a:solidFill>
              </a:rPr>
              <a:t>bulunan mükellefler hakkında sürdürülen incelemelerin, </a:t>
            </a:r>
            <a:r>
              <a:rPr lang="tr-TR" altLang="tr-TR" sz="2200" b="1" u="sng" kern="0" dirty="0">
                <a:solidFill>
                  <a:srgbClr val="FF0000"/>
                </a:solidFill>
                <a:cs typeface="Arial" pitchFamily="34" charset="0"/>
              </a:rPr>
              <a:t>21/3/2023</a:t>
            </a:r>
            <a:r>
              <a:rPr lang="tr-TR" altLang="tr-TR" sz="2200" b="1" kern="0" dirty="0">
                <a:solidFill>
                  <a:srgbClr val="FF0000"/>
                </a:solidFill>
                <a:cs typeface="Arial" pitchFamily="34" charset="0"/>
              </a:rPr>
              <a:t> tarihine kadar (bu tarih dahil) </a:t>
            </a:r>
            <a:r>
              <a:rPr lang="tr-TR" altLang="tr-TR" sz="2400" b="1" dirty="0">
                <a:solidFill>
                  <a:srgbClr val="0070C0"/>
                </a:solidFill>
              </a:rPr>
              <a:t>tamamlanmış olması gerekmektedir</a:t>
            </a:r>
            <a:r>
              <a:rPr lang="tr-TR" altLang="tr-TR" sz="2200" b="1" kern="0" dirty="0">
                <a:cs typeface="Arial" pitchFamily="34" charset="0"/>
              </a:rPr>
              <a:t>. </a:t>
            </a:r>
            <a:endParaRPr lang="tr-TR" sz="2200" b="1" kern="0" dirty="0">
              <a:cs typeface="Arial" pitchFamily="34" charset="0"/>
            </a:endParaRPr>
          </a:p>
        </p:txBody>
      </p:sp>
      <p:sp>
        <p:nvSpPr>
          <p:cNvPr id="9" name="Dikdörtgen 8"/>
          <p:cNvSpPr/>
          <p:nvPr/>
        </p:nvSpPr>
        <p:spPr>
          <a:xfrm>
            <a:off x="2503001" y="26621"/>
            <a:ext cx="6251327" cy="954107"/>
          </a:xfrm>
          <a:prstGeom prst="rect">
            <a:avLst/>
          </a:prstGeom>
        </p:spPr>
        <p:txBody>
          <a:bodyPr wrap="none">
            <a:spAutoFit/>
          </a:bodyPr>
          <a:lstStyle/>
          <a:p>
            <a:pPr lvl="0" algn="ctr">
              <a:spcBef>
                <a:spcPct val="0"/>
              </a:spcBef>
              <a:defRPr/>
            </a:pPr>
            <a:r>
              <a:rPr lang="tr-TR" altLang="tr-TR" sz="2800" b="1" dirty="0">
                <a:solidFill>
                  <a:srgbClr val="002060"/>
                </a:solidFill>
              </a:rPr>
              <a:t>YAPILANDIRMA: </a:t>
            </a:r>
            <a:r>
              <a:rPr lang="tr-TR" altLang="tr-TR" sz="2800" b="1" dirty="0">
                <a:solidFill>
                  <a:srgbClr val="FF0000"/>
                </a:solidFill>
                <a:ea typeface="+mj-ea"/>
                <a:cs typeface="+mj-cs"/>
              </a:rPr>
              <a:t>İNCELEME VE TARHİYAT </a:t>
            </a:r>
          </a:p>
          <a:p>
            <a:pPr lvl="0" algn="ctr">
              <a:spcBef>
                <a:spcPct val="0"/>
              </a:spcBef>
              <a:defRPr/>
            </a:pPr>
            <a:r>
              <a:rPr lang="tr-TR" altLang="tr-TR" sz="2800" b="1" dirty="0">
                <a:solidFill>
                  <a:srgbClr val="FF0000"/>
                </a:solidFill>
                <a:ea typeface="+mj-ea"/>
                <a:cs typeface="+mj-cs"/>
              </a:rPr>
              <a:t>SAFHASINDAKİ VERGİ ALACAKLARI</a:t>
            </a:r>
          </a:p>
        </p:txBody>
      </p:sp>
    </p:spTree>
    <p:extLst>
      <p:ext uri="{BB962C8B-B14F-4D97-AF65-F5344CB8AC3E}">
        <p14:creationId xmlns:p14="http://schemas.microsoft.com/office/powerpoint/2010/main" val="3848531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21</a:t>
            </a:fld>
            <a:endParaRPr lang="tr-TR" altLang="tr-TR" sz="1200">
              <a:latin typeface="Arial Black" pitchFamily="34" charset="0"/>
            </a:endParaRPr>
          </a:p>
        </p:txBody>
      </p:sp>
      <p:sp>
        <p:nvSpPr>
          <p:cNvPr id="5" name="Dikdörtgen 4"/>
          <p:cNvSpPr/>
          <p:nvPr/>
        </p:nvSpPr>
        <p:spPr>
          <a:xfrm>
            <a:off x="467544" y="1462308"/>
            <a:ext cx="8424936" cy="1778949"/>
          </a:xfrm>
          <a:prstGeom prst="rect">
            <a:avLst/>
          </a:prstGeom>
        </p:spPr>
        <p:txBody>
          <a:bodyPr wrap="square">
            <a:spAutoFit/>
          </a:bodyPr>
          <a:lstStyle/>
          <a:p>
            <a:pPr marL="365760" indent="-256032">
              <a:lnSpc>
                <a:spcPct val="80000"/>
              </a:lnSpc>
              <a:buClr>
                <a:schemeClr val="tx1"/>
              </a:buClr>
              <a:buSzPct val="115000"/>
              <a:defRPr/>
            </a:pPr>
            <a:r>
              <a:rPr lang="tr-TR" sz="1700" b="1" dirty="0"/>
              <a:t>	</a:t>
            </a:r>
            <a:endParaRPr lang="tr-TR" sz="16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a:p>
            <a:pPr marL="411162" lvl="1">
              <a:lnSpc>
                <a:spcPct val="80000"/>
              </a:lnSpc>
              <a:buClr>
                <a:schemeClr val="tx1"/>
              </a:buClr>
              <a:defRPr/>
            </a:pPr>
            <a:endParaRPr lang="tr-TR" altLang="tr-TR" sz="2000" b="1" dirty="0"/>
          </a:p>
        </p:txBody>
      </p:sp>
      <p:sp>
        <p:nvSpPr>
          <p:cNvPr id="7" name="Dikdörtgen 6"/>
          <p:cNvSpPr/>
          <p:nvPr/>
        </p:nvSpPr>
        <p:spPr>
          <a:xfrm>
            <a:off x="2195736" y="77723"/>
            <a:ext cx="6840760" cy="830997"/>
          </a:xfrm>
          <a:prstGeom prst="rect">
            <a:avLst/>
          </a:prstGeom>
        </p:spPr>
        <p:txBody>
          <a:bodyPr wrap="square">
            <a:spAutoFit/>
          </a:bodyPr>
          <a:lstStyle/>
          <a:p>
            <a:pPr algn="ctr"/>
            <a:r>
              <a:rPr lang="tr-TR" altLang="tr-TR" sz="2400" b="1" dirty="0">
                <a:solidFill>
                  <a:srgbClr val="002060"/>
                </a:solidFill>
              </a:rPr>
              <a:t>YAPILANDIRMA: </a:t>
            </a:r>
            <a:r>
              <a:rPr lang="tr-TR" sz="2400" b="1" dirty="0">
                <a:solidFill>
                  <a:srgbClr val="FF0000"/>
                </a:solidFill>
              </a:rPr>
              <a:t>PİŞMANLIK, İZAHA DAVET VE KENDİLİĞİNDEN BEYAN</a:t>
            </a:r>
          </a:p>
        </p:txBody>
      </p:sp>
      <p:sp>
        <p:nvSpPr>
          <p:cNvPr id="8" name="Dikdörtgen 7"/>
          <p:cNvSpPr/>
          <p:nvPr/>
        </p:nvSpPr>
        <p:spPr>
          <a:xfrm>
            <a:off x="313983" y="1396549"/>
            <a:ext cx="8363272" cy="4347857"/>
          </a:xfrm>
          <a:prstGeom prst="rect">
            <a:avLst/>
          </a:prstGeom>
        </p:spPr>
        <p:txBody>
          <a:bodyPr wrap="square">
            <a:spAutoFit/>
          </a:bodyPr>
          <a:lstStyle/>
          <a:p>
            <a:pPr marL="342900" indent="-342900" algn="just">
              <a:buFont typeface="Wingdings" pitchFamily="2" charset="2"/>
              <a:buChar char="Ø"/>
              <a:defRPr/>
            </a:pPr>
            <a:r>
              <a:rPr lang="tr-TR" altLang="tr-TR" sz="2600" b="1" dirty="0">
                <a:solidFill>
                  <a:srgbClr val="FF0000"/>
                </a:solidFill>
              </a:rPr>
              <a:t>Pişmanlıkla</a:t>
            </a:r>
            <a:r>
              <a:rPr lang="tr-TR" altLang="tr-TR" sz="2600" b="1" dirty="0">
                <a:solidFill>
                  <a:srgbClr val="0070C0"/>
                </a:solidFill>
              </a:rPr>
              <a:t> ya da </a:t>
            </a:r>
            <a:r>
              <a:rPr lang="tr-TR" altLang="tr-TR" sz="2600" b="1" dirty="0">
                <a:solidFill>
                  <a:srgbClr val="FF0000"/>
                </a:solidFill>
              </a:rPr>
              <a:t>izaha davet</a:t>
            </a:r>
            <a:r>
              <a:rPr lang="tr-TR" altLang="tr-TR" sz="2600" b="1" dirty="0">
                <a:solidFill>
                  <a:srgbClr val="0070C0"/>
                </a:solidFill>
              </a:rPr>
              <a:t> kapsamında veya </a:t>
            </a:r>
            <a:r>
              <a:rPr lang="tr-TR" altLang="tr-TR" sz="2600" b="1" dirty="0">
                <a:solidFill>
                  <a:srgbClr val="FF0000"/>
                </a:solidFill>
              </a:rPr>
              <a:t>kendiliğinden</a:t>
            </a:r>
            <a:r>
              <a:rPr lang="tr-TR" altLang="tr-TR" sz="2600" b="1" dirty="0">
                <a:solidFill>
                  <a:srgbClr val="0070C0"/>
                </a:solidFill>
              </a:rPr>
              <a:t> beyanname veren mükelleflerin beyanları üzerine tahakkuk eden;</a:t>
            </a:r>
          </a:p>
          <a:p>
            <a:pPr marL="381000" indent="-381000" algn="just">
              <a:defRPr/>
            </a:pPr>
            <a:endParaRPr lang="tr-TR" altLang="tr-TR" b="1" dirty="0"/>
          </a:p>
          <a:p>
            <a:pPr marL="719138" lvl="1" indent="-342900" algn="just">
              <a:spcAft>
                <a:spcPts val="200"/>
              </a:spcAft>
              <a:buClr>
                <a:schemeClr val="tx1"/>
              </a:buClr>
              <a:buFont typeface="Arial" pitchFamily="34" charset="0"/>
              <a:buChar char="•"/>
              <a:defRPr/>
            </a:pPr>
            <a:r>
              <a:rPr lang="tr-TR" altLang="tr-TR" sz="2600" b="1" kern="0" dirty="0">
                <a:solidFill>
                  <a:srgbClr val="0070C0"/>
                </a:solidFill>
                <a:cs typeface="Arial" pitchFamily="34" charset="0"/>
              </a:rPr>
              <a:t>Vergilerin </a:t>
            </a:r>
            <a:r>
              <a:rPr lang="tr-TR" altLang="tr-TR" sz="2600" b="1" kern="0" dirty="0">
                <a:solidFill>
                  <a:srgbClr val="FF0000"/>
                </a:solidFill>
                <a:cs typeface="Arial" pitchFamily="34" charset="0"/>
              </a:rPr>
              <a:t>tamamının,</a:t>
            </a:r>
          </a:p>
          <a:p>
            <a:pPr marL="719138" lvl="1" indent="-342900" algn="just">
              <a:spcAft>
                <a:spcPts val="200"/>
              </a:spcAft>
              <a:buClr>
                <a:schemeClr val="tx1"/>
              </a:buClr>
              <a:buFont typeface="Arial" pitchFamily="34" charset="0"/>
              <a:buChar char="•"/>
              <a:defRPr/>
            </a:pPr>
            <a:r>
              <a:rPr lang="tr-TR" altLang="tr-TR" sz="2600" b="1" kern="0" dirty="0">
                <a:solidFill>
                  <a:srgbClr val="0070C0"/>
                </a:solidFill>
                <a:cs typeface="Arial" pitchFamily="34" charset="0"/>
              </a:rPr>
              <a:t>Pişmanlık zammı, izah zammı ve gecikme faizi yerine </a:t>
            </a:r>
            <a:r>
              <a:rPr lang="tr-TR" altLang="tr-TR" sz="2600" b="1" kern="0" dirty="0">
                <a:solidFill>
                  <a:srgbClr val="FF0000"/>
                </a:solidFill>
                <a:cs typeface="Arial" pitchFamily="34" charset="0"/>
              </a:rPr>
              <a:t>Yİ-ÜFE</a:t>
            </a:r>
            <a:r>
              <a:rPr lang="tr-TR" altLang="tr-TR" sz="2600" b="1" kern="0" dirty="0">
                <a:solidFill>
                  <a:srgbClr val="0070C0"/>
                </a:solidFill>
                <a:cs typeface="Arial" pitchFamily="34" charset="0"/>
              </a:rPr>
              <a:t> tutarının,</a:t>
            </a:r>
          </a:p>
          <a:p>
            <a:pPr lvl="1" algn="just">
              <a:lnSpc>
                <a:spcPct val="80000"/>
              </a:lnSpc>
              <a:buClr>
                <a:schemeClr val="tx1"/>
              </a:buClr>
              <a:defRPr/>
            </a:pPr>
            <a:endParaRPr lang="tr-TR" altLang="tr-TR" sz="2000" b="1" dirty="0">
              <a:solidFill>
                <a:srgbClr val="0070C0"/>
              </a:solidFill>
            </a:endParaRPr>
          </a:p>
          <a:p>
            <a:pPr marL="361950" lvl="1" algn="just">
              <a:lnSpc>
                <a:spcPct val="80000"/>
              </a:lnSpc>
              <a:buClr>
                <a:schemeClr val="tx1"/>
              </a:buClr>
              <a:defRPr/>
            </a:pPr>
            <a:r>
              <a:rPr lang="tr-TR" altLang="tr-TR" sz="2600" b="1" u="sng" dirty="0">
                <a:solidFill>
                  <a:srgbClr val="FF0000"/>
                </a:solidFill>
              </a:rPr>
              <a:t>ödenmesi</a:t>
            </a:r>
            <a:r>
              <a:rPr lang="tr-TR" altLang="tr-TR" sz="2600" b="1" dirty="0">
                <a:solidFill>
                  <a:srgbClr val="FF0000"/>
                </a:solidFill>
              </a:rPr>
              <a:t> </a:t>
            </a:r>
            <a:r>
              <a:rPr lang="tr-TR" altLang="tr-TR" sz="2600" b="1" dirty="0">
                <a:solidFill>
                  <a:srgbClr val="0070C0"/>
                </a:solidFill>
              </a:rPr>
              <a:t>halinde, </a:t>
            </a:r>
          </a:p>
          <a:p>
            <a:pPr marL="361950" lvl="1" algn="just">
              <a:lnSpc>
                <a:spcPct val="80000"/>
              </a:lnSpc>
              <a:buClr>
                <a:schemeClr val="tx1"/>
              </a:buClr>
              <a:defRPr/>
            </a:pPr>
            <a:endParaRPr lang="tr-TR" altLang="tr-TR" sz="2600" b="1" kern="0" dirty="0">
              <a:solidFill>
                <a:srgbClr val="0070C0"/>
              </a:solidFill>
              <a:cs typeface="Arial" pitchFamily="34" charset="0"/>
            </a:endParaRPr>
          </a:p>
          <a:p>
            <a:pPr marL="361950" lvl="1" algn="just">
              <a:lnSpc>
                <a:spcPct val="80000"/>
              </a:lnSpc>
              <a:buClr>
                <a:schemeClr val="tx1"/>
              </a:buClr>
              <a:defRPr/>
            </a:pPr>
            <a:r>
              <a:rPr lang="tr-TR" altLang="tr-TR" sz="2600" b="1" kern="0" dirty="0">
                <a:solidFill>
                  <a:srgbClr val="FF0000"/>
                </a:solidFill>
                <a:cs typeface="Arial" pitchFamily="34" charset="0"/>
              </a:rPr>
              <a:t>Vergi cezaları, pişmanlık </a:t>
            </a:r>
            <a:r>
              <a:rPr lang="tr-TR" altLang="tr-TR" sz="2600" b="1" kern="0" dirty="0">
                <a:solidFill>
                  <a:srgbClr val="0070C0"/>
                </a:solidFill>
                <a:cs typeface="Arial" pitchFamily="34" charset="0"/>
              </a:rPr>
              <a:t>ve</a:t>
            </a:r>
            <a:r>
              <a:rPr lang="tr-TR" altLang="tr-TR" sz="2600" b="1" kern="0" dirty="0">
                <a:solidFill>
                  <a:srgbClr val="FF0000"/>
                </a:solidFill>
                <a:cs typeface="Arial" pitchFamily="34" charset="0"/>
              </a:rPr>
              <a:t> izah zammı</a:t>
            </a:r>
            <a:r>
              <a:rPr lang="tr-TR" altLang="tr-TR" sz="2600" b="1" dirty="0">
                <a:solidFill>
                  <a:srgbClr val="0070C0"/>
                </a:solidFill>
              </a:rPr>
              <a:t> ile</a:t>
            </a:r>
            <a:r>
              <a:rPr lang="tr-TR" altLang="tr-TR" sz="2600" b="1" kern="0" dirty="0">
                <a:solidFill>
                  <a:srgbClr val="FF0000"/>
                </a:solidFill>
                <a:cs typeface="Arial" pitchFamily="34" charset="0"/>
              </a:rPr>
              <a:t> gecikme faizi </a:t>
            </a:r>
            <a:r>
              <a:rPr lang="tr-TR" altLang="tr-TR" sz="2600" b="1" u="sng" dirty="0"/>
              <a:t>silinecek.</a:t>
            </a:r>
            <a:r>
              <a:rPr lang="tr-TR" altLang="tr-TR" sz="2600" b="1" dirty="0">
                <a:solidFill>
                  <a:srgbClr val="0070C0"/>
                </a:solidFill>
              </a:rPr>
              <a:t> </a:t>
            </a:r>
            <a:endParaRPr lang="tr-TR" altLang="tr-TR" sz="2600" b="1" kern="0" dirty="0">
              <a:solidFill>
                <a:srgbClr val="FF0000"/>
              </a:solidFill>
              <a:cs typeface="Arial" pitchFamily="34" charset="0"/>
            </a:endParaRPr>
          </a:p>
        </p:txBody>
      </p:sp>
    </p:spTree>
    <p:extLst>
      <p:ext uri="{BB962C8B-B14F-4D97-AF65-F5344CB8AC3E}">
        <p14:creationId xmlns:p14="http://schemas.microsoft.com/office/powerpoint/2010/main" val="2142077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2555776" y="188641"/>
            <a:ext cx="6336704" cy="576064"/>
          </a:xfrm>
        </p:spPr>
        <p:txBody>
          <a:bodyPr>
            <a:normAutofit/>
          </a:bodyPr>
          <a:lstStyle/>
          <a:p>
            <a:pPr algn="ctr" eaLnBrk="1" hangingPunct="1">
              <a:defRPr/>
            </a:pPr>
            <a:r>
              <a:rPr lang="tr-TR" altLang="tr-TR" sz="3000" b="1" dirty="0">
                <a:solidFill>
                  <a:srgbClr val="FF0000"/>
                </a:solidFill>
              </a:rPr>
              <a:t>MATRAH ve VERGİ ARTIRIMI</a:t>
            </a:r>
          </a:p>
        </p:txBody>
      </p:sp>
      <p:sp>
        <p:nvSpPr>
          <p:cNvPr id="10244" name="Rectangle 3"/>
          <p:cNvSpPr>
            <a:spLocks noGrp="1" noChangeArrowheads="1"/>
          </p:cNvSpPr>
          <p:nvPr>
            <p:ph type="subTitle" idx="1"/>
          </p:nvPr>
        </p:nvSpPr>
        <p:spPr>
          <a:xfrm>
            <a:off x="467544" y="1196752"/>
            <a:ext cx="8280920" cy="5184576"/>
          </a:xfrm>
        </p:spPr>
        <p:txBody>
          <a:bodyPr>
            <a:normAutofit lnSpcReduction="10000"/>
          </a:bodyPr>
          <a:lstStyle/>
          <a:p>
            <a:pPr marL="109728" indent="0" eaLnBrk="1" fontAlgn="auto" hangingPunct="1">
              <a:lnSpc>
                <a:spcPct val="80000"/>
              </a:lnSpc>
              <a:spcBef>
                <a:spcPts val="0"/>
              </a:spcBef>
              <a:spcAft>
                <a:spcPts val="600"/>
              </a:spcAft>
              <a:buClr>
                <a:schemeClr val="tx1"/>
              </a:buClr>
              <a:buFont typeface="Georgia" pitchFamily="18" charset="0"/>
              <a:buNone/>
              <a:defRPr/>
            </a:pPr>
            <a:r>
              <a:rPr lang="tr-TR" altLang="tr-TR" sz="2600" b="1" dirty="0">
                <a:solidFill>
                  <a:srgbClr val="FF0000"/>
                </a:solidFill>
                <a:latin typeface="+mj-lt"/>
                <a:ea typeface="+mj-ea"/>
                <a:cs typeface="+mj-cs"/>
              </a:rPr>
              <a:t>Mükelleflerin 2018 ila 2022 yıllarında beyan ettikleri;</a:t>
            </a:r>
          </a:p>
          <a:p>
            <a:pPr marL="109728" indent="0" algn="l" eaLnBrk="1" fontAlgn="auto" hangingPunct="1">
              <a:lnSpc>
                <a:spcPct val="80000"/>
              </a:lnSpc>
              <a:spcBef>
                <a:spcPts val="0"/>
              </a:spcBef>
              <a:spcAft>
                <a:spcPts val="600"/>
              </a:spcAft>
              <a:buClr>
                <a:schemeClr val="tx1"/>
              </a:buClr>
              <a:buFont typeface="Georgia" pitchFamily="18" charset="0"/>
              <a:buNone/>
              <a:defRPr/>
            </a:pPr>
            <a:endParaRPr lang="tr-TR" altLang="tr-TR" sz="600" b="1" dirty="0">
              <a:solidFill>
                <a:srgbClr val="C00000"/>
              </a:solidFill>
            </a:endParaRPr>
          </a:p>
          <a:p>
            <a:pPr marL="754380" lvl="1" indent="-342900" algn="l" eaLnBrk="1" fontAlgn="auto" hangingPunct="1">
              <a:spcBef>
                <a:spcPts val="0"/>
              </a:spcBef>
              <a:spcAft>
                <a:spcPts val="200"/>
              </a:spcAft>
              <a:buClr>
                <a:schemeClr val="tx1"/>
              </a:buClr>
              <a:buFont typeface="Arial" pitchFamily="34" charset="0"/>
              <a:buChar char="•"/>
              <a:defRPr/>
            </a:pPr>
            <a:r>
              <a:rPr lang="tr-TR" altLang="tr-TR" sz="2400" b="1" dirty="0">
                <a:solidFill>
                  <a:srgbClr val="0070C0"/>
                </a:solidFill>
              </a:rPr>
              <a:t>Gelir Vergisi</a:t>
            </a:r>
          </a:p>
          <a:p>
            <a:pPr marL="754380" lvl="1" indent="-342900" algn="l" eaLnBrk="1" fontAlgn="auto" hangingPunct="1">
              <a:spcBef>
                <a:spcPts val="0"/>
              </a:spcBef>
              <a:spcAft>
                <a:spcPts val="200"/>
              </a:spcAft>
              <a:buClr>
                <a:schemeClr val="tx1"/>
              </a:buClr>
              <a:buFont typeface="Arial" pitchFamily="34" charset="0"/>
              <a:buChar char="•"/>
              <a:defRPr/>
            </a:pPr>
            <a:r>
              <a:rPr lang="tr-TR" altLang="tr-TR" sz="2400" b="1" dirty="0">
                <a:solidFill>
                  <a:srgbClr val="0070C0"/>
                </a:solidFill>
              </a:rPr>
              <a:t>Kurumlar Vergisi</a:t>
            </a:r>
          </a:p>
          <a:p>
            <a:pPr marL="754380" lvl="1" indent="-342900" algn="l" eaLnBrk="1" fontAlgn="auto" hangingPunct="1">
              <a:spcBef>
                <a:spcPts val="0"/>
              </a:spcBef>
              <a:spcAft>
                <a:spcPts val="200"/>
              </a:spcAft>
              <a:buClr>
                <a:schemeClr val="tx1"/>
              </a:buClr>
              <a:buFont typeface="Arial" pitchFamily="34" charset="0"/>
              <a:buChar char="•"/>
              <a:defRPr/>
            </a:pPr>
            <a:r>
              <a:rPr lang="tr-TR" altLang="tr-TR" sz="2400" b="1" dirty="0">
                <a:solidFill>
                  <a:srgbClr val="0070C0"/>
                </a:solidFill>
              </a:rPr>
              <a:t>Gelir/Kurum Stopaj Vergisi</a:t>
            </a:r>
          </a:p>
          <a:p>
            <a:pPr marL="754380" lvl="1" indent="-342900" algn="l" eaLnBrk="1" fontAlgn="auto" hangingPunct="1">
              <a:spcBef>
                <a:spcPts val="0"/>
              </a:spcBef>
              <a:spcAft>
                <a:spcPts val="200"/>
              </a:spcAft>
              <a:buClr>
                <a:schemeClr val="tx1"/>
              </a:buClr>
              <a:buFont typeface="Arial" pitchFamily="34" charset="0"/>
              <a:buChar char="•"/>
              <a:defRPr/>
            </a:pPr>
            <a:r>
              <a:rPr lang="tr-TR" altLang="tr-TR" sz="2400" b="1" dirty="0">
                <a:solidFill>
                  <a:srgbClr val="0070C0"/>
                </a:solidFill>
              </a:rPr>
              <a:t>Katma Değer Vergisi</a:t>
            </a:r>
          </a:p>
          <a:p>
            <a:pPr marL="411480" lvl="1" algn="l" eaLnBrk="1" fontAlgn="auto" hangingPunct="1">
              <a:spcBef>
                <a:spcPts val="0"/>
              </a:spcBef>
              <a:spcAft>
                <a:spcPts val="200"/>
              </a:spcAft>
              <a:buClr>
                <a:schemeClr val="tx1"/>
              </a:buClr>
              <a:defRPr/>
            </a:pPr>
            <a:endParaRPr lang="tr-TR" altLang="tr-TR" sz="2400" b="1" dirty="0">
              <a:solidFill>
                <a:schemeClr val="tx1"/>
              </a:solidFill>
            </a:endParaRPr>
          </a:p>
          <a:p>
            <a:pPr marL="365760" indent="-256032" algn="just" eaLnBrk="1" fontAlgn="auto" hangingPunct="1">
              <a:lnSpc>
                <a:spcPct val="80000"/>
              </a:lnSpc>
              <a:spcBef>
                <a:spcPts val="0"/>
              </a:spcBef>
              <a:spcAft>
                <a:spcPts val="600"/>
              </a:spcAft>
              <a:buClr>
                <a:schemeClr val="tx1"/>
              </a:buClr>
              <a:buFontTx/>
              <a:buNone/>
              <a:defRPr/>
            </a:pPr>
            <a:r>
              <a:rPr lang="tr-TR" altLang="tr-TR" sz="2400" b="1" dirty="0"/>
              <a:t>	</a:t>
            </a:r>
            <a:r>
              <a:rPr lang="tr-TR" altLang="tr-TR" sz="2400" b="1" dirty="0">
                <a:solidFill>
                  <a:srgbClr val="FF0000"/>
                </a:solidFill>
              </a:rPr>
              <a:t>matrahlarını / vergilerini,</a:t>
            </a:r>
          </a:p>
          <a:p>
            <a:pPr marL="365760" indent="-256032" algn="just" eaLnBrk="1" fontAlgn="auto" hangingPunct="1">
              <a:lnSpc>
                <a:spcPct val="80000"/>
              </a:lnSpc>
              <a:spcBef>
                <a:spcPts val="0"/>
              </a:spcBef>
              <a:spcAft>
                <a:spcPts val="600"/>
              </a:spcAft>
              <a:buClr>
                <a:schemeClr val="tx1"/>
              </a:buClr>
              <a:buFontTx/>
              <a:buNone/>
              <a:defRPr/>
            </a:pPr>
            <a:endParaRPr lang="tr-TR" altLang="tr-TR" sz="1100" b="1" dirty="0"/>
          </a:p>
          <a:p>
            <a:pPr marL="715963" indent="-268288" algn="just" eaLnBrk="1" fontAlgn="auto" hangingPunct="1">
              <a:lnSpc>
                <a:spcPct val="110000"/>
              </a:lnSpc>
              <a:spcBef>
                <a:spcPts val="0"/>
              </a:spcBef>
              <a:spcAft>
                <a:spcPts val="200"/>
              </a:spcAft>
              <a:buClr>
                <a:schemeClr val="tx1"/>
              </a:buClr>
              <a:buFont typeface="Arial" pitchFamily="34" charset="0"/>
              <a:buChar char="•"/>
              <a:defRPr/>
            </a:pPr>
            <a:r>
              <a:rPr lang="tr-TR" altLang="tr-TR" sz="2400" b="1" dirty="0">
                <a:solidFill>
                  <a:srgbClr val="0070C0"/>
                </a:solidFill>
              </a:rPr>
              <a:t>Kanunda öngörülen </a:t>
            </a:r>
            <a:r>
              <a:rPr lang="tr-TR" altLang="tr-TR" sz="2400" b="1" dirty="0">
                <a:solidFill>
                  <a:srgbClr val="FF0000"/>
                </a:solidFill>
              </a:rPr>
              <a:t>oranlarda artırmaları</a:t>
            </a:r>
            <a:r>
              <a:rPr lang="tr-TR" altLang="tr-TR" sz="2400" b="1" dirty="0">
                <a:solidFill>
                  <a:srgbClr val="0070C0"/>
                </a:solidFill>
              </a:rPr>
              <a:t>,</a:t>
            </a:r>
          </a:p>
          <a:p>
            <a:pPr marL="715963" indent="-268288" algn="just">
              <a:lnSpc>
                <a:spcPct val="110000"/>
              </a:lnSpc>
              <a:spcBef>
                <a:spcPts val="0"/>
              </a:spcBef>
              <a:spcAft>
                <a:spcPts val="200"/>
              </a:spcAft>
              <a:buClr>
                <a:schemeClr val="tx1"/>
              </a:buClr>
              <a:buFont typeface="Arial" pitchFamily="34" charset="0"/>
              <a:buChar char="•"/>
              <a:defRPr/>
            </a:pPr>
            <a:r>
              <a:rPr lang="tr-TR" sz="2400" b="1" dirty="0">
                <a:solidFill>
                  <a:srgbClr val="0070C0"/>
                </a:solidFill>
              </a:rPr>
              <a:t>Kanunda öngörülen </a:t>
            </a:r>
            <a:r>
              <a:rPr lang="tr-TR" sz="2400" b="1" dirty="0">
                <a:solidFill>
                  <a:srgbClr val="FF0000"/>
                </a:solidFill>
              </a:rPr>
              <a:t>süre ve şekilde </a:t>
            </a:r>
            <a:r>
              <a:rPr lang="tr-TR" sz="2400" b="1" dirty="0">
                <a:solidFill>
                  <a:srgbClr val="0070C0"/>
                </a:solidFill>
              </a:rPr>
              <a:t>ödemeleri</a:t>
            </a:r>
            <a:r>
              <a:rPr lang="tr-TR" sz="2400" b="1" dirty="0">
                <a:solidFill>
                  <a:srgbClr val="FF0000"/>
                </a:solidFill>
              </a:rPr>
              <a:t> </a:t>
            </a:r>
            <a:r>
              <a:rPr lang="tr-TR" sz="2400" b="1" dirty="0">
                <a:solidFill>
                  <a:srgbClr val="0070C0"/>
                </a:solidFill>
              </a:rPr>
              <a:t>durumunda, </a:t>
            </a:r>
            <a:r>
              <a:rPr lang="tr-TR" altLang="tr-TR" sz="2400" b="1" dirty="0">
                <a:solidFill>
                  <a:srgbClr val="0070C0"/>
                </a:solidFill>
              </a:rPr>
              <a:t> </a:t>
            </a:r>
          </a:p>
          <a:p>
            <a:pPr marL="361950" indent="0" algn="just" eaLnBrk="1" fontAlgn="auto" hangingPunct="1">
              <a:lnSpc>
                <a:spcPct val="80000"/>
              </a:lnSpc>
              <a:spcBef>
                <a:spcPts val="0"/>
              </a:spcBef>
              <a:spcAft>
                <a:spcPts val="600"/>
              </a:spcAft>
              <a:buClr>
                <a:schemeClr val="tx1"/>
              </a:buClr>
              <a:buFontTx/>
              <a:buNone/>
              <a:defRPr/>
            </a:pPr>
            <a:endParaRPr lang="tr-TR" altLang="tr-TR" sz="2400" b="1" dirty="0">
              <a:solidFill>
                <a:schemeClr val="accent4"/>
              </a:solidFill>
            </a:endParaRPr>
          </a:p>
          <a:p>
            <a:pPr marL="361950" indent="0" algn="just" eaLnBrk="1" fontAlgn="auto" hangingPunct="1">
              <a:lnSpc>
                <a:spcPct val="80000"/>
              </a:lnSpc>
              <a:spcBef>
                <a:spcPts val="0"/>
              </a:spcBef>
              <a:spcAft>
                <a:spcPts val="600"/>
              </a:spcAft>
              <a:buClr>
                <a:schemeClr val="tx1"/>
              </a:buClr>
              <a:buFontTx/>
              <a:buNone/>
              <a:defRPr/>
            </a:pPr>
            <a:r>
              <a:rPr lang="tr-TR" altLang="tr-TR" sz="2400" b="1" dirty="0">
                <a:solidFill>
                  <a:srgbClr val="FF0000"/>
                </a:solidFill>
              </a:rPr>
              <a:t>bu vergi türleri nedeniyle vergi incelemesi ve vergi tarhiyatı yapılmayacak. </a:t>
            </a:r>
          </a:p>
          <a:p>
            <a:pPr marL="109728" indent="0" eaLnBrk="1" fontAlgn="auto" hangingPunct="1">
              <a:lnSpc>
                <a:spcPct val="80000"/>
              </a:lnSpc>
              <a:spcBef>
                <a:spcPts val="0"/>
              </a:spcBef>
              <a:spcAft>
                <a:spcPts val="600"/>
              </a:spcAft>
              <a:buClr>
                <a:schemeClr val="tx1"/>
              </a:buClr>
              <a:buFont typeface="Georgia" pitchFamily="18" charset="0"/>
              <a:buNone/>
              <a:defRPr/>
            </a:pPr>
            <a:endParaRPr lang="tr-TR" altLang="tr-TR" sz="2000" b="1" dirty="0">
              <a:solidFill>
                <a:srgbClr val="C00000"/>
              </a:solidFill>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1772816"/>
            <a:ext cx="2847975" cy="1609725"/>
          </a:xfrm>
          <a:prstGeom prst="rect">
            <a:avLst/>
          </a:prstGeom>
        </p:spPr>
      </p:pic>
      <p:sp>
        <p:nvSpPr>
          <p:cNvPr id="6"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r>
              <a:rPr lang="tr-TR" altLang="tr-TR" sz="1200" dirty="0">
                <a:solidFill>
                  <a:prstClr val="black"/>
                </a:solidFill>
                <a:latin typeface="Arial Black" pitchFamily="34" charset="0"/>
              </a:rPr>
              <a:t>22</a:t>
            </a:r>
          </a:p>
        </p:txBody>
      </p:sp>
    </p:spTree>
    <p:extLst>
      <p:ext uri="{BB962C8B-B14F-4D97-AF65-F5344CB8AC3E}">
        <p14:creationId xmlns:p14="http://schemas.microsoft.com/office/powerpoint/2010/main" val="1320792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C3F27A41-11D5-4188-9B08-45A2E7FA58D9}" type="slidenum">
              <a:rPr lang="tr-TR" altLang="tr-TR" sz="1200">
                <a:solidFill>
                  <a:prstClr val="black"/>
                </a:solidFill>
                <a:latin typeface="Arial Black" pitchFamily="34" charset="0"/>
              </a:rPr>
              <a:pPr algn="r" eaLnBrk="1" hangingPunct="1"/>
              <a:t>23</a:t>
            </a:fld>
            <a:endParaRPr lang="tr-TR" altLang="tr-TR" sz="1200">
              <a:solidFill>
                <a:prstClr val="black"/>
              </a:solidFill>
              <a:latin typeface="Arial Black" pitchFamily="34" charset="0"/>
            </a:endParaRPr>
          </a:p>
        </p:txBody>
      </p:sp>
      <p:graphicFrame>
        <p:nvGraphicFramePr>
          <p:cNvPr id="18543" name="Group 111"/>
          <p:cNvGraphicFramePr>
            <a:graphicFrameLocks noGrp="1"/>
          </p:cNvGraphicFramePr>
          <p:nvPr>
            <p:ph sz="half" idx="4294967295"/>
          </p:nvPr>
        </p:nvGraphicFramePr>
        <p:xfrm>
          <a:off x="395536" y="1196752"/>
          <a:ext cx="8362949" cy="4789960"/>
        </p:xfrm>
        <a:graphic>
          <a:graphicData uri="http://schemas.openxmlformats.org/drawingml/2006/table">
            <a:tbl>
              <a:tblPr/>
              <a:tblGrid>
                <a:gridCol w="773471">
                  <a:extLst>
                    <a:ext uri="{9D8B030D-6E8A-4147-A177-3AD203B41FA5}">
                      <a16:colId xmlns="" xmlns:a16="http://schemas.microsoft.com/office/drawing/2014/main" val="20000"/>
                    </a:ext>
                  </a:extLst>
                </a:gridCol>
                <a:gridCol w="1463677">
                  <a:extLst>
                    <a:ext uri="{9D8B030D-6E8A-4147-A177-3AD203B41FA5}">
                      <a16:colId xmlns="" xmlns:a16="http://schemas.microsoft.com/office/drawing/2014/main" val="20001"/>
                    </a:ext>
                  </a:extLst>
                </a:gridCol>
                <a:gridCol w="1219236">
                  <a:extLst>
                    <a:ext uri="{9D8B030D-6E8A-4147-A177-3AD203B41FA5}">
                      <a16:colId xmlns="" xmlns:a16="http://schemas.microsoft.com/office/drawing/2014/main" val="20002"/>
                    </a:ext>
                  </a:extLst>
                </a:gridCol>
                <a:gridCol w="1656184">
                  <a:extLst>
                    <a:ext uri="{9D8B030D-6E8A-4147-A177-3AD203B41FA5}">
                      <a16:colId xmlns="" xmlns:a16="http://schemas.microsoft.com/office/drawing/2014/main" val="20003"/>
                    </a:ext>
                  </a:extLst>
                </a:gridCol>
                <a:gridCol w="1080120">
                  <a:extLst>
                    <a:ext uri="{9D8B030D-6E8A-4147-A177-3AD203B41FA5}">
                      <a16:colId xmlns="" xmlns:a16="http://schemas.microsoft.com/office/drawing/2014/main" val="20004"/>
                    </a:ext>
                  </a:extLst>
                </a:gridCol>
                <a:gridCol w="1008424">
                  <a:extLst>
                    <a:ext uri="{9D8B030D-6E8A-4147-A177-3AD203B41FA5}">
                      <a16:colId xmlns="" xmlns:a16="http://schemas.microsoft.com/office/drawing/2014/main" val="20005"/>
                    </a:ext>
                  </a:extLst>
                </a:gridCol>
                <a:gridCol w="1161837">
                  <a:extLst>
                    <a:ext uri="{9D8B030D-6E8A-4147-A177-3AD203B41FA5}">
                      <a16:colId xmlns="" xmlns:a16="http://schemas.microsoft.com/office/drawing/2014/main" val="20006"/>
                    </a:ext>
                  </a:extLst>
                </a:gridCol>
              </a:tblGrid>
              <a:tr h="432048">
                <a:tc gridSpan="7">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chemeClr val="tx1"/>
                          </a:solidFill>
                          <a:latin typeface="+mn-lt"/>
                          <a:ea typeface="+mn-ea"/>
                          <a:cs typeface="+mn-cs"/>
                        </a:rPr>
                        <a:t>GELİR VERGİSİ</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680387">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600" b="1" kern="1200" dirty="0">
                          <a:solidFill>
                            <a:schemeClr val="tx1"/>
                          </a:solidFill>
                          <a:latin typeface="+mn-lt"/>
                          <a:ea typeface="+mn-ea"/>
                          <a:cs typeface="+mn-cs"/>
                        </a:rPr>
                        <a:t>YIL</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600" b="1" kern="1200" dirty="0">
                          <a:solidFill>
                            <a:schemeClr val="tx1"/>
                          </a:solidFill>
                          <a:latin typeface="+mn-lt"/>
                          <a:ea typeface="+mn-ea"/>
                          <a:cs typeface="+mn-cs"/>
                        </a:rPr>
                        <a:t>ARTIRIM ORANLARI</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600" b="1" kern="1200" dirty="0">
                          <a:solidFill>
                            <a:schemeClr val="tx1"/>
                          </a:solidFill>
                          <a:latin typeface="+mn-lt"/>
                          <a:ea typeface="+mn-ea"/>
                          <a:cs typeface="+mn-cs"/>
                        </a:rPr>
                        <a:t>ASGARİ ARTIRIM TUTARI</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tr-TR" sz="1600" b="1" kern="1200" dirty="0">
                        <a:solidFill>
                          <a:schemeClr val="tx1"/>
                        </a:solidFill>
                        <a:latin typeface="+mn-lt"/>
                        <a:ea typeface="+mn-ea"/>
                        <a:cs typeface="+mn-cs"/>
                      </a:endParaRPr>
                    </a:p>
                  </a:txBody>
                  <a:tcPr marL="91436" marR="91436" marT="45719" marB="45719"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600" b="1" kern="1200" dirty="0">
                          <a:solidFill>
                            <a:schemeClr val="tx1"/>
                          </a:solidFill>
                          <a:latin typeface="+mn-lt"/>
                          <a:ea typeface="+mn-ea"/>
                          <a:cs typeface="+mn-cs"/>
                        </a:rPr>
                        <a:t>VERGİ </a:t>
                      </a:r>
                    </a:p>
                    <a:p>
                      <a:pPr marL="0" marR="0" lvl="0" indent="0" algn="ctr" defTabSz="914400" rtl="0" eaLnBrk="1" fontAlgn="base" latinLnBrk="0" hangingPunct="1">
                        <a:lnSpc>
                          <a:spcPct val="100000"/>
                        </a:lnSpc>
                        <a:spcBef>
                          <a:spcPct val="0"/>
                        </a:spcBef>
                        <a:spcAft>
                          <a:spcPct val="0"/>
                        </a:spcAft>
                        <a:buClrTx/>
                        <a:buSzTx/>
                        <a:buFontTx/>
                        <a:buNone/>
                        <a:tabLst/>
                      </a:pPr>
                      <a:r>
                        <a:rPr lang="tr-TR" sz="1600" b="1" kern="1200" dirty="0">
                          <a:solidFill>
                            <a:schemeClr val="tx1"/>
                          </a:solidFill>
                          <a:latin typeface="+mn-lt"/>
                          <a:ea typeface="+mn-ea"/>
                          <a:cs typeface="+mn-cs"/>
                        </a:rPr>
                        <a:t>ORANI</a:t>
                      </a:r>
                    </a:p>
                    <a:p>
                      <a:pPr marL="0" marR="0" lvl="0" indent="0" algn="ctr" defTabSz="914400" rtl="0" eaLnBrk="1" fontAlgn="base" latinLnBrk="0" hangingPunct="1">
                        <a:lnSpc>
                          <a:spcPct val="100000"/>
                        </a:lnSpc>
                        <a:spcBef>
                          <a:spcPct val="0"/>
                        </a:spcBef>
                        <a:spcAft>
                          <a:spcPct val="0"/>
                        </a:spcAft>
                        <a:buClrTx/>
                        <a:buSzTx/>
                        <a:buFontTx/>
                        <a:buNone/>
                        <a:tabLst/>
                      </a:pPr>
                      <a:r>
                        <a:rPr lang="tr-TR" sz="1600" b="1" kern="1200" dirty="0">
                          <a:solidFill>
                            <a:srgbClr val="FF0000"/>
                          </a:solidFill>
                          <a:latin typeface="+mj-lt"/>
                          <a:ea typeface="+mn-ea"/>
                          <a:cs typeface="+mn-cs"/>
                        </a:rPr>
                        <a:t>%</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1600" b="1" kern="1200" dirty="0">
                          <a:solidFill>
                            <a:schemeClr val="tx1"/>
                          </a:solidFill>
                          <a:latin typeface="+mn-lt"/>
                          <a:ea typeface="+mn-ea"/>
                          <a:cs typeface="+mn-cs"/>
                        </a:rPr>
                        <a:t>ÖDENECEK VERGİ (%20)</a:t>
                      </a:r>
                    </a:p>
                  </a:txBody>
                  <a:tcPr marL="91436" marR="91436" marT="45719" marB="45719"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tr-TR" sz="1600" b="1" kern="1200" dirty="0">
                        <a:solidFill>
                          <a:schemeClr val="tx1"/>
                        </a:solidFill>
                        <a:latin typeface="+mn-lt"/>
                        <a:ea typeface="+mn-ea"/>
                        <a:cs typeface="+mn-cs"/>
                      </a:endParaRP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1"/>
                  </a:ext>
                </a:extLst>
              </a:tr>
              <a:tr h="680387">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600" b="1" kern="1200" dirty="0">
                          <a:solidFill>
                            <a:schemeClr val="tx1"/>
                          </a:solidFill>
                          <a:latin typeface="+mn-lt"/>
                          <a:ea typeface="+mn-ea"/>
                          <a:cs typeface="+mn-cs"/>
                        </a:rPr>
                        <a:t>İşletme Hesabı</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600" b="1" kern="1200" dirty="0">
                          <a:solidFill>
                            <a:schemeClr val="tx1"/>
                          </a:solidFill>
                          <a:latin typeface="+mn-lt"/>
                          <a:ea typeface="+mn-ea"/>
                          <a:cs typeface="+mn-cs"/>
                        </a:rPr>
                        <a:t>Bilanço/Serbest Meslek</a:t>
                      </a:r>
                    </a:p>
                  </a:txBody>
                  <a:tcPr marL="91436" marR="91436" marT="45719" marB="45719"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1600" b="1" kern="1200" dirty="0">
                          <a:solidFill>
                            <a:schemeClr val="tx1"/>
                          </a:solidFill>
                          <a:latin typeface="+mn-lt"/>
                          <a:ea typeface="+mn-ea"/>
                          <a:cs typeface="+mn-cs"/>
                        </a:rPr>
                        <a:t>İşletme Hesabı</a:t>
                      </a:r>
                    </a:p>
                  </a:txBody>
                  <a:tcPr marL="91436" marR="91436" marT="45719" marB="45719"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1600" b="1" kern="1200" dirty="0">
                          <a:solidFill>
                            <a:schemeClr val="tx1"/>
                          </a:solidFill>
                          <a:latin typeface="+mn-lt"/>
                          <a:ea typeface="+mn-ea"/>
                          <a:cs typeface="+mn-cs"/>
                        </a:rPr>
                        <a:t>Bilanço</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2"/>
                  </a:ext>
                </a:extLst>
              </a:tr>
              <a:tr h="37815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rgbClr val="FF0000"/>
                          </a:solidFill>
                          <a:latin typeface="+mj-lt"/>
                          <a:ea typeface="+mn-ea"/>
                          <a:cs typeface="+mn-cs"/>
                        </a:rPr>
                        <a:t>2018</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chemeClr val="tx1"/>
                          </a:solidFill>
                          <a:latin typeface="+mj-lt"/>
                          <a:ea typeface="+mn-ea"/>
                          <a:cs typeface="+mn-cs"/>
                        </a:rPr>
                        <a:t>% 35</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rgbClr val="FF0000"/>
                          </a:solidFill>
                          <a:latin typeface="+mj-lt"/>
                          <a:ea typeface="+mn-ea"/>
                          <a:cs typeface="+mn-cs"/>
                        </a:rPr>
                        <a:t>63.800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rgbClr val="FF0000"/>
                          </a:solidFill>
                          <a:latin typeface="+mj-lt"/>
                          <a:ea typeface="+mn-ea"/>
                          <a:cs typeface="+mn-cs"/>
                        </a:rPr>
                        <a:t>94.000</a:t>
                      </a:r>
                    </a:p>
                  </a:txBody>
                  <a:tcPr marL="91436" marR="91436" marT="45719" marB="45719"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chemeClr val="tx1"/>
                          </a:solidFill>
                          <a:latin typeface="+mn-lt"/>
                          <a:ea typeface="+mn-ea"/>
                          <a:cs typeface="+mn-cs"/>
                        </a:rPr>
                        <a:t>20 – 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rgbClr val="FF0000"/>
                          </a:solidFill>
                          <a:latin typeface="+mj-lt"/>
                          <a:ea typeface="+mn-ea"/>
                          <a:cs typeface="+mn-cs"/>
                        </a:rPr>
                        <a:t>12.760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chemeClr val="tx1"/>
                          </a:solidFill>
                          <a:latin typeface="+mj-lt"/>
                          <a:ea typeface="+mn-ea"/>
                          <a:cs typeface="+mn-cs"/>
                        </a:rPr>
                        <a:t>18.800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7815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rgbClr val="FF0000"/>
                          </a:solidFill>
                          <a:latin typeface="+mj-lt"/>
                          <a:ea typeface="+mn-ea"/>
                          <a:cs typeface="+mn-cs"/>
                        </a:rPr>
                        <a:t>2019</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chemeClr val="tx1"/>
                          </a:solidFill>
                          <a:latin typeface="+mj-lt"/>
                          <a:ea typeface="+mn-ea"/>
                          <a:cs typeface="+mn-cs"/>
                        </a:rPr>
                        <a:t>% 30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rgbClr val="FF0000"/>
                          </a:solidFill>
                          <a:latin typeface="+mj-lt"/>
                          <a:ea typeface="+mn-ea"/>
                          <a:cs typeface="+mn-cs"/>
                        </a:rPr>
                        <a:t>66.400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rgbClr val="FF0000"/>
                          </a:solidFill>
                          <a:latin typeface="+mj-lt"/>
                          <a:ea typeface="+mn-ea"/>
                          <a:cs typeface="+mn-cs"/>
                        </a:rPr>
                        <a:t>99.600</a:t>
                      </a:r>
                    </a:p>
                  </a:txBody>
                  <a:tcPr marL="91436" marR="91436" marT="45719" marB="45719"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v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lang="tr-TR" sz="1800" b="1" kern="1200" dirty="0">
                        <a:solidFill>
                          <a:srgbClr val="FF0000"/>
                        </a:solidFill>
                        <a:latin typeface="+mj-lt"/>
                        <a:ea typeface="+mn-ea"/>
                        <a:cs typeface="+mn-cs"/>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rgbClr val="FF0000"/>
                          </a:solidFill>
                          <a:latin typeface="+mj-lt"/>
                          <a:ea typeface="+mn-ea"/>
                          <a:cs typeface="+mn-cs"/>
                        </a:rPr>
                        <a:t>13.280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chemeClr val="tx1"/>
                          </a:solidFill>
                          <a:latin typeface="+mj-lt"/>
                          <a:ea typeface="+mn-ea"/>
                          <a:cs typeface="+mn-cs"/>
                        </a:rPr>
                        <a:t>19.920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4"/>
                  </a:ext>
                </a:extLst>
              </a:tr>
              <a:tr h="44282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rgbClr val="FF0000"/>
                          </a:solidFill>
                          <a:latin typeface="+mj-lt"/>
                          <a:ea typeface="+mn-ea"/>
                          <a:cs typeface="+mn-cs"/>
                        </a:rPr>
                        <a:t>2020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chemeClr val="tx1"/>
                          </a:solidFill>
                          <a:latin typeface="+mj-lt"/>
                          <a:ea typeface="+mn-ea"/>
                          <a:cs typeface="+mn-cs"/>
                        </a:rPr>
                        <a:t>% 25</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rgbClr val="FF0000"/>
                          </a:solidFill>
                          <a:latin typeface="+mj-lt"/>
                          <a:ea typeface="+mn-ea"/>
                          <a:cs typeface="+mn-cs"/>
                        </a:rPr>
                        <a:t>70.500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rgbClr val="FF0000"/>
                          </a:solidFill>
                          <a:latin typeface="+mj-lt"/>
                          <a:ea typeface="+mn-ea"/>
                          <a:cs typeface="+mn-cs"/>
                        </a:rPr>
                        <a:t>105.800</a:t>
                      </a:r>
                    </a:p>
                  </a:txBody>
                  <a:tcPr marL="91436" marR="91436" marT="45719" marB="45719"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lang="tr-TR" sz="1800" b="1" kern="1200" dirty="0">
                        <a:solidFill>
                          <a:srgbClr val="FF0000"/>
                        </a:solidFill>
                        <a:latin typeface="+mj-lt"/>
                        <a:ea typeface="+mn-ea"/>
                        <a:cs typeface="+mn-cs"/>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rgbClr val="FF0000"/>
                          </a:solidFill>
                          <a:latin typeface="+mj-lt"/>
                          <a:ea typeface="+mn-ea"/>
                          <a:cs typeface="+mn-cs"/>
                        </a:rPr>
                        <a:t>14.100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chemeClr val="tx1"/>
                          </a:solidFill>
                          <a:latin typeface="+mj-lt"/>
                          <a:ea typeface="+mn-ea"/>
                          <a:cs typeface="+mn-cs"/>
                        </a:rPr>
                        <a:t>21.160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4282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rgbClr val="FF0000"/>
                          </a:solidFill>
                          <a:latin typeface="+mj-lt"/>
                          <a:ea typeface="+mn-ea"/>
                          <a:cs typeface="+mn-cs"/>
                        </a:rPr>
                        <a:t>2021</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chemeClr val="tx1"/>
                          </a:solidFill>
                          <a:latin typeface="+mj-lt"/>
                          <a:ea typeface="+mn-ea"/>
                          <a:cs typeface="+mn-cs"/>
                        </a:rPr>
                        <a:t>% 20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rgbClr val="FF0000"/>
                          </a:solidFill>
                          <a:latin typeface="+mj-lt"/>
                          <a:ea typeface="+mn-ea"/>
                          <a:cs typeface="+mn-cs"/>
                        </a:rPr>
                        <a:t>75.000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rgbClr val="FF0000"/>
                          </a:solidFill>
                          <a:latin typeface="+mj-lt"/>
                          <a:ea typeface="+mn-ea"/>
                          <a:cs typeface="+mn-cs"/>
                        </a:rPr>
                        <a:t>112.400</a:t>
                      </a:r>
                    </a:p>
                  </a:txBody>
                  <a:tcPr marL="91436" marR="91436" marT="45719" marB="45719"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v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lang="tr-TR" sz="1800" b="1" kern="1200" dirty="0">
                        <a:solidFill>
                          <a:srgbClr val="FF0000"/>
                        </a:solidFill>
                        <a:latin typeface="+mj-lt"/>
                        <a:ea typeface="+mn-ea"/>
                        <a:cs typeface="+mn-cs"/>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rgbClr val="FF0000"/>
                          </a:solidFill>
                          <a:latin typeface="+mj-lt"/>
                          <a:ea typeface="+mn-ea"/>
                          <a:cs typeface="+mn-cs"/>
                        </a:rPr>
                        <a:t>15.000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chemeClr val="tx1"/>
                          </a:solidFill>
                          <a:latin typeface="+mj-lt"/>
                          <a:ea typeface="+mn-ea"/>
                          <a:cs typeface="+mn-cs"/>
                        </a:rPr>
                        <a:t>22.480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6"/>
                  </a:ext>
                </a:extLst>
              </a:tr>
              <a:tr h="4357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rgbClr val="FF0000"/>
                          </a:solidFill>
                          <a:latin typeface="+mj-lt"/>
                          <a:ea typeface="+mn-ea"/>
                          <a:cs typeface="+mn-cs"/>
                        </a:rPr>
                        <a:t>2022</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chemeClr val="tx1"/>
                          </a:solidFill>
                          <a:latin typeface="+mj-lt"/>
                          <a:ea typeface="+mn-ea"/>
                          <a:cs typeface="+mn-cs"/>
                        </a:rPr>
                        <a:t>% 25</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rgbClr val="FF0000"/>
                          </a:solidFill>
                          <a:latin typeface="+mj-lt"/>
                          <a:ea typeface="+mn-ea"/>
                          <a:cs typeface="+mn-cs"/>
                        </a:rPr>
                        <a:t>105.000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rgbClr val="FF0000"/>
                          </a:solidFill>
                          <a:latin typeface="+mj-lt"/>
                          <a:ea typeface="+mn-ea"/>
                          <a:cs typeface="+mn-cs"/>
                        </a:rPr>
                        <a:t>200.000</a:t>
                      </a:r>
                    </a:p>
                  </a:txBody>
                  <a:tcPr marL="91436" marR="91436" marT="45719" marB="45719"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lang="tr-TR" sz="1800" b="1" kern="1200" dirty="0">
                        <a:solidFill>
                          <a:srgbClr val="FF0000"/>
                        </a:solidFill>
                        <a:latin typeface="+mj-lt"/>
                        <a:ea typeface="+mn-ea"/>
                        <a:cs typeface="+mn-cs"/>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rgbClr val="FF0000"/>
                          </a:solidFill>
                          <a:latin typeface="+mj-lt"/>
                          <a:ea typeface="+mn-ea"/>
                          <a:cs typeface="+mn-cs"/>
                        </a:rPr>
                        <a:t>21.000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chemeClr val="tx1"/>
                          </a:solidFill>
                          <a:latin typeface="+mj-lt"/>
                          <a:ea typeface="+mn-ea"/>
                          <a:cs typeface="+mn-cs"/>
                        </a:rPr>
                        <a:t>40.000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919385">
                <a:tc gridSpan="7">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1800" b="1" kern="1200" dirty="0">
                          <a:solidFill>
                            <a:schemeClr val="tx1"/>
                          </a:solidFill>
                          <a:latin typeface="+mn-lt"/>
                          <a:ea typeface="+mn-ea"/>
                          <a:cs typeface="+mn-cs"/>
                        </a:rPr>
                        <a:t>*Matrah artırımında bulunulan yıla ait vergilerini zamanında ödemiş uyumlu</a:t>
                      </a:r>
                      <a:r>
                        <a:rPr lang="tr-TR" sz="1800" b="1" kern="1200" baseline="0" dirty="0">
                          <a:solidFill>
                            <a:schemeClr val="tx1"/>
                          </a:solidFill>
                          <a:latin typeface="+mn-lt"/>
                          <a:ea typeface="+mn-ea"/>
                          <a:cs typeface="+mn-cs"/>
                        </a:rPr>
                        <a:t> </a:t>
                      </a:r>
                      <a:r>
                        <a:rPr lang="tr-TR" sz="1800" b="1" kern="1200" dirty="0">
                          <a:solidFill>
                            <a:schemeClr val="tx1"/>
                          </a:solidFill>
                          <a:latin typeface="+mn-lt"/>
                          <a:ea typeface="+mn-ea"/>
                          <a:cs typeface="+mn-cs"/>
                        </a:rPr>
                        <a:t>mükellefler için vergi oranı </a:t>
                      </a:r>
                      <a:r>
                        <a:rPr lang="tr-TR" sz="1800" b="1" kern="1200" dirty="0">
                          <a:solidFill>
                            <a:srgbClr val="FF0000"/>
                          </a:solidFill>
                          <a:latin typeface="+mn-lt"/>
                          <a:ea typeface="+mn-ea"/>
                          <a:cs typeface="+mn-cs"/>
                        </a:rPr>
                        <a:t>%15 </a:t>
                      </a:r>
                      <a:r>
                        <a:rPr lang="tr-TR" sz="1800" b="1" kern="1200" dirty="0">
                          <a:solidFill>
                            <a:schemeClr val="tx1"/>
                          </a:solidFill>
                          <a:latin typeface="+mn-lt"/>
                          <a:ea typeface="+mn-ea"/>
                          <a:cs typeface="+mn-cs"/>
                        </a:rPr>
                        <a:t>olacak</a:t>
                      </a:r>
                    </a:p>
                    <a:p>
                      <a:pPr marL="0" marR="0" lvl="0" indent="0" algn="l" defTabSz="914400" rtl="0" eaLnBrk="1" fontAlgn="base" latinLnBrk="0" hangingPunct="1">
                        <a:lnSpc>
                          <a:spcPct val="100000"/>
                        </a:lnSpc>
                        <a:spcBef>
                          <a:spcPct val="0"/>
                        </a:spcBef>
                        <a:spcAft>
                          <a:spcPct val="0"/>
                        </a:spcAft>
                        <a:buClrTx/>
                        <a:buSzTx/>
                        <a:buFontTx/>
                        <a:buNone/>
                        <a:tabLst/>
                      </a:pPr>
                      <a:r>
                        <a:rPr lang="tr-TR" sz="1800" b="1" kern="1200" dirty="0">
                          <a:solidFill>
                            <a:schemeClr val="tx1"/>
                          </a:solidFill>
                          <a:latin typeface="+mn-lt"/>
                          <a:ea typeface="+mn-ea"/>
                          <a:cs typeface="+mn-cs"/>
                        </a:rPr>
                        <a:t>**Peşin ödeme halinde ödenecek vergide ayrıca </a:t>
                      </a:r>
                      <a:r>
                        <a:rPr lang="tr-TR" sz="1800" b="1" kern="1200" dirty="0">
                          <a:solidFill>
                            <a:srgbClr val="FF0000"/>
                          </a:solidFill>
                          <a:latin typeface="+mn-lt"/>
                          <a:ea typeface="+mn-ea"/>
                          <a:cs typeface="+mn-cs"/>
                        </a:rPr>
                        <a:t>%10 </a:t>
                      </a:r>
                      <a:r>
                        <a:rPr lang="tr-TR" sz="1800" b="1" kern="1200" dirty="0">
                          <a:solidFill>
                            <a:schemeClr val="tx1"/>
                          </a:solidFill>
                          <a:latin typeface="+mn-lt"/>
                          <a:ea typeface="+mn-ea"/>
                          <a:cs typeface="+mn-cs"/>
                        </a:rPr>
                        <a:t>indirim yapılacaktır.</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8"/>
                  </a:ext>
                </a:extLst>
              </a:tr>
            </a:tbl>
          </a:graphicData>
        </a:graphic>
      </p:graphicFrame>
      <p:sp>
        <p:nvSpPr>
          <p:cNvPr id="5" name="Rectangle 2"/>
          <p:cNvSpPr txBox="1">
            <a:spLocks noChangeArrowheads="1"/>
          </p:cNvSpPr>
          <p:nvPr/>
        </p:nvSpPr>
        <p:spPr>
          <a:xfrm>
            <a:off x="2555776" y="188641"/>
            <a:ext cx="6336704"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altLang="tr-TR" sz="3000" b="1" dirty="0">
                <a:solidFill>
                  <a:srgbClr val="FF0000"/>
                </a:solidFill>
              </a:rPr>
              <a:t>GELİR VERGİSİ MATRAH ARTIRIMI</a:t>
            </a:r>
          </a:p>
        </p:txBody>
      </p:sp>
    </p:spTree>
    <p:extLst>
      <p:ext uri="{BB962C8B-B14F-4D97-AF65-F5344CB8AC3E}">
        <p14:creationId xmlns:p14="http://schemas.microsoft.com/office/powerpoint/2010/main" val="850205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6"/>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BBBBBE0E-4903-478F-855D-B51CCA4B45B8}" type="slidenum">
              <a:rPr lang="tr-TR" altLang="tr-TR" sz="1200">
                <a:solidFill>
                  <a:prstClr val="black"/>
                </a:solidFill>
                <a:latin typeface="Arial Black" pitchFamily="34" charset="0"/>
              </a:rPr>
              <a:pPr algn="r" eaLnBrk="1" hangingPunct="1"/>
              <a:t>24</a:t>
            </a:fld>
            <a:endParaRPr lang="tr-TR" altLang="tr-TR" sz="1200" dirty="0">
              <a:solidFill>
                <a:prstClr val="black"/>
              </a:solidFill>
              <a:latin typeface="Arial Black" pitchFamily="34" charset="0"/>
            </a:endParaRPr>
          </a:p>
        </p:txBody>
      </p:sp>
      <p:sp>
        <p:nvSpPr>
          <p:cNvPr id="28675" name="Rectangle 2"/>
          <p:cNvSpPr>
            <a:spLocks noGrp="1" noChangeArrowheads="1"/>
          </p:cNvSpPr>
          <p:nvPr>
            <p:ph type="ctrTitle"/>
          </p:nvPr>
        </p:nvSpPr>
        <p:spPr>
          <a:xfrm>
            <a:off x="2411760" y="188641"/>
            <a:ext cx="6120680" cy="648071"/>
          </a:xfrm>
        </p:spPr>
        <p:txBody>
          <a:bodyPr>
            <a:normAutofit/>
          </a:bodyPr>
          <a:lstStyle/>
          <a:p>
            <a:pPr algn="ctr" eaLnBrk="1" hangingPunct="1">
              <a:defRPr/>
            </a:pPr>
            <a:r>
              <a:rPr lang="tr-TR" altLang="tr-TR" sz="3000" b="1" dirty="0">
                <a:solidFill>
                  <a:srgbClr val="FF0000"/>
                </a:solidFill>
              </a:rPr>
              <a:t>GELİR VERGİSİ MATRAH ARTIRIMI</a:t>
            </a:r>
          </a:p>
        </p:txBody>
      </p:sp>
      <p:graphicFrame>
        <p:nvGraphicFramePr>
          <p:cNvPr id="113696" name="Group 32"/>
          <p:cNvGraphicFramePr>
            <a:graphicFrameLocks noGrp="1"/>
          </p:cNvGraphicFramePr>
          <p:nvPr/>
        </p:nvGraphicFramePr>
        <p:xfrm>
          <a:off x="909380" y="2796921"/>
          <a:ext cx="7777163" cy="2755416"/>
        </p:xfrm>
        <a:graphic>
          <a:graphicData uri="http://schemas.openxmlformats.org/drawingml/2006/table">
            <a:tbl>
              <a:tblPr/>
              <a:tblGrid>
                <a:gridCol w="1296988">
                  <a:extLst>
                    <a:ext uri="{9D8B030D-6E8A-4147-A177-3AD203B41FA5}">
                      <a16:colId xmlns="" xmlns:a16="http://schemas.microsoft.com/office/drawing/2014/main" val="20000"/>
                    </a:ext>
                  </a:extLst>
                </a:gridCol>
                <a:gridCol w="3240087">
                  <a:extLst>
                    <a:ext uri="{9D8B030D-6E8A-4147-A177-3AD203B41FA5}">
                      <a16:colId xmlns="" xmlns:a16="http://schemas.microsoft.com/office/drawing/2014/main" val="20001"/>
                    </a:ext>
                  </a:extLst>
                </a:gridCol>
                <a:gridCol w="3240088">
                  <a:extLst>
                    <a:ext uri="{9D8B030D-6E8A-4147-A177-3AD203B41FA5}">
                      <a16:colId xmlns="" xmlns:a16="http://schemas.microsoft.com/office/drawing/2014/main" val="20002"/>
                    </a:ext>
                  </a:extLst>
                </a:gridCol>
              </a:tblGrid>
              <a:tr h="43204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Trebuchet MS" pitchFamily="34" charset="0"/>
                          <a:ea typeface="Calibri" pitchFamily="34" charset="0"/>
                          <a:cs typeface="Calibri" pitchFamily="34" charset="0"/>
                        </a:rPr>
                        <a:t>ASGARİ ARTIRIM TUTARLARI (TL)</a:t>
                      </a:r>
                    </a:p>
                  </a:txBody>
                  <a:tcPr marL="91444" marR="91444"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541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a:ln>
                            <a:noFill/>
                          </a:ln>
                          <a:solidFill>
                            <a:schemeClr val="tx1"/>
                          </a:solidFill>
                          <a:effectLst/>
                          <a:latin typeface="Trebuchet MS" pitchFamily="34" charset="0"/>
                          <a:ea typeface="Calibri" pitchFamily="34" charset="0"/>
                          <a:cs typeface="Calibri" pitchFamily="34" charset="0"/>
                        </a:rPr>
                        <a:t>YIL</a:t>
                      </a:r>
                    </a:p>
                  </a:txBody>
                  <a:tcPr marL="91444" marR="91444"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a:ln>
                            <a:noFill/>
                          </a:ln>
                          <a:solidFill>
                            <a:schemeClr val="tx1"/>
                          </a:solidFill>
                          <a:effectLst/>
                          <a:latin typeface="Trebuchet MS" pitchFamily="34" charset="0"/>
                          <a:ea typeface="Calibri" pitchFamily="34" charset="0"/>
                          <a:cs typeface="Calibri" pitchFamily="34" charset="0"/>
                        </a:rPr>
                        <a:t>BASİT USULDE VERGİLENDİRİLEN MÜKELLEFLER</a:t>
                      </a:r>
                    </a:p>
                  </a:txBody>
                  <a:tcPr marL="91444" marR="91444"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a:ln>
                            <a:noFill/>
                          </a:ln>
                          <a:solidFill>
                            <a:schemeClr val="tx1"/>
                          </a:solidFill>
                          <a:effectLst/>
                          <a:latin typeface="Trebuchet MS" pitchFamily="34" charset="0"/>
                          <a:ea typeface="Calibri" pitchFamily="34" charset="0"/>
                          <a:cs typeface="Calibri" pitchFamily="34" charset="0"/>
                        </a:rPr>
                        <a:t>GAYRİMENKUL SERMAYE İRADI MÜKELLEFLERİ</a:t>
                      </a:r>
                    </a:p>
                  </a:txBody>
                  <a:tcPr marL="91444" marR="91444"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1"/>
                  </a:ext>
                </a:extLst>
              </a:tr>
              <a:tr h="39476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2018</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9.400</a:t>
                      </a:r>
                    </a:p>
                  </a:txBody>
                  <a:tcPr marL="91444" marR="91444"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37.600</a:t>
                      </a:r>
                    </a:p>
                  </a:txBody>
                  <a:tcPr marL="91444" marR="91444"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5854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2019</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9.960</a:t>
                      </a:r>
                    </a:p>
                  </a:txBody>
                  <a:tcPr marL="91444" marR="91444"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39.840</a:t>
                      </a:r>
                    </a:p>
                  </a:txBody>
                  <a:tcPr marL="91444" marR="91444"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3"/>
                  </a:ext>
                </a:extLst>
              </a:tr>
              <a:tr h="32233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2020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10.580</a:t>
                      </a:r>
                    </a:p>
                  </a:txBody>
                  <a:tcPr marL="91444" marR="91444"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42.320</a:t>
                      </a:r>
                    </a:p>
                  </a:txBody>
                  <a:tcPr marL="91444" marR="91444"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5812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2021</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lang="tr-TR" altLang="tr-TR" sz="1600" b="1" kern="1200" dirty="0">
                        <a:solidFill>
                          <a:srgbClr val="FF0000"/>
                        </a:solidFill>
                        <a:latin typeface="+mj-lt"/>
                        <a:ea typeface="+mn-ea"/>
                        <a:cs typeface="+mn-cs"/>
                      </a:endParaRPr>
                    </a:p>
                  </a:txBody>
                  <a:tcPr marL="91444" marR="91444"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44.960</a:t>
                      </a:r>
                    </a:p>
                  </a:txBody>
                  <a:tcPr marL="91444" marR="91444"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5"/>
                  </a:ext>
                </a:extLst>
              </a:tr>
              <a:tr h="307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2022</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lang="tr-TR" altLang="tr-TR" sz="1600" b="1" kern="1200" dirty="0">
                        <a:solidFill>
                          <a:srgbClr val="FF0000"/>
                        </a:solidFill>
                        <a:latin typeface="+mj-lt"/>
                        <a:ea typeface="+mn-ea"/>
                        <a:cs typeface="+mn-cs"/>
                      </a:endParaRPr>
                    </a:p>
                  </a:txBody>
                  <a:tcPr marL="91444" marR="91444"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80.000</a:t>
                      </a:r>
                    </a:p>
                  </a:txBody>
                  <a:tcPr marL="91444" marR="91444"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
        <p:nvSpPr>
          <p:cNvPr id="28708" name="Rectangle 87"/>
          <p:cNvSpPr>
            <a:spLocks noChangeArrowheads="1"/>
          </p:cNvSpPr>
          <p:nvPr/>
        </p:nvSpPr>
        <p:spPr bwMode="auto">
          <a:xfrm>
            <a:off x="179512" y="980728"/>
            <a:ext cx="864076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47675" lvl="2" indent="-342900" algn="just">
              <a:buFont typeface="Wingdings" pitchFamily="2" charset="2"/>
              <a:buChar char="Ø"/>
              <a:tabLst>
                <a:tab pos="173038" algn="l"/>
                <a:tab pos="361950" algn="l"/>
                <a:tab pos="542925" algn="l"/>
                <a:tab pos="803275" algn="l"/>
              </a:tabLst>
              <a:defRPr/>
            </a:pPr>
            <a:r>
              <a:rPr lang="tr-TR" altLang="tr-TR" sz="2000" b="1" dirty="0">
                <a:solidFill>
                  <a:srgbClr val="FF0000"/>
                </a:solidFill>
              </a:rPr>
              <a:t>Kira geliri elde eden mükellefler </a:t>
            </a:r>
            <a:r>
              <a:rPr lang="tr-TR" altLang="tr-TR" sz="2000" b="1" dirty="0">
                <a:solidFill>
                  <a:prstClr val="black"/>
                </a:solidFill>
              </a:rPr>
              <a:t>için </a:t>
            </a:r>
            <a:r>
              <a:rPr lang="tr-TR" altLang="tr-TR" sz="2000" b="1" dirty="0">
                <a:solidFill>
                  <a:srgbClr val="FF0000"/>
                </a:solidFill>
              </a:rPr>
              <a:t>asgari matrah tutarı </a:t>
            </a:r>
            <a:r>
              <a:rPr lang="tr-TR" altLang="tr-TR" sz="2000" b="1" dirty="0">
                <a:solidFill>
                  <a:prstClr val="black"/>
                </a:solidFill>
              </a:rPr>
              <a:t>bilanço esasına göre  defter  tutan mükellefler için belirlenmiş matrahların </a:t>
            </a:r>
            <a:r>
              <a:rPr lang="tr-TR" altLang="tr-TR" sz="2000" b="1" dirty="0">
                <a:solidFill>
                  <a:srgbClr val="FF0000"/>
                </a:solidFill>
              </a:rPr>
              <a:t>2/5’idir.</a:t>
            </a:r>
            <a:r>
              <a:rPr lang="tr-TR" altLang="tr-TR" sz="2000" b="1" dirty="0">
                <a:solidFill>
                  <a:srgbClr val="C00000"/>
                </a:solidFill>
              </a:rPr>
              <a:t> </a:t>
            </a:r>
          </a:p>
          <a:p>
            <a:pPr marL="784225" lvl="2" indent="-342900" algn="just">
              <a:buFont typeface="Wingdings" pitchFamily="2" charset="2"/>
              <a:buChar char="Ø"/>
              <a:tabLst>
                <a:tab pos="173038" algn="l"/>
                <a:tab pos="361950" algn="l"/>
                <a:tab pos="630238" algn="l"/>
                <a:tab pos="803275" algn="l"/>
              </a:tabLst>
              <a:defRPr/>
            </a:pPr>
            <a:endParaRPr lang="tr-TR" altLang="tr-TR" sz="1050" b="1" dirty="0">
              <a:solidFill>
                <a:prstClr val="black"/>
              </a:solidFill>
            </a:endParaRPr>
          </a:p>
          <a:p>
            <a:pPr marL="447675" lvl="2" indent="-342900" algn="just">
              <a:buFont typeface="Wingdings" pitchFamily="2" charset="2"/>
              <a:buChar char="Ø"/>
              <a:tabLst>
                <a:tab pos="173038" algn="l"/>
                <a:tab pos="361950" algn="l"/>
                <a:tab pos="630238" algn="l"/>
                <a:tab pos="803275" algn="l"/>
              </a:tabLst>
              <a:defRPr/>
            </a:pPr>
            <a:r>
              <a:rPr lang="tr-TR" altLang="tr-TR" sz="2000" b="1" dirty="0">
                <a:solidFill>
                  <a:srgbClr val="FF0000"/>
                </a:solidFill>
              </a:rPr>
              <a:t>Basit usulde vergilendirilen mükellefler</a:t>
            </a:r>
            <a:r>
              <a:rPr lang="tr-TR" altLang="tr-TR" sz="2000" b="1" dirty="0">
                <a:solidFill>
                  <a:srgbClr val="8064A2"/>
                </a:solidFill>
              </a:rPr>
              <a:t> </a:t>
            </a:r>
            <a:r>
              <a:rPr lang="tr-TR" altLang="tr-TR" sz="2000" b="1" dirty="0">
                <a:solidFill>
                  <a:prstClr val="black"/>
                </a:solidFill>
              </a:rPr>
              <a:t>için </a:t>
            </a:r>
            <a:r>
              <a:rPr lang="tr-TR" altLang="tr-TR" sz="2000" b="1" dirty="0">
                <a:solidFill>
                  <a:srgbClr val="FF0000"/>
                </a:solidFill>
              </a:rPr>
              <a:t>asgari matrah tutarı  </a:t>
            </a:r>
            <a:r>
              <a:rPr lang="tr-TR" altLang="tr-TR" sz="2000" b="1" dirty="0">
                <a:solidFill>
                  <a:prstClr val="black"/>
                </a:solidFill>
              </a:rPr>
              <a:t>bilanço esasına göre defter tutan mükellefler için belirlenmiş matrahların </a:t>
            </a:r>
            <a:r>
              <a:rPr lang="tr-TR" altLang="tr-TR" sz="2000" b="1" dirty="0">
                <a:solidFill>
                  <a:srgbClr val="FF0000"/>
                </a:solidFill>
              </a:rPr>
              <a:t>1/10’udur.</a:t>
            </a:r>
          </a:p>
        </p:txBody>
      </p:sp>
      <p:sp>
        <p:nvSpPr>
          <p:cNvPr id="2" name="Dikdörtgen 1"/>
          <p:cNvSpPr/>
          <p:nvPr/>
        </p:nvSpPr>
        <p:spPr>
          <a:xfrm>
            <a:off x="899592" y="5661248"/>
            <a:ext cx="7787208" cy="461665"/>
          </a:xfrm>
          <a:prstGeom prst="rect">
            <a:avLst/>
          </a:prstGeom>
        </p:spPr>
        <p:txBody>
          <a:bodyPr wrap="square">
            <a:spAutoFit/>
          </a:bodyPr>
          <a:lstStyle/>
          <a:p>
            <a:r>
              <a:rPr lang="tr-TR" sz="1200" b="1" dirty="0">
                <a:solidFill>
                  <a:prstClr val="black"/>
                </a:solidFill>
              </a:rPr>
              <a:t>Bu kazançların yanında vergiye tabi başka gelir unsurları elde eden mükellefler, işletme hesabı esasına göre defter tutan mükellefler için belirlenen asgari matrahları esas alacak.</a:t>
            </a:r>
          </a:p>
        </p:txBody>
      </p:sp>
    </p:spTree>
    <p:extLst>
      <p:ext uri="{BB962C8B-B14F-4D97-AF65-F5344CB8AC3E}">
        <p14:creationId xmlns:p14="http://schemas.microsoft.com/office/powerpoint/2010/main" val="3613771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2123728" y="188640"/>
            <a:ext cx="7416824" cy="576064"/>
          </a:xfrm>
        </p:spPr>
        <p:txBody>
          <a:bodyPr>
            <a:normAutofit/>
          </a:bodyPr>
          <a:lstStyle/>
          <a:p>
            <a:pPr algn="ctr" eaLnBrk="1" hangingPunct="1">
              <a:defRPr/>
            </a:pPr>
            <a:r>
              <a:rPr lang="tr-TR" altLang="tr-TR" sz="3000" b="1" dirty="0">
                <a:solidFill>
                  <a:srgbClr val="FF0000"/>
                </a:solidFill>
              </a:rPr>
              <a:t>GELİR VERGİSİ MATRAH ARTIRIMI</a:t>
            </a:r>
          </a:p>
        </p:txBody>
      </p:sp>
      <p:sp>
        <p:nvSpPr>
          <p:cNvPr id="29699" name="Rectangle 3"/>
          <p:cNvSpPr>
            <a:spLocks noGrp="1" noChangeArrowheads="1"/>
          </p:cNvSpPr>
          <p:nvPr>
            <p:ph type="subTitle" idx="1"/>
          </p:nvPr>
        </p:nvSpPr>
        <p:spPr>
          <a:xfrm>
            <a:off x="683568" y="1196752"/>
            <a:ext cx="8208912" cy="2160240"/>
          </a:xfrm>
        </p:spPr>
        <p:txBody>
          <a:bodyPr>
            <a:normAutofit/>
          </a:bodyPr>
          <a:lstStyle/>
          <a:p>
            <a:pPr algn="l" eaLnBrk="1" hangingPunct="1">
              <a:lnSpc>
                <a:spcPct val="90000"/>
              </a:lnSpc>
              <a:buFont typeface="Wingdings" pitchFamily="2" charset="2"/>
              <a:buNone/>
              <a:defRPr/>
            </a:pPr>
            <a:r>
              <a:rPr lang="tr-TR" altLang="tr-TR" sz="2000" b="1" dirty="0">
                <a:solidFill>
                  <a:schemeClr val="tx1"/>
                </a:solidFill>
              </a:rPr>
              <a:t>Gelirleri;</a:t>
            </a:r>
          </a:p>
          <a:p>
            <a:pPr marL="914400" lvl="1" indent="-457200" algn="l" eaLnBrk="1" hangingPunct="1">
              <a:spcBef>
                <a:spcPts val="0"/>
              </a:spcBef>
              <a:spcAft>
                <a:spcPts val="200"/>
              </a:spcAft>
              <a:buFont typeface="Arial" pitchFamily="34" charset="0"/>
              <a:buChar char="•"/>
              <a:defRPr/>
            </a:pPr>
            <a:r>
              <a:rPr lang="tr-TR" altLang="tr-TR" sz="2000" b="1" dirty="0">
                <a:solidFill>
                  <a:srgbClr val="0070C0"/>
                </a:solidFill>
              </a:rPr>
              <a:t>ücret, </a:t>
            </a:r>
          </a:p>
          <a:p>
            <a:pPr marL="914400" lvl="1" indent="-457200" algn="l" eaLnBrk="1" hangingPunct="1">
              <a:spcBef>
                <a:spcPts val="0"/>
              </a:spcBef>
              <a:spcAft>
                <a:spcPts val="200"/>
              </a:spcAft>
              <a:buFont typeface="Arial" pitchFamily="34" charset="0"/>
              <a:buChar char="•"/>
              <a:defRPr/>
            </a:pPr>
            <a:r>
              <a:rPr lang="tr-TR" altLang="tr-TR" sz="2000" b="1" dirty="0">
                <a:solidFill>
                  <a:srgbClr val="0070C0"/>
                </a:solidFill>
              </a:rPr>
              <a:t>menkul sermaye iradı,</a:t>
            </a:r>
          </a:p>
          <a:p>
            <a:pPr marL="914400" lvl="1" indent="-457200" algn="l" eaLnBrk="1" hangingPunct="1">
              <a:spcBef>
                <a:spcPts val="0"/>
              </a:spcBef>
              <a:spcAft>
                <a:spcPts val="200"/>
              </a:spcAft>
              <a:buFont typeface="Arial" pitchFamily="34" charset="0"/>
              <a:buChar char="•"/>
              <a:defRPr/>
            </a:pPr>
            <a:r>
              <a:rPr lang="tr-TR" altLang="tr-TR" sz="2000" b="1" dirty="0">
                <a:solidFill>
                  <a:srgbClr val="0070C0"/>
                </a:solidFill>
              </a:rPr>
              <a:t>diğer kazanç ve iratlardan</a:t>
            </a:r>
          </a:p>
          <a:p>
            <a:pPr algn="just" eaLnBrk="1" hangingPunct="1">
              <a:lnSpc>
                <a:spcPct val="90000"/>
              </a:lnSpc>
              <a:buFont typeface="Wingdings" pitchFamily="2" charset="2"/>
              <a:buNone/>
              <a:defRPr/>
            </a:pPr>
            <a:r>
              <a:rPr lang="tr-TR" altLang="tr-TR" sz="2000" b="1" dirty="0">
                <a:solidFill>
                  <a:schemeClr val="tx1"/>
                </a:solidFill>
              </a:rPr>
              <a:t>oluşan gelir vergisi mükellefleri de matrah artırımı yapabilecektir.</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1052737"/>
            <a:ext cx="1052426" cy="1656184"/>
          </a:xfrm>
          <a:prstGeom prst="rect">
            <a:avLst/>
          </a:prstGeom>
        </p:spPr>
      </p:pic>
      <p:graphicFrame>
        <p:nvGraphicFramePr>
          <p:cNvPr id="5" name="Group 32"/>
          <p:cNvGraphicFramePr>
            <a:graphicFrameLocks noGrp="1"/>
          </p:cNvGraphicFramePr>
          <p:nvPr/>
        </p:nvGraphicFramePr>
        <p:xfrm>
          <a:off x="1763688" y="3140968"/>
          <a:ext cx="5256584" cy="2703358"/>
        </p:xfrm>
        <a:graphic>
          <a:graphicData uri="http://schemas.openxmlformats.org/drawingml/2006/table">
            <a:tbl>
              <a:tblPr/>
              <a:tblGrid>
                <a:gridCol w="1296988">
                  <a:extLst>
                    <a:ext uri="{9D8B030D-6E8A-4147-A177-3AD203B41FA5}">
                      <a16:colId xmlns="" xmlns:a16="http://schemas.microsoft.com/office/drawing/2014/main" val="20000"/>
                    </a:ext>
                  </a:extLst>
                </a:gridCol>
                <a:gridCol w="3959596">
                  <a:extLst>
                    <a:ext uri="{9D8B030D-6E8A-4147-A177-3AD203B41FA5}">
                      <a16:colId xmlns="" xmlns:a16="http://schemas.microsoft.com/office/drawing/2014/main" val="20001"/>
                    </a:ext>
                  </a:extLst>
                </a:gridCol>
              </a:tblGrid>
              <a:tr h="35639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Trebuchet MS" pitchFamily="34" charset="0"/>
                          <a:ea typeface="Calibri" pitchFamily="34" charset="0"/>
                          <a:cs typeface="Calibri" pitchFamily="34" charset="0"/>
                        </a:rPr>
                        <a:t>ASGARİ ARTIRIM TUTARLARI (TL)</a:t>
                      </a:r>
                    </a:p>
                  </a:txBody>
                  <a:tcPr marL="91444" marR="91444"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extLst>
                  <a:ext uri="{0D108BD9-81ED-4DB2-BD59-A6C34878D82A}">
                    <a16:rowId xmlns="" xmlns:a16="http://schemas.microsoft.com/office/drawing/2014/main" val="10000"/>
                  </a:ext>
                </a:extLst>
              </a:tr>
              <a:tr h="4465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a:ln>
                            <a:noFill/>
                          </a:ln>
                          <a:solidFill>
                            <a:schemeClr val="tx1"/>
                          </a:solidFill>
                          <a:effectLst/>
                          <a:latin typeface="Trebuchet MS" pitchFamily="34" charset="0"/>
                          <a:ea typeface="Calibri" pitchFamily="34" charset="0"/>
                          <a:cs typeface="Calibri" pitchFamily="34" charset="0"/>
                        </a:rPr>
                        <a:t>YIL</a:t>
                      </a:r>
                    </a:p>
                  </a:txBody>
                  <a:tcPr marL="91444" marR="91444"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a:ln>
                            <a:noFill/>
                          </a:ln>
                          <a:solidFill>
                            <a:schemeClr val="tx1"/>
                          </a:solidFill>
                          <a:effectLst/>
                          <a:latin typeface="Trebuchet MS" pitchFamily="34" charset="0"/>
                          <a:ea typeface="Calibri" pitchFamily="34" charset="0"/>
                          <a:cs typeface="Calibri" pitchFamily="34" charset="0"/>
                        </a:rPr>
                        <a:t>Ücret, MSİ, DKİ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a:ln>
                            <a:noFill/>
                          </a:ln>
                          <a:solidFill>
                            <a:schemeClr val="tx1"/>
                          </a:solidFill>
                          <a:effectLst/>
                          <a:latin typeface="Trebuchet MS" pitchFamily="34" charset="0"/>
                          <a:ea typeface="Calibri" pitchFamily="34" charset="0"/>
                          <a:cs typeface="Calibri" pitchFamily="34" charset="0"/>
                        </a:rPr>
                        <a:t>(Asgari matrah tutarı)</a:t>
                      </a:r>
                    </a:p>
                  </a:txBody>
                  <a:tcPr marL="91444" marR="91444"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1"/>
                  </a:ext>
                </a:extLst>
              </a:tr>
              <a:tr h="32906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2018</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rgbClr val="FF0000"/>
                          </a:solidFill>
                          <a:latin typeface="+mj-lt"/>
                          <a:ea typeface="+mn-ea"/>
                          <a:cs typeface="+mn-cs"/>
                        </a:rPr>
                        <a:t>63.800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2906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2019</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rgbClr val="FF0000"/>
                          </a:solidFill>
                          <a:latin typeface="+mj-lt"/>
                          <a:ea typeface="+mn-ea"/>
                          <a:cs typeface="+mn-cs"/>
                        </a:rPr>
                        <a:t>66.400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3"/>
                  </a:ext>
                </a:extLst>
              </a:tr>
              <a:tr h="32906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2020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rgbClr val="FF0000"/>
                          </a:solidFill>
                          <a:latin typeface="+mj-lt"/>
                          <a:ea typeface="+mn-ea"/>
                          <a:cs typeface="+mn-cs"/>
                        </a:rPr>
                        <a:t>70.500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2906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2021</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rgbClr val="FF0000"/>
                          </a:solidFill>
                          <a:latin typeface="+mj-lt"/>
                          <a:ea typeface="+mn-ea"/>
                          <a:cs typeface="+mn-cs"/>
                        </a:rPr>
                        <a:t>75.000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5"/>
                  </a:ext>
                </a:extLst>
              </a:tr>
              <a:tr h="32906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2022</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rgbClr val="FF0000"/>
                          </a:solidFill>
                          <a:latin typeface="+mj-lt"/>
                          <a:ea typeface="+mn-ea"/>
                          <a:cs typeface="+mn-cs"/>
                        </a:rPr>
                        <a:t>105.000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
        <p:nvSpPr>
          <p:cNvPr id="6" name="Slide Number Placeholder 6"/>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r>
              <a:rPr lang="tr-TR" altLang="tr-TR" sz="1200" dirty="0">
                <a:solidFill>
                  <a:prstClr val="black"/>
                </a:solidFill>
                <a:latin typeface="Arial Black" pitchFamily="34" charset="0"/>
              </a:rPr>
              <a:t>25</a:t>
            </a:r>
          </a:p>
        </p:txBody>
      </p:sp>
    </p:spTree>
    <p:extLst>
      <p:ext uri="{BB962C8B-B14F-4D97-AF65-F5344CB8AC3E}">
        <p14:creationId xmlns:p14="http://schemas.microsoft.com/office/powerpoint/2010/main" val="733917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6"/>
          <p:cNvSpPr txBox="1">
            <a:spLocks noGrp="1"/>
          </p:cNvSpPr>
          <p:nvPr/>
        </p:nvSpPr>
        <p:spPr bwMode="auto">
          <a:xfrm>
            <a:off x="6588224" y="6237312"/>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80985A62-B51C-4297-AA7A-0446B47CD3B2}" type="slidenum">
              <a:rPr lang="tr-TR" altLang="tr-TR" sz="1200">
                <a:solidFill>
                  <a:prstClr val="black"/>
                </a:solidFill>
                <a:latin typeface="Arial Black" pitchFamily="34" charset="0"/>
              </a:rPr>
              <a:pPr algn="r" eaLnBrk="1" hangingPunct="1"/>
              <a:t>26</a:t>
            </a:fld>
            <a:endParaRPr lang="tr-TR" altLang="tr-TR" sz="1200">
              <a:solidFill>
                <a:prstClr val="black"/>
              </a:solidFill>
              <a:latin typeface="Arial Black" pitchFamily="34" charset="0"/>
            </a:endParaRPr>
          </a:p>
        </p:txBody>
      </p:sp>
      <p:sp>
        <p:nvSpPr>
          <p:cNvPr id="27651" name="Rectangle 2"/>
          <p:cNvSpPr>
            <a:spLocks noGrp="1" noChangeArrowheads="1"/>
          </p:cNvSpPr>
          <p:nvPr>
            <p:ph type="ctrTitle"/>
          </p:nvPr>
        </p:nvSpPr>
        <p:spPr>
          <a:xfrm>
            <a:off x="2339752" y="188640"/>
            <a:ext cx="6552728" cy="576064"/>
          </a:xfrm>
        </p:spPr>
        <p:txBody>
          <a:bodyPr>
            <a:noAutofit/>
          </a:bodyPr>
          <a:lstStyle/>
          <a:p>
            <a:pPr algn="ctr" eaLnBrk="1" fontAlgn="auto" hangingPunct="1">
              <a:spcAft>
                <a:spcPts val="0"/>
              </a:spcAft>
              <a:defRPr/>
            </a:pPr>
            <a:r>
              <a:rPr lang="tr-TR" altLang="tr-TR" sz="3000" b="1" dirty="0">
                <a:solidFill>
                  <a:srgbClr val="FF0000"/>
                </a:solidFill>
              </a:rPr>
              <a:t>KURUMLAR VERGİSİ MATRAH ARTIRIMI</a:t>
            </a:r>
          </a:p>
        </p:txBody>
      </p:sp>
      <p:graphicFrame>
        <p:nvGraphicFramePr>
          <p:cNvPr id="117764" name="Group 4"/>
          <p:cNvGraphicFramePr>
            <a:graphicFrameLocks noGrp="1"/>
          </p:cNvGraphicFramePr>
          <p:nvPr>
            <p:ph sz="quarter" idx="4294967295"/>
          </p:nvPr>
        </p:nvGraphicFramePr>
        <p:xfrm>
          <a:off x="539552" y="1484784"/>
          <a:ext cx="8064500" cy="4238525"/>
        </p:xfrm>
        <a:graphic>
          <a:graphicData uri="http://schemas.openxmlformats.org/drawingml/2006/table">
            <a:tbl>
              <a:tblPr/>
              <a:tblGrid>
                <a:gridCol w="813028">
                  <a:extLst>
                    <a:ext uri="{9D8B030D-6E8A-4147-A177-3AD203B41FA5}">
                      <a16:colId xmlns="" xmlns:a16="http://schemas.microsoft.com/office/drawing/2014/main" val="20000"/>
                    </a:ext>
                  </a:extLst>
                </a:gridCol>
                <a:gridCol w="1851268">
                  <a:extLst>
                    <a:ext uri="{9D8B030D-6E8A-4147-A177-3AD203B41FA5}">
                      <a16:colId xmlns="" xmlns:a16="http://schemas.microsoft.com/office/drawing/2014/main" val="20001"/>
                    </a:ext>
                  </a:extLst>
                </a:gridCol>
                <a:gridCol w="2160240">
                  <a:extLst>
                    <a:ext uri="{9D8B030D-6E8A-4147-A177-3AD203B41FA5}">
                      <a16:colId xmlns="" xmlns:a16="http://schemas.microsoft.com/office/drawing/2014/main" val="20002"/>
                    </a:ext>
                  </a:extLst>
                </a:gridCol>
                <a:gridCol w="1584176">
                  <a:extLst>
                    <a:ext uri="{9D8B030D-6E8A-4147-A177-3AD203B41FA5}">
                      <a16:colId xmlns="" xmlns:a16="http://schemas.microsoft.com/office/drawing/2014/main" val="20003"/>
                    </a:ext>
                  </a:extLst>
                </a:gridCol>
                <a:gridCol w="1655788">
                  <a:extLst>
                    <a:ext uri="{9D8B030D-6E8A-4147-A177-3AD203B41FA5}">
                      <a16:colId xmlns="" xmlns:a16="http://schemas.microsoft.com/office/drawing/2014/main" val="20004"/>
                    </a:ext>
                  </a:extLst>
                </a:gridCol>
              </a:tblGrid>
              <a:tr h="460749">
                <a:tc gridSpan="5">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rgbClr val="FF0000"/>
                          </a:solidFill>
                          <a:effectLst/>
                          <a:latin typeface="Trebuchet MS" pitchFamily="34" charset="0"/>
                          <a:ea typeface="Calibri" pitchFamily="34" charset="0"/>
                          <a:cs typeface="Calibri" pitchFamily="34" charset="0"/>
                        </a:rPr>
                        <a:t>KURUMLAR VERGİSİ</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731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a:ln>
                            <a:noFill/>
                          </a:ln>
                          <a:solidFill>
                            <a:schemeClr val="tx1"/>
                          </a:solidFill>
                          <a:effectLst/>
                          <a:latin typeface="Trebuchet MS" pitchFamily="34" charset="0"/>
                          <a:ea typeface="Calibri" pitchFamily="34" charset="0"/>
                          <a:cs typeface="Calibri" pitchFamily="34" charset="0"/>
                        </a:rPr>
                        <a:t>YIL</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a:ln>
                            <a:noFill/>
                          </a:ln>
                          <a:solidFill>
                            <a:schemeClr val="tx1"/>
                          </a:solidFill>
                          <a:effectLst/>
                          <a:latin typeface="Trebuchet MS" pitchFamily="34" charset="0"/>
                          <a:ea typeface="Calibri" pitchFamily="34" charset="0"/>
                          <a:cs typeface="Calibri" pitchFamily="34" charset="0"/>
                        </a:rPr>
                        <a:t>ARTIRIM ORANI</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898525" rtl="0" eaLnBrk="1" fontAlgn="base" latinLnBrk="0" hangingPunct="1">
                        <a:lnSpc>
                          <a:spcPct val="100000"/>
                        </a:lnSpc>
                        <a:spcBef>
                          <a:spcPct val="0"/>
                        </a:spcBef>
                        <a:spcAft>
                          <a:spcPct val="0"/>
                        </a:spcAft>
                        <a:buClrTx/>
                        <a:buSzTx/>
                        <a:buFontTx/>
                        <a:buNone/>
                        <a:tabLst>
                          <a:tab pos="898525" algn="l"/>
                        </a:tabLst>
                      </a:pPr>
                      <a:r>
                        <a:rPr kumimoji="0" lang="tr-TR" altLang="tr-TR" sz="1800" b="1" i="0" u="none" strike="noStrike" cap="none" normalizeH="0" baseline="0" dirty="0">
                          <a:ln>
                            <a:noFill/>
                          </a:ln>
                          <a:solidFill>
                            <a:schemeClr val="tx1"/>
                          </a:solidFill>
                          <a:effectLst/>
                          <a:latin typeface="Trebuchet MS" pitchFamily="34" charset="0"/>
                          <a:ea typeface="Calibri" pitchFamily="34" charset="0"/>
                          <a:cs typeface="Calibri" pitchFamily="34" charset="0"/>
                        </a:rPr>
                        <a:t>ASGARİ ARTIRIM TUTARI</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Trebuchet MS" pitchFamily="34" charset="0"/>
                          <a:ea typeface="Calibri" pitchFamily="34" charset="0"/>
                          <a:cs typeface="Calibri" pitchFamily="34" charset="0"/>
                        </a:rPr>
                        <a:t>VERGİ ORANI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Trebuchet MS" pitchFamily="34" charset="0"/>
                          <a:ea typeface="Calibri" pitchFamily="34" charset="0"/>
                          <a:cs typeface="Calibri" pitchFamily="34" charset="0"/>
                        </a:rPr>
                        <a:t>% </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Trebuchet MS" pitchFamily="34" charset="0"/>
                          <a:ea typeface="Calibri" pitchFamily="34" charset="0"/>
                          <a:cs typeface="Calibri" pitchFamily="34" charset="0"/>
                        </a:rPr>
                        <a:t>ÖDENECEK VERGİ (%20)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1"/>
                  </a:ext>
                </a:extLst>
              </a:tr>
              <a:tr h="40843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2018</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 35</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200.000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rgbClr val="FF0000"/>
                          </a:solidFill>
                          <a:effectLst/>
                          <a:latin typeface="Trebuchet MS" pitchFamily="34" charset="0"/>
                          <a:ea typeface="Calibri" pitchFamily="34" charset="0"/>
                          <a:cs typeface="Calibri" pitchFamily="34" charset="0"/>
                        </a:rPr>
                        <a:t>20 -15</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40.000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8731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2019</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 30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215.000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v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43.000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3"/>
                  </a:ext>
                </a:extLst>
              </a:tr>
              <a:tr h="32311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2020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 25</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230.000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46.000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5891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2021</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 20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260.000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v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52.000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5"/>
                  </a:ext>
                </a:extLst>
              </a:tr>
              <a:tr h="25069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2022</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 25</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500.000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100.000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1011238">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a:ln>
                            <a:noFill/>
                          </a:ln>
                          <a:solidFill>
                            <a:schemeClr val="tx1"/>
                          </a:solidFill>
                          <a:effectLst/>
                          <a:latin typeface="Trebuchet MS" pitchFamily="34" charset="0"/>
                          <a:ea typeface="Calibri" pitchFamily="34" charset="0"/>
                          <a:cs typeface="Calibri" pitchFamily="34" charset="0"/>
                        </a:rPr>
                        <a:t>*Matrah artırımında bulunulan yıla ait vergilerini zamanında ödemiş uyumlu mükellefler için vergi oranı </a:t>
                      </a:r>
                      <a:r>
                        <a:rPr kumimoji="0" lang="tr-TR" altLang="tr-TR" sz="1800" b="1" i="0" u="none" strike="noStrike" cap="none" normalizeH="0" baseline="0" dirty="0">
                          <a:ln>
                            <a:noFill/>
                          </a:ln>
                          <a:solidFill>
                            <a:srgbClr val="FF0000"/>
                          </a:solidFill>
                          <a:effectLst/>
                          <a:latin typeface="Trebuchet MS" pitchFamily="34" charset="0"/>
                          <a:ea typeface="Calibri" pitchFamily="34" charset="0"/>
                          <a:cs typeface="Calibri" pitchFamily="34" charset="0"/>
                        </a:rPr>
                        <a:t>%15 </a:t>
                      </a:r>
                      <a:r>
                        <a:rPr kumimoji="0" lang="tr-TR" altLang="tr-TR" sz="1800" b="1" i="0" u="none" strike="noStrike" cap="none" normalizeH="0" baseline="0" dirty="0">
                          <a:ln>
                            <a:noFill/>
                          </a:ln>
                          <a:solidFill>
                            <a:schemeClr val="tx1"/>
                          </a:solidFill>
                          <a:effectLst/>
                          <a:latin typeface="Trebuchet MS" pitchFamily="34" charset="0"/>
                          <a:ea typeface="Calibri" pitchFamily="34" charset="0"/>
                          <a:cs typeface="Calibri" pitchFamily="34" charset="0"/>
                        </a:rPr>
                        <a:t>olacak</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cap="none" normalizeH="0" baseline="0" dirty="0">
                          <a:ln>
                            <a:noFill/>
                          </a:ln>
                          <a:solidFill>
                            <a:schemeClr val="tx1"/>
                          </a:solidFill>
                          <a:effectLst/>
                          <a:latin typeface="Trebuchet MS" pitchFamily="34" charset="0"/>
                          <a:ea typeface="Calibri" pitchFamily="34" charset="0"/>
                          <a:cs typeface="Calibri" pitchFamily="34" charset="0"/>
                        </a:rPr>
                        <a:t> **Peşin ödeme halinde ödenecek vergide ayrıca </a:t>
                      </a:r>
                      <a:r>
                        <a:rPr kumimoji="0" lang="tr-TR" altLang="tr-TR" sz="1800" b="1" i="0" u="none" strike="noStrike" cap="none" normalizeH="0" baseline="0" dirty="0">
                          <a:ln>
                            <a:noFill/>
                          </a:ln>
                          <a:solidFill>
                            <a:srgbClr val="FF0000"/>
                          </a:solidFill>
                          <a:effectLst/>
                          <a:latin typeface="Trebuchet MS" pitchFamily="34" charset="0"/>
                          <a:ea typeface="Calibri" pitchFamily="34" charset="0"/>
                          <a:cs typeface="Calibri" pitchFamily="34" charset="0"/>
                        </a:rPr>
                        <a:t>%10 </a:t>
                      </a:r>
                      <a:r>
                        <a:rPr kumimoji="0" lang="tr-TR" altLang="tr-TR" sz="1800" b="1" i="0" u="none" strike="noStrike" cap="none" normalizeH="0" baseline="0" dirty="0">
                          <a:ln>
                            <a:noFill/>
                          </a:ln>
                          <a:solidFill>
                            <a:schemeClr val="tx1"/>
                          </a:solidFill>
                          <a:effectLst/>
                          <a:latin typeface="Trebuchet MS" pitchFamily="34" charset="0"/>
                          <a:ea typeface="Calibri" pitchFamily="34" charset="0"/>
                          <a:cs typeface="Calibri" pitchFamily="34" charset="0"/>
                        </a:rPr>
                        <a:t>indirim yapılacaktır.</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altLang="tr-TR" sz="2000" b="1" i="0" u="none" strike="noStrike" kern="1200" cap="none" normalizeH="0" baseline="0" dirty="0">
                        <a:ln>
                          <a:noFill/>
                        </a:ln>
                        <a:solidFill>
                          <a:schemeClr val="tx1"/>
                        </a:solidFill>
                        <a:effectLst/>
                        <a:latin typeface="Trebuchet MS" pitchFamily="34" charset="0"/>
                        <a:ea typeface="Calibri" pitchFamily="34" charset="0"/>
                        <a:cs typeface="Calibri" pitchFamily="34"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46687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ctrTitle"/>
          </p:nvPr>
        </p:nvSpPr>
        <p:spPr>
          <a:xfrm>
            <a:off x="2267744" y="116632"/>
            <a:ext cx="6696744" cy="720080"/>
          </a:xfrm>
        </p:spPr>
        <p:txBody>
          <a:bodyPr>
            <a:noAutofit/>
          </a:bodyPr>
          <a:lstStyle/>
          <a:p>
            <a:pPr algn="ctr" eaLnBrk="1" fontAlgn="auto" hangingPunct="1">
              <a:spcAft>
                <a:spcPts val="0"/>
              </a:spcAft>
              <a:defRPr/>
            </a:pPr>
            <a:r>
              <a:rPr lang="tr-TR" altLang="tr-TR" sz="3000" b="1" dirty="0">
                <a:solidFill>
                  <a:srgbClr val="FF0000"/>
                </a:solidFill>
              </a:rPr>
              <a:t>KURUMLAR VERGİSİ MATRAH ARTIRIMI</a:t>
            </a:r>
          </a:p>
        </p:txBody>
      </p:sp>
      <p:sp>
        <p:nvSpPr>
          <p:cNvPr id="15364" name="Rectangle 79"/>
          <p:cNvSpPr>
            <a:spLocks noChangeArrowheads="1"/>
          </p:cNvSpPr>
          <p:nvPr/>
        </p:nvSpPr>
        <p:spPr bwMode="auto">
          <a:xfrm>
            <a:off x="611560" y="1269340"/>
            <a:ext cx="792003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49263" eaLnBrk="0" hangingPunct="0">
              <a:defRPr sz="800">
                <a:solidFill>
                  <a:schemeClr val="tx1"/>
                </a:solidFill>
                <a:latin typeface="Arial" pitchFamily="34" charset="0"/>
              </a:defRPr>
            </a:lvl1pPr>
            <a:lvl2pPr marL="742950" indent="-285750"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eaLnBrk="0" fontAlgn="base" hangingPunct="0">
              <a:spcBef>
                <a:spcPct val="0"/>
              </a:spcBef>
              <a:spcAft>
                <a:spcPct val="0"/>
              </a:spcAft>
              <a:defRPr sz="800">
                <a:solidFill>
                  <a:schemeClr val="tx1"/>
                </a:solidFill>
                <a:latin typeface="Arial" pitchFamily="34" charset="0"/>
              </a:defRPr>
            </a:lvl6pPr>
            <a:lvl7pPr marL="2971800" indent="-228600" eaLnBrk="0" fontAlgn="base" hangingPunct="0">
              <a:spcBef>
                <a:spcPct val="0"/>
              </a:spcBef>
              <a:spcAft>
                <a:spcPct val="0"/>
              </a:spcAft>
              <a:defRPr sz="800">
                <a:solidFill>
                  <a:schemeClr val="tx1"/>
                </a:solidFill>
                <a:latin typeface="Arial" pitchFamily="34" charset="0"/>
              </a:defRPr>
            </a:lvl7pPr>
            <a:lvl8pPr marL="3429000" indent="-228600" eaLnBrk="0" fontAlgn="base" hangingPunct="0">
              <a:spcBef>
                <a:spcPct val="0"/>
              </a:spcBef>
              <a:spcAft>
                <a:spcPct val="0"/>
              </a:spcAft>
              <a:defRPr sz="800">
                <a:solidFill>
                  <a:schemeClr val="tx1"/>
                </a:solidFill>
                <a:latin typeface="Arial" pitchFamily="34" charset="0"/>
              </a:defRPr>
            </a:lvl8pPr>
            <a:lvl9pPr marL="3886200" indent="-228600" eaLnBrk="0" fontAlgn="base" hangingPunct="0">
              <a:spcBef>
                <a:spcPct val="0"/>
              </a:spcBef>
              <a:spcAft>
                <a:spcPct val="0"/>
              </a:spcAft>
              <a:defRPr sz="800">
                <a:solidFill>
                  <a:schemeClr val="tx1"/>
                </a:solidFill>
                <a:latin typeface="Arial" pitchFamily="34" charset="0"/>
              </a:defRPr>
            </a:lvl9pPr>
          </a:lstStyle>
          <a:p>
            <a:pPr marL="342900" indent="-342900" algn="just" eaLnBrk="1" hangingPunct="1">
              <a:buFont typeface="Wingdings" panose="05000000000000000000" pitchFamily="2" charset="2"/>
              <a:buChar char="Ø"/>
              <a:defRPr/>
            </a:pPr>
            <a:r>
              <a:rPr lang="tr-TR" altLang="tr-TR" sz="2800" b="1" dirty="0">
                <a:solidFill>
                  <a:srgbClr val="0070C0"/>
                </a:solidFill>
                <a:latin typeface="Calibri"/>
              </a:rPr>
              <a:t>Kurumlar vergisi mükellefleri, yatırım indirimi istisnası stopajı nedeniyle, matrah artırımından yararlanabilecek. </a:t>
            </a:r>
          </a:p>
          <a:p>
            <a:pPr marL="342900" indent="-342900" algn="just" eaLnBrk="1" hangingPunct="1">
              <a:buFont typeface="Wingdings" panose="05000000000000000000" pitchFamily="2" charset="2"/>
              <a:buChar char="Ø"/>
              <a:defRPr/>
            </a:pPr>
            <a:r>
              <a:rPr lang="tr-TR" altLang="tr-TR" sz="2800" b="1" dirty="0">
                <a:solidFill>
                  <a:prstClr val="black"/>
                </a:solidFill>
                <a:latin typeface="Calibri"/>
              </a:rPr>
              <a:t>Bunun için daha önce stopaj yoluyla ödenen vergileri, artırarak ödeyecekler.</a:t>
            </a:r>
          </a:p>
          <a:p>
            <a:pPr marL="342900" indent="-342900" algn="just" eaLnBrk="1" hangingPunct="1">
              <a:buFont typeface="Wingdings" panose="05000000000000000000" pitchFamily="2" charset="2"/>
              <a:buChar char="Ø"/>
              <a:defRPr/>
            </a:pPr>
            <a:r>
              <a:rPr lang="tr-TR" sz="2800" b="1" dirty="0">
                <a:solidFill>
                  <a:srgbClr val="0070C0"/>
                </a:solidFill>
                <a:latin typeface="Calibri"/>
              </a:rPr>
              <a:t>Yatırım indirimi istisnası stopajı beyan etmemiş olanlar asgari matrah üzerinden %15 oranında vergi ödeyecek.</a:t>
            </a:r>
            <a:endParaRPr lang="tr-TR" altLang="tr-TR" sz="2800" b="1" dirty="0">
              <a:solidFill>
                <a:srgbClr val="0070C0"/>
              </a:solidFill>
              <a:latin typeface="Calibri"/>
            </a:endParaRPr>
          </a:p>
          <a:p>
            <a:pPr marL="342900" indent="-342900" algn="just" eaLnBrk="1" hangingPunct="1">
              <a:buFont typeface="Wingdings" panose="05000000000000000000" pitchFamily="2" charset="2"/>
              <a:buChar char="Ø"/>
              <a:defRPr/>
            </a:pPr>
            <a:r>
              <a:rPr lang="tr-TR" altLang="tr-TR" sz="2800" b="1" dirty="0">
                <a:solidFill>
                  <a:srgbClr val="0070C0"/>
                </a:solidFill>
                <a:latin typeface="Calibri"/>
              </a:rPr>
              <a:t>Bu kapsamda artırımda bulunanlar kurumlar vergisi yönünden de matrah artıracak. </a:t>
            </a:r>
          </a:p>
        </p:txBody>
      </p:sp>
      <p:sp>
        <p:nvSpPr>
          <p:cNvPr id="5"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r>
              <a:rPr lang="tr-TR" altLang="tr-TR" sz="1200" dirty="0">
                <a:solidFill>
                  <a:prstClr val="black"/>
                </a:solidFill>
                <a:latin typeface="Arial Black" pitchFamily="34" charset="0"/>
              </a:rPr>
              <a:t>27</a:t>
            </a:r>
          </a:p>
        </p:txBody>
      </p:sp>
    </p:spTree>
    <p:extLst>
      <p:ext uri="{BB962C8B-B14F-4D97-AF65-F5344CB8AC3E}">
        <p14:creationId xmlns:p14="http://schemas.microsoft.com/office/powerpoint/2010/main" val="1306829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6"/>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defRPr/>
            </a:pPr>
            <a:fld id="{B88C9246-BAB5-4023-9F42-2B83F6B85718}" type="slidenum">
              <a:rPr lang="tr-TR" altLang="tr-TR" sz="1200" b="1" smtClean="0">
                <a:solidFill>
                  <a:prstClr val="black"/>
                </a:solidFill>
                <a:latin typeface="Arial Black" panose="020B0A04020102020204" pitchFamily="34" charset="0"/>
              </a:rPr>
              <a:pPr algn="r" eaLnBrk="1" hangingPunct="1">
                <a:defRPr/>
              </a:pPr>
              <a:t>28</a:t>
            </a:fld>
            <a:endParaRPr lang="tr-TR" altLang="tr-TR" sz="1200" b="1" dirty="0">
              <a:solidFill>
                <a:prstClr val="black"/>
              </a:solidFill>
              <a:latin typeface="Arial Black" panose="020B0A04020102020204" pitchFamily="34" charset="0"/>
            </a:endParaRPr>
          </a:p>
        </p:txBody>
      </p:sp>
      <p:sp>
        <p:nvSpPr>
          <p:cNvPr id="28675" name="Rectangle 2"/>
          <p:cNvSpPr>
            <a:spLocks noGrp="1" noChangeArrowheads="1"/>
          </p:cNvSpPr>
          <p:nvPr>
            <p:ph type="ctrTitle"/>
          </p:nvPr>
        </p:nvSpPr>
        <p:spPr>
          <a:xfrm>
            <a:off x="2267744" y="116632"/>
            <a:ext cx="6696744" cy="720080"/>
          </a:xfrm>
        </p:spPr>
        <p:txBody>
          <a:bodyPr>
            <a:noAutofit/>
          </a:bodyPr>
          <a:lstStyle/>
          <a:p>
            <a:pPr algn="ctr" eaLnBrk="1" fontAlgn="auto" hangingPunct="1">
              <a:spcAft>
                <a:spcPts val="0"/>
              </a:spcAft>
              <a:defRPr/>
            </a:pPr>
            <a:r>
              <a:rPr lang="tr-TR" altLang="tr-TR" sz="3000" b="1" dirty="0">
                <a:solidFill>
                  <a:srgbClr val="FF0000"/>
                </a:solidFill>
              </a:rPr>
              <a:t>YATIRIM İNDİRİMİ VERGİ ARTIRIMI</a:t>
            </a:r>
          </a:p>
        </p:txBody>
      </p:sp>
      <p:graphicFrame>
        <p:nvGraphicFramePr>
          <p:cNvPr id="5" name="Group 32"/>
          <p:cNvGraphicFramePr>
            <a:graphicFrameLocks noGrp="1"/>
          </p:cNvGraphicFramePr>
          <p:nvPr/>
        </p:nvGraphicFramePr>
        <p:xfrm>
          <a:off x="539552" y="1772816"/>
          <a:ext cx="3528392" cy="3061361"/>
        </p:xfrm>
        <a:graphic>
          <a:graphicData uri="http://schemas.openxmlformats.org/drawingml/2006/table">
            <a:tbl>
              <a:tblPr/>
              <a:tblGrid>
                <a:gridCol w="1214070">
                  <a:extLst>
                    <a:ext uri="{9D8B030D-6E8A-4147-A177-3AD203B41FA5}">
                      <a16:colId xmlns="" xmlns:a16="http://schemas.microsoft.com/office/drawing/2014/main" val="20000"/>
                    </a:ext>
                  </a:extLst>
                </a:gridCol>
                <a:gridCol w="2314322">
                  <a:extLst>
                    <a:ext uri="{9D8B030D-6E8A-4147-A177-3AD203B41FA5}">
                      <a16:colId xmlns="" xmlns:a16="http://schemas.microsoft.com/office/drawing/2014/main" val="20001"/>
                    </a:ext>
                  </a:extLst>
                </a:gridCol>
              </a:tblGrid>
              <a:tr h="51619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Trebuchet MS" pitchFamily="34" charset="0"/>
                          <a:ea typeface="Calibri" pitchFamily="34" charset="0"/>
                          <a:cs typeface="Calibri" pitchFamily="34" charset="0"/>
                        </a:rPr>
                        <a:t>ARTIRIM ORANLARI (TL)</a:t>
                      </a:r>
                    </a:p>
                  </a:txBody>
                  <a:tcPr marL="91444" marR="91444"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extLst>
                  <a:ext uri="{0D108BD9-81ED-4DB2-BD59-A6C34878D82A}">
                    <a16:rowId xmlns="" xmlns:a16="http://schemas.microsoft.com/office/drawing/2014/main" val="10000"/>
                  </a:ext>
                </a:extLst>
              </a:tr>
              <a:tr h="5161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a:ln>
                            <a:noFill/>
                          </a:ln>
                          <a:solidFill>
                            <a:schemeClr val="tx1"/>
                          </a:solidFill>
                          <a:effectLst/>
                          <a:latin typeface="Trebuchet MS" pitchFamily="34" charset="0"/>
                          <a:ea typeface="Calibri" pitchFamily="34" charset="0"/>
                          <a:cs typeface="Calibri" pitchFamily="34" charset="0"/>
                        </a:rPr>
                        <a:t>YIL</a:t>
                      </a:r>
                    </a:p>
                  </a:txBody>
                  <a:tcPr marL="91444" marR="91444"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a:ln>
                            <a:noFill/>
                          </a:ln>
                          <a:solidFill>
                            <a:schemeClr val="tx1"/>
                          </a:solidFill>
                          <a:effectLst/>
                          <a:latin typeface="Trebuchet MS" pitchFamily="34" charset="0"/>
                          <a:ea typeface="Calibri" pitchFamily="34" charset="0"/>
                          <a:cs typeface="Calibri" pitchFamily="34" charset="0"/>
                        </a:rPr>
                        <a:t>Artırım oranı</a:t>
                      </a:r>
                    </a:p>
                  </a:txBody>
                  <a:tcPr marL="91444" marR="91444"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1"/>
                  </a:ext>
                </a:extLst>
              </a:tr>
              <a:tr h="4057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2018</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 35</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057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2019</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 30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3"/>
                  </a:ext>
                </a:extLst>
              </a:tr>
              <a:tr h="4057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2020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 25</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057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2021</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 20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5"/>
                  </a:ext>
                </a:extLst>
              </a:tr>
              <a:tr h="4057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2022</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 25</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graphicFrame>
        <p:nvGraphicFramePr>
          <p:cNvPr id="6" name="Group 32"/>
          <p:cNvGraphicFramePr>
            <a:graphicFrameLocks noGrp="1"/>
          </p:cNvGraphicFramePr>
          <p:nvPr/>
        </p:nvGraphicFramePr>
        <p:xfrm>
          <a:off x="4649925" y="1772816"/>
          <a:ext cx="4041811" cy="2998570"/>
        </p:xfrm>
        <a:graphic>
          <a:graphicData uri="http://schemas.openxmlformats.org/drawingml/2006/table">
            <a:tbl>
              <a:tblPr/>
              <a:tblGrid>
                <a:gridCol w="1295392">
                  <a:extLst>
                    <a:ext uri="{9D8B030D-6E8A-4147-A177-3AD203B41FA5}">
                      <a16:colId xmlns="" xmlns:a16="http://schemas.microsoft.com/office/drawing/2014/main" val="20000"/>
                    </a:ext>
                  </a:extLst>
                </a:gridCol>
                <a:gridCol w="1871979">
                  <a:extLst>
                    <a:ext uri="{9D8B030D-6E8A-4147-A177-3AD203B41FA5}">
                      <a16:colId xmlns="" xmlns:a16="http://schemas.microsoft.com/office/drawing/2014/main" val="20001"/>
                    </a:ext>
                  </a:extLst>
                </a:gridCol>
                <a:gridCol w="874440">
                  <a:extLst>
                    <a:ext uri="{9D8B030D-6E8A-4147-A177-3AD203B41FA5}">
                      <a16:colId xmlns="" xmlns:a16="http://schemas.microsoft.com/office/drawing/2014/main" val="20002"/>
                    </a:ext>
                  </a:extLst>
                </a:gridCol>
              </a:tblGrid>
              <a:tr h="45937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Trebuchet MS" pitchFamily="34" charset="0"/>
                          <a:ea typeface="Calibri" pitchFamily="34" charset="0"/>
                          <a:cs typeface="Calibri" pitchFamily="34" charset="0"/>
                        </a:rPr>
                        <a:t>ASGARİ ARTIRIM TUTARLARI (TL)</a:t>
                      </a:r>
                    </a:p>
                  </a:txBody>
                  <a:tcPr marL="91444" marR="91444"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600" b="1" i="0" u="none" strike="noStrike" cap="none" normalizeH="0" baseline="0" dirty="0">
                        <a:ln>
                          <a:noFill/>
                        </a:ln>
                        <a:solidFill>
                          <a:schemeClr val="tx1"/>
                        </a:solidFill>
                        <a:effectLst/>
                        <a:latin typeface="Trebuchet MS" pitchFamily="34" charset="0"/>
                        <a:ea typeface="Calibri" pitchFamily="34" charset="0"/>
                        <a:cs typeface="Calibri" pitchFamily="34" charset="0"/>
                      </a:endParaRPr>
                    </a:p>
                  </a:txBody>
                  <a:tcPr marL="91444" marR="91444"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584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a:ln>
                            <a:noFill/>
                          </a:ln>
                          <a:solidFill>
                            <a:schemeClr val="tx1"/>
                          </a:solidFill>
                          <a:effectLst/>
                          <a:latin typeface="Trebuchet MS" pitchFamily="34" charset="0"/>
                          <a:ea typeface="Calibri" pitchFamily="34" charset="0"/>
                          <a:cs typeface="Calibri" pitchFamily="34" charset="0"/>
                        </a:rPr>
                        <a:t>YIL</a:t>
                      </a:r>
                    </a:p>
                  </a:txBody>
                  <a:tcPr marL="91444" marR="91444"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a:ln>
                            <a:noFill/>
                          </a:ln>
                          <a:solidFill>
                            <a:schemeClr val="tx1"/>
                          </a:solidFill>
                          <a:effectLst/>
                          <a:latin typeface="Trebuchet MS" pitchFamily="34" charset="0"/>
                          <a:ea typeface="Calibri" pitchFamily="34" charset="0"/>
                          <a:cs typeface="Calibri" pitchFamily="34" charset="0"/>
                        </a:rPr>
                        <a:t>Asgari Artırım Tutarı</a:t>
                      </a:r>
                    </a:p>
                  </a:txBody>
                  <a:tcPr marL="91444" marR="91444"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a:ln>
                            <a:noFill/>
                          </a:ln>
                          <a:solidFill>
                            <a:schemeClr val="tx1"/>
                          </a:solidFill>
                          <a:effectLst/>
                          <a:latin typeface="Trebuchet MS" pitchFamily="34" charset="0"/>
                          <a:ea typeface="Calibri" pitchFamily="34" charset="0"/>
                          <a:cs typeface="Calibri" pitchFamily="34" charset="0"/>
                        </a:rPr>
                        <a:t>Vergi oranı</a:t>
                      </a:r>
                    </a:p>
                  </a:txBody>
                  <a:tcPr marL="91444" marR="91444"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1"/>
                  </a:ext>
                </a:extLst>
              </a:tr>
              <a:tr h="35328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2018</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100.000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%15</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3603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2019</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107.500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%15</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3"/>
                  </a:ext>
                </a:extLst>
              </a:tr>
              <a:tr h="37476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2020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115.000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%15</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8550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2021</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130.000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%15</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5"/>
                  </a:ext>
                </a:extLst>
              </a:tr>
              <a:tr h="3615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altLang="tr-TR" sz="1600" b="1" kern="1200" dirty="0">
                          <a:solidFill>
                            <a:srgbClr val="FF0000"/>
                          </a:solidFill>
                          <a:latin typeface="+mj-lt"/>
                          <a:ea typeface="+mn-ea"/>
                          <a:cs typeface="+mn-cs"/>
                        </a:rPr>
                        <a:t>2022</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250.000</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Trebuchet MS" pitchFamily="34" charset="0"/>
                          <a:ea typeface="Calibri" pitchFamily="34" charset="0"/>
                          <a:cs typeface="Calibri" pitchFamily="34" charset="0"/>
                        </a:rPr>
                        <a:t>%15</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851492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051720" y="44624"/>
            <a:ext cx="6912768" cy="576064"/>
          </a:xfrm>
        </p:spPr>
        <p:txBody>
          <a:bodyPr>
            <a:noAutofit/>
          </a:bodyPr>
          <a:lstStyle/>
          <a:p>
            <a:pPr algn="ctr" eaLnBrk="1" hangingPunct="1">
              <a:defRPr/>
            </a:pPr>
            <a:r>
              <a:rPr lang="tr-TR" altLang="tr-TR" sz="2300" b="1" dirty="0">
                <a:solidFill>
                  <a:srgbClr val="FF0000"/>
                </a:solidFill>
              </a:rPr>
              <a:t/>
            </a:r>
            <a:br>
              <a:rPr lang="tr-TR" altLang="tr-TR" sz="2300" b="1" dirty="0">
                <a:solidFill>
                  <a:srgbClr val="FF0000"/>
                </a:solidFill>
              </a:rPr>
            </a:br>
            <a:r>
              <a:rPr lang="tr-TR" altLang="tr-TR" sz="2300" b="1" dirty="0">
                <a:solidFill>
                  <a:srgbClr val="FF0000"/>
                </a:solidFill>
              </a:rPr>
              <a:t>GELİR ve KURUMLAR VERGİSİ MATRAH ARTIRIMINA İLİŞKİN ORTAK HÜKÜMLER</a:t>
            </a:r>
          </a:p>
        </p:txBody>
      </p:sp>
      <p:sp>
        <p:nvSpPr>
          <p:cNvPr id="16387" name="Rectangle 3"/>
          <p:cNvSpPr>
            <a:spLocks noGrp="1" noChangeArrowheads="1"/>
          </p:cNvSpPr>
          <p:nvPr>
            <p:ph type="subTitle" idx="1"/>
          </p:nvPr>
        </p:nvSpPr>
        <p:spPr>
          <a:xfrm>
            <a:off x="467544" y="1268760"/>
            <a:ext cx="8136904" cy="4680520"/>
          </a:xfrm>
        </p:spPr>
        <p:txBody>
          <a:bodyPr>
            <a:noAutofit/>
          </a:bodyPr>
          <a:lstStyle/>
          <a:p>
            <a:pPr marL="365760" indent="-256032" algn="just">
              <a:spcBef>
                <a:spcPts val="0"/>
              </a:spcBef>
              <a:buClr>
                <a:schemeClr val="tx1"/>
              </a:buClr>
              <a:buFont typeface="Wingdings" pitchFamily="2" charset="2"/>
              <a:buChar char="Ø"/>
              <a:defRPr/>
            </a:pPr>
            <a:r>
              <a:rPr lang="tr-TR" altLang="tr-TR" sz="2600" b="1" dirty="0">
                <a:solidFill>
                  <a:srgbClr val="0070C0"/>
                </a:solidFill>
              </a:rPr>
              <a:t>Artırımda bulunulan yıllara ait zararların </a:t>
            </a:r>
            <a:r>
              <a:rPr lang="tr-TR" altLang="tr-TR" sz="2600" b="1" dirty="0">
                <a:solidFill>
                  <a:srgbClr val="FF0000"/>
                </a:solidFill>
              </a:rPr>
              <a:t>% 50’si, 2022 yılı ve izleyen yıllar kârlarından mahsup edilebilecek. </a:t>
            </a:r>
            <a:r>
              <a:rPr lang="tr-TR" altLang="tr-TR" sz="2600" b="1" dirty="0">
                <a:solidFill>
                  <a:srgbClr val="0070C0"/>
                </a:solidFill>
              </a:rPr>
              <a:t>Kalan %50’si mahsup edilemeyecek.</a:t>
            </a:r>
            <a:r>
              <a:rPr lang="tr-TR" altLang="tr-TR" sz="2600" b="1" dirty="0">
                <a:solidFill>
                  <a:schemeClr val="tx1"/>
                </a:solidFill>
              </a:rPr>
              <a:t> </a:t>
            </a:r>
          </a:p>
          <a:p>
            <a:pPr marL="365760" indent="-256032" algn="just">
              <a:spcBef>
                <a:spcPts val="0"/>
              </a:spcBef>
              <a:buClr>
                <a:schemeClr val="tx1"/>
              </a:buClr>
              <a:buFont typeface="Wingdings" pitchFamily="2" charset="2"/>
              <a:buChar char="Ø"/>
              <a:defRPr/>
            </a:pPr>
            <a:endParaRPr lang="tr-TR" altLang="tr-TR" sz="1600" b="1" dirty="0">
              <a:solidFill>
                <a:schemeClr val="tx1"/>
              </a:solidFill>
            </a:endParaRPr>
          </a:p>
          <a:p>
            <a:pPr marL="365760" indent="-256032" algn="just">
              <a:spcBef>
                <a:spcPts val="0"/>
              </a:spcBef>
              <a:buClr>
                <a:schemeClr val="tx1"/>
              </a:buClr>
              <a:buFont typeface="Wingdings" pitchFamily="2" charset="2"/>
              <a:buChar char="Ø"/>
              <a:defRPr/>
            </a:pPr>
            <a:r>
              <a:rPr lang="tr-TR" altLang="tr-TR" sz="2600" b="1" dirty="0">
                <a:solidFill>
                  <a:srgbClr val="0070C0"/>
                </a:solidFill>
              </a:rPr>
              <a:t>2022 yılına ilişkin artırımda bulunulması halinde bu yıla ilişkin zararların tamamı </a:t>
            </a:r>
            <a:r>
              <a:rPr lang="tr-TR" altLang="tr-TR" sz="2600" b="1" dirty="0">
                <a:solidFill>
                  <a:srgbClr val="FF0000"/>
                </a:solidFill>
              </a:rPr>
              <a:t>2023</a:t>
            </a:r>
            <a:r>
              <a:rPr lang="tr-TR" altLang="tr-TR" sz="2600" b="1" dirty="0">
                <a:solidFill>
                  <a:srgbClr val="0070C0"/>
                </a:solidFill>
              </a:rPr>
              <a:t> </a:t>
            </a:r>
            <a:r>
              <a:rPr lang="tr-TR" altLang="tr-TR" sz="2600" b="1" dirty="0">
                <a:solidFill>
                  <a:srgbClr val="FF0000"/>
                </a:solidFill>
              </a:rPr>
              <a:t>yılı</a:t>
            </a:r>
            <a:r>
              <a:rPr lang="tr-TR" altLang="tr-TR" sz="2600" b="1" dirty="0">
                <a:solidFill>
                  <a:srgbClr val="0070C0"/>
                </a:solidFill>
              </a:rPr>
              <a:t> ve izleyen yıllar kârlarından </a:t>
            </a:r>
            <a:r>
              <a:rPr lang="tr-TR" altLang="tr-TR" sz="2600" b="1" u="sng" dirty="0">
                <a:solidFill>
                  <a:srgbClr val="FF0000"/>
                </a:solidFill>
              </a:rPr>
              <a:t>mahsup edilemeyecek</a:t>
            </a:r>
            <a:r>
              <a:rPr lang="tr-TR" altLang="tr-TR" sz="2600" b="1" dirty="0">
                <a:solidFill>
                  <a:srgbClr val="0070C0"/>
                </a:solidFill>
              </a:rPr>
              <a:t>.</a:t>
            </a:r>
            <a:r>
              <a:rPr lang="tr-TR" altLang="tr-TR" sz="2600" b="1" dirty="0">
                <a:solidFill>
                  <a:schemeClr val="tx1"/>
                </a:solidFill>
              </a:rPr>
              <a:t> </a:t>
            </a:r>
          </a:p>
          <a:p>
            <a:pPr marL="365760" indent="-256032" algn="just">
              <a:spcBef>
                <a:spcPts val="0"/>
              </a:spcBef>
              <a:buClr>
                <a:schemeClr val="tx1"/>
              </a:buClr>
              <a:buFont typeface="Wingdings" pitchFamily="2" charset="2"/>
              <a:buChar char="Ø"/>
              <a:defRPr/>
            </a:pPr>
            <a:endParaRPr lang="tr-TR" altLang="tr-TR" sz="1600" b="1" dirty="0">
              <a:solidFill>
                <a:schemeClr val="tx1"/>
              </a:solidFill>
            </a:endParaRPr>
          </a:p>
          <a:p>
            <a:pPr marL="365760" indent="-256032" algn="just" eaLnBrk="1" fontAlgn="auto" hangingPunct="1">
              <a:spcBef>
                <a:spcPts val="0"/>
              </a:spcBef>
              <a:buClr>
                <a:schemeClr val="tx1"/>
              </a:buClr>
              <a:buFont typeface="Wingdings" pitchFamily="2" charset="2"/>
              <a:buChar char="Ø"/>
              <a:defRPr/>
            </a:pPr>
            <a:r>
              <a:rPr lang="tr-TR" altLang="tr-TR" sz="2600" b="1" dirty="0">
                <a:solidFill>
                  <a:schemeClr val="tx1"/>
                </a:solidFill>
              </a:rPr>
              <a:t>Yılın belli bir kısmında faaliyette bulunmuş mükellefler,</a:t>
            </a:r>
          </a:p>
          <a:p>
            <a:pPr marL="365760" indent="-256032" algn="just" eaLnBrk="1" fontAlgn="auto" hangingPunct="1">
              <a:spcBef>
                <a:spcPts val="0"/>
              </a:spcBef>
              <a:buClr>
                <a:schemeClr val="tx1"/>
              </a:buClr>
              <a:buFont typeface="Wingdings" pitchFamily="2" charset="2"/>
              <a:buChar char="Ø"/>
              <a:defRPr/>
            </a:pPr>
            <a:endParaRPr lang="tr-TR" altLang="tr-TR" sz="1600" b="1" dirty="0">
              <a:solidFill>
                <a:schemeClr val="tx1"/>
              </a:solidFill>
            </a:endParaRPr>
          </a:p>
          <a:p>
            <a:pPr marL="365760" indent="-256032" algn="just" eaLnBrk="1" fontAlgn="auto" hangingPunct="1">
              <a:spcBef>
                <a:spcPts val="0"/>
              </a:spcBef>
              <a:buClr>
                <a:schemeClr val="tx1"/>
              </a:buClr>
              <a:buFont typeface="Wingdings" pitchFamily="2" charset="2"/>
              <a:buChar char="Ø"/>
              <a:defRPr/>
            </a:pPr>
            <a:r>
              <a:rPr lang="tr-TR" altLang="tr-TR" sz="2600" b="1" dirty="0">
                <a:solidFill>
                  <a:srgbClr val="0070C0"/>
                </a:solidFill>
              </a:rPr>
              <a:t>Daha önce mükellefiyet tesis ettirmemiş kişiler,</a:t>
            </a:r>
          </a:p>
          <a:p>
            <a:pPr marL="365760" indent="-256032" algn="just" eaLnBrk="1" fontAlgn="auto" hangingPunct="1">
              <a:spcBef>
                <a:spcPts val="0"/>
              </a:spcBef>
              <a:buClr>
                <a:schemeClr val="tx1"/>
              </a:buClr>
              <a:buFont typeface="Wingdings" pitchFamily="2" charset="2"/>
              <a:buChar char="Ø"/>
              <a:defRPr/>
            </a:pPr>
            <a:endParaRPr lang="tr-TR" altLang="tr-TR" sz="1000" b="1" dirty="0">
              <a:solidFill>
                <a:srgbClr val="0070C0"/>
              </a:solidFill>
            </a:endParaRPr>
          </a:p>
          <a:p>
            <a:pPr marL="0" indent="0" algn="just" eaLnBrk="1" fontAlgn="auto" hangingPunct="1">
              <a:spcBef>
                <a:spcPts val="0"/>
              </a:spcBef>
              <a:buClr>
                <a:schemeClr val="tx1"/>
              </a:buClr>
              <a:buFont typeface="Wingdings" pitchFamily="2" charset="2"/>
              <a:buNone/>
              <a:defRPr/>
            </a:pPr>
            <a:r>
              <a:rPr lang="tr-TR" altLang="tr-TR" sz="2600" b="1" dirty="0">
                <a:solidFill>
                  <a:schemeClr val="tx1"/>
                </a:solidFill>
              </a:rPr>
              <a:t>      matrah artırımında bulunabilecek.</a:t>
            </a:r>
          </a:p>
          <a:p>
            <a:pPr marL="0" indent="0" algn="just" eaLnBrk="1" fontAlgn="auto" hangingPunct="1">
              <a:lnSpc>
                <a:spcPct val="80000"/>
              </a:lnSpc>
              <a:spcBef>
                <a:spcPts val="0"/>
              </a:spcBef>
              <a:buClr>
                <a:schemeClr val="tx1"/>
              </a:buClr>
              <a:buFont typeface="Wingdings" pitchFamily="2" charset="2"/>
              <a:buNone/>
              <a:defRPr/>
            </a:pPr>
            <a:endParaRPr lang="tr-TR" altLang="tr-TR" sz="2400" b="1" dirty="0"/>
          </a:p>
          <a:p>
            <a:pPr marL="365760" indent="-256032" algn="just" eaLnBrk="1" fontAlgn="auto" hangingPunct="1">
              <a:lnSpc>
                <a:spcPct val="80000"/>
              </a:lnSpc>
              <a:spcBef>
                <a:spcPts val="0"/>
              </a:spcBef>
              <a:buClr>
                <a:schemeClr val="tx1"/>
              </a:buClr>
              <a:buFont typeface="Wingdings" pitchFamily="2" charset="2"/>
              <a:buChar char="Ø"/>
              <a:defRPr/>
            </a:pPr>
            <a:endParaRPr lang="tr-TR" altLang="tr-TR" sz="2400" b="1" dirty="0"/>
          </a:p>
        </p:txBody>
      </p:sp>
      <p:sp>
        <p:nvSpPr>
          <p:cNvPr id="4"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r>
              <a:rPr lang="tr-TR" altLang="tr-TR" sz="1200" dirty="0">
                <a:solidFill>
                  <a:prstClr val="black"/>
                </a:solidFill>
                <a:latin typeface="Arial Black" pitchFamily="34" charset="0"/>
              </a:rPr>
              <a:t>29</a:t>
            </a:r>
          </a:p>
        </p:txBody>
      </p:sp>
    </p:spTree>
    <p:extLst>
      <p:ext uri="{BB962C8B-B14F-4D97-AF65-F5344CB8AC3E}">
        <p14:creationId xmlns:p14="http://schemas.microsoft.com/office/powerpoint/2010/main" val="227961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195736" y="116632"/>
            <a:ext cx="6840760" cy="720080"/>
          </a:xfrm>
        </p:spPr>
        <p:txBody>
          <a:bodyPr>
            <a:normAutofit/>
          </a:bodyPr>
          <a:lstStyle/>
          <a:p>
            <a:pPr algn="ctr" eaLnBrk="1" hangingPunct="1">
              <a:defRPr/>
            </a:pPr>
            <a:r>
              <a:rPr lang="tr-TR" altLang="tr-TR" sz="3000" b="1" dirty="0">
                <a:solidFill>
                  <a:srgbClr val="FF0000"/>
                </a:solidFill>
              </a:rPr>
              <a:t>AMAÇ</a:t>
            </a:r>
          </a:p>
        </p:txBody>
      </p:sp>
      <p:sp>
        <p:nvSpPr>
          <p:cNvPr id="11268" name="Rectangle 3"/>
          <p:cNvSpPr>
            <a:spLocks noGrp="1" noChangeArrowheads="1"/>
          </p:cNvSpPr>
          <p:nvPr>
            <p:ph type="subTitle" idx="1"/>
          </p:nvPr>
        </p:nvSpPr>
        <p:spPr>
          <a:xfrm>
            <a:off x="539552" y="1412776"/>
            <a:ext cx="8147248" cy="4752528"/>
          </a:xfrm>
        </p:spPr>
        <p:txBody>
          <a:bodyPr>
            <a:normAutofit/>
          </a:bodyPr>
          <a:lstStyle/>
          <a:p>
            <a:pPr marL="365760" indent="-256032" algn="just" eaLnBrk="1" fontAlgn="auto" hangingPunct="1">
              <a:lnSpc>
                <a:spcPct val="80000"/>
              </a:lnSpc>
              <a:spcAft>
                <a:spcPts val="0"/>
              </a:spcAft>
              <a:buClr>
                <a:schemeClr val="tx1"/>
              </a:buClr>
              <a:buFont typeface="Wingdings" pitchFamily="2" charset="2"/>
              <a:buChar char="Ø"/>
              <a:defRPr/>
            </a:pPr>
            <a:r>
              <a:rPr lang="tr-TR" sz="2400" b="1" dirty="0">
                <a:solidFill>
                  <a:schemeClr val="tx1"/>
                </a:solidFill>
              </a:rPr>
              <a:t>Kamuya olan </a:t>
            </a:r>
            <a:r>
              <a:rPr lang="tr-TR" sz="2400" b="1" dirty="0">
                <a:solidFill>
                  <a:srgbClr val="FF0000"/>
                </a:solidFill>
              </a:rPr>
              <a:t>borç yükünün azaltılarak taksitler halinde ödenmesine </a:t>
            </a:r>
            <a:r>
              <a:rPr lang="tr-TR" sz="2400" b="1" dirty="0">
                <a:solidFill>
                  <a:schemeClr val="tx1"/>
                </a:solidFill>
              </a:rPr>
              <a:t>imkân verilmesi</a:t>
            </a:r>
          </a:p>
          <a:p>
            <a:pPr marL="0" indent="0" algn="just" eaLnBrk="1" fontAlgn="auto" hangingPunct="1">
              <a:lnSpc>
                <a:spcPct val="80000"/>
              </a:lnSpc>
              <a:spcAft>
                <a:spcPts val="0"/>
              </a:spcAft>
              <a:buClr>
                <a:schemeClr val="tx1"/>
              </a:buClr>
              <a:buFont typeface="Wingdings" pitchFamily="2" charset="2"/>
              <a:buNone/>
              <a:defRPr/>
            </a:pPr>
            <a:endParaRPr lang="tr-TR" sz="1900" b="1" dirty="0">
              <a:solidFill>
                <a:schemeClr val="tx1"/>
              </a:solidFill>
            </a:endParaRPr>
          </a:p>
          <a:p>
            <a:pPr marL="365760" indent="-256032" algn="just" eaLnBrk="1" fontAlgn="auto" hangingPunct="1">
              <a:lnSpc>
                <a:spcPct val="80000"/>
              </a:lnSpc>
              <a:spcAft>
                <a:spcPts val="0"/>
              </a:spcAft>
              <a:buClr>
                <a:schemeClr val="tx1"/>
              </a:buClr>
              <a:buFont typeface="Wingdings" pitchFamily="2" charset="2"/>
              <a:buChar char="Ø"/>
              <a:defRPr/>
            </a:pPr>
            <a:r>
              <a:rPr lang="tr-TR" sz="2400" b="1" dirty="0">
                <a:solidFill>
                  <a:schemeClr val="tx1"/>
                </a:solidFill>
              </a:rPr>
              <a:t>Vergi </a:t>
            </a:r>
            <a:r>
              <a:rPr lang="tr-TR" sz="2400" b="1" dirty="0">
                <a:solidFill>
                  <a:srgbClr val="FF0000"/>
                </a:solidFill>
              </a:rPr>
              <a:t>ihtilaflarının sulh yoluyla </a:t>
            </a:r>
            <a:r>
              <a:rPr lang="tr-TR" sz="2400" b="1" dirty="0">
                <a:solidFill>
                  <a:schemeClr val="tx1"/>
                </a:solidFill>
              </a:rPr>
              <a:t>sonlandırılması</a:t>
            </a:r>
          </a:p>
          <a:p>
            <a:pPr marL="365760" indent="-256032" algn="just" eaLnBrk="1" fontAlgn="auto" hangingPunct="1">
              <a:lnSpc>
                <a:spcPct val="80000"/>
              </a:lnSpc>
              <a:spcAft>
                <a:spcPts val="0"/>
              </a:spcAft>
              <a:buClr>
                <a:schemeClr val="tx1"/>
              </a:buClr>
              <a:buFont typeface="Wingdings" pitchFamily="2" charset="2"/>
              <a:buChar char="Ø"/>
              <a:defRPr/>
            </a:pPr>
            <a:endParaRPr lang="tr-TR" sz="1900" b="1" dirty="0">
              <a:solidFill>
                <a:schemeClr val="tx1"/>
              </a:solidFill>
            </a:endParaRPr>
          </a:p>
          <a:p>
            <a:pPr marL="365760" indent="-256032" algn="just" eaLnBrk="1" fontAlgn="auto" hangingPunct="1">
              <a:lnSpc>
                <a:spcPct val="80000"/>
              </a:lnSpc>
              <a:spcAft>
                <a:spcPts val="0"/>
              </a:spcAft>
              <a:buClr>
                <a:schemeClr val="tx1"/>
              </a:buClr>
              <a:buFont typeface="Wingdings" pitchFamily="2" charset="2"/>
              <a:buChar char="Ø"/>
              <a:defRPr/>
            </a:pPr>
            <a:r>
              <a:rPr lang="tr-TR" sz="2400" b="1" dirty="0">
                <a:solidFill>
                  <a:srgbClr val="FF0000"/>
                </a:solidFill>
              </a:rPr>
              <a:t>Vergi incelemelerinde </a:t>
            </a:r>
            <a:r>
              <a:rPr lang="tr-TR" sz="2400" b="1" dirty="0">
                <a:solidFill>
                  <a:schemeClr val="tx1"/>
                </a:solidFill>
              </a:rPr>
              <a:t>tespit edilen vergilerin dava yoluna gidilmeksizin ödenmesi</a:t>
            </a:r>
          </a:p>
          <a:p>
            <a:pPr marL="0" indent="0" algn="just" eaLnBrk="1" fontAlgn="auto" hangingPunct="1">
              <a:lnSpc>
                <a:spcPct val="80000"/>
              </a:lnSpc>
              <a:spcAft>
                <a:spcPts val="0"/>
              </a:spcAft>
              <a:buClr>
                <a:schemeClr val="tx1"/>
              </a:buClr>
              <a:buFont typeface="Wingdings" pitchFamily="2" charset="2"/>
              <a:buNone/>
              <a:defRPr/>
            </a:pPr>
            <a:endParaRPr lang="tr-TR" sz="1900" b="1" dirty="0">
              <a:solidFill>
                <a:schemeClr val="tx1"/>
              </a:solidFill>
            </a:endParaRPr>
          </a:p>
          <a:p>
            <a:pPr marL="365760" indent="-256032" algn="just" eaLnBrk="1" fontAlgn="auto" hangingPunct="1">
              <a:lnSpc>
                <a:spcPct val="80000"/>
              </a:lnSpc>
              <a:spcAft>
                <a:spcPts val="0"/>
              </a:spcAft>
              <a:buClr>
                <a:schemeClr val="tx1"/>
              </a:buClr>
              <a:buFont typeface="Wingdings" pitchFamily="2" charset="2"/>
              <a:buChar char="Ø"/>
              <a:defRPr/>
            </a:pPr>
            <a:r>
              <a:rPr lang="tr-TR" sz="2400" b="1" dirty="0">
                <a:solidFill>
                  <a:srgbClr val="FF0000"/>
                </a:solidFill>
              </a:rPr>
              <a:t>Matrah ve vergi artırımı </a:t>
            </a:r>
            <a:r>
              <a:rPr lang="tr-TR" sz="2400" b="1" dirty="0">
                <a:solidFill>
                  <a:schemeClr val="tx1"/>
                </a:solidFill>
              </a:rPr>
              <a:t>koşuluyla geçmiş yıllara ilişkin vergi incelemesi yapılmaması</a:t>
            </a:r>
          </a:p>
          <a:p>
            <a:pPr marL="0" indent="0" algn="just" eaLnBrk="1" fontAlgn="auto" hangingPunct="1">
              <a:lnSpc>
                <a:spcPct val="80000"/>
              </a:lnSpc>
              <a:spcAft>
                <a:spcPts val="0"/>
              </a:spcAft>
              <a:buClr>
                <a:schemeClr val="tx1"/>
              </a:buClr>
              <a:buFont typeface="Wingdings" pitchFamily="2" charset="2"/>
              <a:buNone/>
              <a:defRPr/>
            </a:pPr>
            <a:endParaRPr lang="tr-TR" sz="1900" b="1" dirty="0">
              <a:solidFill>
                <a:schemeClr val="tx1"/>
              </a:solidFill>
            </a:endParaRPr>
          </a:p>
          <a:p>
            <a:pPr marL="365760" indent="-256032" algn="just" eaLnBrk="1" fontAlgn="auto" hangingPunct="1">
              <a:lnSpc>
                <a:spcPct val="80000"/>
              </a:lnSpc>
              <a:spcAft>
                <a:spcPts val="0"/>
              </a:spcAft>
              <a:buClr>
                <a:schemeClr val="tx1"/>
              </a:buClr>
              <a:buFont typeface="Wingdings" pitchFamily="2" charset="2"/>
              <a:buChar char="Ø"/>
              <a:defRPr/>
            </a:pPr>
            <a:r>
              <a:rPr lang="tr-TR" sz="2400" b="1" dirty="0">
                <a:solidFill>
                  <a:schemeClr val="tx1"/>
                </a:solidFill>
              </a:rPr>
              <a:t>Stokların, kasa ve ortaklardan alacaklara ilişkin </a:t>
            </a:r>
            <a:r>
              <a:rPr lang="tr-TR" sz="2400" b="1" dirty="0">
                <a:solidFill>
                  <a:srgbClr val="FF0000"/>
                </a:solidFill>
              </a:rPr>
              <a:t>işletme kayıtlarının </a:t>
            </a:r>
            <a:r>
              <a:rPr lang="tr-TR" sz="2400" b="1" dirty="0">
                <a:solidFill>
                  <a:schemeClr val="tx1"/>
                </a:solidFill>
              </a:rPr>
              <a:t>düzeltilerek gerçek duruma uygun hale getirilmesi</a:t>
            </a:r>
          </a:p>
        </p:txBody>
      </p:sp>
      <p:sp>
        <p:nvSpPr>
          <p:cNvPr id="6148"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FD8ADA5A-19CB-4F8C-AA48-C942F0EC0CD8}" type="slidenum">
              <a:rPr lang="tr-TR" altLang="tr-TR" sz="1200" smtClean="0">
                <a:latin typeface="Arial Black" pitchFamily="34" charset="0"/>
              </a:rPr>
              <a:pPr eaLnBrk="1" hangingPunct="1"/>
              <a:t>3</a:t>
            </a:fld>
            <a:endParaRPr lang="tr-TR" altLang="tr-TR" sz="1200">
              <a:latin typeface="Arial Black" pitchFamily="34" charset="0"/>
            </a:endParaRPr>
          </a:p>
        </p:txBody>
      </p:sp>
    </p:spTree>
    <p:extLst>
      <p:ext uri="{BB962C8B-B14F-4D97-AF65-F5344CB8AC3E}">
        <p14:creationId xmlns:p14="http://schemas.microsoft.com/office/powerpoint/2010/main" val="2965238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defRPr/>
            </a:pPr>
            <a:fld id="{5D24109D-6D05-4C48-A483-3BE1262BF33C}" type="slidenum">
              <a:rPr lang="tr-TR" altLang="tr-TR" sz="1200" smtClean="0">
                <a:solidFill>
                  <a:prstClr val="black"/>
                </a:solidFill>
                <a:latin typeface="Arial Black" panose="020B0A04020102020204" pitchFamily="34" charset="0"/>
              </a:rPr>
              <a:pPr algn="r" eaLnBrk="1" hangingPunct="1">
                <a:defRPr/>
              </a:pPr>
              <a:t>30</a:t>
            </a:fld>
            <a:endParaRPr lang="tr-TR" altLang="tr-TR" sz="1200" dirty="0">
              <a:solidFill>
                <a:prstClr val="black"/>
              </a:solidFill>
              <a:latin typeface="Arial Black" panose="020B0A04020102020204" pitchFamily="34" charset="0"/>
            </a:endParaRPr>
          </a:p>
        </p:txBody>
      </p:sp>
      <p:sp>
        <p:nvSpPr>
          <p:cNvPr id="30723" name="Rectangle 2"/>
          <p:cNvSpPr>
            <a:spLocks noGrp="1" noChangeArrowheads="1"/>
          </p:cNvSpPr>
          <p:nvPr>
            <p:ph type="ctrTitle"/>
          </p:nvPr>
        </p:nvSpPr>
        <p:spPr>
          <a:xfrm>
            <a:off x="2339752" y="116632"/>
            <a:ext cx="6552728" cy="821953"/>
          </a:xfrm>
        </p:spPr>
        <p:txBody>
          <a:bodyPr>
            <a:noAutofit/>
          </a:bodyPr>
          <a:lstStyle/>
          <a:p>
            <a:pPr algn="ctr" eaLnBrk="1" fontAlgn="auto" hangingPunct="1">
              <a:spcAft>
                <a:spcPts val="0"/>
              </a:spcAft>
              <a:defRPr/>
            </a:pPr>
            <a:r>
              <a:rPr lang="tr-TR" altLang="tr-TR" sz="2400" b="1" dirty="0">
                <a:solidFill>
                  <a:srgbClr val="FF0000"/>
                </a:solidFill>
              </a:rPr>
              <a:t>GELİR (STOPAJ) ve KURUMLAR (STOPAJ) </a:t>
            </a:r>
            <a:br>
              <a:rPr lang="tr-TR" altLang="tr-TR" sz="2400" b="1" dirty="0">
                <a:solidFill>
                  <a:srgbClr val="FF0000"/>
                </a:solidFill>
              </a:rPr>
            </a:br>
            <a:r>
              <a:rPr lang="tr-TR" altLang="tr-TR" sz="2400" b="1" dirty="0">
                <a:solidFill>
                  <a:srgbClr val="FF0000"/>
                </a:solidFill>
              </a:rPr>
              <a:t>VERGİSİ ARTIRIMI</a:t>
            </a:r>
          </a:p>
        </p:txBody>
      </p:sp>
      <p:sp>
        <p:nvSpPr>
          <p:cNvPr id="18436" name="Rectangle 26"/>
          <p:cNvSpPr>
            <a:spLocks noChangeArrowheads="1"/>
          </p:cNvSpPr>
          <p:nvPr/>
        </p:nvSpPr>
        <p:spPr bwMode="auto">
          <a:xfrm>
            <a:off x="251520" y="1196117"/>
            <a:ext cx="8712968" cy="473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defRPr sz="800">
                <a:solidFill>
                  <a:schemeClr val="tx1"/>
                </a:solidFill>
                <a:latin typeface="Arial" pitchFamily="34" charset="0"/>
              </a:defRPr>
            </a:lvl1pPr>
            <a:lvl2pPr marL="185738"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eaLnBrk="0" fontAlgn="base" hangingPunct="0">
              <a:spcBef>
                <a:spcPct val="0"/>
              </a:spcBef>
              <a:spcAft>
                <a:spcPct val="0"/>
              </a:spcAft>
              <a:defRPr sz="800">
                <a:solidFill>
                  <a:schemeClr val="tx1"/>
                </a:solidFill>
                <a:latin typeface="Arial" pitchFamily="34" charset="0"/>
              </a:defRPr>
            </a:lvl6pPr>
            <a:lvl7pPr marL="2971800" indent="-228600" eaLnBrk="0" fontAlgn="base" hangingPunct="0">
              <a:spcBef>
                <a:spcPct val="0"/>
              </a:spcBef>
              <a:spcAft>
                <a:spcPct val="0"/>
              </a:spcAft>
              <a:defRPr sz="800">
                <a:solidFill>
                  <a:schemeClr val="tx1"/>
                </a:solidFill>
                <a:latin typeface="Arial" pitchFamily="34" charset="0"/>
              </a:defRPr>
            </a:lvl7pPr>
            <a:lvl8pPr marL="3429000" indent="-228600" eaLnBrk="0" fontAlgn="base" hangingPunct="0">
              <a:spcBef>
                <a:spcPct val="0"/>
              </a:spcBef>
              <a:spcAft>
                <a:spcPct val="0"/>
              </a:spcAft>
              <a:defRPr sz="800">
                <a:solidFill>
                  <a:schemeClr val="tx1"/>
                </a:solidFill>
                <a:latin typeface="Arial" pitchFamily="34" charset="0"/>
              </a:defRPr>
            </a:lvl8pPr>
            <a:lvl9pPr marL="3886200" indent="-228600" eaLnBrk="0" fontAlgn="base" hangingPunct="0">
              <a:spcBef>
                <a:spcPct val="0"/>
              </a:spcBef>
              <a:spcAft>
                <a:spcPct val="0"/>
              </a:spcAft>
              <a:defRPr sz="800">
                <a:solidFill>
                  <a:schemeClr val="tx1"/>
                </a:solidFill>
                <a:latin typeface="Arial" pitchFamily="34" charset="0"/>
              </a:defRPr>
            </a:lvl9pPr>
          </a:lstStyle>
          <a:p>
            <a:pPr lvl="1" algn="just" eaLnBrk="1" hangingPunct="1">
              <a:defRPr/>
            </a:pPr>
            <a:r>
              <a:rPr lang="tr-TR" altLang="tr-TR" sz="2200" b="1" dirty="0">
                <a:solidFill>
                  <a:prstClr val="black"/>
                </a:solidFill>
                <a:latin typeface="Calibri"/>
              </a:rPr>
              <a:t>Yaptıkları ödemeler üzerinden stopaj yapmak durumunda olan mükellefler, </a:t>
            </a:r>
          </a:p>
          <a:p>
            <a:pPr lvl="1" algn="just" eaLnBrk="1" hangingPunct="1">
              <a:defRPr/>
            </a:pPr>
            <a:endParaRPr lang="tr-TR" altLang="tr-TR" sz="2000" b="1" dirty="0">
              <a:solidFill>
                <a:prstClr val="black"/>
              </a:solidFill>
              <a:latin typeface="Calibri"/>
            </a:endParaRPr>
          </a:p>
          <a:p>
            <a:pPr marL="528638" lvl="1" indent="-342900" algn="just" eaLnBrk="1" hangingPunct="1">
              <a:buFont typeface="Wingdings" panose="05000000000000000000" pitchFamily="2" charset="2"/>
              <a:buChar char="Ø"/>
              <a:defRPr/>
            </a:pPr>
            <a:r>
              <a:rPr lang="tr-TR" altLang="tr-TR" sz="2200" b="1" dirty="0">
                <a:solidFill>
                  <a:srgbClr val="FF0000"/>
                </a:solidFill>
                <a:latin typeface="Calibri"/>
              </a:rPr>
              <a:t>2018 ila 2022 </a:t>
            </a:r>
            <a:r>
              <a:rPr lang="tr-TR" altLang="tr-TR" sz="2200" b="1" dirty="0">
                <a:solidFill>
                  <a:prstClr val="black"/>
                </a:solidFill>
                <a:latin typeface="Calibri"/>
              </a:rPr>
              <a:t>yılları arasında</a:t>
            </a:r>
          </a:p>
          <a:p>
            <a:pPr lvl="1" algn="just" eaLnBrk="1" hangingPunct="1">
              <a:defRPr/>
            </a:pPr>
            <a:endParaRPr lang="tr-TR" altLang="tr-TR" sz="1200" b="1" dirty="0">
              <a:solidFill>
                <a:srgbClr val="C00000"/>
              </a:solidFill>
              <a:latin typeface="Calibri"/>
            </a:endParaRPr>
          </a:p>
          <a:p>
            <a:pPr marL="1257300" lvl="2" indent="-342900" algn="just" eaLnBrk="1" hangingPunct="1">
              <a:spcAft>
                <a:spcPts val="200"/>
              </a:spcAft>
              <a:buFont typeface="Arial" pitchFamily="34" charset="0"/>
              <a:buChar char="•"/>
              <a:defRPr/>
            </a:pPr>
            <a:r>
              <a:rPr lang="tr-TR" altLang="tr-TR" sz="2200" b="1" dirty="0">
                <a:solidFill>
                  <a:srgbClr val="0070C0"/>
                </a:solidFill>
                <a:latin typeface="Calibri"/>
              </a:rPr>
              <a:t>Ücret ödemeleri ,</a:t>
            </a:r>
          </a:p>
          <a:p>
            <a:pPr marL="1257300" lvl="2" indent="-342900" algn="just" eaLnBrk="1" hangingPunct="1">
              <a:spcAft>
                <a:spcPts val="200"/>
              </a:spcAft>
              <a:buFont typeface="Arial" pitchFamily="34" charset="0"/>
              <a:buChar char="•"/>
              <a:defRPr/>
            </a:pPr>
            <a:r>
              <a:rPr lang="tr-TR" altLang="tr-TR" sz="2200" b="1" dirty="0">
                <a:solidFill>
                  <a:srgbClr val="0070C0"/>
                </a:solidFill>
                <a:latin typeface="Calibri"/>
              </a:rPr>
              <a:t>Serbest meslek ödemeleri,</a:t>
            </a:r>
          </a:p>
          <a:p>
            <a:pPr marL="1257300" lvl="2" indent="-342900" algn="just" eaLnBrk="1" hangingPunct="1">
              <a:spcAft>
                <a:spcPts val="200"/>
              </a:spcAft>
              <a:buFont typeface="Arial" pitchFamily="34" charset="0"/>
              <a:buChar char="•"/>
              <a:defRPr/>
            </a:pPr>
            <a:r>
              <a:rPr lang="tr-TR" altLang="tr-TR" sz="2200" b="1" dirty="0">
                <a:solidFill>
                  <a:srgbClr val="0070C0"/>
                </a:solidFill>
                <a:latin typeface="Calibri"/>
              </a:rPr>
              <a:t>Kar payı stopajı ödemeleri,</a:t>
            </a:r>
          </a:p>
          <a:p>
            <a:pPr marL="1257300" lvl="2" indent="-342900" algn="just" eaLnBrk="1" hangingPunct="1">
              <a:spcAft>
                <a:spcPts val="200"/>
              </a:spcAft>
              <a:buFont typeface="Arial" pitchFamily="34" charset="0"/>
              <a:buChar char="•"/>
              <a:defRPr/>
            </a:pPr>
            <a:r>
              <a:rPr lang="tr-TR" altLang="tr-TR" sz="2200" b="1" dirty="0">
                <a:solidFill>
                  <a:srgbClr val="0070C0"/>
                </a:solidFill>
                <a:latin typeface="Calibri"/>
              </a:rPr>
              <a:t>Yıllara sari inşaat ve onarım işlerine ilişkin ödemeler,</a:t>
            </a:r>
          </a:p>
          <a:p>
            <a:pPr marL="1257300" lvl="2" indent="-342900" algn="just" eaLnBrk="1" hangingPunct="1">
              <a:spcAft>
                <a:spcPts val="200"/>
              </a:spcAft>
              <a:buFont typeface="Arial" pitchFamily="34" charset="0"/>
              <a:buChar char="•"/>
              <a:defRPr/>
            </a:pPr>
            <a:r>
              <a:rPr lang="tr-TR" altLang="tr-TR" sz="2200" b="1" dirty="0">
                <a:solidFill>
                  <a:srgbClr val="0070C0"/>
                </a:solidFill>
                <a:latin typeface="Calibri"/>
              </a:rPr>
              <a:t>Kira ödemeleri, </a:t>
            </a:r>
          </a:p>
          <a:p>
            <a:pPr marL="1257300" lvl="2" indent="-342900" algn="just" eaLnBrk="1" hangingPunct="1">
              <a:spcAft>
                <a:spcPts val="200"/>
              </a:spcAft>
              <a:buFont typeface="Arial" pitchFamily="34" charset="0"/>
              <a:buChar char="•"/>
              <a:defRPr/>
            </a:pPr>
            <a:r>
              <a:rPr lang="tr-TR" altLang="tr-TR" sz="2200" b="1" dirty="0">
                <a:solidFill>
                  <a:srgbClr val="0070C0"/>
                </a:solidFill>
                <a:latin typeface="Calibri"/>
              </a:rPr>
              <a:t>Çiftçilere yaptıkları ödemeler,</a:t>
            </a:r>
          </a:p>
          <a:p>
            <a:pPr marL="1257300" lvl="2" indent="-342900" algn="just" eaLnBrk="1" hangingPunct="1">
              <a:spcAft>
                <a:spcPts val="200"/>
              </a:spcAft>
              <a:buFont typeface="Arial" pitchFamily="34" charset="0"/>
              <a:buChar char="•"/>
              <a:defRPr/>
            </a:pPr>
            <a:r>
              <a:rPr lang="tr-TR" altLang="tr-TR" sz="2200" b="1" dirty="0">
                <a:solidFill>
                  <a:srgbClr val="0070C0"/>
                </a:solidFill>
                <a:latin typeface="Calibri"/>
              </a:rPr>
              <a:t>Vergiden muaf esnafa yaptıkları ödemeler,</a:t>
            </a:r>
          </a:p>
          <a:p>
            <a:pPr lvl="1" algn="just" eaLnBrk="1" hangingPunct="1">
              <a:defRPr/>
            </a:pPr>
            <a:endParaRPr lang="tr-TR" altLang="tr-TR" sz="1200" b="1" dirty="0">
              <a:solidFill>
                <a:prstClr val="black"/>
              </a:solidFill>
              <a:latin typeface="Calibri"/>
            </a:endParaRPr>
          </a:p>
          <a:p>
            <a:pPr lvl="1" indent="352425" eaLnBrk="1" hangingPunct="1">
              <a:defRPr/>
            </a:pPr>
            <a:r>
              <a:rPr lang="tr-TR" altLang="tr-TR" sz="2200" b="1" dirty="0">
                <a:solidFill>
                  <a:prstClr val="black"/>
                </a:solidFill>
                <a:latin typeface="Calibri"/>
              </a:rPr>
              <a:t>üzerinden, beyan ettikleri </a:t>
            </a:r>
            <a:r>
              <a:rPr lang="tr-TR" altLang="tr-TR" sz="2200" b="1" dirty="0">
                <a:solidFill>
                  <a:srgbClr val="FF0000"/>
                </a:solidFill>
                <a:latin typeface="Calibri"/>
              </a:rPr>
              <a:t>stopajları</a:t>
            </a:r>
            <a:r>
              <a:rPr lang="tr-TR" altLang="tr-TR" sz="2200" b="1" dirty="0">
                <a:solidFill>
                  <a:prstClr val="black"/>
                </a:solidFill>
                <a:latin typeface="Calibri"/>
              </a:rPr>
              <a:t> da artırılabilecek.</a:t>
            </a:r>
          </a:p>
        </p:txBody>
      </p:sp>
    </p:spTree>
    <p:extLst>
      <p:ext uri="{BB962C8B-B14F-4D97-AF65-F5344CB8AC3E}">
        <p14:creationId xmlns:p14="http://schemas.microsoft.com/office/powerpoint/2010/main" val="2083445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txBox="1">
            <a:spLocks noGrp="1" noChangeArrowheads="1"/>
          </p:cNvSpPr>
          <p:nvPr/>
        </p:nvSpPr>
        <p:spPr bwMode="auto">
          <a:xfrm>
            <a:off x="6516216" y="6237312"/>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defRPr/>
            </a:pPr>
            <a:fld id="{90D04707-9989-45BA-8F0C-16DF692746DD}" type="slidenum">
              <a:rPr lang="tr-TR" altLang="tr-TR" sz="1200" smtClean="0">
                <a:solidFill>
                  <a:prstClr val="black"/>
                </a:solidFill>
                <a:latin typeface="Arial Black" panose="020B0A04020102020204" pitchFamily="34" charset="0"/>
              </a:rPr>
              <a:pPr algn="r" eaLnBrk="1" hangingPunct="1">
                <a:defRPr/>
              </a:pPr>
              <a:t>31</a:t>
            </a:fld>
            <a:endParaRPr lang="tr-TR" altLang="tr-TR" sz="1200" dirty="0">
              <a:solidFill>
                <a:prstClr val="black"/>
              </a:solidFill>
              <a:latin typeface="Arial Black" panose="020B0A04020102020204" pitchFamily="34" charset="0"/>
            </a:endParaRPr>
          </a:p>
        </p:txBody>
      </p:sp>
      <p:graphicFrame>
        <p:nvGraphicFramePr>
          <p:cNvPr id="125957" name="Group 5"/>
          <p:cNvGraphicFramePr>
            <a:graphicFrameLocks noGrp="1"/>
          </p:cNvGraphicFramePr>
          <p:nvPr>
            <p:ph sz="half" idx="4294967295"/>
          </p:nvPr>
        </p:nvGraphicFramePr>
        <p:xfrm>
          <a:off x="1016793" y="2198104"/>
          <a:ext cx="7126288" cy="2347274"/>
        </p:xfrm>
        <a:graphic>
          <a:graphicData uri="http://schemas.openxmlformats.org/drawingml/2006/table">
            <a:tbl>
              <a:tblPr/>
              <a:tblGrid>
                <a:gridCol w="2911379">
                  <a:extLst>
                    <a:ext uri="{9D8B030D-6E8A-4147-A177-3AD203B41FA5}">
                      <a16:colId xmlns="" xmlns:a16="http://schemas.microsoft.com/office/drawing/2014/main" val="20000"/>
                    </a:ext>
                  </a:extLst>
                </a:gridCol>
                <a:gridCol w="4214909">
                  <a:extLst>
                    <a:ext uri="{9D8B030D-6E8A-4147-A177-3AD203B41FA5}">
                      <a16:colId xmlns="" xmlns:a16="http://schemas.microsoft.com/office/drawing/2014/main" val="20001"/>
                    </a:ext>
                  </a:extLst>
                </a:gridCol>
              </a:tblGrid>
              <a:tr h="33533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chemeClr val="tx1"/>
                          </a:solidFill>
                          <a:latin typeface="+mn-lt"/>
                          <a:ea typeface="+mn-ea"/>
                          <a:cs typeface="+mn-cs"/>
                        </a:rPr>
                        <a:t>YIL</a:t>
                      </a:r>
                    </a:p>
                  </a:txBody>
                  <a:tcPr marL="91439" marR="91439"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800" b="1" kern="1200" dirty="0">
                          <a:solidFill>
                            <a:schemeClr val="tx1"/>
                          </a:solidFill>
                          <a:latin typeface="+mn-lt"/>
                          <a:ea typeface="+mn-ea"/>
                          <a:cs typeface="+mn-cs"/>
                        </a:rPr>
                        <a:t>VERGİ ARTIRIM ORANI</a:t>
                      </a:r>
                    </a:p>
                  </a:txBody>
                  <a:tcPr marL="91439" marR="91439"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0"/>
                  </a:ext>
                </a:extLst>
              </a:tr>
              <a:tr h="39630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kern="1200" cap="none" normalizeH="0" baseline="0" dirty="0">
                          <a:ln>
                            <a:noFill/>
                          </a:ln>
                          <a:solidFill>
                            <a:srgbClr val="FF0000"/>
                          </a:solidFill>
                          <a:effectLst/>
                          <a:latin typeface="+mn-lt"/>
                          <a:ea typeface="Calibri" pitchFamily="34" charset="0"/>
                          <a:cs typeface="Calibri" pitchFamily="34" charset="0"/>
                        </a:rPr>
                        <a:t>2018</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2000" b="1" kern="1200" dirty="0">
                          <a:solidFill>
                            <a:schemeClr val="tx1"/>
                          </a:solidFill>
                          <a:latin typeface="+mn-lt"/>
                          <a:ea typeface="+mn-ea"/>
                          <a:cs typeface="+mn-cs"/>
                        </a:rPr>
                        <a:t>% 6</a:t>
                      </a:r>
                    </a:p>
                  </a:txBody>
                  <a:tcPr marL="91439" marR="91439"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9630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kern="1200" cap="none" normalizeH="0" baseline="0" dirty="0">
                          <a:ln>
                            <a:noFill/>
                          </a:ln>
                          <a:solidFill>
                            <a:srgbClr val="FF0000"/>
                          </a:solidFill>
                          <a:effectLst/>
                          <a:latin typeface="+mn-lt"/>
                          <a:ea typeface="Calibri" pitchFamily="34" charset="0"/>
                          <a:cs typeface="Calibri" pitchFamily="34" charset="0"/>
                        </a:rPr>
                        <a:t>2019</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2000" b="1" kern="1200" dirty="0">
                          <a:solidFill>
                            <a:schemeClr val="tx1"/>
                          </a:solidFill>
                          <a:latin typeface="+mn-lt"/>
                          <a:ea typeface="+mn-ea"/>
                          <a:cs typeface="+mn-cs"/>
                        </a:rPr>
                        <a:t>% 5</a:t>
                      </a:r>
                    </a:p>
                  </a:txBody>
                  <a:tcPr marL="91439" marR="91439"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9630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kern="1200" cap="none" normalizeH="0" baseline="0" dirty="0">
                          <a:ln>
                            <a:noFill/>
                          </a:ln>
                          <a:solidFill>
                            <a:srgbClr val="FF0000"/>
                          </a:solidFill>
                          <a:effectLst/>
                          <a:latin typeface="+mn-lt"/>
                          <a:ea typeface="Calibri" pitchFamily="34" charset="0"/>
                          <a:cs typeface="Calibri" pitchFamily="34" charset="0"/>
                        </a:rPr>
                        <a:t>2020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2000" b="1" kern="1200" dirty="0">
                          <a:solidFill>
                            <a:schemeClr val="tx1"/>
                          </a:solidFill>
                          <a:latin typeface="+mn-lt"/>
                          <a:ea typeface="+mn-ea"/>
                          <a:cs typeface="+mn-cs"/>
                        </a:rPr>
                        <a:t>% 4</a:t>
                      </a:r>
                    </a:p>
                  </a:txBody>
                  <a:tcPr marL="91439" marR="91439"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9630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kern="1200" cap="none" normalizeH="0" baseline="0" dirty="0">
                          <a:ln>
                            <a:noFill/>
                          </a:ln>
                          <a:solidFill>
                            <a:srgbClr val="FF0000"/>
                          </a:solidFill>
                          <a:effectLst/>
                          <a:latin typeface="+mn-lt"/>
                          <a:ea typeface="Calibri" pitchFamily="34" charset="0"/>
                          <a:cs typeface="Calibri" pitchFamily="34" charset="0"/>
                        </a:rPr>
                        <a:t>2021</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2000" b="1" kern="1200" dirty="0">
                          <a:solidFill>
                            <a:schemeClr val="tx1"/>
                          </a:solidFill>
                          <a:latin typeface="+mn-lt"/>
                          <a:ea typeface="+mn-ea"/>
                          <a:cs typeface="+mn-cs"/>
                        </a:rPr>
                        <a:t>% 3</a:t>
                      </a:r>
                    </a:p>
                  </a:txBody>
                  <a:tcPr marL="91439" marR="91439"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9630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kern="1200" cap="none" normalizeH="0" baseline="0" dirty="0">
                          <a:ln>
                            <a:noFill/>
                          </a:ln>
                          <a:solidFill>
                            <a:srgbClr val="FF0000"/>
                          </a:solidFill>
                          <a:effectLst/>
                          <a:latin typeface="+mn-lt"/>
                          <a:ea typeface="Calibri" pitchFamily="34" charset="0"/>
                          <a:cs typeface="Calibri" pitchFamily="34" charset="0"/>
                        </a:rPr>
                        <a:t>2022</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2000" b="1" kern="1200" dirty="0">
                          <a:solidFill>
                            <a:schemeClr val="tx1"/>
                          </a:solidFill>
                          <a:latin typeface="+mn-lt"/>
                          <a:ea typeface="+mn-ea"/>
                          <a:cs typeface="+mn-cs"/>
                        </a:rPr>
                        <a:t>% 2</a:t>
                      </a:r>
                    </a:p>
                  </a:txBody>
                  <a:tcPr marL="91439" marR="91439"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34845" name="Rectangle 3"/>
          <p:cNvSpPr>
            <a:spLocks noChangeArrowheads="1"/>
          </p:cNvSpPr>
          <p:nvPr/>
        </p:nvSpPr>
        <p:spPr bwMode="auto">
          <a:xfrm>
            <a:off x="755576" y="4797152"/>
            <a:ext cx="741682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42900" lvl="1" indent="-342900" algn="just">
              <a:buFont typeface="Wingdings" pitchFamily="2" charset="2"/>
              <a:buChar char="Ø"/>
              <a:defRPr/>
            </a:pPr>
            <a:r>
              <a:rPr lang="tr-TR" altLang="tr-TR" sz="2100" b="1" dirty="0">
                <a:solidFill>
                  <a:prstClr val="black"/>
                </a:solidFill>
              </a:rPr>
              <a:t>İlgili</a:t>
            </a:r>
            <a:r>
              <a:rPr lang="tr-TR" altLang="tr-TR" sz="2100" dirty="0">
                <a:solidFill>
                  <a:prstClr val="black"/>
                </a:solidFill>
              </a:rPr>
              <a:t> </a:t>
            </a:r>
            <a:r>
              <a:rPr lang="tr-TR" altLang="tr-TR" sz="2100" b="1" dirty="0">
                <a:solidFill>
                  <a:prstClr val="black"/>
                </a:solidFill>
              </a:rPr>
              <a:t>yıllarda muhtasar beyanname vermemiş mükellefler, asgari işçi sayıları ve asgari ücret tutarlarına göre artırım yapabilecek. </a:t>
            </a:r>
          </a:p>
        </p:txBody>
      </p:sp>
      <p:sp>
        <p:nvSpPr>
          <p:cNvPr id="34846" name="Rectangle 26"/>
          <p:cNvSpPr>
            <a:spLocks noChangeArrowheads="1"/>
          </p:cNvSpPr>
          <p:nvPr/>
        </p:nvSpPr>
        <p:spPr bwMode="auto">
          <a:xfrm>
            <a:off x="323528" y="1217781"/>
            <a:ext cx="78488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800100" lvl="1" indent="-342900" algn="just">
              <a:buFont typeface="Wingdings" pitchFamily="2" charset="2"/>
              <a:buChar char="Ø"/>
              <a:defRPr/>
            </a:pPr>
            <a:r>
              <a:rPr lang="tr-TR" altLang="tr-TR" sz="2100" b="1" dirty="0">
                <a:solidFill>
                  <a:prstClr val="black"/>
                </a:solidFill>
              </a:rPr>
              <a:t>Ücret ödemelerinin yıllık toplamı üzerinden, aşağıda belirtilen oranlarda stopaj artırımı yapılacak</a:t>
            </a:r>
            <a:r>
              <a:rPr lang="tr-TR" altLang="tr-TR" sz="2000" b="1" dirty="0">
                <a:solidFill>
                  <a:prstClr val="black"/>
                </a:solidFill>
              </a:rPr>
              <a:t>.</a:t>
            </a:r>
          </a:p>
          <a:p>
            <a:pPr lvl="1" algn="just">
              <a:defRPr/>
            </a:pPr>
            <a:endParaRPr lang="tr-TR" altLang="tr-TR" b="1" dirty="0">
              <a:solidFill>
                <a:prstClr val="black"/>
              </a:solidFill>
            </a:endParaRPr>
          </a:p>
        </p:txBody>
      </p:sp>
      <p:sp>
        <p:nvSpPr>
          <p:cNvPr id="2" name="Dikdörtgen 1"/>
          <p:cNvSpPr/>
          <p:nvPr/>
        </p:nvSpPr>
        <p:spPr>
          <a:xfrm>
            <a:off x="2267744" y="188640"/>
            <a:ext cx="6552728" cy="523220"/>
          </a:xfrm>
          <a:prstGeom prst="rect">
            <a:avLst/>
          </a:prstGeom>
        </p:spPr>
        <p:txBody>
          <a:bodyPr wrap="square">
            <a:spAutoFit/>
          </a:bodyPr>
          <a:lstStyle/>
          <a:p>
            <a:pPr marL="342900" indent="-342900" algn="ctr" eaLnBrk="0" fontAlgn="base" hangingPunct="0">
              <a:spcBef>
                <a:spcPct val="20000"/>
              </a:spcBef>
              <a:spcAft>
                <a:spcPct val="0"/>
              </a:spcAft>
              <a:buClr>
                <a:srgbClr val="EEECE1"/>
              </a:buClr>
              <a:buSzPct val="75000"/>
            </a:pPr>
            <a:r>
              <a:rPr lang="tr-TR" sz="2800" b="1" dirty="0">
                <a:solidFill>
                  <a:srgbClr val="FF0000"/>
                </a:solidFill>
              </a:rPr>
              <a:t>GELİR (STOPAJ) VERGİSİ ARTIRIM ORANI</a:t>
            </a:r>
          </a:p>
        </p:txBody>
      </p:sp>
    </p:spTree>
    <p:extLst>
      <p:ext uri="{BB962C8B-B14F-4D97-AF65-F5344CB8AC3E}">
        <p14:creationId xmlns:p14="http://schemas.microsoft.com/office/powerpoint/2010/main" val="2098810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defRPr/>
            </a:pPr>
            <a:fld id="{2A0B0350-2714-4179-9BCF-CECF5E21D7D5}" type="slidenum">
              <a:rPr lang="tr-TR" altLang="tr-TR" sz="1200" smtClean="0">
                <a:solidFill>
                  <a:prstClr val="black"/>
                </a:solidFill>
                <a:latin typeface="Arial Black" panose="020B0A04020102020204" pitchFamily="34" charset="0"/>
              </a:rPr>
              <a:pPr algn="r" eaLnBrk="1" hangingPunct="1">
                <a:defRPr/>
              </a:pPr>
              <a:t>32</a:t>
            </a:fld>
            <a:endParaRPr lang="tr-TR" altLang="tr-TR" sz="1200" dirty="0">
              <a:solidFill>
                <a:prstClr val="black"/>
              </a:solidFill>
              <a:latin typeface="Arial Black" panose="020B0A04020102020204" pitchFamily="34" charset="0"/>
            </a:endParaRPr>
          </a:p>
        </p:txBody>
      </p:sp>
      <p:sp>
        <p:nvSpPr>
          <p:cNvPr id="35843" name="Rectangle 2"/>
          <p:cNvSpPr>
            <a:spLocks noGrp="1" noChangeArrowheads="1"/>
          </p:cNvSpPr>
          <p:nvPr>
            <p:ph type="ctrTitle"/>
          </p:nvPr>
        </p:nvSpPr>
        <p:spPr>
          <a:xfrm>
            <a:off x="2267744" y="260648"/>
            <a:ext cx="6696744" cy="504056"/>
          </a:xfrm>
        </p:spPr>
        <p:txBody>
          <a:bodyPr>
            <a:noAutofit/>
          </a:bodyPr>
          <a:lstStyle/>
          <a:p>
            <a:pPr algn="ctr" eaLnBrk="1" hangingPunct="1">
              <a:defRPr/>
            </a:pPr>
            <a:r>
              <a:rPr lang="tr-TR" altLang="tr-TR" sz="2400" b="1" dirty="0">
                <a:solidFill>
                  <a:srgbClr val="FF0000"/>
                </a:solidFill>
              </a:rPr>
              <a:t>SERBEST MESLEK, KİRA ve KAR PAYI STOPAJINDA ARTIRIM</a:t>
            </a:r>
          </a:p>
        </p:txBody>
      </p:sp>
      <p:graphicFrame>
        <p:nvGraphicFramePr>
          <p:cNvPr id="128004" name="Group 4"/>
          <p:cNvGraphicFramePr>
            <a:graphicFrameLocks noGrp="1"/>
          </p:cNvGraphicFramePr>
          <p:nvPr>
            <p:ph sz="half" idx="4294967295"/>
          </p:nvPr>
        </p:nvGraphicFramePr>
        <p:xfrm>
          <a:off x="971599" y="2611666"/>
          <a:ext cx="7200801" cy="2905566"/>
        </p:xfrm>
        <a:graphic>
          <a:graphicData uri="http://schemas.openxmlformats.org/drawingml/2006/table">
            <a:tbl>
              <a:tblPr/>
              <a:tblGrid>
                <a:gridCol w="2967291">
                  <a:extLst>
                    <a:ext uri="{9D8B030D-6E8A-4147-A177-3AD203B41FA5}">
                      <a16:colId xmlns="" xmlns:a16="http://schemas.microsoft.com/office/drawing/2014/main" val="20000"/>
                    </a:ext>
                  </a:extLst>
                </a:gridCol>
                <a:gridCol w="4233510">
                  <a:extLst>
                    <a:ext uri="{9D8B030D-6E8A-4147-A177-3AD203B41FA5}">
                      <a16:colId xmlns="" xmlns:a16="http://schemas.microsoft.com/office/drawing/2014/main" val="20001"/>
                    </a:ext>
                  </a:extLst>
                </a:gridCol>
              </a:tblGrid>
              <a:tr h="443249">
                <a:tc gridSpan="2">
                  <a:txBody>
                    <a:bodyPr/>
                    <a:lstStyle/>
                    <a:p>
                      <a:pPr marL="342900" marR="0" lvl="0" indent="-34290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lang="tr-TR" sz="2000" b="1" kern="1200" dirty="0">
                          <a:solidFill>
                            <a:schemeClr val="tx1"/>
                          </a:solidFill>
                          <a:latin typeface="+mn-lt"/>
                          <a:ea typeface="+mn-ea"/>
                          <a:cs typeface="+mn-cs"/>
                        </a:rPr>
                        <a:t>GELİR (STOPAJ) VERGİSİ ARTIRIM ORANI</a:t>
                      </a:r>
                    </a:p>
                  </a:txBody>
                  <a:tcPr marL="91443" marR="91443"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tr-TR"/>
                    </a:p>
                  </a:txBody>
                  <a:tcPr/>
                </a:tc>
                <a:extLst>
                  <a:ext uri="{0D108BD9-81ED-4DB2-BD59-A6C34878D82A}">
                    <a16:rowId xmlns="" xmlns:a16="http://schemas.microsoft.com/office/drawing/2014/main" val="10000"/>
                  </a:ext>
                </a:extLst>
              </a:tr>
              <a:tr h="42084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2000" b="1" kern="1200" dirty="0">
                          <a:solidFill>
                            <a:schemeClr val="tx1"/>
                          </a:solidFill>
                          <a:latin typeface="+mn-lt"/>
                          <a:ea typeface="+mn-ea"/>
                          <a:cs typeface="+mn-cs"/>
                        </a:rPr>
                        <a:t>YIL</a:t>
                      </a:r>
                    </a:p>
                  </a:txBody>
                  <a:tcPr marL="91443" marR="91443"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2000" b="1" kern="1200" dirty="0">
                          <a:solidFill>
                            <a:schemeClr val="tx1"/>
                          </a:solidFill>
                          <a:latin typeface="+mn-lt"/>
                          <a:ea typeface="+mn-ea"/>
                          <a:cs typeface="+mn-cs"/>
                        </a:rPr>
                        <a:t>VERGİ ARTIRIM ORANI</a:t>
                      </a:r>
                    </a:p>
                  </a:txBody>
                  <a:tcPr marL="91443" marR="91443"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1"/>
                  </a:ext>
                </a:extLst>
              </a:tr>
              <a:tr h="3600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kern="1200" cap="none" normalizeH="0" baseline="0" dirty="0">
                          <a:ln>
                            <a:noFill/>
                          </a:ln>
                          <a:solidFill>
                            <a:srgbClr val="FF0000"/>
                          </a:solidFill>
                          <a:effectLst/>
                          <a:latin typeface="+mn-lt"/>
                          <a:ea typeface="Calibri" pitchFamily="34" charset="0"/>
                          <a:cs typeface="Calibri" pitchFamily="34" charset="0"/>
                        </a:rPr>
                        <a:t>2018</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2000" b="1" kern="1200" dirty="0">
                          <a:solidFill>
                            <a:schemeClr val="tx1"/>
                          </a:solidFill>
                          <a:latin typeface="+mn-lt"/>
                          <a:ea typeface="+mn-ea"/>
                          <a:cs typeface="+mn-cs"/>
                        </a:rPr>
                        <a:t>% 6</a:t>
                      </a:r>
                    </a:p>
                  </a:txBody>
                  <a:tcPr marL="91443" marR="91443"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2637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kern="1200" cap="none" normalizeH="0" baseline="0" dirty="0">
                          <a:ln>
                            <a:noFill/>
                          </a:ln>
                          <a:solidFill>
                            <a:srgbClr val="FF0000"/>
                          </a:solidFill>
                          <a:effectLst/>
                          <a:latin typeface="+mn-lt"/>
                          <a:ea typeface="Calibri" pitchFamily="34" charset="0"/>
                          <a:cs typeface="Calibri" pitchFamily="34" charset="0"/>
                        </a:rPr>
                        <a:t>2019</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2000" b="1" kern="1200" dirty="0">
                          <a:solidFill>
                            <a:schemeClr val="tx1"/>
                          </a:solidFill>
                          <a:latin typeface="+mn-lt"/>
                          <a:ea typeface="+mn-ea"/>
                          <a:cs typeface="+mn-cs"/>
                        </a:rPr>
                        <a:t>% 5</a:t>
                      </a:r>
                    </a:p>
                  </a:txBody>
                  <a:tcPr marL="91443" marR="91443"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600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kern="1200" cap="none" normalizeH="0" baseline="0" dirty="0">
                          <a:ln>
                            <a:noFill/>
                          </a:ln>
                          <a:solidFill>
                            <a:srgbClr val="FF0000"/>
                          </a:solidFill>
                          <a:effectLst/>
                          <a:latin typeface="+mn-lt"/>
                          <a:ea typeface="Calibri" pitchFamily="34" charset="0"/>
                          <a:cs typeface="Calibri" pitchFamily="34" charset="0"/>
                        </a:rPr>
                        <a:t>2020</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2000" b="1" kern="1200" dirty="0">
                          <a:solidFill>
                            <a:schemeClr val="tx1"/>
                          </a:solidFill>
                          <a:latin typeface="+mn-lt"/>
                          <a:ea typeface="+mn-ea"/>
                          <a:cs typeface="+mn-cs"/>
                        </a:rPr>
                        <a:t>% 4</a:t>
                      </a:r>
                    </a:p>
                  </a:txBody>
                  <a:tcPr marL="91443" marR="91443"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2637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kern="1200" cap="none" normalizeH="0" baseline="0" dirty="0">
                          <a:ln>
                            <a:noFill/>
                          </a:ln>
                          <a:solidFill>
                            <a:srgbClr val="FF0000"/>
                          </a:solidFill>
                          <a:effectLst/>
                          <a:latin typeface="+mn-lt"/>
                          <a:ea typeface="Calibri" pitchFamily="34" charset="0"/>
                          <a:cs typeface="Calibri" pitchFamily="34" charset="0"/>
                        </a:rPr>
                        <a:t>2021</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2000" b="1" kern="1200" dirty="0">
                          <a:solidFill>
                            <a:schemeClr val="tx1"/>
                          </a:solidFill>
                          <a:latin typeface="+mn-lt"/>
                          <a:ea typeface="+mn-ea"/>
                          <a:cs typeface="+mn-cs"/>
                        </a:rPr>
                        <a:t>% 3</a:t>
                      </a:r>
                    </a:p>
                  </a:txBody>
                  <a:tcPr marL="91443" marR="91443"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600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kern="1200" cap="none" normalizeH="0" baseline="0" dirty="0">
                          <a:ln>
                            <a:noFill/>
                          </a:ln>
                          <a:solidFill>
                            <a:srgbClr val="FF0000"/>
                          </a:solidFill>
                          <a:effectLst/>
                          <a:latin typeface="+mn-lt"/>
                          <a:ea typeface="Calibri" pitchFamily="34" charset="0"/>
                          <a:cs typeface="Calibri" pitchFamily="34" charset="0"/>
                        </a:rPr>
                        <a:t>2022</a:t>
                      </a:r>
                    </a:p>
                  </a:txBody>
                  <a:tcPr marL="91436" marR="91436"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2000" b="1" kern="1200" dirty="0">
                          <a:solidFill>
                            <a:schemeClr val="tx1"/>
                          </a:solidFill>
                          <a:latin typeface="+mn-lt"/>
                          <a:ea typeface="+mn-ea"/>
                          <a:cs typeface="+mn-cs"/>
                        </a:rPr>
                        <a:t>% 2</a:t>
                      </a:r>
                    </a:p>
                  </a:txBody>
                  <a:tcPr marL="91443" marR="91443" marT="45695" marB="456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
        <p:nvSpPr>
          <p:cNvPr id="35869" name="Rectangle 26"/>
          <p:cNvSpPr>
            <a:spLocks noChangeArrowheads="1"/>
          </p:cNvSpPr>
          <p:nvPr/>
        </p:nvSpPr>
        <p:spPr bwMode="auto">
          <a:xfrm>
            <a:off x="107504" y="1268760"/>
            <a:ext cx="806489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800100" lvl="1" indent="-342900" algn="just">
              <a:buFont typeface="Wingdings" pitchFamily="2" charset="2"/>
              <a:buChar char="Ø"/>
              <a:defRPr/>
            </a:pPr>
            <a:r>
              <a:rPr lang="tr-TR" altLang="tr-TR" sz="2100" b="1" dirty="0">
                <a:solidFill>
                  <a:prstClr val="black"/>
                </a:solidFill>
              </a:rPr>
              <a:t>Serbest meslek, kira ödemeleri ve kar payı ödemelerine ilişkin gayrisafi tutarların yıllık toplamı üzerinden; aşağıda belirtilen oranlarda stopaj artırımı yapılabilecek.</a:t>
            </a:r>
          </a:p>
        </p:txBody>
      </p:sp>
    </p:spTree>
    <p:extLst>
      <p:ext uri="{BB962C8B-B14F-4D97-AF65-F5344CB8AC3E}">
        <p14:creationId xmlns:p14="http://schemas.microsoft.com/office/powerpoint/2010/main" val="2692988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48F10016-BBDD-4BB0-9E10-CA1224C439C0}" type="slidenum">
              <a:rPr lang="tr-TR" altLang="tr-TR" sz="1200">
                <a:solidFill>
                  <a:prstClr val="black"/>
                </a:solidFill>
                <a:latin typeface="Arial Black" pitchFamily="34" charset="0"/>
              </a:rPr>
              <a:pPr algn="r" eaLnBrk="1" hangingPunct="1"/>
              <a:t>33</a:t>
            </a:fld>
            <a:endParaRPr lang="tr-TR" altLang="tr-TR" sz="1200">
              <a:solidFill>
                <a:prstClr val="black"/>
              </a:solidFill>
              <a:latin typeface="Arial Black" pitchFamily="34" charset="0"/>
            </a:endParaRPr>
          </a:p>
        </p:txBody>
      </p:sp>
      <p:sp>
        <p:nvSpPr>
          <p:cNvPr id="36867" name="Rectangle 2"/>
          <p:cNvSpPr>
            <a:spLocks noGrp="1" noChangeArrowheads="1"/>
          </p:cNvSpPr>
          <p:nvPr>
            <p:ph type="ctrTitle"/>
          </p:nvPr>
        </p:nvSpPr>
        <p:spPr>
          <a:xfrm>
            <a:off x="2267744" y="116632"/>
            <a:ext cx="6766520" cy="794519"/>
          </a:xfrm>
        </p:spPr>
        <p:txBody>
          <a:bodyPr>
            <a:noAutofit/>
          </a:bodyPr>
          <a:lstStyle/>
          <a:p>
            <a:pPr algn="ctr" eaLnBrk="1" hangingPunct="1">
              <a:defRPr/>
            </a:pPr>
            <a:r>
              <a:rPr lang="tr-TR" altLang="tr-TR" sz="2600" b="1" dirty="0">
                <a:solidFill>
                  <a:srgbClr val="FF0000"/>
                </a:solidFill>
              </a:rPr>
              <a:t>YILLARA SARİ İNŞAAT İŞLERİ </a:t>
            </a:r>
            <a:br>
              <a:rPr lang="tr-TR" altLang="tr-TR" sz="2600" b="1" dirty="0">
                <a:solidFill>
                  <a:srgbClr val="FF0000"/>
                </a:solidFill>
              </a:rPr>
            </a:br>
            <a:r>
              <a:rPr lang="tr-TR" altLang="tr-TR" sz="2600" b="1" dirty="0">
                <a:solidFill>
                  <a:srgbClr val="FF0000"/>
                </a:solidFill>
              </a:rPr>
              <a:t>STOPAJINDA ARTIRIM</a:t>
            </a:r>
          </a:p>
        </p:txBody>
      </p:sp>
      <p:sp>
        <p:nvSpPr>
          <p:cNvPr id="21508" name="Rectangle 3"/>
          <p:cNvSpPr>
            <a:spLocks noGrp="1" noChangeArrowheads="1"/>
          </p:cNvSpPr>
          <p:nvPr>
            <p:ph type="subTitle" idx="1"/>
          </p:nvPr>
        </p:nvSpPr>
        <p:spPr>
          <a:xfrm>
            <a:off x="539552" y="1196752"/>
            <a:ext cx="8064896" cy="2736304"/>
          </a:xfrm>
        </p:spPr>
        <p:txBody>
          <a:bodyPr>
            <a:normAutofit lnSpcReduction="10000"/>
          </a:bodyPr>
          <a:lstStyle/>
          <a:p>
            <a:pPr marL="292100" lvl="1" indent="0" eaLnBrk="1" fontAlgn="auto" hangingPunct="1">
              <a:spcAft>
                <a:spcPts val="0"/>
              </a:spcAft>
              <a:buClr>
                <a:schemeClr val="accent3"/>
              </a:buClr>
              <a:buFont typeface="Wingdings" pitchFamily="2" charset="2"/>
              <a:buNone/>
              <a:defRPr/>
            </a:pPr>
            <a:r>
              <a:rPr lang="tr-TR" altLang="tr-TR" sz="2400" b="1" dirty="0">
                <a:solidFill>
                  <a:srgbClr val="FF0000"/>
                </a:solidFill>
              </a:rPr>
              <a:t>Yıllara sari inşaat ve onarım işlerine ilişkin ödemeler</a:t>
            </a:r>
          </a:p>
          <a:p>
            <a:pPr marL="0" indent="0" eaLnBrk="1" fontAlgn="auto" hangingPunct="1">
              <a:spcAft>
                <a:spcPts val="0"/>
              </a:spcAft>
              <a:buClr>
                <a:schemeClr val="accent3"/>
              </a:buClr>
              <a:buFont typeface="Wingdings" pitchFamily="2" charset="2"/>
              <a:buNone/>
              <a:defRPr/>
            </a:pPr>
            <a:r>
              <a:rPr lang="tr-TR" altLang="tr-TR" sz="2200" b="1" dirty="0">
                <a:solidFill>
                  <a:srgbClr val="FF0000"/>
                </a:solidFill>
              </a:rPr>
              <a:t>	</a:t>
            </a:r>
          </a:p>
          <a:p>
            <a:pPr marL="452628" indent="-342900" algn="just" eaLnBrk="1" fontAlgn="auto" hangingPunct="1">
              <a:spcAft>
                <a:spcPts val="0"/>
              </a:spcAft>
              <a:buFont typeface="Wingdings" pitchFamily="2" charset="2"/>
              <a:buChar char="Ø"/>
              <a:defRPr/>
            </a:pPr>
            <a:r>
              <a:rPr lang="tr-TR" altLang="tr-TR" sz="2200" b="1" dirty="0">
                <a:solidFill>
                  <a:srgbClr val="0070C0"/>
                </a:solidFill>
              </a:rPr>
              <a:t>Birden fazla takvim yılına yaygın inşaat ve onarım işleri ile uğraşanlara bu işleri ile ilgili olarak yapılan hak ediş ödemelerinden </a:t>
            </a:r>
            <a:r>
              <a:rPr lang="tr-TR" altLang="tr-TR" sz="2200" b="1" dirty="0">
                <a:solidFill>
                  <a:srgbClr val="FF0000"/>
                </a:solidFill>
              </a:rPr>
              <a:t>% 1 </a:t>
            </a:r>
            <a:r>
              <a:rPr lang="tr-TR" altLang="tr-TR" sz="2200" b="1" dirty="0">
                <a:solidFill>
                  <a:srgbClr val="0070C0"/>
                </a:solidFill>
              </a:rPr>
              <a:t>oranında artırım yapılacak.</a:t>
            </a:r>
          </a:p>
          <a:p>
            <a:pPr marL="109728" indent="0" algn="just" eaLnBrk="1" fontAlgn="auto" hangingPunct="1">
              <a:spcAft>
                <a:spcPts val="0"/>
              </a:spcAft>
              <a:buClr>
                <a:schemeClr val="accent3"/>
              </a:buClr>
              <a:buFont typeface="Georgia" pitchFamily="18" charset="0"/>
              <a:buNone/>
              <a:defRPr/>
            </a:pPr>
            <a:endParaRPr lang="tr-TR" altLang="tr-TR" sz="2200" b="1" dirty="0">
              <a:solidFill>
                <a:schemeClr val="tx1"/>
              </a:solidFill>
            </a:endParaRPr>
          </a:p>
          <a:p>
            <a:pPr marL="452628" indent="-342900" algn="just" eaLnBrk="1" fontAlgn="auto" hangingPunct="1">
              <a:spcAft>
                <a:spcPts val="0"/>
              </a:spcAft>
              <a:buFont typeface="Wingdings" pitchFamily="2" charset="2"/>
              <a:buChar char="Ø"/>
              <a:defRPr/>
            </a:pPr>
            <a:r>
              <a:rPr lang="tr-TR" altLang="tr-TR" sz="2200" b="1" dirty="0">
                <a:solidFill>
                  <a:srgbClr val="FF0000"/>
                </a:solidFill>
              </a:rPr>
              <a:t>2018 ila 2022 </a:t>
            </a:r>
            <a:r>
              <a:rPr lang="tr-TR" altLang="tr-TR" sz="2200" b="1" dirty="0">
                <a:solidFill>
                  <a:schemeClr val="tx1"/>
                </a:solidFill>
              </a:rPr>
              <a:t>yılları için </a:t>
            </a:r>
            <a:r>
              <a:rPr lang="tr-TR" altLang="tr-TR" sz="2200" b="1" dirty="0">
                <a:solidFill>
                  <a:srgbClr val="FF0000"/>
                </a:solidFill>
              </a:rPr>
              <a:t>artırım oranı</a:t>
            </a:r>
            <a:r>
              <a:rPr lang="tr-TR" altLang="tr-TR" sz="2200" b="1" dirty="0">
                <a:solidFill>
                  <a:schemeClr val="tx1"/>
                </a:solidFill>
              </a:rPr>
              <a:t> aynı belirlendi.</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3933056"/>
            <a:ext cx="5821081" cy="1811288"/>
          </a:xfrm>
          <a:prstGeom prst="rect">
            <a:avLst/>
          </a:prstGeom>
        </p:spPr>
      </p:pic>
    </p:spTree>
    <p:extLst>
      <p:ext uri="{BB962C8B-B14F-4D97-AF65-F5344CB8AC3E}">
        <p14:creationId xmlns:p14="http://schemas.microsoft.com/office/powerpoint/2010/main" val="1295189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2267744" y="188641"/>
            <a:ext cx="6876256" cy="576064"/>
          </a:xfrm>
        </p:spPr>
        <p:txBody>
          <a:bodyPr>
            <a:noAutofit/>
          </a:bodyPr>
          <a:lstStyle/>
          <a:p>
            <a:pPr algn="ctr" eaLnBrk="1" fontAlgn="auto" hangingPunct="1">
              <a:spcAft>
                <a:spcPts val="0"/>
              </a:spcAft>
              <a:defRPr/>
            </a:pPr>
            <a:r>
              <a:rPr lang="tr-TR" altLang="tr-TR" sz="2400" b="1" dirty="0">
                <a:solidFill>
                  <a:srgbClr val="FF0000"/>
                </a:solidFill>
              </a:rPr>
              <a:t>VERGİDEN MUAF ESNAFA YAPILAN ÖDEMELERDE STOPAJ ARTIRIMI</a:t>
            </a:r>
          </a:p>
        </p:txBody>
      </p:sp>
      <p:sp>
        <p:nvSpPr>
          <p:cNvPr id="37891" name="Rectangle 3"/>
          <p:cNvSpPr>
            <a:spLocks noGrp="1" noChangeArrowheads="1"/>
          </p:cNvSpPr>
          <p:nvPr>
            <p:ph type="subTitle" idx="1"/>
          </p:nvPr>
        </p:nvSpPr>
        <p:spPr>
          <a:xfrm>
            <a:off x="683567" y="4941168"/>
            <a:ext cx="7992889" cy="792088"/>
          </a:xfrm>
        </p:spPr>
        <p:txBody>
          <a:bodyPr>
            <a:noAutofit/>
          </a:bodyPr>
          <a:lstStyle/>
          <a:p>
            <a:pPr marL="371475" indent="-285750" algn="just" eaLnBrk="1" hangingPunct="1">
              <a:lnSpc>
                <a:spcPct val="80000"/>
              </a:lnSpc>
              <a:buFont typeface="Wingdings" pitchFamily="2" charset="2"/>
              <a:buChar char="Ø"/>
            </a:pPr>
            <a:r>
              <a:rPr lang="tr-TR" altLang="tr-TR" sz="2000" b="1" dirty="0">
                <a:solidFill>
                  <a:schemeClr val="tx1"/>
                </a:solidFill>
              </a:rPr>
              <a:t>Esnaf muaflığı kapsamında bulunanlara yapılan ödemeler üzerinden, ilgili yıllarda geçerli olan </a:t>
            </a:r>
            <a:r>
              <a:rPr lang="tr-TR" altLang="tr-TR" sz="2000" b="1" dirty="0" err="1">
                <a:solidFill>
                  <a:schemeClr val="tx1"/>
                </a:solidFill>
              </a:rPr>
              <a:t>tevkifat</a:t>
            </a:r>
            <a:r>
              <a:rPr lang="tr-TR" altLang="tr-TR" sz="2000" b="1" dirty="0">
                <a:solidFill>
                  <a:schemeClr val="tx1"/>
                </a:solidFill>
              </a:rPr>
              <a:t> oranının </a:t>
            </a:r>
            <a:r>
              <a:rPr lang="tr-TR" altLang="tr-TR" sz="2000" b="1" dirty="0">
                <a:solidFill>
                  <a:srgbClr val="FF0000"/>
                </a:solidFill>
              </a:rPr>
              <a:t>1/4’ü oranında artırım</a:t>
            </a:r>
            <a:r>
              <a:rPr lang="tr-TR" altLang="tr-TR" sz="2000" b="1" dirty="0">
                <a:solidFill>
                  <a:schemeClr val="tx1"/>
                </a:solidFill>
              </a:rPr>
              <a:t> yapılacak.</a:t>
            </a:r>
          </a:p>
        </p:txBody>
      </p:sp>
      <p:graphicFrame>
        <p:nvGraphicFramePr>
          <p:cNvPr id="130052" name="Group 4"/>
          <p:cNvGraphicFramePr>
            <a:graphicFrameLocks noGrp="1"/>
          </p:cNvGraphicFramePr>
          <p:nvPr>
            <p:ph sz="half" idx="4294967295"/>
          </p:nvPr>
        </p:nvGraphicFramePr>
        <p:xfrm>
          <a:off x="755576" y="1559010"/>
          <a:ext cx="7920881" cy="2985586"/>
        </p:xfrm>
        <a:graphic>
          <a:graphicData uri="http://schemas.openxmlformats.org/drawingml/2006/table">
            <a:tbl>
              <a:tblPr/>
              <a:tblGrid>
                <a:gridCol w="1119964">
                  <a:extLst>
                    <a:ext uri="{9D8B030D-6E8A-4147-A177-3AD203B41FA5}">
                      <a16:colId xmlns="" xmlns:a16="http://schemas.microsoft.com/office/drawing/2014/main" val="20000"/>
                    </a:ext>
                  </a:extLst>
                </a:gridCol>
                <a:gridCol w="2400428">
                  <a:extLst>
                    <a:ext uri="{9D8B030D-6E8A-4147-A177-3AD203B41FA5}">
                      <a16:colId xmlns="" xmlns:a16="http://schemas.microsoft.com/office/drawing/2014/main" val="20001"/>
                    </a:ext>
                  </a:extLst>
                </a:gridCol>
                <a:gridCol w="2321060">
                  <a:extLst>
                    <a:ext uri="{9D8B030D-6E8A-4147-A177-3AD203B41FA5}">
                      <a16:colId xmlns="" xmlns:a16="http://schemas.microsoft.com/office/drawing/2014/main" val="20002"/>
                    </a:ext>
                  </a:extLst>
                </a:gridCol>
                <a:gridCol w="2079429">
                  <a:extLst>
                    <a:ext uri="{9D8B030D-6E8A-4147-A177-3AD203B41FA5}">
                      <a16:colId xmlns="" xmlns:a16="http://schemas.microsoft.com/office/drawing/2014/main" val="20003"/>
                    </a:ext>
                  </a:extLst>
                </a:gridCol>
              </a:tblGrid>
              <a:tr h="1080120">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600" b="1" kern="1200" dirty="0">
                          <a:solidFill>
                            <a:schemeClr val="tx1"/>
                          </a:solidFill>
                          <a:latin typeface="+mn-lt"/>
                          <a:ea typeface="+mn-ea"/>
                          <a:cs typeface="+mn-cs"/>
                        </a:rPr>
                        <a:t>Yıllar</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600" b="1" kern="1200" dirty="0">
                          <a:solidFill>
                            <a:schemeClr val="tx1"/>
                          </a:solidFill>
                          <a:latin typeface="+mn-lt"/>
                          <a:ea typeface="+mn-ea"/>
                          <a:cs typeface="+mn-cs"/>
                        </a:rPr>
                        <a:t>İmalata ilişkin hizmet bedeli, hurda alımlarına ilişkin ödemeler</a:t>
                      </a:r>
                    </a:p>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600" b="1" kern="1200" dirty="0">
                          <a:solidFill>
                            <a:schemeClr val="tx1"/>
                          </a:solidFill>
                          <a:latin typeface="+mn-lt"/>
                          <a:ea typeface="+mn-ea"/>
                          <a:cs typeface="+mn-cs"/>
                        </a:rPr>
                        <a:t> </a:t>
                      </a:r>
                      <a:r>
                        <a:rPr kumimoji="0" lang="tr-TR" altLang="tr-TR" sz="1600" b="1" kern="1200" dirty="0">
                          <a:solidFill>
                            <a:srgbClr val="C00000"/>
                          </a:solidFill>
                          <a:latin typeface="+mn-lt"/>
                          <a:ea typeface="+mn-ea"/>
                          <a:cs typeface="+mn-cs"/>
                        </a:rPr>
                        <a:t>GVK 94/13-(a) ve (b)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600" b="1" kern="1200" dirty="0">
                          <a:solidFill>
                            <a:schemeClr val="tx1"/>
                          </a:solidFill>
                          <a:latin typeface="+mn-lt"/>
                          <a:ea typeface="+mn-ea"/>
                          <a:cs typeface="+mn-cs"/>
                        </a:rPr>
                        <a:t>Diğer mal alımlarına ilişkin ödemeler</a:t>
                      </a:r>
                    </a:p>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600" b="1" kern="1200" dirty="0">
                          <a:solidFill>
                            <a:srgbClr val="C00000"/>
                          </a:solidFill>
                          <a:latin typeface="+mn-lt"/>
                          <a:ea typeface="+mn-ea"/>
                          <a:cs typeface="+mn-cs"/>
                        </a:rPr>
                        <a:t>GVK 94/13-(c)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600" b="1" kern="1200" dirty="0">
                          <a:solidFill>
                            <a:schemeClr val="tx1"/>
                          </a:solidFill>
                          <a:latin typeface="+mn-lt"/>
                          <a:ea typeface="+mn-ea"/>
                          <a:cs typeface="+mn-cs"/>
                        </a:rPr>
                        <a:t>Diğer hizmet alımlarına ilişkin yapılan ödemeler </a:t>
                      </a:r>
                    </a:p>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600" b="1" kern="1200" dirty="0">
                          <a:solidFill>
                            <a:srgbClr val="C00000"/>
                          </a:solidFill>
                          <a:latin typeface="+mn-lt"/>
                          <a:ea typeface="+mn-ea"/>
                          <a:cs typeface="+mn-cs"/>
                        </a:rPr>
                        <a:t>GVK 94/13-(d)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0"/>
                  </a:ext>
                </a:extLst>
              </a:tr>
              <a:tr h="406998">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a:solidFill>
                            <a:srgbClr val="FF0000"/>
                          </a:solidFill>
                          <a:latin typeface="+mn-lt"/>
                          <a:ea typeface="+mn-ea"/>
                          <a:cs typeface="+mn-cs"/>
                        </a:rPr>
                        <a:t>2018</a:t>
                      </a:r>
                    </a:p>
                  </a:txBody>
                  <a:tcPr marL="91436" marR="9143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a:solidFill>
                            <a:schemeClr val="tx1"/>
                          </a:solidFill>
                          <a:latin typeface="+mn-lt"/>
                          <a:ea typeface="+mn-ea"/>
                          <a:cs typeface="+mn-cs"/>
                        </a:rPr>
                        <a:t>% 0,5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a:solidFill>
                            <a:schemeClr val="tx1"/>
                          </a:solidFill>
                          <a:latin typeface="+mn-lt"/>
                          <a:ea typeface="+mn-ea"/>
                          <a:cs typeface="+mn-cs"/>
                        </a:rPr>
                        <a:t>% 1,25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a:solidFill>
                            <a:schemeClr val="tx1"/>
                          </a:solidFill>
                          <a:latin typeface="+mn-lt"/>
                          <a:ea typeface="+mn-ea"/>
                          <a:cs typeface="+mn-cs"/>
                        </a:rPr>
                        <a:t>% 2,5</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60040">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a:solidFill>
                            <a:srgbClr val="FF0000"/>
                          </a:solidFill>
                          <a:latin typeface="+mn-lt"/>
                          <a:ea typeface="+mn-ea"/>
                          <a:cs typeface="+mn-cs"/>
                        </a:rPr>
                        <a:t>2019</a:t>
                      </a:r>
                    </a:p>
                  </a:txBody>
                  <a:tcPr marL="91436" marR="9143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a:solidFill>
                            <a:schemeClr val="tx1"/>
                          </a:solidFill>
                          <a:latin typeface="+mn-lt"/>
                          <a:ea typeface="+mn-ea"/>
                          <a:cs typeface="+mn-cs"/>
                        </a:rPr>
                        <a:t>% 0,5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a:solidFill>
                            <a:schemeClr val="tx1"/>
                          </a:solidFill>
                          <a:latin typeface="+mn-lt"/>
                          <a:ea typeface="+mn-ea"/>
                          <a:cs typeface="+mn-cs"/>
                        </a:rPr>
                        <a:t>% 1,25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a:solidFill>
                            <a:schemeClr val="tx1"/>
                          </a:solidFill>
                          <a:latin typeface="+mn-lt"/>
                          <a:ea typeface="+mn-ea"/>
                          <a:cs typeface="+mn-cs"/>
                        </a:rPr>
                        <a:t>% 2,5</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2"/>
                  </a:ext>
                </a:extLst>
              </a:tr>
              <a:tr h="354332">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a:solidFill>
                            <a:srgbClr val="FF0000"/>
                          </a:solidFill>
                          <a:latin typeface="+mn-lt"/>
                          <a:ea typeface="+mn-ea"/>
                          <a:cs typeface="+mn-cs"/>
                        </a:rPr>
                        <a:t>2020</a:t>
                      </a:r>
                    </a:p>
                  </a:txBody>
                  <a:tcPr marL="91436" marR="9143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a:solidFill>
                            <a:schemeClr val="tx1"/>
                          </a:solidFill>
                          <a:latin typeface="+mn-lt"/>
                          <a:ea typeface="+mn-ea"/>
                          <a:cs typeface="+mn-cs"/>
                        </a:rPr>
                        <a:t>% 0,5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a:solidFill>
                            <a:schemeClr val="tx1"/>
                          </a:solidFill>
                          <a:latin typeface="+mn-lt"/>
                          <a:ea typeface="+mn-ea"/>
                          <a:cs typeface="+mn-cs"/>
                        </a:rPr>
                        <a:t>% 1,25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a:solidFill>
                            <a:schemeClr val="tx1"/>
                          </a:solidFill>
                          <a:latin typeface="+mn-lt"/>
                          <a:ea typeface="+mn-ea"/>
                          <a:cs typeface="+mn-cs"/>
                        </a:rPr>
                        <a:t>% 2,5</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0">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a:solidFill>
                            <a:srgbClr val="FF0000"/>
                          </a:solidFill>
                          <a:latin typeface="+mn-lt"/>
                          <a:ea typeface="+mn-ea"/>
                          <a:cs typeface="+mn-cs"/>
                        </a:rPr>
                        <a:t>2021</a:t>
                      </a:r>
                    </a:p>
                  </a:txBody>
                  <a:tcPr marL="91436" marR="9143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a:solidFill>
                            <a:schemeClr val="tx1"/>
                          </a:solidFill>
                          <a:latin typeface="+mn-lt"/>
                          <a:ea typeface="+mn-ea"/>
                          <a:cs typeface="+mn-cs"/>
                        </a:rPr>
                        <a:t>% 0,5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a:solidFill>
                            <a:schemeClr val="tx1"/>
                          </a:solidFill>
                          <a:latin typeface="+mn-lt"/>
                          <a:ea typeface="+mn-ea"/>
                          <a:cs typeface="+mn-cs"/>
                        </a:rPr>
                        <a:t>% 1,25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a:solidFill>
                            <a:schemeClr val="tx1"/>
                          </a:solidFill>
                          <a:latin typeface="+mn-lt"/>
                          <a:ea typeface="+mn-ea"/>
                          <a:cs typeface="+mn-cs"/>
                        </a:rPr>
                        <a:t>% 2,5</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4"/>
                  </a:ext>
                </a:extLst>
              </a:tr>
              <a:tr h="342916">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a:solidFill>
                            <a:srgbClr val="FF0000"/>
                          </a:solidFill>
                          <a:latin typeface="+mn-lt"/>
                          <a:ea typeface="+mn-ea"/>
                          <a:cs typeface="+mn-cs"/>
                        </a:rPr>
                        <a:t>2022</a:t>
                      </a:r>
                    </a:p>
                  </a:txBody>
                  <a:tcPr marL="91436" marR="9143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a:solidFill>
                            <a:schemeClr val="tx1"/>
                          </a:solidFill>
                          <a:latin typeface="+mn-lt"/>
                          <a:ea typeface="+mn-ea"/>
                          <a:cs typeface="+mn-cs"/>
                        </a:rPr>
                        <a:t>% 0,5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a:solidFill>
                            <a:schemeClr val="tx1"/>
                          </a:solidFill>
                          <a:latin typeface="+mn-lt"/>
                          <a:ea typeface="+mn-ea"/>
                          <a:cs typeface="+mn-cs"/>
                        </a:rPr>
                        <a:t>% 1,25</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kern="1200" dirty="0">
                          <a:solidFill>
                            <a:schemeClr val="tx1"/>
                          </a:solidFill>
                          <a:latin typeface="+mn-lt"/>
                          <a:ea typeface="+mn-ea"/>
                          <a:cs typeface="+mn-cs"/>
                        </a:rPr>
                        <a:t>% 2,5</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5"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r>
              <a:rPr lang="tr-TR" altLang="tr-TR" sz="1200" dirty="0">
                <a:solidFill>
                  <a:prstClr val="black"/>
                </a:solidFill>
                <a:latin typeface="Arial Black" pitchFamily="34" charset="0"/>
              </a:rPr>
              <a:t>34</a:t>
            </a:r>
          </a:p>
        </p:txBody>
      </p:sp>
    </p:spTree>
    <p:extLst>
      <p:ext uri="{BB962C8B-B14F-4D97-AF65-F5344CB8AC3E}">
        <p14:creationId xmlns:p14="http://schemas.microsoft.com/office/powerpoint/2010/main" val="3002095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2267744" y="44624"/>
            <a:ext cx="6768752" cy="864096"/>
          </a:xfrm>
        </p:spPr>
        <p:txBody>
          <a:bodyPr>
            <a:normAutofit/>
          </a:bodyPr>
          <a:lstStyle/>
          <a:p>
            <a:pPr algn="ctr" eaLnBrk="1" hangingPunct="1">
              <a:defRPr/>
            </a:pPr>
            <a:r>
              <a:rPr lang="tr-TR" altLang="tr-TR" sz="2200" b="1" dirty="0">
                <a:solidFill>
                  <a:srgbClr val="FF0000"/>
                </a:solidFill>
              </a:rPr>
              <a:t>ZİRAİ MAHSUL VE HİZMETLER İÇİN ÇİFTÇİLERE YAPILAN</a:t>
            </a:r>
            <a:br>
              <a:rPr lang="tr-TR" altLang="tr-TR" sz="2200" b="1" dirty="0">
                <a:solidFill>
                  <a:srgbClr val="FF0000"/>
                </a:solidFill>
              </a:rPr>
            </a:br>
            <a:r>
              <a:rPr lang="tr-TR" altLang="tr-TR" sz="2200" b="1" dirty="0">
                <a:solidFill>
                  <a:srgbClr val="FF0000"/>
                </a:solidFill>
              </a:rPr>
              <a:t>ÖDEMELERDE STOPAJ ARTIRIMI</a:t>
            </a:r>
          </a:p>
        </p:txBody>
      </p:sp>
      <p:sp>
        <p:nvSpPr>
          <p:cNvPr id="38915" name="Rectangle 3"/>
          <p:cNvSpPr>
            <a:spLocks noGrp="1" noChangeArrowheads="1"/>
          </p:cNvSpPr>
          <p:nvPr>
            <p:ph type="subTitle" idx="1"/>
          </p:nvPr>
        </p:nvSpPr>
        <p:spPr>
          <a:xfrm>
            <a:off x="467544" y="5013176"/>
            <a:ext cx="8064896" cy="720080"/>
          </a:xfrm>
        </p:spPr>
        <p:txBody>
          <a:bodyPr>
            <a:noAutofit/>
          </a:bodyPr>
          <a:lstStyle/>
          <a:p>
            <a:pPr marL="371475" indent="-285750" algn="just" eaLnBrk="1" hangingPunct="1">
              <a:lnSpc>
                <a:spcPct val="80000"/>
              </a:lnSpc>
              <a:buFont typeface="Wingdings" pitchFamily="2" charset="2"/>
              <a:buChar char="Ø"/>
            </a:pPr>
            <a:endParaRPr lang="tr-TR" altLang="tr-TR" sz="2000" b="1" dirty="0">
              <a:solidFill>
                <a:schemeClr val="tx1"/>
              </a:solidFill>
            </a:endParaRPr>
          </a:p>
          <a:p>
            <a:pPr marL="371475" indent="-285750" algn="just" eaLnBrk="1" hangingPunct="1">
              <a:lnSpc>
                <a:spcPct val="80000"/>
              </a:lnSpc>
              <a:buFont typeface="Wingdings" pitchFamily="2" charset="2"/>
              <a:buChar char="Ø"/>
            </a:pPr>
            <a:r>
              <a:rPr lang="tr-TR" altLang="tr-TR" sz="2000" b="1" dirty="0">
                <a:solidFill>
                  <a:schemeClr val="tx1"/>
                </a:solidFill>
              </a:rPr>
              <a:t>Zirai mahsul ve hizmetler için çiftçilere yapılan ödemeler üzerinden ilgili yıllarda geçerli olan </a:t>
            </a:r>
            <a:r>
              <a:rPr lang="tr-TR" altLang="tr-TR" sz="2000" b="1" dirty="0" err="1">
                <a:solidFill>
                  <a:schemeClr val="tx1"/>
                </a:solidFill>
              </a:rPr>
              <a:t>tevkifat</a:t>
            </a:r>
            <a:r>
              <a:rPr lang="tr-TR" altLang="tr-TR" sz="2000" b="1" dirty="0">
                <a:solidFill>
                  <a:schemeClr val="tx1"/>
                </a:solidFill>
              </a:rPr>
              <a:t> oranının </a:t>
            </a:r>
            <a:r>
              <a:rPr lang="tr-TR" altLang="tr-TR" sz="2000" b="1" dirty="0">
                <a:solidFill>
                  <a:srgbClr val="FF0000"/>
                </a:solidFill>
              </a:rPr>
              <a:t>1/4’ü oranında artırım</a:t>
            </a:r>
            <a:r>
              <a:rPr lang="tr-TR" altLang="tr-TR" sz="2000" b="1" dirty="0">
                <a:solidFill>
                  <a:schemeClr val="tx1"/>
                </a:solidFill>
              </a:rPr>
              <a:t> yapılacak.</a:t>
            </a:r>
          </a:p>
        </p:txBody>
      </p:sp>
      <p:graphicFrame>
        <p:nvGraphicFramePr>
          <p:cNvPr id="132100" name="Group 4"/>
          <p:cNvGraphicFramePr>
            <a:graphicFrameLocks noGrp="1"/>
          </p:cNvGraphicFramePr>
          <p:nvPr>
            <p:ph sz="half" idx="4294967295"/>
          </p:nvPr>
        </p:nvGraphicFramePr>
        <p:xfrm>
          <a:off x="651837" y="1196752"/>
          <a:ext cx="8168635" cy="3960442"/>
        </p:xfrm>
        <a:graphic>
          <a:graphicData uri="http://schemas.openxmlformats.org/drawingml/2006/table">
            <a:tbl>
              <a:tblPr/>
              <a:tblGrid>
                <a:gridCol w="897990">
                  <a:extLst>
                    <a:ext uri="{9D8B030D-6E8A-4147-A177-3AD203B41FA5}">
                      <a16:colId xmlns="" xmlns:a16="http://schemas.microsoft.com/office/drawing/2014/main" val="20000"/>
                    </a:ext>
                  </a:extLst>
                </a:gridCol>
                <a:gridCol w="1377928">
                  <a:extLst>
                    <a:ext uri="{9D8B030D-6E8A-4147-A177-3AD203B41FA5}">
                      <a16:colId xmlns="" xmlns:a16="http://schemas.microsoft.com/office/drawing/2014/main" val="20001"/>
                    </a:ext>
                  </a:extLst>
                </a:gridCol>
                <a:gridCol w="2274953">
                  <a:extLst>
                    <a:ext uri="{9D8B030D-6E8A-4147-A177-3AD203B41FA5}">
                      <a16:colId xmlns="" xmlns:a16="http://schemas.microsoft.com/office/drawing/2014/main" val="20002"/>
                    </a:ext>
                  </a:extLst>
                </a:gridCol>
                <a:gridCol w="1808882">
                  <a:extLst>
                    <a:ext uri="{9D8B030D-6E8A-4147-A177-3AD203B41FA5}">
                      <a16:colId xmlns="" xmlns:a16="http://schemas.microsoft.com/office/drawing/2014/main" val="20003"/>
                    </a:ext>
                  </a:extLst>
                </a:gridCol>
                <a:gridCol w="1808882">
                  <a:extLst>
                    <a:ext uri="{9D8B030D-6E8A-4147-A177-3AD203B41FA5}">
                      <a16:colId xmlns="" xmlns:a16="http://schemas.microsoft.com/office/drawing/2014/main" val="20004"/>
                    </a:ext>
                  </a:extLst>
                </a:gridCol>
              </a:tblGrid>
              <a:tr h="1810632">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tr-TR" altLang="tr-TR" sz="1400" b="1" i="0" u="none" strike="noStrike" cap="none" normalizeH="0" baseline="0" dirty="0">
                        <a:ln>
                          <a:noFill/>
                        </a:ln>
                        <a:solidFill>
                          <a:schemeClr val="tx1"/>
                        </a:solidFill>
                        <a:effectLst/>
                        <a:latin typeface="+mn-lt"/>
                        <a:ea typeface="Calibri" pitchFamily="34" charset="0"/>
                        <a:cs typeface="Calibri" pitchFamily="34" charset="0"/>
                      </a:endParaRPr>
                    </a:p>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tr-TR" altLang="tr-TR" sz="1400" b="1" i="0" u="none" strike="noStrike" cap="none" normalizeH="0" baseline="0" dirty="0">
                        <a:ln>
                          <a:noFill/>
                        </a:ln>
                        <a:solidFill>
                          <a:schemeClr val="tx1"/>
                        </a:solidFill>
                        <a:effectLst/>
                        <a:latin typeface="+mn-lt"/>
                        <a:ea typeface="Calibri" pitchFamily="34" charset="0"/>
                        <a:cs typeface="Calibri" pitchFamily="34" charset="0"/>
                      </a:endParaRPr>
                    </a:p>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400" b="1" i="0" u="none" strike="noStrike" cap="none" normalizeH="0" baseline="0" dirty="0">
                          <a:ln>
                            <a:noFill/>
                          </a:ln>
                          <a:solidFill>
                            <a:schemeClr val="tx1"/>
                          </a:solidFill>
                          <a:effectLst/>
                          <a:latin typeface="+mn-lt"/>
                          <a:ea typeface="Calibri" pitchFamily="34" charset="0"/>
                          <a:cs typeface="Calibri" pitchFamily="34" charset="0"/>
                        </a:rPr>
                        <a:t>Yıllar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600" b="1" i="0" u="sng" strike="noStrike" kern="1200" cap="none" normalizeH="0" baseline="0" dirty="0">
                          <a:ln>
                            <a:noFill/>
                          </a:ln>
                          <a:solidFill>
                            <a:srgbClr val="FF0000"/>
                          </a:solidFill>
                          <a:effectLst/>
                          <a:latin typeface="+mn-lt"/>
                          <a:ea typeface="Calibri" pitchFamily="34" charset="0"/>
                          <a:cs typeface="Calibri" pitchFamily="34" charset="0"/>
                        </a:rPr>
                        <a:t>Borsaya tescilli hayvan </a:t>
                      </a:r>
                      <a:r>
                        <a:rPr kumimoji="0" lang="tr-TR" altLang="tr-TR" sz="1600" b="1" i="0" u="none" strike="noStrike" cap="none" normalizeH="0" baseline="0" dirty="0">
                          <a:ln>
                            <a:noFill/>
                          </a:ln>
                          <a:solidFill>
                            <a:schemeClr val="tx1"/>
                          </a:solidFill>
                          <a:effectLst/>
                          <a:latin typeface="+mn-lt"/>
                          <a:ea typeface="Calibri" pitchFamily="34" charset="0"/>
                          <a:cs typeface="Calibri" pitchFamily="34" charset="0"/>
                        </a:rPr>
                        <a:t>alımına ilişkin yapılan ödemeler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600" b="1" i="0" u="sng" strike="noStrike" kern="1200" cap="none" normalizeH="0" baseline="0" dirty="0">
                          <a:ln>
                            <a:noFill/>
                          </a:ln>
                          <a:solidFill>
                            <a:srgbClr val="FF0000"/>
                          </a:solidFill>
                          <a:effectLst/>
                          <a:latin typeface="+mn-lt"/>
                          <a:ea typeface="Calibri" pitchFamily="34" charset="0"/>
                          <a:cs typeface="Calibri" pitchFamily="34" charset="0"/>
                        </a:rPr>
                        <a:t>Borsaya tescilli olmayan hayvan </a:t>
                      </a:r>
                      <a:r>
                        <a:rPr kumimoji="0" lang="tr-TR" altLang="tr-TR" sz="1600" b="1" i="0" u="none" strike="noStrike" cap="none" normalizeH="0" baseline="0" dirty="0">
                          <a:ln>
                            <a:noFill/>
                          </a:ln>
                          <a:solidFill>
                            <a:schemeClr val="tx1"/>
                          </a:solidFill>
                          <a:effectLst/>
                          <a:latin typeface="+mn-lt"/>
                          <a:ea typeface="Calibri" pitchFamily="34" charset="0"/>
                          <a:cs typeface="Calibri" pitchFamily="34" charset="0"/>
                        </a:rPr>
                        <a:t>alımına,  borsaya tescilli olan diğer mahsullerin alımına ve bazı zirai hizmetlere ilişkin yapılan ödemeler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600" b="1" i="0" u="sng" strike="noStrike" cap="none" normalizeH="0" baseline="0" dirty="0">
                          <a:ln>
                            <a:noFill/>
                          </a:ln>
                          <a:solidFill>
                            <a:srgbClr val="FF0000"/>
                          </a:solidFill>
                          <a:effectLst/>
                          <a:latin typeface="+mn-lt"/>
                          <a:ea typeface="Calibri" pitchFamily="34" charset="0"/>
                          <a:cs typeface="Calibri" pitchFamily="34" charset="0"/>
                        </a:rPr>
                        <a:t>Borsaya tescilli olan diğer mahsullerin </a:t>
                      </a:r>
                      <a:r>
                        <a:rPr kumimoji="0" lang="tr-TR" altLang="tr-TR" sz="1600" b="1" i="0" u="none" strike="noStrike" cap="none" normalizeH="0" baseline="0" dirty="0">
                          <a:ln>
                            <a:noFill/>
                          </a:ln>
                          <a:solidFill>
                            <a:srgbClr val="FF0000"/>
                          </a:solidFill>
                          <a:effectLst/>
                          <a:latin typeface="+mn-lt"/>
                          <a:ea typeface="Calibri" pitchFamily="34" charset="0"/>
                          <a:cs typeface="Calibri" pitchFamily="34" charset="0"/>
                        </a:rPr>
                        <a:t>alımına ve diğer zirai hizmetlere ilişkin yapılan ödemeler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600" b="1" i="0" u="sng" strike="noStrike" kern="1200" cap="none" normalizeH="0" baseline="0" dirty="0">
                          <a:ln>
                            <a:noFill/>
                          </a:ln>
                          <a:solidFill>
                            <a:srgbClr val="FF0000"/>
                          </a:solidFill>
                          <a:effectLst/>
                          <a:latin typeface="+mn-lt"/>
                          <a:ea typeface="Calibri" pitchFamily="34" charset="0"/>
                          <a:cs typeface="Calibri" pitchFamily="34" charset="0"/>
                        </a:rPr>
                        <a:t>Borsaya tescilli olmayan diğer mahsullerin </a:t>
                      </a:r>
                      <a:r>
                        <a:rPr kumimoji="0" lang="tr-TR" altLang="tr-TR" sz="1600" b="1" i="0" u="none" strike="noStrike" cap="none" normalizeH="0" baseline="0" dirty="0">
                          <a:ln>
                            <a:noFill/>
                          </a:ln>
                          <a:solidFill>
                            <a:schemeClr val="tx1"/>
                          </a:solidFill>
                          <a:effectLst/>
                          <a:latin typeface="+mn-lt"/>
                          <a:ea typeface="Calibri" pitchFamily="34" charset="0"/>
                          <a:cs typeface="Calibri" pitchFamily="34" charset="0"/>
                        </a:rPr>
                        <a:t>alımına ve diğer zirai hizmetlere ilişkin yapılan ödemeler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0"/>
                  </a:ext>
                </a:extLst>
              </a:tr>
              <a:tr h="4299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a:ln>
                            <a:noFill/>
                          </a:ln>
                          <a:solidFill>
                            <a:srgbClr val="FF0000"/>
                          </a:solidFill>
                          <a:effectLst/>
                          <a:latin typeface="+mj-lt"/>
                          <a:ea typeface="Calibri" pitchFamily="34" charset="0"/>
                          <a:cs typeface="Calibri" pitchFamily="34" charset="0"/>
                        </a:rPr>
                        <a:t>2018</a:t>
                      </a:r>
                    </a:p>
                  </a:txBody>
                  <a:tcPr marL="91436" marR="9143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chemeClr val="tx1"/>
                          </a:solidFill>
                          <a:effectLst/>
                          <a:latin typeface="+mn-lt"/>
                        </a:rPr>
                        <a:t>% 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chemeClr val="tx1"/>
                          </a:solidFill>
                          <a:effectLst/>
                          <a:latin typeface="+mn-lt"/>
                        </a:rPr>
                        <a:t>% 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rgbClr val="FF0000"/>
                          </a:solidFill>
                          <a:effectLst/>
                          <a:latin typeface="+mn-lt"/>
                        </a:rPr>
                        <a:t>% 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chemeClr val="tx1"/>
                          </a:solidFill>
                          <a:effectLst/>
                          <a:latin typeface="+mn-lt"/>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299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a:ln>
                            <a:noFill/>
                          </a:ln>
                          <a:solidFill>
                            <a:srgbClr val="FF0000"/>
                          </a:solidFill>
                          <a:effectLst/>
                          <a:latin typeface="+mj-lt"/>
                          <a:ea typeface="Calibri" pitchFamily="34" charset="0"/>
                          <a:cs typeface="Calibri" pitchFamily="34" charset="0"/>
                        </a:rPr>
                        <a:t>2019</a:t>
                      </a:r>
                    </a:p>
                  </a:txBody>
                  <a:tcPr marL="91436" marR="9143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chemeClr val="tx1"/>
                          </a:solidFill>
                          <a:effectLst/>
                          <a:latin typeface="+mn-lt"/>
                        </a:rPr>
                        <a:t>% 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chemeClr val="tx1"/>
                          </a:solidFill>
                          <a:effectLst/>
                          <a:latin typeface="+mn-lt"/>
                        </a:rPr>
                        <a:t>% 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rgbClr val="FF0000"/>
                          </a:solidFill>
                          <a:effectLst/>
                          <a:latin typeface="+mn-lt"/>
                        </a:rPr>
                        <a:t>% 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chemeClr val="tx1"/>
                          </a:solidFill>
                          <a:effectLst/>
                          <a:latin typeface="+mn-lt"/>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2"/>
                  </a:ext>
                </a:extLst>
              </a:tr>
              <a:tr h="4299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a:ln>
                            <a:noFill/>
                          </a:ln>
                          <a:solidFill>
                            <a:srgbClr val="FF0000"/>
                          </a:solidFill>
                          <a:effectLst/>
                          <a:latin typeface="+mj-lt"/>
                          <a:ea typeface="Calibri" pitchFamily="34" charset="0"/>
                          <a:cs typeface="Calibri" pitchFamily="34" charset="0"/>
                        </a:rPr>
                        <a:t>2020</a:t>
                      </a:r>
                    </a:p>
                  </a:txBody>
                  <a:tcPr marL="91436" marR="9143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chemeClr val="tx1"/>
                          </a:solidFill>
                          <a:effectLst/>
                          <a:latin typeface="+mn-lt"/>
                        </a:rPr>
                        <a:t>% 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chemeClr val="tx1"/>
                          </a:solidFill>
                          <a:effectLst/>
                          <a:latin typeface="+mn-lt"/>
                        </a:rPr>
                        <a:t>% 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rgbClr val="FF0000"/>
                          </a:solidFill>
                          <a:effectLst/>
                          <a:latin typeface="+mn-lt"/>
                        </a:rPr>
                        <a:t>% 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chemeClr val="tx1"/>
                          </a:solidFill>
                          <a:effectLst/>
                          <a:latin typeface="+mn-lt"/>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299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a:ln>
                            <a:noFill/>
                          </a:ln>
                          <a:solidFill>
                            <a:srgbClr val="FF0000"/>
                          </a:solidFill>
                          <a:effectLst/>
                          <a:latin typeface="+mj-lt"/>
                          <a:ea typeface="Calibri" pitchFamily="34" charset="0"/>
                          <a:cs typeface="Calibri" pitchFamily="34" charset="0"/>
                        </a:rPr>
                        <a:t>2021</a:t>
                      </a:r>
                    </a:p>
                  </a:txBody>
                  <a:tcPr marL="91436" marR="9143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chemeClr val="tx1"/>
                          </a:solidFill>
                          <a:effectLst/>
                          <a:latin typeface="+mn-lt"/>
                        </a:rPr>
                        <a:t>% 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chemeClr val="tx1"/>
                          </a:solidFill>
                          <a:effectLst/>
                          <a:latin typeface="+mn-lt"/>
                        </a:rPr>
                        <a:t>% 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rgbClr val="FF0000"/>
                          </a:solidFill>
                          <a:effectLst/>
                          <a:latin typeface="+mn-lt"/>
                        </a:rPr>
                        <a:t>% 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chemeClr val="tx1"/>
                          </a:solidFill>
                          <a:effectLst/>
                          <a:latin typeface="+mn-lt"/>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4"/>
                  </a:ext>
                </a:extLst>
              </a:tr>
              <a:tr h="4299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a:ln>
                            <a:noFill/>
                          </a:ln>
                          <a:solidFill>
                            <a:srgbClr val="FF0000"/>
                          </a:solidFill>
                          <a:effectLst/>
                          <a:latin typeface="+mj-lt"/>
                          <a:ea typeface="Calibri" pitchFamily="34" charset="0"/>
                          <a:cs typeface="Calibri" pitchFamily="34" charset="0"/>
                        </a:rPr>
                        <a:t>2022</a:t>
                      </a:r>
                    </a:p>
                  </a:txBody>
                  <a:tcPr marL="91436" marR="9143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a:ln>
                            <a:noFill/>
                          </a:ln>
                          <a:solidFill>
                            <a:schemeClr val="tx1"/>
                          </a:solidFill>
                          <a:effectLst/>
                          <a:latin typeface="+mn-lt"/>
                        </a:rPr>
                        <a:t>% 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chemeClr val="tx1"/>
                          </a:solidFill>
                          <a:effectLst/>
                          <a:latin typeface="+mn-lt"/>
                        </a:rPr>
                        <a:t>% 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rgbClr val="FF0000"/>
                          </a:solidFill>
                          <a:effectLst/>
                          <a:latin typeface="+mn-lt"/>
                        </a:rPr>
                        <a:t>% 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chemeClr val="tx1"/>
                          </a:solidFill>
                          <a:effectLst/>
                          <a:latin typeface="+mn-lt"/>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5"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r>
              <a:rPr lang="tr-TR" altLang="tr-TR" sz="1200" dirty="0">
                <a:solidFill>
                  <a:prstClr val="black"/>
                </a:solidFill>
                <a:latin typeface="Arial Black" pitchFamily="34" charset="0"/>
              </a:rPr>
              <a:t>35</a:t>
            </a:r>
          </a:p>
        </p:txBody>
      </p:sp>
    </p:spTree>
    <p:extLst>
      <p:ext uri="{BB962C8B-B14F-4D97-AF65-F5344CB8AC3E}">
        <p14:creationId xmlns:p14="http://schemas.microsoft.com/office/powerpoint/2010/main" val="2764332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48F10016-BBDD-4BB0-9E10-CA1224C439C0}" type="slidenum">
              <a:rPr lang="tr-TR" altLang="tr-TR" sz="1200">
                <a:solidFill>
                  <a:prstClr val="black"/>
                </a:solidFill>
                <a:latin typeface="Arial Black" pitchFamily="34" charset="0"/>
              </a:rPr>
              <a:pPr algn="r" eaLnBrk="1" hangingPunct="1"/>
              <a:t>36</a:t>
            </a:fld>
            <a:endParaRPr lang="tr-TR" altLang="tr-TR" sz="1200">
              <a:solidFill>
                <a:prstClr val="black"/>
              </a:solidFill>
              <a:latin typeface="Arial Black" pitchFamily="34" charset="0"/>
            </a:endParaRPr>
          </a:p>
        </p:txBody>
      </p:sp>
      <p:sp>
        <p:nvSpPr>
          <p:cNvPr id="36867" name="Rectangle 2"/>
          <p:cNvSpPr>
            <a:spLocks noGrp="1" noChangeArrowheads="1"/>
          </p:cNvSpPr>
          <p:nvPr>
            <p:ph type="ctrTitle"/>
          </p:nvPr>
        </p:nvSpPr>
        <p:spPr>
          <a:xfrm>
            <a:off x="2267744" y="116632"/>
            <a:ext cx="6766520" cy="794519"/>
          </a:xfrm>
        </p:spPr>
        <p:txBody>
          <a:bodyPr>
            <a:noAutofit/>
          </a:bodyPr>
          <a:lstStyle/>
          <a:p>
            <a:pPr>
              <a:defRPr/>
            </a:pPr>
            <a:r>
              <a:rPr lang="tr-TR" sz="2800" b="1" dirty="0">
                <a:solidFill>
                  <a:srgbClr val="FF0000"/>
                </a:solidFill>
              </a:rPr>
              <a:t>BEYANNAME VERMEMİŞ OLANLAR</a:t>
            </a:r>
            <a:endParaRPr lang="tr-TR" altLang="tr-TR" sz="2600" b="1" dirty="0">
              <a:solidFill>
                <a:srgbClr val="FF0000"/>
              </a:solidFill>
            </a:endParaRPr>
          </a:p>
        </p:txBody>
      </p:sp>
      <p:sp>
        <p:nvSpPr>
          <p:cNvPr id="21508" name="Rectangle 3"/>
          <p:cNvSpPr>
            <a:spLocks noGrp="1" noChangeArrowheads="1"/>
          </p:cNvSpPr>
          <p:nvPr>
            <p:ph type="subTitle" idx="1"/>
          </p:nvPr>
        </p:nvSpPr>
        <p:spPr>
          <a:xfrm>
            <a:off x="539552" y="1052736"/>
            <a:ext cx="8064896" cy="5400600"/>
          </a:xfrm>
        </p:spPr>
        <p:txBody>
          <a:bodyPr>
            <a:noAutofit/>
          </a:bodyPr>
          <a:lstStyle/>
          <a:p>
            <a:pPr marL="0" indent="0" eaLnBrk="1" fontAlgn="auto" hangingPunct="1">
              <a:spcAft>
                <a:spcPts val="0"/>
              </a:spcAft>
              <a:buClr>
                <a:schemeClr val="accent3"/>
              </a:buClr>
              <a:buFont typeface="Wingdings" pitchFamily="2" charset="2"/>
              <a:buNone/>
              <a:defRPr/>
            </a:pPr>
            <a:r>
              <a:rPr lang="tr-TR" altLang="tr-TR" sz="2000" b="1" dirty="0">
                <a:solidFill>
                  <a:schemeClr val="tx1"/>
                </a:solidFill>
              </a:rPr>
              <a:t>Beyanname verilmemiş olması veya beyanname verilmekle birlikte artırılması istenilen ödeme türünün beyannamede bulunmaması hâlinde;</a:t>
            </a:r>
          </a:p>
          <a:p>
            <a:pPr marL="452628" indent="-342900" algn="just">
              <a:buFont typeface="Wingdings" pitchFamily="2" charset="2"/>
              <a:buChar char="Ø"/>
              <a:defRPr/>
            </a:pPr>
            <a:r>
              <a:rPr lang="tr-TR" altLang="tr-TR" sz="2000" b="1" dirty="0">
                <a:solidFill>
                  <a:srgbClr val="FF0000"/>
                </a:solidFill>
              </a:rPr>
              <a:t>Serbest meslek ödemeleri için</a:t>
            </a:r>
            <a:r>
              <a:rPr lang="tr-TR" sz="2000" dirty="0"/>
              <a:t> </a:t>
            </a:r>
            <a:r>
              <a:rPr lang="tr-TR" sz="2000" b="1" dirty="0">
                <a:solidFill>
                  <a:srgbClr val="0070C0"/>
                </a:solidFill>
              </a:rPr>
              <a:t>bilanço esasına göre defter tutan gelir vergisi mükellefleri için belirlenmiş asgari gelir vergisi matrahı tutarının % 50’si,</a:t>
            </a:r>
          </a:p>
          <a:p>
            <a:pPr marL="452628" indent="-342900" algn="just">
              <a:buFont typeface="Wingdings" pitchFamily="2" charset="2"/>
              <a:buChar char="Ø"/>
              <a:defRPr/>
            </a:pPr>
            <a:r>
              <a:rPr lang="tr-TR" altLang="tr-TR" sz="2000" b="1" dirty="0">
                <a:solidFill>
                  <a:srgbClr val="FF0000"/>
                </a:solidFill>
              </a:rPr>
              <a:t>Kira ödemeleri için </a:t>
            </a:r>
            <a:r>
              <a:rPr lang="tr-TR" sz="2000" b="1" dirty="0">
                <a:solidFill>
                  <a:srgbClr val="0070C0"/>
                </a:solidFill>
              </a:rPr>
              <a:t>GMSİ mükellefler için belirlenmiş asgari gelir vergisi matrah tutarı, </a:t>
            </a:r>
          </a:p>
          <a:p>
            <a:pPr marL="452628" indent="-342900" algn="just">
              <a:buFont typeface="Wingdings" pitchFamily="2" charset="2"/>
              <a:buChar char="Ø"/>
              <a:defRPr/>
            </a:pPr>
            <a:r>
              <a:rPr lang="tr-TR" sz="2000" b="1" dirty="0">
                <a:solidFill>
                  <a:srgbClr val="FF0000"/>
                </a:solidFill>
              </a:rPr>
              <a:t>Kar payı ödemeleri için </a:t>
            </a:r>
            <a:r>
              <a:rPr lang="tr-TR" sz="2000" b="1" dirty="0">
                <a:solidFill>
                  <a:srgbClr val="0070C0"/>
                </a:solidFill>
              </a:rPr>
              <a:t>artırılan kurumlar vergisi matrahlarının %80’i,</a:t>
            </a:r>
          </a:p>
          <a:p>
            <a:pPr marL="452628" indent="-342900" algn="just">
              <a:buFont typeface="Wingdings" pitchFamily="2" charset="2"/>
              <a:buChar char="Ø"/>
              <a:defRPr/>
            </a:pPr>
            <a:r>
              <a:rPr lang="tr-TR" sz="2000" b="1" dirty="0">
                <a:solidFill>
                  <a:srgbClr val="FF0000"/>
                </a:solidFill>
              </a:rPr>
              <a:t>Yıllara sari inşaat işleri ödemeleri için </a:t>
            </a:r>
            <a:r>
              <a:rPr lang="tr-TR" sz="2000" b="1" dirty="0">
                <a:solidFill>
                  <a:srgbClr val="0070C0"/>
                </a:solidFill>
              </a:rPr>
              <a:t>bilanço esasına göre defter tutan mükellefler için belirlenmiş asgari gelir vergisi matrah tutarı,</a:t>
            </a:r>
          </a:p>
          <a:p>
            <a:pPr marL="452628" indent="-342900" algn="just">
              <a:buFont typeface="Wingdings" pitchFamily="2" charset="2"/>
              <a:buChar char="Ø"/>
              <a:defRPr/>
            </a:pPr>
            <a:r>
              <a:rPr lang="tr-TR" sz="2000" b="1" dirty="0">
                <a:solidFill>
                  <a:srgbClr val="FF0000"/>
                </a:solidFill>
              </a:rPr>
              <a:t>Zirai kazanç kapsamındaki ödemeler için </a:t>
            </a:r>
            <a:r>
              <a:rPr lang="tr-TR" sz="2000" b="1" dirty="0">
                <a:solidFill>
                  <a:srgbClr val="0070C0"/>
                </a:solidFill>
              </a:rPr>
              <a:t>bilanço esasına göre defter tutan mükellefler için belirlenmiş asgari gelir vergisi matrah tutarı,</a:t>
            </a:r>
          </a:p>
          <a:p>
            <a:pPr marL="452628" indent="-342900" algn="just">
              <a:buFont typeface="Wingdings" pitchFamily="2" charset="2"/>
              <a:buChar char="Ø"/>
              <a:defRPr/>
            </a:pPr>
            <a:r>
              <a:rPr lang="tr-TR" sz="2000" b="1" dirty="0">
                <a:solidFill>
                  <a:srgbClr val="FF0000"/>
                </a:solidFill>
              </a:rPr>
              <a:t>Esnaf muaflığı ödemeleri için </a:t>
            </a:r>
            <a:r>
              <a:rPr lang="tr-TR" sz="2000" b="1" dirty="0">
                <a:solidFill>
                  <a:srgbClr val="0070C0"/>
                </a:solidFill>
              </a:rPr>
              <a:t>bilanço esasına göre defter tutan mükellefler için belirlenmiş asgari gelir vergisi matrah tutarı,</a:t>
            </a:r>
          </a:p>
          <a:p>
            <a:pPr marL="109728" algn="just">
              <a:defRPr/>
            </a:pPr>
            <a:r>
              <a:rPr lang="tr-TR" sz="2000" b="1" dirty="0">
                <a:solidFill>
                  <a:schemeClr val="tx1"/>
                </a:solidFill>
                <a:latin typeface="Times New Roman" panose="02020603050405020304" pitchFamily="18" charset="0"/>
              </a:rPr>
              <a:t>esas alınarak artırımda bulunulacaktır.</a:t>
            </a:r>
            <a:endParaRPr lang="tr-TR" altLang="tr-TR" sz="2000" b="1" dirty="0">
              <a:solidFill>
                <a:schemeClr val="tx1"/>
              </a:solidFill>
            </a:endParaRPr>
          </a:p>
        </p:txBody>
      </p:sp>
    </p:spTree>
    <p:extLst>
      <p:ext uri="{BB962C8B-B14F-4D97-AF65-F5344CB8AC3E}">
        <p14:creationId xmlns:p14="http://schemas.microsoft.com/office/powerpoint/2010/main" val="3658380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2267744" y="44624"/>
            <a:ext cx="6768752" cy="864096"/>
          </a:xfrm>
        </p:spPr>
        <p:txBody>
          <a:bodyPr>
            <a:normAutofit/>
          </a:bodyPr>
          <a:lstStyle/>
          <a:p>
            <a:pPr algn="ctr" eaLnBrk="1" hangingPunct="1">
              <a:defRPr/>
            </a:pPr>
            <a:r>
              <a:rPr lang="tr-TR" altLang="tr-TR" sz="2200" b="1" dirty="0">
                <a:solidFill>
                  <a:srgbClr val="FF0000"/>
                </a:solidFill>
              </a:rPr>
              <a:t>BEYANNAME VERMEMİŞ OLANLAR- ASGARİ MATRAH</a:t>
            </a:r>
          </a:p>
        </p:txBody>
      </p:sp>
      <p:graphicFrame>
        <p:nvGraphicFramePr>
          <p:cNvPr id="132100" name="Group 4"/>
          <p:cNvGraphicFramePr>
            <a:graphicFrameLocks noGrp="1"/>
          </p:cNvGraphicFramePr>
          <p:nvPr>
            <p:ph sz="half" idx="4294967295"/>
            <p:extLst>
              <p:ext uri="{D42A27DB-BD31-4B8C-83A1-F6EECF244321}">
                <p14:modId xmlns:p14="http://schemas.microsoft.com/office/powerpoint/2010/main" val="657732386"/>
              </p:ext>
            </p:extLst>
          </p:nvPr>
        </p:nvGraphicFramePr>
        <p:xfrm>
          <a:off x="683568" y="1484782"/>
          <a:ext cx="8136902" cy="3914460"/>
        </p:xfrm>
        <a:graphic>
          <a:graphicData uri="http://schemas.openxmlformats.org/drawingml/2006/table">
            <a:tbl>
              <a:tblPr/>
              <a:tblGrid>
                <a:gridCol w="1512166">
                  <a:extLst>
                    <a:ext uri="{9D8B030D-6E8A-4147-A177-3AD203B41FA5}">
                      <a16:colId xmlns="" xmlns:a16="http://schemas.microsoft.com/office/drawing/2014/main" val="20000"/>
                    </a:ext>
                  </a:extLst>
                </a:gridCol>
                <a:gridCol w="1024719">
                  <a:extLst>
                    <a:ext uri="{9D8B030D-6E8A-4147-A177-3AD203B41FA5}">
                      <a16:colId xmlns="" xmlns:a16="http://schemas.microsoft.com/office/drawing/2014/main" val="20001"/>
                    </a:ext>
                  </a:extLst>
                </a:gridCol>
                <a:gridCol w="991507">
                  <a:extLst>
                    <a:ext uri="{9D8B030D-6E8A-4147-A177-3AD203B41FA5}">
                      <a16:colId xmlns="" xmlns:a16="http://schemas.microsoft.com/office/drawing/2014/main" val="20002"/>
                    </a:ext>
                  </a:extLst>
                </a:gridCol>
                <a:gridCol w="1224136">
                  <a:extLst>
                    <a:ext uri="{9D8B030D-6E8A-4147-A177-3AD203B41FA5}">
                      <a16:colId xmlns="" xmlns:a16="http://schemas.microsoft.com/office/drawing/2014/main" val="20003"/>
                    </a:ext>
                  </a:extLst>
                </a:gridCol>
                <a:gridCol w="1172698">
                  <a:extLst>
                    <a:ext uri="{9D8B030D-6E8A-4147-A177-3AD203B41FA5}">
                      <a16:colId xmlns="" xmlns:a16="http://schemas.microsoft.com/office/drawing/2014/main" val="20004"/>
                    </a:ext>
                  </a:extLst>
                </a:gridCol>
                <a:gridCol w="1031234">
                  <a:extLst>
                    <a:ext uri="{9D8B030D-6E8A-4147-A177-3AD203B41FA5}">
                      <a16:colId xmlns="" xmlns:a16="http://schemas.microsoft.com/office/drawing/2014/main" val="20005"/>
                    </a:ext>
                  </a:extLst>
                </a:gridCol>
                <a:gridCol w="1180442">
                  <a:extLst>
                    <a:ext uri="{9D8B030D-6E8A-4147-A177-3AD203B41FA5}">
                      <a16:colId xmlns="" xmlns:a16="http://schemas.microsoft.com/office/drawing/2014/main" val="20006"/>
                    </a:ext>
                  </a:extLst>
                </a:gridCol>
              </a:tblGrid>
              <a:tr h="744359">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chemeClr val="tx1"/>
                          </a:solidFill>
                          <a:effectLst/>
                          <a:latin typeface="+mn-lt"/>
                          <a:ea typeface="Calibri" pitchFamily="34" charset="0"/>
                          <a:cs typeface="Calibri" pitchFamily="34" charset="0"/>
                        </a:rPr>
                        <a:t>Yıllar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sng" strike="noStrike" kern="1200" cap="none" normalizeH="0" baseline="0" dirty="0">
                          <a:ln>
                            <a:noFill/>
                          </a:ln>
                          <a:solidFill>
                            <a:srgbClr val="FF0000"/>
                          </a:solidFill>
                          <a:effectLst/>
                          <a:latin typeface="+mn-lt"/>
                          <a:ea typeface="Calibri" pitchFamily="34" charset="0"/>
                          <a:cs typeface="Calibri" pitchFamily="34" charset="0"/>
                        </a:rPr>
                        <a:t>SMK</a:t>
                      </a:r>
                      <a:endParaRPr kumimoji="0" lang="tr-TR" altLang="tr-TR" sz="1800" b="1" i="0" u="none" strike="noStrike" cap="none" normalizeH="0" baseline="0" dirty="0">
                        <a:ln>
                          <a:noFill/>
                        </a:ln>
                        <a:solidFill>
                          <a:schemeClr val="tx1"/>
                        </a:solidFill>
                        <a:effectLst/>
                        <a:latin typeface="+mn-lt"/>
                        <a:ea typeface="Calibri" pitchFamily="34" charset="0"/>
                        <a:cs typeface="Calibr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sng" strike="noStrike" kern="1200" cap="none" normalizeH="0" baseline="0" dirty="0">
                          <a:ln>
                            <a:noFill/>
                          </a:ln>
                          <a:solidFill>
                            <a:srgbClr val="0070C0"/>
                          </a:solidFill>
                          <a:effectLst/>
                          <a:latin typeface="+mn-lt"/>
                          <a:ea typeface="Calibri" pitchFamily="34" charset="0"/>
                          <a:cs typeface="Calibri" pitchFamily="34" charset="0"/>
                        </a:rPr>
                        <a:t>GMSİ</a:t>
                      </a:r>
                      <a:endParaRPr kumimoji="0" lang="tr-TR" altLang="tr-TR" sz="1800" b="1" i="0" u="none" strike="noStrike" cap="none" normalizeH="0" baseline="0" dirty="0">
                        <a:ln>
                          <a:noFill/>
                        </a:ln>
                        <a:solidFill>
                          <a:srgbClr val="0070C0"/>
                        </a:solidFill>
                        <a:effectLst/>
                        <a:latin typeface="+mn-lt"/>
                        <a:ea typeface="Calibri" pitchFamily="34" charset="0"/>
                        <a:cs typeface="Calibri"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sng" strike="noStrike" cap="none" normalizeH="0" baseline="0" dirty="0">
                          <a:ln>
                            <a:noFill/>
                          </a:ln>
                          <a:solidFill>
                            <a:srgbClr val="FF0000"/>
                          </a:solidFill>
                          <a:effectLst/>
                          <a:latin typeface="+mn-lt"/>
                          <a:ea typeface="Calibri" pitchFamily="34" charset="0"/>
                          <a:cs typeface="Calibri" pitchFamily="34" charset="0"/>
                        </a:rPr>
                        <a:t>KAR PAYI</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sng" strike="noStrike" kern="1200" cap="none" normalizeH="0" baseline="0" dirty="0">
                          <a:ln>
                            <a:noFill/>
                          </a:ln>
                          <a:solidFill>
                            <a:srgbClr val="0070C0"/>
                          </a:solidFill>
                          <a:effectLst/>
                          <a:latin typeface="+mn-lt"/>
                          <a:ea typeface="Calibri" pitchFamily="34" charset="0"/>
                          <a:cs typeface="Calibri" pitchFamily="34" charset="0"/>
                        </a:rPr>
                        <a:t>YILLARA SARİ İNŞAAT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sng" strike="noStrike" kern="1200" cap="none" normalizeH="0" baseline="0" dirty="0">
                          <a:ln>
                            <a:noFill/>
                          </a:ln>
                          <a:solidFill>
                            <a:srgbClr val="FF0000"/>
                          </a:solidFill>
                          <a:effectLst/>
                          <a:latin typeface="+mn-lt"/>
                          <a:ea typeface="Calibri" pitchFamily="34" charset="0"/>
                          <a:cs typeface="Calibri" pitchFamily="34" charset="0"/>
                        </a:rPr>
                        <a:t>ZİRAİ KAZANÇ </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sng" strike="noStrike" kern="1200" cap="none" normalizeH="0" baseline="0" dirty="0">
                          <a:ln>
                            <a:noFill/>
                          </a:ln>
                          <a:solidFill>
                            <a:srgbClr val="0070C0"/>
                          </a:solidFill>
                          <a:effectLst/>
                          <a:latin typeface="+mn-lt"/>
                          <a:ea typeface="Calibri" pitchFamily="34" charset="0"/>
                          <a:cs typeface="Calibri" pitchFamily="34" charset="0"/>
                        </a:rPr>
                        <a:t>ESNAF MUAFLIĞI</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0"/>
                  </a:ext>
                </a:extLst>
              </a:tr>
              <a:tr h="50001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a:ln>
                            <a:noFill/>
                          </a:ln>
                          <a:solidFill>
                            <a:schemeClr val="tx1"/>
                          </a:solidFill>
                          <a:effectLst/>
                          <a:latin typeface="+mn-lt"/>
                          <a:ea typeface="Calibri" pitchFamily="34" charset="0"/>
                          <a:cs typeface="Calibri" pitchFamily="34" charset="0"/>
                        </a:rPr>
                        <a:t>2018</a:t>
                      </a:r>
                    </a:p>
                  </a:txBody>
                  <a:tcPr marL="91436" marR="9143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rgbClr val="FF0000"/>
                          </a:solidFill>
                          <a:effectLst/>
                          <a:latin typeface="+mn-lt"/>
                        </a:rPr>
                        <a:t>47.000</a:t>
                      </a:r>
                      <a:endParaRPr kumimoji="0" lang="tr-TR" altLang="tr-TR" sz="1800" b="1" i="0" u="none" strike="noStrike" cap="none" normalizeH="0" baseline="0" dirty="0">
                        <a:ln>
                          <a:noFill/>
                        </a:ln>
                        <a:solidFill>
                          <a:srgbClr val="FF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rgbClr val="0070C0"/>
                          </a:solidFill>
                          <a:effectLst/>
                          <a:latin typeface="+mn-lt"/>
                        </a:rPr>
                        <a:t>37.600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rgbClr val="FF0000"/>
                          </a:solidFill>
                          <a:effectLst/>
                          <a:latin typeface="+mn-lt"/>
                        </a:rPr>
                        <a:t>160.000</a:t>
                      </a:r>
                      <a:endParaRPr kumimoji="0" lang="tr-TR" altLang="tr-TR" sz="1800" b="1" i="0" u="none" strike="noStrike" cap="none" normalizeH="0" baseline="0" dirty="0">
                        <a:ln>
                          <a:noFill/>
                        </a:ln>
                        <a:solidFill>
                          <a:srgbClr val="FF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rgbClr val="0070C0"/>
                          </a:solidFill>
                          <a:effectLst/>
                          <a:latin typeface="+mn-lt"/>
                        </a:rPr>
                        <a:t>94.000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rgbClr val="FF0000"/>
                          </a:solidFill>
                          <a:effectLst/>
                          <a:latin typeface="+mn-lt"/>
                        </a:rPr>
                        <a:t>94.000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rgbClr val="0070C0"/>
                          </a:solidFill>
                          <a:effectLst/>
                          <a:latin typeface="+mn-lt"/>
                        </a:rPr>
                        <a:t>94.000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0001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a:ln>
                            <a:noFill/>
                          </a:ln>
                          <a:solidFill>
                            <a:schemeClr val="tx1"/>
                          </a:solidFill>
                          <a:effectLst/>
                          <a:latin typeface="+mn-lt"/>
                          <a:ea typeface="Calibri" pitchFamily="34" charset="0"/>
                          <a:cs typeface="Calibri" pitchFamily="34" charset="0"/>
                        </a:rPr>
                        <a:t>2019</a:t>
                      </a:r>
                    </a:p>
                  </a:txBody>
                  <a:tcPr marL="91436" marR="9143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lang="tr-TR" sz="1800" b="1" i="0" dirty="0" smtClean="0">
                          <a:solidFill>
                            <a:srgbClr val="FF0000"/>
                          </a:solidFill>
                          <a:effectLst/>
                          <a:latin typeface="+mn-lt"/>
                        </a:rPr>
                        <a:t>49.800</a:t>
                      </a:r>
                      <a:r>
                        <a:rPr lang="tr-TR" sz="1800" b="1" i="0" dirty="0">
                          <a:solidFill>
                            <a:srgbClr val="FF0000"/>
                          </a:solidFill>
                          <a:effectLst/>
                          <a:latin typeface="+mn-lt"/>
                        </a:rPr>
                        <a:t>  </a:t>
                      </a:r>
                      <a:endParaRPr kumimoji="0" lang="tr-TR" altLang="tr-TR" sz="1800" b="1" i="0" u="none" strike="noStrike" cap="none" normalizeH="0" baseline="0" dirty="0">
                        <a:ln>
                          <a:noFill/>
                        </a:ln>
                        <a:solidFill>
                          <a:srgbClr val="FF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rgbClr val="0070C0"/>
                          </a:solidFill>
                          <a:effectLst/>
                          <a:latin typeface="+mn-lt"/>
                        </a:rPr>
                        <a:t>39.840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rgbClr val="FF0000"/>
                          </a:solidFill>
                          <a:effectLst/>
                          <a:latin typeface="+mn-lt"/>
                        </a:rPr>
                        <a:t>172.000</a:t>
                      </a:r>
                      <a:endParaRPr kumimoji="0" lang="tr-TR" altLang="tr-TR" sz="1800" b="1" i="0" u="none" strike="noStrike" cap="none" normalizeH="0" baseline="0" dirty="0">
                        <a:ln>
                          <a:noFill/>
                        </a:ln>
                        <a:solidFill>
                          <a:srgbClr val="FF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lang="tr-TR" sz="1800" b="1" i="0" dirty="0">
                          <a:solidFill>
                            <a:srgbClr val="0070C0"/>
                          </a:solidFill>
                          <a:effectLst/>
                          <a:latin typeface="+mn-lt"/>
                        </a:rPr>
                        <a:t>99.600  </a:t>
                      </a:r>
                      <a:endParaRPr kumimoji="0" lang="tr-TR" altLang="tr-TR" sz="1800" b="1" i="0" u="none" strike="noStrike" cap="none" normalizeH="0" baseline="0" dirty="0">
                        <a:ln>
                          <a:noFill/>
                        </a:ln>
                        <a:solidFill>
                          <a:srgbClr val="0070C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lang="tr-TR" sz="1800" b="1" i="0" dirty="0">
                          <a:solidFill>
                            <a:srgbClr val="FF0000"/>
                          </a:solidFill>
                          <a:effectLst/>
                          <a:latin typeface="+mn-lt"/>
                        </a:rPr>
                        <a:t>99.600  </a:t>
                      </a:r>
                      <a:endParaRPr kumimoji="0" lang="tr-TR" altLang="tr-TR" sz="1800" b="1" i="0" u="none" strike="noStrike" cap="none" normalizeH="0" baseline="0" dirty="0">
                        <a:ln>
                          <a:noFill/>
                        </a:ln>
                        <a:solidFill>
                          <a:srgbClr val="FF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lang="tr-TR" sz="1800" b="1" i="0" dirty="0">
                          <a:solidFill>
                            <a:srgbClr val="0070C0"/>
                          </a:solidFill>
                          <a:effectLst/>
                          <a:latin typeface="+mn-lt"/>
                        </a:rPr>
                        <a:t>99.600  </a:t>
                      </a:r>
                      <a:endParaRPr kumimoji="0" lang="tr-TR" altLang="tr-TR" sz="1800" b="1" i="0" u="none" strike="noStrike" cap="none" normalizeH="0" baseline="0" dirty="0">
                        <a:ln>
                          <a:noFill/>
                        </a:ln>
                        <a:solidFill>
                          <a:srgbClr val="0070C0"/>
                        </a:solidFill>
                        <a:effectLst/>
                        <a:latin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2"/>
                  </a:ext>
                </a:extLst>
              </a:tr>
              <a:tr h="50001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a:ln>
                            <a:noFill/>
                          </a:ln>
                          <a:solidFill>
                            <a:schemeClr val="tx1"/>
                          </a:solidFill>
                          <a:effectLst/>
                          <a:latin typeface="+mn-lt"/>
                          <a:ea typeface="Calibri" pitchFamily="34" charset="0"/>
                          <a:cs typeface="Calibri" pitchFamily="34" charset="0"/>
                        </a:rPr>
                        <a:t>2020</a:t>
                      </a:r>
                    </a:p>
                  </a:txBody>
                  <a:tcPr marL="91436" marR="9143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rgbClr val="FF0000"/>
                          </a:solidFill>
                          <a:effectLst/>
                          <a:latin typeface="+mn-lt"/>
                        </a:rPr>
                        <a:t>52.900</a:t>
                      </a:r>
                      <a:endParaRPr kumimoji="0" lang="tr-TR" altLang="tr-TR" sz="1800" b="1" i="0" u="none" strike="noStrike" cap="none" normalizeH="0" baseline="0" dirty="0">
                        <a:ln>
                          <a:noFill/>
                        </a:ln>
                        <a:solidFill>
                          <a:srgbClr val="FF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rgbClr val="0070C0"/>
                          </a:solidFill>
                          <a:effectLst/>
                          <a:latin typeface="+mn-lt"/>
                        </a:rPr>
                        <a:t>42.320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rgbClr val="FF0000"/>
                          </a:solidFill>
                          <a:effectLst/>
                          <a:latin typeface="+mn-lt"/>
                        </a:rPr>
                        <a:t>184.000</a:t>
                      </a:r>
                      <a:endParaRPr kumimoji="0" lang="tr-TR" altLang="tr-TR" sz="1800" b="1" i="0" u="none" strike="noStrike" cap="none" normalizeH="0" baseline="0" dirty="0">
                        <a:ln>
                          <a:noFill/>
                        </a:ln>
                        <a:solidFill>
                          <a:srgbClr val="FF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rgbClr val="0070C0"/>
                          </a:solidFill>
                          <a:effectLst/>
                          <a:latin typeface="+mn-lt"/>
                        </a:rPr>
                        <a:t>105.800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rgbClr val="FF0000"/>
                          </a:solidFill>
                          <a:effectLst/>
                          <a:latin typeface="+mn-lt"/>
                        </a:rPr>
                        <a:t>105.800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rgbClr val="0070C0"/>
                          </a:solidFill>
                          <a:effectLst/>
                          <a:latin typeface="+mn-lt"/>
                        </a:rPr>
                        <a:t>105.800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0001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a:ln>
                            <a:noFill/>
                          </a:ln>
                          <a:solidFill>
                            <a:schemeClr val="tx1"/>
                          </a:solidFill>
                          <a:effectLst/>
                          <a:latin typeface="+mn-lt"/>
                          <a:ea typeface="Calibri" pitchFamily="34" charset="0"/>
                          <a:cs typeface="Calibri" pitchFamily="34" charset="0"/>
                        </a:rPr>
                        <a:t>2021</a:t>
                      </a:r>
                    </a:p>
                  </a:txBody>
                  <a:tcPr marL="91436" marR="9143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lang="tr-TR" sz="1800" b="1" i="0" dirty="0" smtClean="0">
                          <a:solidFill>
                            <a:srgbClr val="FF0000"/>
                          </a:solidFill>
                          <a:effectLst/>
                          <a:latin typeface="+mn-lt"/>
                        </a:rPr>
                        <a:t>56.200</a:t>
                      </a:r>
                      <a:endParaRPr kumimoji="0" lang="tr-TR" altLang="tr-TR" sz="1800" b="1" i="0" u="none" strike="noStrike" cap="none" normalizeH="0" baseline="0" dirty="0">
                        <a:ln>
                          <a:noFill/>
                        </a:ln>
                        <a:solidFill>
                          <a:srgbClr val="FF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rgbClr val="0070C0"/>
                          </a:solidFill>
                          <a:effectLst/>
                          <a:latin typeface="+mn-lt"/>
                        </a:rPr>
                        <a:t>44.960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rgbClr val="FF0000"/>
                          </a:solidFill>
                          <a:effectLst/>
                          <a:latin typeface="+mn-lt"/>
                        </a:rPr>
                        <a:t>208.000</a:t>
                      </a:r>
                      <a:endParaRPr kumimoji="0" lang="tr-TR" altLang="tr-TR" sz="1800" b="1" i="0" u="none" strike="noStrike" cap="none" normalizeH="0" baseline="0" dirty="0">
                        <a:ln>
                          <a:noFill/>
                        </a:ln>
                        <a:solidFill>
                          <a:srgbClr val="FF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lang="tr-TR" sz="1800" b="1" i="0" dirty="0">
                          <a:solidFill>
                            <a:srgbClr val="0070C0"/>
                          </a:solidFill>
                          <a:effectLst/>
                          <a:latin typeface="+mn-lt"/>
                        </a:rPr>
                        <a:t>112.400</a:t>
                      </a:r>
                      <a:endParaRPr kumimoji="0" lang="tr-TR" altLang="tr-TR" sz="1800" b="1" i="0" u="none" strike="noStrike" cap="none" normalizeH="0" baseline="0" dirty="0">
                        <a:ln>
                          <a:noFill/>
                        </a:ln>
                        <a:solidFill>
                          <a:srgbClr val="0070C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lang="tr-TR" sz="1800" b="1" i="0" dirty="0">
                          <a:solidFill>
                            <a:srgbClr val="FF0000"/>
                          </a:solidFill>
                          <a:effectLst/>
                          <a:latin typeface="+mn-lt"/>
                        </a:rPr>
                        <a:t>112.400</a:t>
                      </a:r>
                      <a:endParaRPr kumimoji="0" lang="tr-TR" altLang="tr-TR" sz="1800" b="1" i="0" u="none" strike="noStrike" cap="none" normalizeH="0" baseline="0" dirty="0">
                        <a:ln>
                          <a:noFill/>
                        </a:ln>
                        <a:solidFill>
                          <a:srgbClr val="FF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lang="tr-TR" sz="1800" b="1" i="0" dirty="0">
                          <a:solidFill>
                            <a:srgbClr val="0070C0"/>
                          </a:solidFill>
                          <a:effectLst/>
                          <a:latin typeface="+mn-lt"/>
                        </a:rPr>
                        <a:t>112.400</a:t>
                      </a:r>
                      <a:endParaRPr kumimoji="0" lang="tr-TR" altLang="tr-TR" sz="1800" b="1" i="0" u="none" strike="noStrike" cap="none" normalizeH="0" baseline="0" dirty="0">
                        <a:ln>
                          <a:noFill/>
                        </a:ln>
                        <a:solidFill>
                          <a:srgbClr val="0070C0"/>
                        </a:solidFill>
                        <a:effectLst/>
                        <a:latin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4"/>
                  </a:ext>
                </a:extLst>
              </a:tr>
              <a:tr h="50001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a:ln>
                            <a:noFill/>
                          </a:ln>
                          <a:solidFill>
                            <a:schemeClr val="tx1"/>
                          </a:solidFill>
                          <a:effectLst/>
                          <a:latin typeface="+mn-lt"/>
                          <a:ea typeface="Calibri" pitchFamily="34" charset="0"/>
                          <a:cs typeface="Calibri" pitchFamily="34" charset="0"/>
                        </a:rPr>
                        <a:t>2022</a:t>
                      </a:r>
                    </a:p>
                  </a:txBody>
                  <a:tcPr marL="91436" marR="9143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rgbClr val="FF0000"/>
                          </a:solidFill>
                          <a:effectLst/>
                          <a:latin typeface="+mn-lt"/>
                        </a:rPr>
                        <a:t>1</a:t>
                      </a:r>
                      <a:r>
                        <a:rPr kumimoji="0" lang="tr-TR" altLang="tr-TR" sz="1800" b="1" i="0" u="none" strike="noStrike" cap="none" normalizeH="0" baseline="0" dirty="0" smtClean="0">
                          <a:ln>
                            <a:noFill/>
                          </a:ln>
                          <a:solidFill>
                            <a:srgbClr val="FF0000"/>
                          </a:solidFill>
                          <a:effectLst/>
                          <a:latin typeface="+mn-lt"/>
                        </a:rPr>
                        <a:t>00.000</a:t>
                      </a:r>
                      <a:endParaRPr kumimoji="0" lang="tr-TR" altLang="tr-TR" sz="1800" b="1" i="0" u="none" strike="noStrike" cap="none" normalizeH="0" baseline="0" dirty="0">
                        <a:ln>
                          <a:noFill/>
                        </a:ln>
                        <a:solidFill>
                          <a:srgbClr val="FF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rgbClr val="0070C0"/>
                          </a:solidFill>
                          <a:effectLst/>
                          <a:latin typeface="+mn-lt"/>
                        </a:rPr>
                        <a:t>80.000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rgbClr val="FF0000"/>
                          </a:solidFill>
                          <a:effectLst/>
                          <a:latin typeface="+mn-lt"/>
                        </a:rPr>
                        <a:t>400.000</a:t>
                      </a:r>
                      <a:endParaRPr kumimoji="0" lang="tr-TR" altLang="tr-TR" sz="1800" b="1" i="0" u="none" strike="noStrike" cap="none" normalizeH="0" baseline="0" dirty="0">
                        <a:ln>
                          <a:noFill/>
                        </a:ln>
                        <a:solidFill>
                          <a:srgbClr val="FF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rgbClr val="0070C0"/>
                          </a:solidFill>
                          <a:effectLst/>
                          <a:latin typeface="+mn-lt"/>
                        </a:rPr>
                        <a:t>200.000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rgbClr val="FF0000"/>
                          </a:solidFill>
                          <a:effectLst/>
                          <a:latin typeface="+mn-lt"/>
                        </a:rPr>
                        <a:t>200.000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rgbClr val="0070C0"/>
                          </a:solidFill>
                          <a:effectLst/>
                          <a:latin typeface="+mn-lt"/>
                        </a:rPr>
                        <a:t>200.000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0001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1800" b="1" i="0" u="none" strike="noStrike" kern="1200" cap="none" normalizeH="0" baseline="0" dirty="0">
                          <a:ln>
                            <a:noFill/>
                          </a:ln>
                          <a:solidFill>
                            <a:schemeClr val="tx1"/>
                          </a:solidFill>
                          <a:effectLst/>
                          <a:latin typeface="+mn-lt"/>
                          <a:ea typeface="Calibri" pitchFamily="34" charset="0"/>
                          <a:cs typeface="Calibri" pitchFamily="34" charset="0"/>
                        </a:rPr>
                        <a:t>VERGİ ORANI</a:t>
                      </a:r>
                    </a:p>
                  </a:txBody>
                  <a:tcPr marL="91436" marR="91436" marT="45719" marB="4571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chemeClr val="tx1"/>
                          </a:solidFill>
                          <a:effectLst/>
                          <a:latin typeface="+mn-lt"/>
                        </a:rPr>
                        <a:t>% 15</a:t>
                      </a:r>
                      <a:endParaRPr kumimoji="0" lang="tr-TR" altLang="tr-TR" sz="1800" b="1" i="0" u="none" strike="noStrike" cap="none" normalizeH="0" baseline="0" dirty="0">
                        <a:ln>
                          <a:noFill/>
                        </a:ln>
                        <a:solidFill>
                          <a:schemeClr val="tx1"/>
                        </a:solidFill>
                        <a:effectLst/>
                        <a:latin typeface="+mn-lt"/>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EEECE1"/>
                        </a:buClr>
                        <a:buSzPct val="75000"/>
                        <a:buFont typeface="Wingdings" pitchFamily="2" charset="2"/>
                        <a:buNone/>
                        <a:tabLst/>
                        <a:defRPr/>
                      </a:pPr>
                      <a:r>
                        <a:rPr kumimoji="0" lang="tr-TR" altLang="tr-TR" sz="1800" b="1" i="0" u="none" strike="noStrike" kern="1200" cap="none" spc="0" normalizeH="0" baseline="0" noProof="0" dirty="0" smtClean="0">
                          <a:ln>
                            <a:noFill/>
                          </a:ln>
                          <a:solidFill>
                            <a:schemeClr val="tx1"/>
                          </a:solidFill>
                          <a:effectLst/>
                          <a:uLnTx/>
                          <a:uFillTx/>
                          <a:latin typeface="+mn-lt"/>
                          <a:ea typeface="+mn-ea"/>
                          <a:cs typeface="+mn-cs"/>
                        </a:rPr>
                        <a:t>% 15</a:t>
                      </a:r>
                      <a:endParaRPr kumimoji="0" lang="tr-TR" altLang="tr-TR" sz="1800" b="1" i="0" u="none" strike="noStrike" kern="1200" cap="none" spc="0" normalizeH="0" baseline="0" noProof="0" dirty="0">
                        <a:ln>
                          <a:noFill/>
                        </a:ln>
                        <a:solidFill>
                          <a:schemeClr val="tx1"/>
                        </a:solidFill>
                        <a:effectLst/>
                        <a:uLnTx/>
                        <a:uFillTx/>
                        <a:latin typeface="+mn-lt"/>
                        <a:ea typeface="+mn-ea"/>
                        <a:cs typeface="+mn-cs"/>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tr-TR" altLang="tr-TR" sz="1800" b="1" i="0" u="none" strike="noStrike" cap="none" normalizeH="0" baseline="0" dirty="0">
                          <a:ln>
                            <a:noFill/>
                          </a:ln>
                          <a:solidFill>
                            <a:schemeClr val="tx1"/>
                          </a:solidFill>
                          <a:effectLst/>
                          <a:latin typeface="+mn-lt"/>
                        </a:rPr>
                        <a:t>% 15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EEECE1"/>
                        </a:buClr>
                        <a:buSzPct val="75000"/>
                        <a:buFont typeface="Wingdings" pitchFamily="2" charset="2"/>
                        <a:buNone/>
                        <a:tabLst/>
                        <a:defRPr/>
                      </a:pPr>
                      <a:r>
                        <a:rPr kumimoji="0" lang="tr-TR" altLang="tr-TR" sz="1800" b="1" i="0" u="none" strike="noStrike" kern="1200" cap="none" spc="0" normalizeH="0" baseline="0" noProof="0" dirty="0">
                          <a:ln>
                            <a:noFill/>
                          </a:ln>
                          <a:solidFill>
                            <a:schemeClr val="tx1"/>
                          </a:solidFill>
                          <a:effectLst/>
                          <a:uLnTx/>
                          <a:uFillTx/>
                          <a:latin typeface="+mn-lt"/>
                          <a:ea typeface="+mn-ea"/>
                          <a:cs typeface="+mn-cs"/>
                        </a:rPr>
                        <a:t>% </a:t>
                      </a:r>
                      <a:r>
                        <a:rPr kumimoji="0" lang="tr-TR" altLang="tr-TR" sz="1800" b="1" i="0" u="none" strike="noStrike" kern="1200" cap="none" spc="0" normalizeH="0" baseline="0" noProof="0" dirty="0" smtClean="0">
                          <a:ln>
                            <a:noFill/>
                          </a:ln>
                          <a:solidFill>
                            <a:schemeClr val="tx1"/>
                          </a:solidFill>
                          <a:effectLst/>
                          <a:uLnTx/>
                          <a:uFillTx/>
                          <a:latin typeface="+mn-lt"/>
                          <a:ea typeface="+mn-ea"/>
                          <a:cs typeface="+mn-cs"/>
                        </a:rPr>
                        <a:t>3</a:t>
                      </a:r>
                      <a:endParaRPr kumimoji="0" lang="tr-TR" altLang="tr-TR" sz="1800" b="1" i="0" u="none" strike="noStrike" kern="1200" cap="none" spc="0" normalizeH="0" baseline="0" noProof="0" dirty="0">
                        <a:ln>
                          <a:noFill/>
                        </a:ln>
                        <a:solidFill>
                          <a:schemeClr val="tx1"/>
                        </a:solidFill>
                        <a:effectLst/>
                        <a:uLnTx/>
                        <a:uFillTx/>
                        <a:latin typeface="+mn-lt"/>
                        <a:ea typeface="+mn-ea"/>
                        <a:cs typeface="+mn-cs"/>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a:ln>
                            <a:noFill/>
                          </a:ln>
                          <a:solidFill>
                            <a:schemeClr val="tx1"/>
                          </a:solidFill>
                          <a:effectLst/>
                          <a:latin typeface="+mn-lt"/>
                        </a:rPr>
                        <a:t>% </a:t>
                      </a:r>
                      <a:r>
                        <a:rPr kumimoji="0" lang="tr-TR" altLang="tr-TR" sz="1800" b="1" i="0" u="none" strike="noStrike" cap="none" normalizeH="0" baseline="0" dirty="0" smtClean="0">
                          <a:ln>
                            <a:noFill/>
                          </a:ln>
                          <a:solidFill>
                            <a:schemeClr val="tx1"/>
                          </a:solidFill>
                          <a:effectLst/>
                          <a:latin typeface="+mn-lt"/>
                        </a:rPr>
                        <a:t>2</a:t>
                      </a:r>
                      <a:endParaRPr kumimoji="0" lang="tr-TR" altLang="tr-TR" sz="1800" b="1" i="0" u="none" strike="noStrike" cap="none" normalizeH="0" baseline="0" dirty="0">
                        <a:ln>
                          <a:noFill/>
                        </a:ln>
                        <a:solidFill>
                          <a:schemeClr val="tx1"/>
                        </a:solidFill>
                        <a:effectLst/>
                        <a:latin typeface="+mn-lt"/>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tr-TR" altLang="tr-TR" sz="1800" b="1" i="0" u="none" strike="noStrike" cap="none" normalizeH="0" baseline="0" dirty="0" smtClean="0">
                          <a:ln>
                            <a:noFill/>
                          </a:ln>
                          <a:solidFill>
                            <a:schemeClr val="tx1"/>
                          </a:solidFill>
                          <a:effectLst/>
                          <a:latin typeface="+mn-lt"/>
                        </a:rPr>
                        <a:t>%5</a:t>
                      </a:r>
                      <a:endParaRPr kumimoji="0" lang="tr-TR" altLang="tr-TR" sz="1800" b="1" i="0" u="none" strike="noStrike" cap="none" normalizeH="0" baseline="0" dirty="0">
                        <a:ln>
                          <a:noFill/>
                        </a:ln>
                        <a:solidFill>
                          <a:schemeClr val="tx1"/>
                        </a:solidFill>
                        <a:effectLst/>
                        <a:latin typeface="+mn-lt"/>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6"/>
                  </a:ext>
                </a:extLst>
              </a:tr>
            </a:tbl>
          </a:graphicData>
        </a:graphic>
      </p:graphicFrame>
      <p:sp>
        <p:nvSpPr>
          <p:cNvPr id="5"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r>
              <a:rPr lang="tr-TR" altLang="tr-TR" sz="1200" dirty="0">
                <a:solidFill>
                  <a:prstClr val="black"/>
                </a:solidFill>
                <a:latin typeface="Arial Black" pitchFamily="34" charset="0"/>
              </a:rPr>
              <a:t>37</a:t>
            </a:r>
          </a:p>
        </p:txBody>
      </p:sp>
    </p:spTree>
    <p:extLst>
      <p:ext uri="{BB962C8B-B14F-4D97-AF65-F5344CB8AC3E}">
        <p14:creationId xmlns:p14="http://schemas.microsoft.com/office/powerpoint/2010/main" val="3221769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48F10016-BBDD-4BB0-9E10-CA1224C439C0}" type="slidenum">
              <a:rPr lang="tr-TR" altLang="tr-TR" sz="1200">
                <a:solidFill>
                  <a:prstClr val="black"/>
                </a:solidFill>
                <a:latin typeface="Arial Black" pitchFamily="34" charset="0"/>
              </a:rPr>
              <a:pPr algn="r" eaLnBrk="1" hangingPunct="1"/>
              <a:t>38</a:t>
            </a:fld>
            <a:endParaRPr lang="tr-TR" altLang="tr-TR" sz="1200">
              <a:solidFill>
                <a:prstClr val="black"/>
              </a:solidFill>
              <a:latin typeface="Arial Black" pitchFamily="34" charset="0"/>
            </a:endParaRPr>
          </a:p>
        </p:txBody>
      </p:sp>
      <p:sp>
        <p:nvSpPr>
          <p:cNvPr id="36867" name="Rectangle 2"/>
          <p:cNvSpPr>
            <a:spLocks noGrp="1" noChangeArrowheads="1"/>
          </p:cNvSpPr>
          <p:nvPr>
            <p:ph type="ctrTitle"/>
          </p:nvPr>
        </p:nvSpPr>
        <p:spPr>
          <a:xfrm>
            <a:off x="2267744" y="116632"/>
            <a:ext cx="6766520" cy="794519"/>
          </a:xfrm>
        </p:spPr>
        <p:txBody>
          <a:bodyPr>
            <a:noAutofit/>
          </a:bodyPr>
          <a:lstStyle/>
          <a:p>
            <a:pPr>
              <a:defRPr/>
            </a:pPr>
            <a:r>
              <a:rPr lang="tr-TR" sz="2800" b="1" dirty="0">
                <a:solidFill>
                  <a:srgbClr val="FF0000"/>
                </a:solidFill>
              </a:rPr>
              <a:t>2022 YILI GV VE KV MATRAH ARTIRIMI</a:t>
            </a:r>
            <a:endParaRPr lang="tr-TR" altLang="tr-TR" sz="2600" b="1" dirty="0">
              <a:solidFill>
                <a:srgbClr val="FF0000"/>
              </a:solidFill>
            </a:endParaRPr>
          </a:p>
        </p:txBody>
      </p:sp>
      <p:sp>
        <p:nvSpPr>
          <p:cNvPr id="21508" name="Rectangle 3"/>
          <p:cNvSpPr>
            <a:spLocks noGrp="1" noChangeArrowheads="1"/>
          </p:cNvSpPr>
          <p:nvPr>
            <p:ph type="subTitle" idx="1"/>
          </p:nvPr>
        </p:nvSpPr>
        <p:spPr>
          <a:xfrm>
            <a:off x="323528" y="1052736"/>
            <a:ext cx="8496944" cy="5053457"/>
          </a:xfrm>
        </p:spPr>
        <p:txBody>
          <a:bodyPr>
            <a:noAutofit/>
          </a:bodyPr>
          <a:lstStyle/>
          <a:p>
            <a:pPr marL="452628" indent="-342900" algn="just">
              <a:buFont typeface="Wingdings" pitchFamily="2" charset="2"/>
              <a:buChar char="Ø"/>
              <a:defRPr/>
            </a:pPr>
            <a:r>
              <a:rPr lang="tr-TR" altLang="tr-TR" sz="1900" b="1" dirty="0">
                <a:solidFill>
                  <a:srgbClr val="0070C0"/>
                </a:solidFill>
              </a:rPr>
              <a:t>2022 takvim yılına yönelik önce kurumlar vergisi beyannamesi verilecek</a:t>
            </a:r>
          </a:p>
          <a:p>
            <a:pPr marL="452628" indent="-342900" algn="just">
              <a:buFont typeface="Wingdings" pitchFamily="2" charset="2"/>
              <a:buChar char="Ø"/>
              <a:defRPr/>
            </a:pPr>
            <a:r>
              <a:rPr lang="tr-TR" altLang="tr-TR" sz="1900" b="1" dirty="0">
                <a:solidFill>
                  <a:schemeClr val="tx1"/>
                </a:solidFill>
              </a:rPr>
              <a:t>Defter ve belgelere göre belirlenen 2022 yılı beyan edilen gelir/kurum kazancından hareketle dönem matrahı hesaplanacak.</a:t>
            </a:r>
          </a:p>
          <a:p>
            <a:pPr marL="452628" indent="-342900" algn="just">
              <a:buFont typeface="Wingdings" pitchFamily="2" charset="2"/>
              <a:buChar char="Ø"/>
              <a:defRPr/>
            </a:pPr>
            <a:r>
              <a:rPr lang="tr-TR" altLang="tr-TR" sz="1900" b="1" dirty="0">
                <a:solidFill>
                  <a:srgbClr val="0070C0"/>
                </a:solidFill>
              </a:rPr>
              <a:t>2021 yılı matrahı %122,93 artırılarak bir tutar belirlenecek.</a:t>
            </a:r>
          </a:p>
          <a:p>
            <a:pPr marL="452628" indent="-342900" algn="just">
              <a:buFont typeface="Wingdings" pitchFamily="2" charset="2"/>
              <a:buChar char="Ø"/>
              <a:defRPr/>
            </a:pPr>
            <a:r>
              <a:rPr lang="tr-TR" altLang="tr-TR" sz="1900" b="1" dirty="0">
                <a:solidFill>
                  <a:schemeClr val="tx1"/>
                </a:solidFill>
              </a:rPr>
              <a:t>2022 yılı 3. G.V. Matrahı %40 artırılarak bir tutar belirlenecek. (3. GVB verilmediği durumlarda 2. GV Matrahı %100 artırılacak, 2. GVB verilmediği durumlarda da 1. GV matrahı %300 artırılacak.)</a:t>
            </a:r>
          </a:p>
          <a:p>
            <a:pPr marL="452628" indent="-342900" algn="just">
              <a:buFont typeface="Wingdings" pitchFamily="2" charset="2"/>
              <a:buChar char="Ø"/>
              <a:defRPr/>
            </a:pPr>
            <a:r>
              <a:rPr lang="tr-TR" altLang="tr-TR" sz="1900" b="1" dirty="0">
                <a:solidFill>
                  <a:srgbClr val="0070C0"/>
                </a:solidFill>
              </a:rPr>
              <a:t>2022 yılı beyan edilen matrah tutarı artırılmış tutarların her ikisinden de yüksekse bu matrah üzerinden %25 artırımda bulunulacak (asgari tutar da dikkate alınarak).</a:t>
            </a:r>
          </a:p>
          <a:p>
            <a:pPr marL="452628" indent="-342900" algn="just">
              <a:buFont typeface="Wingdings" pitchFamily="2" charset="2"/>
              <a:buChar char="Ø"/>
              <a:defRPr/>
            </a:pPr>
            <a:r>
              <a:rPr lang="tr-TR" altLang="tr-TR" sz="1900" b="1" dirty="0">
                <a:solidFill>
                  <a:schemeClr val="tx1"/>
                </a:solidFill>
              </a:rPr>
              <a:t>Artırılmış tutarlardan birisi veya ikisi 2022 yılı beyan edilen matrahtan yüksekse en yüksek tutar dikkate alınacak ve aradaki fark beyannamede </a:t>
            </a:r>
            <a:r>
              <a:rPr lang="tr-TR" altLang="tr-TR" sz="1900" b="1" dirty="0">
                <a:solidFill>
                  <a:srgbClr val="FF0000"/>
                </a:solidFill>
              </a:rPr>
              <a:t>«7440 sayılı kanun kapsamında artırılan matrah» </a:t>
            </a:r>
            <a:r>
              <a:rPr lang="tr-TR" altLang="tr-TR" sz="1900" b="1" dirty="0">
                <a:solidFill>
                  <a:schemeClr val="tx1"/>
                </a:solidFill>
              </a:rPr>
              <a:t> satırına yazılarak GV/KV tabi tutulacak.</a:t>
            </a:r>
          </a:p>
          <a:p>
            <a:pPr marL="452628" indent="-342900" algn="just">
              <a:buFont typeface="Wingdings" pitchFamily="2" charset="2"/>
              <a:buChar char="Ø"/>
              <a:defRPr/>
            </a:pPr>
            <a:r>
              <a:rPr lang="tr-TR" altLang="tr-TR" sz="1900" b="1" dirty="0">
                <a:solidFill>
                  <a:schemeClr val="tx1"/>
                </a:solidFill>
              </a:rPr>
              <a:t>Matrah artırımı da beyannamede artırılmış olan bu matrah üzerinden yapılacak </a:t>
            </a:r>
            <a:r>
              <a:rPr lang="tr-TR" altLang="tr-TR" sz="1900" b="1" dirty="0">
                <a:solidFill>
                  <a:srgbClr val="0070C0"/>
                </a:solidFill>
              </a:rPr>
              <a:t>(asgari tutar da dikkate alınarak).</a:t>
            </a:r>
          </a:p>
        </p:txBody>
      </p:sp>
    </p:spTree>
    <p:extLst>
      <p:ext uri="{BB962C8B-B14F-4D97-AF65-F5344CB8AC3E}">
        <p14:creationId xmlns:p14="http://schemas.microsoft.com/office/powerpoint/2010/main" val="3927755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48F10016-BBDD-4BB0-9E10-CA1224C439C0}" type="slidenum">
              <a:rPr lang="tr-TR" altLang="tr-TR" sz="1200">
                <a:solidFill>
                  <a:prstClr val="black"/>
                </a:solidFill>
                <a:latin typeface="Arial Black" pitchFamily="34" charset="0"/>
              </a:rPr>
              <a:pPr algn="r" eaLnBrk="1" hangingPunct="1"/>
              <a:t>39</a:t>
            </a:fld>
            <a:endParaRPr lang="tr-TR" altLang="tr-TR" sz="1200">
              <a:solidFill>
                <a:prstClr val="black"/>
              </a:solidFill>
              <a:latin typeface="Arial Black" pitchFamily="34" charset="0"/>
            </a:endParaRPr>
          </a:p>
        </p:txBody>
      </p:sp>
      <p:sp>
        <p:nvSpPr>
          <p:cNvPr id="36867" name="Rectangle 2"/>
          <p:cNvSpPr>
            <a:spLocks noGrp="1" noChangeArrowheads="1"/>
          </p:cNvSpPr>
          <p:nvPr>
            <p:ph type="ctrTitle"/>
          </p:nvPr>
        </p:nvSpPr>
        <p:spPr>
          <a:xfrm>
            <a:off x="2267744" y="116632"/>
            <a:ext cx="6766520" cy="794519"/>
          </a:xfrm>
        </p:spPr>
        <p:txBody>
          <a:bodyPr>
            <a:noAutofit/>
          </a:bodyPr>
          <a:lstStyle/>
          <a:p>
            <a:pPr>
              <a:defRPr/>
            </a:pPr>
            <a:r>
              <a:rPr lang="tr-TR" sz="2800" b="1" dirty="0">
                <a:solidFill>
                  <a:srgbClr val="FF0000"/>
                </a:solidFill>
              </a:rPr>
              <a:t>2022 YILI GV VE KV MATRAH ARTIRIMI</a:t>
            </a:r>
            <a:endParaRPr lang="tr-TR" altLang="tr-TR" sz="2600" b="1" dirty="0">
              <a:solidFill>
                <a:srgbClr val="FF0000"/>
              </a:solidFill>
            </a:endParaRPr>
          </a:p>
        </p:txBody>
      </p:sp>
      <p:sp>
        <p:nvSpPr>
          <p:cNvPr id="21508" name="Rectangle 3"/>
          <p:cNvSpPr>
            <a:spLocks noGrp="1" noChangeArrowheads="1"/>
          </p:cNvSpPr>
          <p:nvPr>
            <p:ph type="subTitle" idx="1"/>
          </p:nvPr>
        </p:nvSpPr>
        <p:spPr>
          <a:xfrm>
            <a:off x="251520" y="1196752"/>
            <a:ext cx="8496944" cy="5184576"/>
          </a:xfrm>
        </p:spPr>
        <p:txBody>
          <a:bodyPr>
            <a:noAutofit/>
          </a:bodyPr>
          <a:lstStyle/>
          <a:p>
            <a:pPr marL="452628" indent="-342900" algn="just">
              <a:buFont typeface="Wingdings" pitchFamily="2" charset="2"/>
              <a:buChar char="Ø"/>
              <a:defRPr/>
            </a:pPr>
            <a:r>
              <a:rPr lang="tr-TR" altLang="tr-TR" sz="1600" b="1" dirty="0">
                <a:solidFill>
                  <a:srgbClr val="0070C0"/>
                </a:solidFill>
              </a:rPr>
              <a:t>2021 yılı gelir ve kurumlar vergisi beyannamesi verilmemiş ise  kıyaslamada sadece 2022 yılı GV matrahının artırılmış tutarı dikkate alınacak.</a:t>
            </a:r>
          </a:p>
          <a:p>
            <a:pPr marL="452628" indent="-342900" algn="just">
              <a:buFont typeface="Wingdings" pitchFamily="2" charset="2"/>
              <a:buChar char="Ø"/>
              <a:defRPr/>
            </a:pPr>
            <a:r>
              <a:rPr lang="tr-TR" altLang="tr-TR" sz="1600" b="1" dirty="0">
                <a:solidFill>
                  <a:schemeClr val="tx1"/>
                </a:solidFill>
              </a:rPr>
              <a:t>2022 yılı geçici vergi beyannameleri verilmemiş ise kıyaslamada sadece 2021 yılı gelir ve kurumlar vergisi matrahının artırılmış tutarı dikkate alınacak.</a:t>
            </a:r>
          </a:p>
          <a:p>
            <a:pPr marL="452628" indent="-342900" algn="just">
              <a:buFont typeface="Wingdings" pitchFamily="2" charset="2"/>
              <a:buChar char="Ø"/>
              <a:defRPr/>
            </a:pPr>
            <a:r>
              <a:rPr lang="tr-TR" altLang="tr-TR" sz="1600" b="1" dirty="0">
                <a:solidFill>
                  <a:srgbClr val="0070C0"/>
                </a:solidFill>
              </a:rPr>
              <a:t>Geçici vergi mükellefiyeti bulunmayan gelir vergisi mükelleflerinde (GMSİ, DAK gibi) kıyaslamada 2021 yılı gelir ve kurumlar vergisi matrahının artırılmış tutarı dikkate alınacak.</a:t>
            </a:r>
          </a:p>
          <a:p>
            <a:pPr marL="452628" indent="-342900" algn="just">
              <a:buFont typeface="Wingdings" pitchFamily="2" charset="2"/>
              <a:buChar char="Ø"/>
              <a:defRPr/>
            </a:pPr>
            <a:r>
              <a:rPr lang="tr-TR" altLang="tr-TR" sz="1600" b="1" dirty="0">
                <a:solidFill>
                  <a:schemeClr val="tx1"/>
                </a:solidFill>
              </a:rPr>
              <a:t>2021 yılı gelir ve kurumlar vergisi beyannamesi ile 2022 yılı geçici vergi beyannamelerinin verilmediği, zarar beyan edildiği </a:t>
            </a:r>
            <a:r>
              <a:rPr lang="tr-TR" altLang="tr-TR" sz="1600" b="1" dirty="0" err="1">
                <a:solidFill>
                  <a:schemeClr val="tx1"/>
                </a:solidFill>
              </a:rPr>
              <a:t>v.b</a:t>
            </a:r>
            <a:r>
              <a:rPr lang="tr-TR" altLang="tr-TR" sz="1600" b="1" dirty="0">
                <a:solidFill>
                  <a:schemeClr val="tx1"/>
                </a:solidFill>
              </a:rPr>
              <a:t>. durumlarda kıyaslama yapılmayacak.</a:t>
            </a:r>
          </a:p>
          <a:p>
            <a:pPr marL="452628" indent="-342900" algn="just">
              <a:buFont typeface="Wingdings" pitchFamily="2" charset="2"/>
              <a:buChar char="Ø"/>
              <a:defRPr/>
            </a:pPr>
            <a:r>
              <a:rPr lang="tr-TR" altLang="tr-TR" sz="1600" b="1" dirty="0">
                <a:solidFill>
                  <a:srgbClr val="0070C0"/>
                </a:solidFill>
              </a:rPr>
              <a:t>2022 yılına ilişkin yıllık beyannamelerini verdikten sonra önceki yıllara ilişkin matrah artırımında bulunan mükellefler, varsa mahsup ettikleri geçmiş yıl zararlarını düzeltmek zorunda.</a:t>
            </a:r>
          </a:p>
          <a:p>
            <a:pPr marL="452628" indent="-342900" algn="just">
              <a:buFont typeface="Wingdings" pitchFamily="2" charset="2"/>
              <a:buChar char="Ø"/>
              <a:defRPr/>
            </a:pPr>
            <a:r>
              <a:rPr lang="tr-TR" altLang="tr-TR" sz="1600" b="1" dirty="0">
                <a:solidFill>
                  <a:schemeClr val="tx1"/>
                </a:solidFill>
              </a:rPr>
              <a:t>2022 yılı geçici vergi beyannamelerini düzeltmesine gerek yok. </a:t>
            </a:r>
          </a:p>
          <a:p>
            <a:pPr marL="452628" indent="-342900" algn="just">
              <a:buFont typeface="Wingdings" pitchFamily="2" charset="2"/>
              <a:buChar char="Ø"/>
              <a:defRPr/>
            </a:pPr>
            <a:r>
              <a:rPr lang="tr-TR" sz="1600" b="1" dirty="0">
                <a:solidFill>
                  <a:srgbClr val="0070C0"/>
                </a:solidFill>
              </a:rPr>
              <a:t>Matrah artırımı başvuru süresi içinde düzeltme beyannamesi verilmesi hâlinde, vergi cezası veya gecikme faizi talep edilmeyecek, vergiler, beyannamenin verildiği tarihten itibaren bir ay içinde (gelir vergisinin ilk taksiti bir ay içinde ikinci taksiti kanuni süresinde) ödenecektir. </a:t>
            </a:r>
          </a:p>
          <a:p>
            <a:pPr marL="452628" indent="-342900" algn="just">
              <a:buFont typeface="Wingdings" pitchFamily="2" charset="2"/>
              <a:buChar char="Ø"/>
              <a:defRPr/>
            </a:pPr>
            <a:r>
              <a:rPr lang="tr-TR" altLang="tr-TR" sz="1600" b="1" dirty="0">
                <a:solidFill>
                  <a:schemeClr val="tx1"/>
                </a:solidFill>
              </a:rPr>
              <a:t>2022 yılına ilişkin zararların tamamı 2023 ve izleyen dönemlerde indirim konusu yapılamayacak.</a:t>
            </a:r>
          </a:p>
          <a:p>
            <a:pPr marL="452628" indent="-342900" algn="just">
              <a:buFont typeface="Wingdings" pitchFamily="2" charset="2"/>
              <a:buChar char="Ø"/>
              <a:defRPr/>
            </a:pPr>
            <a:r>
              <a:rPr lang="tr-TR" altLang="tr-TR" sz="1600" b="1" dirty="0">
                <a:solidFill>
                  <a:srgbClr val="0070C0"/>
                </a:solidFill>
              </a:rPr>
              <a:t>2022 yılına ilişkin hesaplanan GV ve </a:t>
            </a:r>
            <a:r>
              <a:rPr lang="tr-TR" altLang="tr-TR" sz="1600" b="1" dirty="0" err="1">
                <a:solidFill>
                  <a:srgbClr val="0070C0"/>
                </a:solidFill>
              </a:rPr>
              <a:t>KV’den</a:t>
            </a:r>
            <a:r>
              <a:rPr lang="tr-TR" altLang="tr-TR" sz="1600" b="1" dirty="0">
                <a:solidFill>
                  <a:srgbClr val="0070C0"/>
                </a:solidFill>
              </a:rPr>
              <a:t> mahsup edilemeyen geçici vergiler iade edilmeyecek. </a:t>
            </a:r>
          </a:p>
        </p:txBody>
      </p:sp>
    </p:spTree>
    <p:extLst>
      <p:ext uri="{BB962C8B-B14F-4D97-AF65-F5344CB8AC3E}">
        <p14:creationId xmlns:p14="http://schemas.microsoft.com/office/powerpoint/2010/main" val="2574509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411760" y="260648"/>
            <a:ext cx="6408712" cy="504056"/>
          </a:xfrm>
        </p:spPr>
        <p:txBody>
          <a:bodyPr>
            <a:noAutofit/>
          </a:bodyPr>
          <a:lstStyle/>
          <a:p>
            <a:pPr algn="ctr" eaLnBrk="1" hangingPunct="1">
              <a:defRPr/>
            </a:pPr>
            <a:r>
              <a:rPr lang="tr-TR" altLang="tr-TR" sz="3000" b="1" dirty="0">
                <a:solidFill>
                  <a:srgbClr val="FF0000"/>
                </a:solidFill>
              </a:rPr>
              <a:t>KANUNA GENEL BAKIŞ </a:t>
            </a:r>
          </a:p>
        </p:txBody>
      </p:sp>
      <p:sp>
        <p:nvSpPr>
          <p:cNvPr id="6148"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FD8ADA5A-19CB-4F8C-AA48-C942F0EC0CD8}" type="slidenum">
              <a:rPr lang="tr-TR" altLang="tr-TR" sz="1200" smtClean="0">
                <a:latin typeface="Arial Black" pitchFamily="34" charset="0"/>
              </a:rPr>
              <a:pPr eaLnBrk="1" hangingPunct="1"/>
              <a:t>4</a:t>
            </a:fld>
            <a:endParaRPr lang="tr-TR" altLang="tr-TR" sz="1200">
              <a:latin typeface="Arial Black" pitchFamily="34" charset="0"/>
            </a:endParaRPr>
          </a:p>
        </p:txBody>
      </p:sp>
      <p:graphicFrame>
        <p:nvGraphicFramePr>
          <p:cNvPr id="5" name="Tablo 4"/>
          <p:cNvGraphicFramePr>
            <a:graphicFrameLocks noGrp="1"/>
          </p:cNvGraphicFramePr>
          <p:nvPr>
            <p:extLst>
              <p:ext uri="{D42A27DB-BD31-4B8C-83A1-F6EECF244321}">
                <p14:modId xmlns:p14="http://schemas.microsoft.com/office/powerpoint/2010/main" val="194570343"/>
              </p:ext>
            </p:extLst>
          </p:nvPr>
        </p:nvGraphicFramePr>
        <p:xfrm>
          <a:off x="539552" y="1196753"/>
          <a:ext cx="8147248" cy="4680519"/>
        </p:xfrm>
        <a:graphic>
          <a:graphicData uri="http://schemas.openxmlformats.org/drawingml/2006/table">
            <a:tbl>
              <a:tblPr firstRow="1" bandRow="1">
                <a:tableStyleId>{5C22544A-7EE6-4342-B048-85BDC9FD1C3A}</a:tableStyleId>
              </a:tblPr>
              <a:tblGrid>
                <a:gridCol w="2088232">
                  <a:extLst>
                    <a:ext uri="{9D8B030D-6E8A-4147-A177-3AD203B41FA5}">
                      <a16:colId xmlns="" xmlns:a16="http://schemas.microsoft.com/office/drawing/2014/main" val="20000"/>
                    </a:ext>
                  </a:extLst>
                </a:gridCol>
                <a:gridCol w="6059016">
                  <a:extLst>
                    <a:ext uri="{9D8B030D-6E8A-4147-A177-3AD203B41FA5}">
                      <a16:colId xmlns="" xmlns:a16="http://schemas.microsoft.com/office/drawing/2014/main" val="20001"/>
                    </a:ext>
                  </a:extLst>
                </a:gridCol>
              </a:tblGrid>
              <a:tr h="442229">
                <a:tc>
                  <a:txBody>
                    <a:bodyPr/>
                    <a:lstStyle/>
                    <a:p>
                      <a:pPr algn="ctr"/>
                      <a:r>
                        <a:rPr lang="tr-TR" baseline="0" dirty="0"/>
                        <a:t>MADDE</a:t>
                      </a:r>
                      <a:endParaRPr lang="tr-TR" baseline="0" dirty="0">
                        <a:solidFill>
                          <a:schemeClr val="accent2">
                            <a:lumMod val="50000"/>
                          </a:schemeClr>
                        </a:solidFill>
                      </a:endParaRPr>
                    </a:p>
                  </a:txBody>
                  <a:tcPr/>
                </a:tc>
                <a:tc>
                  <a:txBody>
                    <a:bodyPr/>
                    <a:lstStyle/>
                    <a:p>
                      <a:pPr marL="0" algn="ctr" defTabSz="914400" rtl="0" eaLnBrk="1" latinLnBrk="0" hangingPunct="1"/>
                      <a:r>
                        <a:rPr lang="tr-TR" baseline="0" dirty="0"/>
                        <a:t>İÇERİK</a:t>
                      </a:r>
                      <a:endParaRPr lang="tr-TR" sz="1800" b="1" kern="1200" baseline="0" dirty="0">
                        <a:solidFill>
                          <a:schemeClr val="accent2">
                            <a:lumMod val="50000"/>
                          </a:schemeClr>
                        </a:solidFill>
                        <a:latin typeface="+mn-lt"/>
                        <a:ea typeface="+mn-ea"/>
                        <a:cs typeface="+mn-cs"/>
                      </a:endParaRPr>
                    </a:p>
                  </a:txBody>
                  <a:tcPr/>
                </a:tc>
                <a:extLst>
                  <a:ext uri="{0D108BD9-81ED-4DB2-BD59-A6C34878D82A}">
                    <a16:rowId xmlns="" xmlns:a16="http://schemas.microsoft.com/office/drawing/2014/main" val="10000"/>
                  </a:ext>
                </a:extLst>
              </a:tr>
              <a:tr h="44222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2000" b="1" kern="1200" dirty="0">
                          <a:solidFill>
                            <a:srgbClr val="FF0000"/>
                          </a:solidFill>
                          <a:latin typeface="+mn-lt"/>
                          <a:ea typeface="+mn-ea"/>
                          <a:cs typeface="+mn-cs"/>
                        </a:rPr>
                        <a:t>1. Madde </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2000" b="1" kern="1200" dirty="0">
                          <a:solidFill>
                            <a:srgbClr val="FF0000"/>
                          </a:solidFill>
                          <a:latin typeface="+mn-lt"/>
                          <a:ea typeface="+mn-ea"/>
                          <a:cs typeface="+mn-cs"/>
                        </a:rPr>
                        <a:t>Kapsam ve tanımlar</a:t>
                      </a:r>
                    </a:p>
                  </a:txBody>
                  <a:tcPr/>
                </a:tc>
                <a:extLst>
                  <a:ext uri="{0D108BD9-81ED-4DB2-BD59-A6C34878D82A}">
                    <a16:rowId xmlns="" xmlns:a16="http://schemas.microsoft.com/office/drawing/2014/main" val="10001"/>
                  </a:ext>
                </a:extLst>
              </a:tr>
              <a:tr h="44222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2000" b="1" kern="1200" dirty="0">
                          <a:solidFill>
                            <a:srgbClr val="0070C0"/>
                          </a:solidFill>
                          <a:latin typeface="+mn-lt"/>
                          <a:ea typeface="+mn-ea"/>
                          <a:cs typeface="+mn-cs"/>
                        </a:rPr>
                        <a:t>2. Madde</a:t>
                      </a: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2000" b="1" kern="1200" dirty="0">
                          <a:solidFill>
                            <a:srgbClr val="0070C0"/>
                          </a:solidFill>
                          <a:latin typeface="+mn-lt"/>
                          <a:ea typeface="+mn-ea"/>
                          <a:cs typeface="+mn-cs"/>
                        </a:rPr>
                        <a:t>Kesinleşmiş alacaklar</a:t>
                      </a:r>
                    </a:p>
                  </a:txBody>
                  <a:tcPr>
                    <a:solidFill>
                      <a:schemeClr val="bg1"/>
                    </a:solidFill>
                  </a:tcPr>
                </a:tc>
                <a:extLst>
                  <a:ext uri="{0D108BD9-81ED-4DB2-BD59-A6C34878D82A}">
                    <a16:rowId xmlns="" xmlns:a16="http://schemas.microsoft.com/office/drawing/2014/main" val="10002"/>
                  </a:ext>
                </a:extLst>
              </a:tr>
              <a:tr h="44222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2000" b="1" kern="1200" dirty="0">
                          <a:solidFill>
                            <a:srgbClr val="FF0000"/>
                          </a:solidFill>
                          <a:latin typeface="+mn-lt"/>
                          <a:ea typeface="+mn-ea"/>
                          <a:cs typeface="+mn-cs"/>
                        </a:rPr>
                        <a:t>3. Madde</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2000" b="1" kern="1200" dirty="0">
                          <a:solidFill>
                            <a:srgbClr val="FF0000"/>
                          </a:solidFill>
                          <a:latin typeface="+mn-lt"/>
                          <a:ea typeface="+mn-ea"/>
                          <a:cs typeface="+mn-cs"/>
                        </a:rPr>
                        <a:t>Kesinleşmemiş veya dava safhasında bulunanlar</a:t>
                      </a:r>
                    </a:p>
                  </a:txBody>
                  <a:tcPr/>
                </a:tc>
                <a:extLst>
                  <a:ext uri="{0D108BD9-81ED-4DB2-BD59-A6C34878D82A}">
                    <a16:rowId xmlns="" xmlns:a16="http://schemas.microsoft.com/office/drawing/2014/main" val="10003"/>
                  </a:ext>
                </a:extLst>
              </a:tr>
              <a:tr h="44222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2000" b="1" kern="1200" dirty="0">
                          <a:solidFill>
                            <a:srgbClr val="0070C0"/>
                          </a:solidFill>
                          <a:latin typeface="+mn-lt"/>
                          <a:ea typeface="+mn-ea"/>
                          <a:cs typeface="+mn-cs"/>
                        </a:rPr>
                        <a:t>4. Madde</a:t>
                      </a: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2000" b="1" kern="1200" dirty="0">
                          <a:solidFill>
                            <a:srgbClr val="0070C0"/>
                          </a:solidFill>
                          <a:latin typeface="+mn-lt"/>
                          <a:ea typeface="+mn-ea"/>
                          <a:cs typeface="+mn-cs"/>
                        </a:rPr>
                        <a:t>İnceleme ve tarhiyat safhasında bulunan işlemler</a:t>
                      </a:r>
                    </a:p>
                  </a:txBody>
                  <a:tcPr>
                    <a:solidFill>
                      <a:schemeClr val="bg1"/>
                    </a:solidFill>
                  </a:tcPr>
                </a:tc>
                <a:extLst>
                  <a:ext uri="{0D108BD9-81ED-4DB2-BD59-A6C34878D82A}">
                    <a16:rowId xmlns="" xmlns:a16="http://schemas.microsoft.com/office/drawing/2014/main" val="10004"/>
                  </a:ext>
                </a:extLst>
              </a:tr>
              <a:tr h="44222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2000" b="1" kern="1200" dirty="0">
                          <a:solidFill>
                            <a:srgbClr val="FF0000"/>
                          </a:solidFill>
                          <a:latin typeface="+mn-lt"/>
                          <a:ea typeface="+mn-ea"/>
                          <a:cs typeface="+mn-cs"/>
                        </a:rPr>
                        <a:t>5. Madde</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2000" b="1" kern="1200" dirty="0">
                          <a:solidFill>
                            <a:srgbClr val="FF0000"/>
                          </a:solidFill>
                          <a:latin typeface="+mn-lt"/>
                          <a:ea typeface="+mn-ea"/>
                          <a:cs typeface="+mn-cs"/>
                        </a:rPr>
                        <a:t>Matrah ve vergi artırımı</a:t>
                      </a:r>
                    </a:p>
                  </a:txBody>
                  <a:tcPr/>
                </a:tc>
                <a:extLst>
                  <a:ext uri="{0D108BD9-81ED-4DB2-BD59-A6C34878D82A}">
                    <a16:rowId xmlns="" xmlns:a16="http://schemas.microsoft.com/office/drawing/2014/main" val="10005"/>
                  </a:ext>
                </a:extLst>
              </a:tr>
              <a:tr h="44222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2000" b="1" kern="1200" dirty="0">
                          <a:solidFill>
                            <a:srgbClr val="0070C0"/>
                          </a:solidFill>
                          <a:latin typeface="+mn-lt"/>
                          <a:ea typeface="+mn-ea"/>
                          <a:cs typeface="+mn-cs"/>
                        </a:rPr>
                        <a:t>6. Madde</a:t>
                      </a: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2000" b="1" kern="1200" dirty="0">
                          <a:solidFill>
                            <a:srgbClr val="0070C0"/>
                          </a:solidFill>
                          <a:latin typeface="+mn-lt"/>
                          <a:ea typeface="+mn-ea"/>
                          <a:cs typeface="+mn-cs"/>
                        </a:rPr>
                        <a:t>İşletme kayıtlarının düzeltilmesi</a:t>
                      </a:r>
                    </a:p>
                  </a:txBody>
                  <a:tcPr>
                    <a:solidFill>
                      <a:schemeClr val="bg1"/>
                    </a:solidFill>
                  </a:tcPr>
                </a:tc>
                <a:extLst>
                  <a:ext uri="{0D108BD9-81ED-4DB2-BD59-A6C34878D82A}">
                    <a16:rowId xmlns="" xmlns:a16="http://schemas.microsoft.com/office/drawing/2014/main" val="10006"/>
                  </a:ext>
                </a:extLst>
              </a:tr>
              <a:tr h="44222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2000" b="1" kern="1200" dirty="0">
                          <a:solidFill>
                            <a:srgbClr val="FF0000"/>
                          </a:solidFill>
                          <a:latin typeface="+mn-lt"/>
                          <a:ea typeface="+mn-ea"/>
                          <a:cs typeface="+mn-cs"/>
                        </a:rPr>
                        <a:t>7 ve 8. Maddeler</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2000" b="1" kern="1200" dirty="0">
                          <a:solidFill>
                            <a:srgbClr val="FF0000"/>
                          </a:solidFill>
                          <a:latin typeface="+mn-lt"/>
                          <a:ea typeface="+mn-ea"/>
                          <a:cs typeface="+mn-cs"/>
                        </a:rPr>
                        <a:t>Sosyal Güvenlik Kurumu alacakları</a:t>
                      </a:r>
                    </a:p>
                  </a:txBody>
                  <a:tcPr/>
                </a:tc>
                <a:extLst>
                  <a:ext uri="{0D108BD9-81ED-4DB2-BD59-A6C34878D82A}">
                    <a16:rowId xmlns="" xmlns:a16="http://schemas.microsoft.com/office/drawing/2014/main" val="10007"/>
                  </a:ext>
                </a:extLst>
              </a:tr>
              <a:tr h="40519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2000" b="1" kern="1200" dirty="0">
                          <a:solidFill>
                            <a:srgbClr val="0070C0"/>
                          </a:solidFill>
                          <a:latin typeface="+mn-lt"/>
                          <a:ea typeface="+mn-ea"/>
                          <a:cs typeface="+mn-cs"/>
                        </a:rPr>
                        <a:t>9. Madde</a:t>
                      </a: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2000" b="1" kern="1200" dirty="0">
                          <a:solidFill>
                            <a:srgbClr val="0070C0"/>
                          </a:solidFill>
                          <a:latin typeface="+mn-lt"/>
                          <a:ea typeface="+mn-ea"/>
                          <a:cs typeface="+mn-cs"/>
                        </a:rPr>
                        <a:t>Ortak hükümler</a:t>
                      </a:r>
                    </a:p>
                  </a:txBody>
                  <a:tcPr>
                    <a:solidFill>
                      <a:schemeClr val="bg1"/>
                    </a:solidFill>
                  </a:tcPr>
                </a:tc>
                <a:extLst>
                  <a:ext uri="{0D108BD9-81ED-4DB2-BD59-A6C34878D82A}">
                    <a16:rowId xmlns="" xmlns:a16="http://schemas.microsoft.com/office/drawing/2014/main" val="10008"/>
                  </a:ext>
                </a:extLst>
              </a:tr>
              <a:tr h="73749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2000" b="1" kern="1200" dirty="0">
                          <a:solidFill>
                            <a:srgbClr val="FF0000"/>
                          </a:solidFill>
                          <a:latin typeface="+mn-lt"/>
                          <a:ea typeface="+mn-ea"/>
                          <a:cs typeface="+mn-cs"/>
                        </a:rPr>
                        <a:t>10. Madde</a:t>
                      </a:r>
                    </a:p>
                  </a:txBody>
                  <a:tcPr anchor="ctr"/>
                </a:tc>
                <a:tc>
                  <a:txBody>
                    <a:bodyPr/>
                    <a:lstStyle/>
                    <a:p>
                      <a:pPr marL="285750" marR="0" indent="-285750" algn="just" defTabSz="914400" rtl="0" eaLnBrk="1" fontAlgn="auto" latinLnBrk="0" hangingPunct="1">
                        <a:lnSpc>
                          <a:spcPct val="100000"/>
                        </a:lnSpc>
                        <a:spcBef>
                          <a:spcPts val="0"/>
                        </a:spcBef>
                        <a:spcAft>
                          <a:spcPts val="0"/>
                        </a:spcAft>
                        <a:buClrTx/>
                        <a:buSzTx/>
                        <a:buFontTx/>
                        <a:buChar char="-"/>
                        <a:tabLst/>
                        <a:defRPr/>
                      </a:pPr>
                      <a:r>
                        <a:rPr lang="tr-TR" sz="2000" b="1" kern="1200" dirty="0">
                          <a:solidFill>
                            <a:srgbClr val="FF0000"/>
                          </a:solidFill>
                          <a:latin typeface="+mn-lt"/>
                          <a:ea typeface="+mn-ea"/>
                          <a:cs typeface="+mn-cs"/>
                        </a:rPr>
                        <a:t>Diğer hükümler</a:t>
                      </a:r>
                    </a:p>
                    <a:p>
                      <a:pPr marL="285750" marR="0" indent="-285750" algn="just" defTabSz="914400" rtl="0" eaLnBrk="1" fontAlgn="auto" latinLnBrk="0" hangingPunct="1">
                        <a:lnSpc>
                          <a:spcPct val="100000"/>
                        </a:lnSpc>
                        <a:spcBef>
                          <a:spcPts val="0"/>
                        </a:spcBef>
                        <a:spcAft>
                          <a:spcPts val="0"/>
                        </a:spcAft>
                        <a:buClrTx/>
                        <a:buSzTx/>
                        <a:buFontTx/>
                        <a:buChar char="-"/>
                        <a:tabLst/>
                        <a:defRPr/>
                      </a:pPr>
                      <a:r>
                        <a:rPr lang="tr-TR" sz="2000" b="1" kern="1200" dirty="0">
                          <a:solidFill>
                            <a:srgbClr val="FF0000"/>
                          </a:solidFill>
                          <a:latin typeface="+mn-lt"/>
                          <a:ea typeface="+mn-ea"/>
                          <a:cs typeface="+mn-cs"/>
                        </a:rPr>
                        <a:t>Çeşitli kurum alacakları </a:t>
                      </a:r>
                    </a:p>
                  </a:txBody>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2756942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48F10016-BBDD-4BB0-9E10-CA1224C439C0}" type="slidenum">
              <a:rPr lang="tr-TR" altLang="tr-TR" sz="1200">
                <a:solidFill>
                  <a:prstClr val="black"/>
                </a:solidFill>
                <a:latin typeface="Arial Black" pitchFamily="34" charset="0"/>
              </a:rPr>
              <a:pPr algn="r" eaLnBrk="1" hangingPunct="1"/>
              <a:t>40</a:t>
            </a:fld>
            <a:endParaRPr lang="tr-TR" altLang="tr-TR" sz="1200">
              <a:solidFill>
                <a:prstClr val="black"/>
              </a:solidFill>
              <a:latin typeface="Arial Black" pitchFamily="34" charset="0"/>
            </a:endParaRPr>
          </a:p>
        </p:txBody>
      </p:sp>
      <p:sp>
        <p:nvSpPr>
          <p:cNvPr id="36867" name="Rectangle 2"/>
          <p:cNvSpPr>
            <a:spLocks noGrp="1" noChangeArrowheads="1"/>
          </p:cNvSpPr>
          <p:nvPr>
            <p:ph type="ctrTitle"/>
          </p:nvPr>
        </p:nvSpPr>
        <p:spPr>
          <a:xfrm>
            <a:off x="2267744" y="116632"/>
            <a:ext cx="6766520" cy="794519"/>
          </a:xfrm>
        </p:spPr>
        <p:txBody>
          <a:bodyPr>
            <a:noAutofit/>
          </a:bodyPr>
          <a:lstStyle/>
          <a:p>
            <a:pPr>
              <a:defRPr/>
            </a:pPr>
            <a:r>
              <a:rPr lang="tr-TR" sz="2800" b="1" dirty="0">
                <a:solidFill>
                  <a:srgbClr val="FF0000"/>
                </a:solidFill>
              </a:rPr>
              <a:t>2022 YILI GV VE KV MATRAH ARTIRIMI</a:t>
            </a:r>
            <a:endParaRPr lang="tr-TR" altLang="tr-TR" sz="2600" b="1" dirty="0">
              <a:solidFill>
                <a:srgbClr val="FF0000"/>
              </a:solidFill>
            </a:endParaRPr>
          </a:p>
        </p:txBody>
      </p:sp>
      <p:graphicFrame>
        <p:nvGraphicFramePr>
          <p:cNvPr id="3" name="Tablo 2"/>
          <p:cNvGraphicFramePr>
            <a:graphicFrameLocks noGrp="1"/>
          </p:cNvGraphicFramePr>
          <p:nvPr/>
        </p:nvGraphicFramePr>
        <p:xfrm>
          <a:off x="395536" y="1556792"/>
          <a:ext cx="8446568" cy="4161232"/>
        </p:xfrm>
        <a:graphic>
          <a:graphicData uri="http://schemas.openxmlformats.org/drawingml/2006/table">
            <a:tbl>
              <a:tblPr/>
              <a:tblGrid>
                <a:gridCol w="3290204">
                  <a:extLst>
                    <a:ext uri="{9D8B030D-6E8A-4147-A177-3AD203B41FA5}">
                      <a16:colId xmlns="" xmlns:a16="http://schemas.microsoft.com/office/drawing/2014/main" val="20000"/>
                    </a:ext>
                  </a:extLst>
                </a:gridCol>
                <a:gridCol w="671761">
                  <a:extLst>
                    <a:ext uri="{9D8B030D-6E8A-4147-A177-3AD203B41FA5}">
                      <a16:colId xmlns="" xmlns:a16="http://schemas.microsoft.com/office/drawing/2014/main" val="20001"/>
                    </a:ext>
                  </a:extLst>
                </a:gridCol>
                <a:gridCol w="772140">
                  <a:extLst>
                    <a:ext uri="{9D8B030D-6E8A-4147-A177-3AD203B41FA5}">
                      <a16:colId xmlns="" xmlns:a16="http://schemas.microsoft.com/office/drawing/2014/main" val="20002"/>
                    </a:ext>
                  </a:extLst>
                </a:gridCol>
                <a:gridCol w="593016">
                  <a:extLst>
                    <a:ext uri="{9D8B030D-6E8A-4147-A177-3AD203B41FA5}">
                      <a16:colId xmlns="" xmlns:a16="http://schemas.microsoft.com/office/drawing/2014/main" val="20003"/>
                    </a:ext>
                  </a:extLst>
                </a:gridCol>
                <a:gridCol w="702647">
                  <a:extLst>
                    <a:ext uri="{9D8B030D-6E8A-4147-A177-3AD203B41FA5}">
                      <a16:colId xmlns="" xmlns:a16="http://schemas.microsoft.com/office/drawing/2014/main" val="20004"/>
                    </a:ext>
                  </a:extLst>
                </a:gridCol>
                <a:gridCol w="656319">
                  <a:extLst>
                    <a:ext uri="{9D8B030D-6E8A-4147-A177-3AD203B41FA5}">
                      <a16:colId xmlns="" xmlns:a16="http://schemas.microsoft.com/office/drawing/2014/main" val="20005"/>
                    </a:ext>
                  </a:extLst>
                </a:gridCol>
                <a:gridCol w="617713">
                  <a:extLst>
                    <a:ext uri="{9D8B030D-6E8A-4147-A177-3AD203B41FA5}">
                      <a16:colId xmlns="" xmlns:a16="http://schemas.microsoft.com/office/drawing/2014/main" val="20006"/>
                    </a:ext>
                  </a:extLst>
                </a:gridCol>
                <a:gridCol w="571384">
                  <a:extLst>
                    <a:ext uri="{9D8B030D-6E8A-4147-A177-3AD203B41FA5}">
                      <a16:colId xmlns="" xmlns:a16="http://schemas.microsoft.com/office/drawing/2014/main" val="20007"/>
                    </a:ext>
                  </a:extLst>
                </a:gridCol>
                <a:gridCol w="571384">
                  <a:extLst>
                    <a:ext uri="{9D8B030D-6E8A-4147-A177-3AD203B41FA5}">
                      <a16:colId xmlns="" xmlns:a16="http://schemas.microsoft.com/office/drawing/2014/main" val="20008"/>
                    </a:ext>
                  </a:extLst>
                </a:gridCol>
              </a:tblGrid>
              <a:tr h="223768">
                <a:tc gridSpan="9">
                  <a:txBody>
                    <a:bodyPr/>
                    <a:lstStyle/>
                    <a:p>
                      <a:pPr algn="ctr" fontAlgn="b"/>
                      <a:r>
                        <a:rPr lang="tr-TR" sz="1300" b="1" i="0" u="none" strike="noStrike" dirty="0">
                          <a:solidFill>
                            <a:srgbClr val="000000"/>
                          </a:solidFill>
                          <a:effectLst/>
                          <a:latin typeface="Calibri" panose="020F0502020204030204" pitchFamily="34" charset="0"/>
                        </a:rPr>
                        <a:t>2022 YILINA İLİŞKİN KURUMLAR VERGİSİ MATRAH ARTIRIMI</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437496">
                <a:tc>
                  <a:txBody>
                    <a:bodyPr/>
                    <a:lstStyle/>
                    <a:p>
                      <a:pPr algn="l" fontAlgn="b"/>
                      <a:r>
                        <a:rPr lang="tr-TR" sz="900" b="0" i="0" u="none" strike="noStrike">
                          <a:solidFill>
                            <a:srgbClr val="000000"/>
                          </a:solidFill>
                          <a:effectLst/>
                          <a:latin typeface="Calibri" panose="020F0502020204030204" pitchFamily="34" charset="0"/>
                        </a:rPr>
                        <a:t> </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000000"/>
                          </a:solidFill>
                          <a:effectLst/>
                          <a:latin typeface="Calibri" panose="020F0502020204030204" pitchFamily="34" charset="0"/>
                        </a:rPr>
                        <a:t>TUTAR (TL)</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000000"/>
                          </a:solidFill>
                          <a:effectLst/>
                          <a:latin typeface="Calibri" panose="020F0502020204030204" pitchFamily="34" charset="0"/>
                        </a:rPr>
                        <a:t>TUTAR (TL)</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000000"/>
                          </a:solidFill>
                          <a:effectLst/>
                          <a:latin typeface="Calibri" panose="020F0502020204030204" pitchFamily="34" charset="0"/>
                        </a:rPr>
                        <a:t>TUTAR (TL)</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000000"/>
                          </a:solidFill>
                          <a:effectLst/>
                          <a:latin typeface="Calibri" panose="020F0502020204030204" pitchFamily="34" charset="0"/>
                        </a:rPr>
                        <a:t>TUTAR (TL)</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000000"/>
                          </a:solidFill>
                          <a:effectLst/>
                          <a:latin typeface="Calibri" panose="020F0502020204030204" pitchFamily="34" charset="0"/>
                        </a:rPr>
                        <a:t>TUTAR (TL)</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000000"/>
                          </a:solidFill>
                          <a:effectLst/>
                          <a:latin typeface="Calibri" panose="020F0502020204030204" pitchFamily="34" charset="0"/>
                        </a:rPr>
                        <a:t>TUTAR (TL)</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000000"/>
                          </a:solidFill>
                          <a:effectLst/>
                          <a:latin typeface="Calibri" panose="020F0502020204030204" pitchFamily="34" charset="0"/>
                        </a:rPr>
                        <a:t>TUTAR (TL)</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000000"/>
                          </a:solidFill>
                          <a:effectLst/>
                          <a:latin typeface="Calibri" panose="020F0502020204030204" pitchFamily="34" charset="0"/>
                        </a:rPr>
                        <a:t>TUTAR (TL)</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37496">
                <a:tc>
                  <a:txBody>
                    <a:bodyPr/>
                    <a:lstStyle/>
                    <a:p>
                      <a:pPr algn="l" fontAlgn="b"/>
                      <a:r>
                        <a:rPr lang="tr-TR" sz="900" b="0" i="0" u="none" strike="noStrike" dirty="0">
                          <a:solidFill>
                            <a:srgbClr val="000000"/>
                          </a:solidFill>
                          <a:effectLst/>
                          <a:latin typeface="Calibri" panose="020F0502020204030204" pitchFamily="34" charset="0"/>
                        </a:rPr>
                        <a:t>2022 YILI DEFTER VE BELGELERE GÖRE  TESPİT EDİLEN MATRAH (a)</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1" i="0" u="none" strike="noStrike" dirty="0">
                          <a:solidFill>
                            <a:srgbClr val="000000"/>
                          </a:solidFill>
                          <a:effectLst/>
                          <a:latin typeface="Calibri" panose="020F0502020204030204" pitchFamily="34" charset="0"/>
                        </a:rPr>
                        <a:t>3.000.000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1" i="0" u="none" strike="noStrike" dirty="0">
                          <a:solidFill>
                            <a:srgbClr val="000000"/>
                          </a:solidFill>
                          <a:effectLst/>
                          <a:latin typeface="Calibri" panose="020F0502020204030204" pitchFamily="34" charset="0"/>
                        </a:rPr>
                        <a:t>1.600.000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1" i="0" u="none" strike="noStrike" dirty="0">
                          <a:solidFill>
                            <a:srgbClr val="000000"/>
                          </a:solidFill>
                          <a:effectLst/>
                          <a:latin typeface="Calibri" panose="020F0502020204030204" pitchFamily="34" charset="0"/>
                        </a:rPr>
                        <a:t>1.600.000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1" i="0" u="none" strike="noStrike" dirty="0">
                          <a:solidFill>
                            <a:srgbClr val="000000"/>
                          </a:solidFill>
                          <a:effectLst/>
                          <a:latin typeface="Calibri" panose="020F0502020204030204" pitchFamily="34" charset="0"/>
                        </a:rPr>
                        <a:t>1.600.000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1" i="0" u="none" strike="noStrike" dirty="0">
                          <a:solidFill>
                            <a:srgbClr val="000000"/>
                          </a:solidFill>
                          <a:effectLst/>
                          <a:latin typeface="Calibri" panose="020F0502020204030204" pitchFamily="34" charset="0"/>
                        </a:rPr>
                        <a:t>2.400.000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1" i="0" u="none" strike="noStrike">
                          <a:solidFill>
                            <a:srgbClr val="000000"/>
                          </a:solidFill>
                          <a:effectLst/>
                          <a:latin typeface="Calibri" panose="020F0502020204030204" pitchFamily="34" charset="0"/>
                        </a:rPr>
                        <a:t>800.000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1" i="0" u="none" strike="noStrike">
                          <a:solidFill>
                            <a:srgbClr val="000000"/>
                          </a:solidFill>
                          <a:effectLst/>
                          <a:latin typeface="Calibri" panose="020F0502020204030204" pitchFamily="34" charset="0"/>
                        </a:rPr>
                        <a:t>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1" i="0" u="none" strike="noStrike">
                          <a:solidFill>
                            <a:srgbClr val="000000"/>
                          </a:solidFill>
                          <a:effectLst/>
                          <a:latin typeface="Calibri" panose="020F0502020204030204" pitchFamily="34" charset="0"/>
                        </a:rPr>
                        <a:t>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37496">
                <a:tc>
                  <a:txBody>
                    <a:bodyPr/>
                    <a:lstStyle/>
                    <a:p>
                      <a:pPr algn="l" fontAlgn="b"/>
                      <a:r>
                        <a:rPr lang="tr-TR" sz="900" b="0" i="0" u="none" strike="noStrike" dirty="0">
                          <a:solidFill>
                            <a:srgbClr val="000000"/>
                          </a:solidFill>
                          <a:effectLst/>
                          <a:latin typeface="Calibri" panose="020F0502020204030204" pitchFamily="34" charset="0"/>
                        </a:rPr>
                        <a:t>2021 YILI MATRAHI %122,93 ARTIRILMIŞ TUTARI (b)</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1.500.000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1.500.000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1" i="0" u="none" strike="noStrike" dirty="0">
                          <a:solidFill>
                            <a:srgbClr val="FF0000"/>
                          </a:solidFill>
                          <a:effectLst/>
                          <a:latin typeface="Calibri" panose="020F0502020204030204" pitchFamily="34" charset="0"/>
                        </a:rPr>
                        <a:t>2.800.000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1" i="0" u="none" strike="noStrike" dirty="0">
                          <a:solidFill>
                            <a:srgbClr val="FF0000"/>
                          </a:solidFill>
                          <a:effectLst/>
                          <a:latin typeface="Calibri" panose="020F0502020204030204" pitchFamily="34" charset="0"/>
                        </a:rPr>
                        <a:t>1.800.000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dirty="0">
                          <a:solidFill>
                            <a:srgbClr val="000000"/>
                          </a:solidFill>
                          <a:effectLst/>
                          <a:latin typeface="Calibri" panose="020F0502020204030204" pitchFamily="34" charset="0"/>
                        </a:rPr>
                        <a:t>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1" i="0" u="none" strike="noStrike" dirty="0">
                          <a:solidFill>
                            <a:srgbClr val="FF0000"/>
                          </a:solidFill>
                          <a:effectLst/>
                          <a:latin typeface="Calibri" panose="020F0502020204030204" pitchFamily="34" charset="0"/>
                        </a:rPr>
                        <a:t>2.500.000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37496">
                <a:tc>
                  <a:txBody>
                    <a:bodyPr/>
                    <a:lstStyle/>
                    <a:p>
                      <a:pPr algn="l" fontAlgn="b"/>
                      <a:r>
                        <a:rPr lang="tr-TR" sz="900" b="0" i="0" u="none" strike="noStrike" dirty="0">
                          <a:solidFill>
                            <a:srgbClr val="000000"/>
                          </a:solidFill>
                          <a:effectLst/>
                          <a:latin typeface="Calibri" panose="020F0502020204030204" pitchFamily="34" charset="0"/>
                        </a:rPr>
                        <a:t>202 YILI 3. GV MATRAHI %40 ARTIRILMIŞ TUTARI (c)</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2.500.000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1" i="0" u="none" strike="noStrike" dirty="0">
                          <a:solidFill>
                            <a:srgbClr val="FF0000"/>
                          </a:solidFill>
                          <a:effectLst/>
                          <a:latin typeface="Calibri" panose="020F0502020204030204" pitchFamily="34" charset="0"/>
                        </a:rPr>
                        <a:t>2.500.000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2.500.000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1.700.000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dirty="0">
                          <a:solidFill>
                            <a:srgbClr val="000000"/>
                          </a:solidFill>
                          <a:effectLst/>
                          <a:latin typeface="Calibri" panose="020F0502020204030204" pitchFamily="34" charset="0"/>
                        </a:rPr>
                        <a:t>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dirty="0">
                          <a:solidFill>
                            <a:srgbClr val="000000"/>
                          </a:solidFill>
                          <a:effectLst/>
                          <a:latin typeface="Calibri" panose="020F0502020204030204" pitchFamily="34" charset="0"/>
                        </a:rPr>
                        <a:t>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1" i="0" u="none" strike="noStrike" dirty="0">
                          <a:solidFill>
                            <a:srgbClr val="FF0000"/>
                          </a:solidFill>
                          <a:effectLst/>
                          <a:latin typeface="Calibri" panose="020F0502020204030204" pitchFamily="34" charset="0"/>
                        </a:rPr>
                        <a:t>600.000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37496">
                <a:tc>
                  <a:txBody>
                    <a:bodyPr/>
                    <a:lstStyle/>
                    <a:p>
                      <a:pPr algn="l" fontAlgn="b"/>
                      <a:r>
                        <a:rPr lang="tr-TR" sz="900" b="0" i="0" u="none" strike="noStrike" dirty="0">
                          <a:solidFill>
                            <a:srgbClr val="000000"/>
                          </a:solidFill>
                          <a:effectLst/>
                          <a:latin typeface="Calibri" panose="020F0502020204030204" pitchFamily="34" charset="0"/>
                        </a:rPr>
                        <a:t>2022 YILI MATRAHINA EKLENECEK TUTAR (ç) (c-a) veya (b-a)</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900.000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1.200.000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200.000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dirty="0">
                          <a:solidFill>
                            <a:srgbClr val="000000"/>
                          </a:solidFill>
                          <a:effectLst/>
                          <a:latin typeface="Calibri" panose="020F0502020204030204" pitchFamily="34" charset="0"/>
                        </a:rPr>
                        <a:t>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2.500.000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600.000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37496">
                <a:tc>
                  <a:txBody>
                    <a:bodyPr/>
                    <a:lstStyle/>
                    <a:p>
                      <a:pPr algn="l" fontAlgn="b"/>
                      <a:r>
                        <a:rPr lang="it-IT" sz="900" b="1" i="0" u="none" strike="noStrike" dirty="0">
                          <a:solidFill>
                            <a:srgbClr val="000000"/>
                          </a:solidFill>
                          <a:effectLst/>
                          <a:latin typeface="Calibri" panose="020F0502020204030204" pitchFamily="34" charset="0"/>
                        </a:rPr>
                        <a:t>2022 YILI MATRAHI  (d) = (a+ç)</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1" i="0" u="none" strike="noStrike">
                          <a:solidFill>
                            <a:srgbClr val="000000"/>
                          </a:solidFill>
                          <a:effectLst/>
                          <a:latin typeface="Calibri" panose="020F0502020204030204" pitchFamily="34" charset="0"/>
                        </a:rPr>
                        <a:t>3.000.000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1" i="0" u="none" strike="noStrike">
                          <a:solidFill>
                            <a:srgbClr val="000000"/>
                          </a:solidFill>
                          <a:effectLst/>
                          <a:latin typeface="Calibri" panose="020F0502020204030204" pitchFamily="34" charset="0"/>
                        </a:rPr>
                        <a:t>2.500.000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1" i="0" u="none" strike="noStrike">
                          <a:solidFill>
                            <a:srgbClr val="000000"/>
                          </a:solidFill>
                          <a:effectLst/>
                          <a:latin typeface="Calibri" panose="020F0502020204030204" pitchFamily="34" charset="0"/>
                        </a:rPr>
                        <a:t>2.800.000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1" i="0" u="none" strike="noStrike">
                          <a:solidFill>
                            <a:srgbClr val="000000"/>
                          </a:solidFill>
                          <a:effectLst/>
                          <a:latin typeface="Calibri" panose="020F0502020204030204" pitchFamily="34" charset="0"/>
                        </a:rPr>
                        <a:t>1.800.000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1" i="0" u="none" strike="noStrike">
                          <a:solidFill>
                            <a:srgbClr val="000000"/>
                          </a:solidFill>
                          <a:effectLst/>
                          <a:latin typeface="Calibri" panose="020F0502020204030204" pitchFamily="34" charset="0"/>
                        </a:rPr>
                        <a:t>2.400.000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1" i="0" u="none" strike="noStrike" dirty="0">
                          <a:solidFill>
                            <a:srgbClr val="000000"/>
                          </a:solidFill>
                          <a:effectLst/>
                          <a:latin typeface="Calibri" panose="020F0502020204030204" pitchFamily="34" charset="0"/>
                        </a:rPr>
                        <a:t>800.000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1" i="0" u="none" strike="noStrike" dirty="0">
                          <a:solidFill>
                            <a:srgbClr val="000000"/>
                          </a:solidFill>
                          <a:effectLst/>
                          <a:latin typeface="Calibri" panose="020F0502020204030204" pitchFamily="34" charset="0"/>
                        </a:rPr>
                        <a:t>2.500.000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1" i="0" u="none" strike="noStrike">
                          <a:solidFill>
                            <a:srgbClr val="000000"/>
                          </a:solidFill>
                          <a:effectLst/>
                          <a:latin typeface="Calibri" panose="020F0502020204030204" pitchFamily="34" charset="0"/>
                        </a:rPr>
                        <a:t>600.000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37496">
                <a:tc>
                  <a:txBody>
                    <a:bodyPr/>
                    <a:lstStyle/>
                    <a:p>
                      <a:pPr algn="l" fontAlgn="b"/>
                      <a:r>
                        <a:rPr lang="fi-FI" sz="900" b="0" i="0" u="none" strike="noStrike" dirty="0">
                          <a:solidFill>
                            <a:srgbClr val="000000"/>
                          </a:solidFill>
                          <a:effectLst/>
                          <a:latin typeface="Calibri" panose="020F0502020204030204" pitchFamily="34" charset="0"/>
                        </a:rPr>
                        <a:t>2022 BEYAN EDİLEN MATRAHIN %25'İ (e) = ((d)x%25)</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750.000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625.000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700.000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450.000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dirty="0">
                          <a:solidFill>
                            <a:srgbClr val="000000"/>
                          </a:solidFill>
                          <a:effectLst/>
                          <a:latin typeface="Calibri" panose="020F0502020204030204" pitchFamily="34" charset="0"/>
                        </a:rPr>
                        <a:t>600.000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dirty="0">
                          <a:solidFill>
                            <a:srgbClr val="000000"/>
                          </a:solidFill>
                          <a:effectLst/>
                          <a:latin typeface="Calibri" panose="020F0502020204030204" pitchFamily="34" charset="0"/>
                        </a:rPr>
                        <a:t>200.000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dirty="0">
                          <a:solidFill>
                            <a:srgbClr val="000000"/>
                          </a:solidFill>
                          <a:effectLst/>
                          <a:latin typeface="Calibri" panose="020F0502020204030204" pitchFamily="34" charset="0"/>
                        </a:rPr>
                        <a:t>625.000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dirty="0">
                          <a:solidFill>
                            <a:srgbClr val="000000"/>
                          </a:solidFill>
                          <a:effectLst/>
                          <a:latin typeface="Calibri" panose="020F0502020204030204" pitchFamily="34" charset="0"/>
                        </a:rPr>
                        <a:t>150.000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437496">
                <a:tc>
                  <a:txBody>
                    <a:bodyPr/>
                    <a:lstStyle/>
                    <a:p>
                      <a:pPr algn="l" fontAlgn="b"/>
                      <a:r>
                        <a:rPr lang="tr-TR" sz="900" b="0" i="0" u="none" strike="noStrike" dirty="0">
                          <a:solidFill>
                            <a:srgbClr val="000000"/>
                          </a:solidFill>
                          <a:effectLst/>
                          <a:latin typeface="Calibri" panose="020F0502020204030204" pitchFamily="34" charset="0"/>
                        </a:rPr>
                        <a:t>2022 YILI ASGARİ MATRAH (f)</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500.000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500.000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500.000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500.000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500.000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500.000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dirty="0">
                          <a:solidFill>
                            <a:srgbClr val="000000"/>
                          </a:solidFill>
                          <a:effectLst/>
                          <a:latin typeface="Calibri" panose="020F0502020204030204" pitchFamily="34" charset="0"/>
                        </a:rPr>
                        <a:t>500.000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solidFill>
                            <a:srgbClr val="000000"/>
                          </a:solidFill>
                          <a:effectLst/>
                          <a:latin typeface="Calibri" panose="020F0502020204030204" pitchFamily="34" charset="0"/>
                        </a:rPr>
                        <a:t>500.000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437496">
                <a:tc>
                  <a:txBody>
                    <a:bodyPr/>
                    <a:lstStyle/>
                    <a:p>
                      <a:pPr algn="l" fontAlgn="b"/>
                      <a:r>
                        <a:rPr lang="tr-TR" sz="900" b="1" i="0" u="none" strike="noStrike" dirty="0">
                          <a:solidFill>
                            <a:srgbClr val="000000"/>
                          </a:solidFill>
                          <a:effectLst/>
                          <a:latin typeface="Calibri" panose="020F0502020204030204" pitchFamily="34" charset="0"/>
                        </a:rPr>
                        <a:t>2022 YILI MATRAH ARTIRIM TUTARI (g)=(e) ve (f)'den yüksek olanı</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tr-TR" sz="1050" b="1" i="0" u="none" strike="noStrike" dirty="0">
                          <a:solidFill>
                            <a:srgbClr val="000000"/>
                          </a:solidFill>
                          <a:effectLst/>
                          <a:latin typeface="Calibri" panose="020F0502020204030204" pitchFamily="34" charset="0"/>
                        </a:rPr>
                        <a:t>750.000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tr-TR" sz="1050" b="1" i="0" u="none" strike="noStrike" dirty="0">
                          <a:solidFill>
                            <a:srgbClr val="000000"/>
                          </a:solidFill>
                          <a:effectLst/>
                          <a:latin typeface="Calibri" panose="020F0502020204030204" pitchFamily="34" charset="0"/>
                        </a:rPr>
                        <a:t>625.000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tr-TR" sz="1050" b="1" i="0" u="none" strike="noStrike" dirty="0">
                          <a:solidFill>
                            <a:srgbClr val="000000"/>
                          </a:solidFill>
                          <a:effectLst/>
                          <a:latin typeface="Calibri" panose="020F0502020204030204" pitchFamily="34" charset="0"/>
                        </a:rPr>
                        <a:t>700.000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tr-TR" sz="1050" b="1" i="0" u="none" strike="noStrike" dirty="0">
                          <a:solidFill>
                            <a:srgbClr val="000000"/>
                          </a:solidFill>
                          <a:effectLst/>
                          <a:latin typeface="Calibri" panose="020F0502020204030204" pitchFamily="34" charset="0"/>
                        </a:rPr>
                        <a:t>500.000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tr-TR" sz="1050" b="1" i="0" u="none" strike="noStrike" dirty="0">
                          <a:solidFill>
                            <a:srgbClr val="000000"/>
                          </a:solidFill>
                          <a:effectLst/>
                          <a:latin typeface="Calibri" panose="020F0502020204030204" pitchFamily="34" charset="0"/>
                        </a:rPr>
                        <a:t>600.000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tr-TR" sz="1050" b="1" i="0" u="none" strike="noStrike" dirty="0">
                          <a:solidFill>
                            <a:srgbClr val="000000"/>
                          </a:solidFill>
                          <a:effectLst/>
                          <a:latin typeface="Calibri" panose="020F0502020204030204" pitchFamily="34" charset="0"/>
                        </a:rPr>
                        <a:t>500.000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tr-TR" sz="1050" b="1" i="0" u="none" strike="noStrike" dirty="0">
                          <a:solidFill>
                            <a:srgbClr val="000000"/>
                          </a:solidFill>
                          <a:effectLst/>
                          <a:latin typeface="Calibri" panose="020F0502020204030204" pitchFamily="34" charset="0"/>
                        </a:rPr>
                        <a:t>625.000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b"/>
                      <a:r>
                        <a:rPr lang="tr-TR" sz="1050" b="1" i="0" u="none" strike="noStrike" dirty="0">
                          <a:solidFill>
                            <a:srgbClr val="000000"/>
                          </a:solidFill>
                          <a:effectLst/>
                          <a:latin typeface="Calibri" panose="020F0502020204030204" pitchFamily="34" charset="0"/>
                        </a:rPr>
                        <a:t>500.000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1401071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2123727" y="116633"/>
            <a:ext cx="7033659" cy="648072"/>
          </a:xfrm>
        </p:spPr>
        <p:txBody>
          <a:bodyPr>
            <a:normAutofit/>
          </a:bodyPr>
          <a:lstStyle/>
          <a:p>
            <a:pPr algn="ctr" eaLnBrk="1" hangingPunct="1">
              <a:defRPr/>
            </a:pPr>
            <a:r>
              <a:rPr lang="tr-TR" altLang="tr-TR" sz="3000" b="1" dirty="0">
                <a:solidFill>
                  <a:srgbClr val="FF0000"/>
                </a:solidFill>
              </a:rPr>
              <a:t>KATMA DEĞER VERGİSİ ARTIRIMI</a:t>
            </a:r>
          </a:p>
        </p:txBody>
      </p:sp>
      <p:sp>
        <p:nvSpPr>
          <p:cNvPr id="17435" name="Rectangle 125"/>
          <p:cNvSpPr>
            <a:spLocks noChangeArrowheads="1"/>
          </p:cNvSpPr>
          <p:nvPr/>
        </p:nvSpPr>
        <p:spPr bwMode="auto">
          <a:xfrm>
            <a:off x="467544" y="922650"/>
            <a:ext cx="8208912"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eaLnBrk="0" hangingPunct="0">
              <a:defRPr sz="800">
                <a:solidFill>
                  <a:schemeClr val="tx1"/>
                </a:solidFill>
                <a:latin typeface="Arial" pitchFamily="34" charset="0"/>
              </a:defRPr>
            </a:lvl1pPr>
            <a:lvl2pPr eaLnBrk="0" hangingPunct="0">
              <a:defRPr sz="800">
                <a:solidFill>
                  <a:schemeClr val="tx1"/>
                </a:solidFill>
                <a:latin typeface="Arial" pitchFamily="34" charset="0"/>
              </a:defRPr>
            </a:lvl2pPr>
            <a:lvl3pPr marL="1143000" indent="-228600" eaLnBrk="0" hangingPunct="0">
              <a:defRPr sz="800">
                <a:solidFill>
                  <a:schemeClr val="tx1"/>
                </a:solidFill>
                <a:latin typeface="Arial" pitchFamily="34" charset="0"/>
              </a:defRPr>
            </a:lvl3pPr>
            <a:lvl4pPr marL="1600200" indent="-228600" eaLnBrk="0" hangingPunct="0">
              <a:defRPr sz="800">
                <a:solidFill>
                  <a:schemeClr val="tx1"/>
                </a:solidFill>
                <a:latin typeface="Arial" pitchFamily="34" charset="0"/>
              </a:defRPr>
            </a:lvl4pPr>
            <a:lvl5pPr marL="2057400" indent="-228600" eaLnBrk="0" hangingPunct="0">
              <a:defRPr sz="800">
                <a:solidFill>
                  <a:schemeClr val="tx1"/>
                </a:solidFill>
                <a:latin typeface="Arial" pitchFamily="34" charset="0"/>
              </a:defRPr>
            </a:lvl5pPr>
            <a:lvl6pPr marL="2514600" indent="-228600" eaLnBrk="0" fontAlgn="base" hangingPunct="0">
              <a:spcBef>
                <a:spcPct val="0"/>
              </a:spcBef>
              <a:spcAft>
                <a:spcPct val="0"/>
              </a:spcAft>
              <a:defRPr sz="800">
                <a:solidFill>
                  <a:schemeClr val="tx1"/>
                </a:solidFill>
                <a:latin typeface="Arial" pitchFamily="34" charset="0"/>
              </a:defRPr>
            </a:lvl6pPr>
            <a:lvl7pPr marL="2971800" indent="-228600" eaLnBrk="0" fontAlgn="base" hangingPunct="0">
              <a:spcBef>
                <a:spcPct val="0"/>
              </a:spcBef>
              <a:spcAft>
                <a:spcPct val="0"/>
              </a:spcAft>
              <a:defRPr sz="800">
                <a:solidFill>
                  <a:schemeClr val="tx1"/>
                </a:solidFill>
                <a:latin typeface="Arial" pitchFamily="34" charset="0"/>
              </a:defRPr>
            </a:lvl7pPr>
            <a:lvl8pPr marL="3429000" indent="-228600" eaLnBrk="0" fontAlgn="base" hangingPunct="0">
              <a:spcBef>
                <a:spcPct val="0"/>
              </a:spcBef>
              <a:spcAft>
                <a:spcPct val="0"/>
              </a:spcAft>
              <a:defRPr sz="800">
                <a:solidFill>
                  <a:schemeClr val="tx1"/>
                </a:solidFill>
                <a:latin typeface="Arial" pitchFamily="34" charset="0"/>
              </a:defRPr>
            </a:lvl8pPr>
            <a:lvl9pPr marL="3886200" indent="-228600" eaLnBrk="0" fontAlgn="base" hangingPunct="0">
              <a:spcBef>
                <a:spcPct val="0"/>
              </a:spcBef>
              <a:spcAft>
                <a:spcPct val="0"/>
              </a:spcAft>
              <a:defRPr sz="800">
                <a:solidFill>
                  <a:schemeClr val="tx1"/>
                </a:solidFill>
                <a:latin typeface="Arial" pitchFamily="34" charset="0"/>
              </a:defRPr>
            </a:lvl9pPr>
          </a:lstStyle>
          <a:p>
            <a:pPr marL="85725" lvl="1" algn="just" eaLnBrk="1" hangingPunct="1">
              <a:defRPr/>
            </a:pPr>
            <a:r>
              <a:rPr lang="tr-TR" altLang="tr-TR" sz="2000" b="1" dirty="0">
                <a:solidFill>
                  <a:srgbClr val="FF0000"/>
                </a:solidFill>
                <a:latin typeface="Calibri"/>
              </a:rPr>
              <a:t>Katma değer vergisi mükellefleri;</a:t>
            </a:r>
          </a:p>
          <a:p>
            <a:pPr marL="85725" lvl="1" algn="just" eaLnBrk="1" hangingPunct="1">
              <a:defRPr/>
            </a:pPr>
            <a:endParaRPr lang="tr-TR" altLang="tr-TR" sz="1000" b="1" dirty="0">
              <a:solidFill>
                <a:srgbClr val="C00000"/>
              </a:solidFill>
              <a:latin typeface="Calibri"/>
            </a:endParaRPr>
          </a:p>
          <a:p>
            <a:pPr marL="371475" lvl="1" indent="-285750" algn="just" eaLnBrk="1" hangingPunct="1">
              <a:buFont typeface="Wingdings" panose="05000000000000000000" pitchFamily="2" charset="2"/>
              <a:buChar char="Ø"/>
              <a:defRPr/>
            </a:pPr>
            <a:r>
              <a:rPr lang="tr-TR" altLang="tr-TR" sz="2000" b="1" dirty="0">
                <a:solidFill>
                  <a:prstClr val="black"/>
                </a:solidFill>
                <a:latin typeface="Calibri"/>
              </a:rPr>
              <a:t>Her bir vergilendirme dönemine ilişkin olarak verdikleri beyannamelerinde yer alan </a:t>
            </a:r>
            <a:r>
              <a:rPr lang="tr-TR" altLang="tr-TR" sz="2000" b="1" dirty="0">
                <a:solidFill>
                  <a:srgbClr val="FF0000"/>
                </a:solidFill>
                <a:latin typeface="Calibri"/>
              </a:rPr>
              <a:t>hesaplanan katma değer vergisinin </a:t>
            </a:r>
            <a:r>
              <a:rPr lang="tr-TR" altLang="tr-TR" sz="2000" b="1" dirty="0">
                <a:solidFill>
                  <a:prstClr val="black"/>
                </a:solidFill>
                <a:latin typeface="Calibri"/>
              </a:rPr>
              <a:t>yıllık toplamı üzerinden</a:t>
            </a:r>
          </a:p>
          <a:p>
            <a:pPr marL="1114425" lvl="2" indent="-342900" algn="just" eaLnBrk="1" hangingPunct="1">
              <a:spcAft>
                <a:spcPts val="200"/>
              </a:spcAft>
              <a:buFont typeface="Arial" pitchFamily="34" charset="0"/>
              <a:buChar char="•"/>
              <a:defRPr/>
            </a:pPr>
            <a:r>
              <a:rPr lang="tr-TR" altLang="tr-TR" sz="2000" b="1" dirty="0">
                <a:solidFill>
                  <a:srgbClr val="0070C0"/>
                </a:solidFill>
                <a:latin typeface="Calibri"/>
              </a:rPr>
              <a:t>2018 yılı için % 3 </a:t>
            </a:r>
          </a:p>
          <a:p>
            <a:pPr marL="1114425" lvl="2" indent="-342900" algn="just" eaLnBrk="1" hangingPunct="1">
              <a:spcAft>
                <a:spcPts val="200"/>
              </a:spcAft>
              <a:buFont typeface="Arial" pitchFamily="34" charset="0"/>
              <a:buChar char="•"/>
              <a:defRPr/>
            </a:pPr>
            <a:r>
              <a:rPr lang="tr-TR" altLang="tr-TR" sz="2000" b="1" dirty="0">
                <a:solidFill>
                  <a:srgbClr val="0070C0"/>
                </a:solidFill>
                <a:latin typeface="Calibri"/>
              </a:rPr>
              <a:t>2019 yılı için % 3</a:t>
            </a:r>
          </a:p>
          <a:p>
            <a:pPr marL="1114425" lvl="2" indent="-342900" algn="just" eaLnBrk="1" hangingPunct="1">
              <a:spcAft>
                <a:spcPts val="200"/>
              </a:spcAft>
              <a:buFont typeface="Arial" pitchFamily="34" charset="0"/>
              <a:buChar char="•"/>
              <a:defRPr/>
            </a:pPr>
            <a:r>
              <a:rPr lang="tr-TR" altLang="tr-TR" sz="2000" b="1" dirty="0">
                <a:solidFill>
                  <a:srgbClr val="0070C0"/>
                </a:solidFill>
                <a:latin typeface="Calibri"/>
              </a:rPr>
              <a:t>2020 yılı için % 2,5</a:t>
            </a:r>
          </a:p>
          <a:p>
            <a:pPr marL="1114425" lvl="2" indent="-342900" algn="just" eaLnBrk="1" hangingPunct="1">
              <a:spcAft>
                <a:spcPts val="200"/>
              </a:spcAft>
              <a:buFont typeface="Arial" pitchFamily="34" charset="0"/>
              <a:buChar char="•"/>
              <a:defRPr/>
            </a:pPr>
            <a:r>
              <a:rPr lang="tr-TR" altLang="tr-TR" sz="2000" b="1" dirty="0">
                <a:solidFill>
                  <a:srgbClr val="0070C0"/>
                </a:solidFill>
                <a:latin typeface="Calibri"/>
              </a:rPr>
              <a:t>2021 yılı için % 2</a:t>
            </a:r>
          </a:p>
          <a:p>
            <a:pPr marL="1114425" lvl="2" indent="-342900" algn="just" eaLnBrk="1" hangingPunct="1">
              <a:spcAft>
                <a:spcPts val="200"/>
              </a:spcAft>
              <a:buFont typeface="Arial" pitchFamily="34" charset="0"/>
              <a:buChar char="•"/>
              <a:defRPr/>
            </a:pPr>
            <a:r>
              <a:rPr lang="tr-TR" altLang="tr-TR" sz="2000" b="1" dirty="0">
                <a:solidFill>
                  <a:srgbClr val="0070C0"/>
                </a:solidFill>
                <a:latin typeface="Calibri"/>
              </a:rPr>
              <a:t>2022 yılı için % 2 oranlarında </a:t>
            </a:r>
          </a:p>
          <a:p>
            <a:pPr marL="771525" lvl="2" indent="0" algn="just" eaLnBrk="1" hangingPunct="1">
              <a:defRPr/>
            </a:pPr>
            <a:r>
              <a:rPr lang="tr-TR" altLang="tr-TR" sz="2000" b="1" dirty="0">
                <a:solidFill>
                  <a:prstClr val="black"/>
                </a:solidFill>
                <a:latin typeface="Calibri"/>
              </a:rPr>
              <a:t>katma değer vergisi artırımı yapacaklar.</a:t>
            </a:r>
          </a:p>
          <a:p>
            <a:pPr marL="771525" lvl="2" indent="0" algn="just" eaLnBrk="1" hangingPunct="1">
              <a:defRPr/>
            </a:pPr>
            <a:endParaRPr lang="tr-TR" altLang="tr-TR" sz="1000" b="1" dirty="0">
              <a:solidFill>
                <a:prstClr val="black"/>
              </a:solidFill>
              <a:latin typeface="Calibri"/>
            </a:endParaRPr>
          </a:p>
          <a:p>
            <a:pPr marL="371475" lvl="1" indent="-285750" algn="just" eaLnBrk="1" hangingPunct="1">
              <a:buFont typeface="Wingdings" panose="05000000000000000000" pitchFamily="2" charset="2"/>
              <a:buChar char="Ø"/>
              <a:defRPr/>
            </a:pPr>
            <a:r>
              <a:rPr lang="tr-TR" altLang="tr-TR" sz="2000" b="1" dirty="0">
                <a:solidFill>
                  <a:prstClr val="black"/>
                </a:solidFill>
                <a:latin typeface="Calibri"/>
              </a:rPr>
              <a:t>Artırımın </a:t>
            </a:r>
            <a:r>
              <a:rPr lang="tr-TR" altLang="tr-TR" sz="2000" b="1" dirty="0">
                <a:solidFill>
                  <a:srgbClr val="FF0000"/>
                </a:solidFill>
                <a:latin typeface="Calibri"/>
              </a:rPr>
              <a:t>yıllık </a:t>
            </a:r>
            <a:r>
              <a:rPr lang="tr-TR" altLang="tr-TR" sz="2000" b="1" dirty="0">
                <a:solidFill>
                  <a:prstClr val="black"/>
                </a:solidFill>
                <a:latin typeface="Calibri"/>
              </a:rPr>
              <a:t>yapılması gereklidir.</a:t>
            </a:r>
          </a:p>
          <a:p>
            <a:pPr marL="85725" lvl="1" algn="just" eaLnBrk="1" hangingPunct="1">
              <a:defRPr/>
            </a:pPr>
            <a:endParaRPr lang="tr-TR" altLang="tr-TR" sz="1000" b="1" dirty="0">
              <a:solidFill>
                <a:prstClr val="black"/>
              </a:solidFill>
              <a:latin typeface="Calibri"/>
            </a:endParaRPr>
          </a:p>
          <a:p>
            <a:pPr marL="371475" lvl="1" indent="-285750" algn="just" eaLnBrk="1" hangingPunct="1">
              <a:buFont typeface="Wingdings" panose="05000000000000000000" pitchFamily="2" charset="2"/>
              <a:buChar char="Ø"/>
              <a:defRPr/>
            </a:pPr>
            <a:r>
              <a:rPr lang="tr-TR" altLang="tr-TR" sz="2000" b="1" dirty="0">
                <a:solidFill>
                  <a:prstClr val="black"/>
                </a:solidFill>
                <a:latin typeface="Calibri"/>
              </a:rPr>
              <a:t>İlgili yıllarda katma değer vergisi </a:t>
            </a:r>
            <a:r>
              <a:rPr lang="tr-TR" altLang="tr-TR" sz="2000" b="1" dirty="0">
                <a:solidFill>
                  <a:srgbClr val="FF0000"/>
                </a:solidFill>
                <a:latin typeface="Calibri"/>
              </a:rPr>
              <a:t>beyannamesi vermemiş </a:t>
            </a:r>
            <a:r>
              <a:rPr lang="tr-TR" altLang="tr-TR" sz="2000" b="1" dirty="0">
                <a:solidFill>
                  <a:prstClr val="black"/>
                </a:solidFill>
                <a:latin typeface="Calibri"/>
              </a:rPr>
              <a:t>mükellefler; </a:t>
            </a:r>
          </a:p>
          <a:p>
            <a:pPr marL="1114425" lvl="2" indent="-342900" algn="just" eaLnBrk="1" hangingPunct="1">
              <a:spcAft>
                <a:spcPts val="200"/>
              </a:spcAft>
              <a:buFont typeface="Arial" pitchFamily="34" charset="0"/>
              <a:buChar char="•"/>
              <a:defRPr/>
            </a:pPr>
            <a:r>
              <a:rPr lang="tr-TR" altLang="tr-TR" sz="2000" b="1" dirty="0">
                <a:solidFill>
                  <a:srgbClr val="0070C0"/>
                </a:solidFill>
                <a:latin typeface="Calibri"/>
              </a:rPr>
              <a:t>gelir/kurumlar vergisi açısından matrah artırımında bulunacak </a:t>
            </a:r>
          </a:p>
          <a:p>
            <a:pPr marL="1114425" lvl="2" indent="-342900" algn="just" eaLnBrk="1" hangingPunct="1">
              <a:spcAft>
                <a:spcPts val="200"/>
              </a:spcAft>
              <a:buFont typeface="Arial" pitchFamily="34" charset="0"/>
              <a:buChar char="•"/>
              <a:defRPr/>
            </a:pPr>
            <a:r>
              <a:rPr lang="tr-TR" altLang="tr-TR" sz="2000" b="1" dirty="0">
                <a:solidFill>
                  <a:srgbClr val="0070C0"/>
                </a:solidFill>
                <a:latin typeface="Calibri"/>
              </a:rPr>
              <a:t>artırılan matrahlar üzerinden % 18 oranında katma değer vergisi ödeyerek maddeden yararlanacak.</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2648322"/>
            <a:ext cx="1716782" cy="1716782"/>
          </a:xfrm>
          <a:prstGeom prst="rect">
            <a:avLst/>
          </a:prstGeom>
        </p:spPr>
      </p:pic>
      <p:sp>
        <p:nvSpPr>
          <p:cNvPr id="6"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r>
              <a:rPr lang="tr-TR" altLang="tr-TR" sz="1200" dirty="0">
                <a:solidFill>
                  <a:prstClr val="black"/>
                </a:solidFill>
                <a:latin typeface="Arial Black" pitchFamily="34" charset="0"/>
              </a:rPr>
              <a:t>41</a:t>
            </a:r>
          </a:p>
        </p:txBody>
      </p:sp>
    </p:spTree>
    <p:extLst>
      <p:ext uri="{BB962C8B-B14F-4D97-AF65-F5344CB8AC3E}">
        <p14:creationId xmlns:p14="http://schemas.microsoft.com/office/powerpoint/2010/main" val="3569246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2FCDAF3E-C272-4C0A-BB30-CA48DE713CA9}" type="slidenum">
              <a:rPr lang="tr-TR" altLang="tr-TR" sz="1200">
                <a:solidFill>
                  <a:prstClr val="black"/>
                </a:solidFill>
                <a:latin typeface="Arial Black" pitchFamily="34" charset="0"/>
              </a:rPr>
              <a:pPr algn="r" eaLnBrk="1" hangingPunct="1"/>
              <a:t>42</a:t>
            </a:fld>
            <a:endParaRPr lang="tr-TR" altLang="tr-TR" sz="1200">
              <a:solidFill>
                <a:prstClr val="black"/>
              </a:solidFill>
              <a:latin typeface="Arial Black" pitchFamily="34" charset="0"/>
            </a:endParaRPr>
          </a:p>
        </p:txBody>
      </p:sp>
      <p:sp>
        <p:nvSpPr>
          <p:cNvPr id="40963" name="Rectangle 2"/>
          <p:cNvSpPr>
            <a:spLocks noGrp="1" noChangeArrowheads="1"/>
          </p:cNvSpPr>
          <p:nvPr>
            <p:ph type="ctrTitle"/>
          </p:nvPr>
        </p:nvSpPr>
        <p:spPr>
          <a:xfrm>
            <a:off x="2026873" y="116632"/>
            <a:ext cx="7124328" cy="792088"/>
          </a:xfrm>
        </p:spPr>
        <p:txBody>
          <a:bodyPr>
            <a:noAutofit/>
          </a:bodyPr>
          <a:lstStyle/>
          <a:p>
            <a:pPr algn="ctr" eaLnBrk="1" hangingPunct="1">
              <a:defRPr/>
            </a:pPr>
            <a:r>
              <a:rPr lang="tr-TR" altLang="tr-TR" sz="2500" b="1" dirty="0">
                <a:solidFill>
                  <a:srgbClr val="FF0000"/>
                </a:solidFill>
              </a:rPr>
              <a:t>MATRAH ve VERGİ ARTIRIMINA İLİŞKİN ORTAK HÜKÜMLER</a:t>
            </a:r>
          </a:p>
        </p:txBody>
      </p:sp>
      <p:sp>
        <p:nvSpPr>
          <p:cNvPr id="24580" name="Rectangle 3"/>
          <p:cNvSpPr>
            <a:spLocks noGrp="1" noChangeArrowheads="1"/>
          </p:cNvSpPr>
          <p:nvPr>
            <p:ph type="subTitle" idx="1"/>
          </p:nvPr>
        </p:nvSpPr>
        <p:spPr>
          <a:xfrm>
            <a:off x="251520" y="1268760"/>
            <a:ext cx="8496944" cy="4824536"/>
          </a:xfrm>
        </p:spPr>
        <p:txBody>
          <a:bodyPr>
            <a:noAutofit/>
          </a:bodyPr>
          <a:lstStyle/>
          <a:p>
            <a:pPr marL="361950" indent="-276225" algn="just" eaLnBrk="1" fontAlgn="auto" hangingPunct="1">
              <a:spcBef>
                <a:spcPts val="0"/>
              </a:spcBef>
              <a:spcAft>
                <a:spcPts val="600"/>
              </a:spcAft>
              <a:buFont typeface="Wingdings" pitchFamily="2" charset="2"/>
              <a:buChar char="Ø"/>
              <a:defRPr/>
            </a:pPr>
            <a:r>
              <a:rPr lang="tr-TR" altLang="tr-TR" sz="2000" b="1" dirty="0">
                <a:solidFill>
                  <a:srgbClr val="0070C0"/>
                </a:solidFill>
              </a:rPr>
              <a:t>Matrah/vergi artırımı üzerinden hesaplanan vergiler, </a:t>
            </a:r>
            <a:r>
              <a:rPr lang="tr-TR" altLang="tr-TR" sz="2000" b="1" dirty="0">
                <a:solidFill>
                  <a:srgbClr val="FF0000"/>
                </a:solidFill>
              </a:rPr>
              <a:t>peşin</a:t>
            </a:r>
            <a:r>
              <a:rPr lang="tr-TR" altLang="tr-TR" sz="2000" b="1" dirty="0">
                <a:solidFill>
                  <a:srgbClr val="0070C0"/>
                </a:solidFill>
              </a:rPr>
              <a:t> veya </a:t>
            </a:r>
            <a:r>
              <a:rPr lang="tr-TR" altLang="tr-TR" sz="2000" b="1" dirty="0">
                <a:solidFill>
                  <a:srgbClr val="FF0000"/>
                </a:solidFill>
              </a:rPr>
              <a:t>İlk taksit Haziran/2023 </a:t>
            </a:r>
            <a:r>
              <a:rPr lang="tr-TR" altLang="tr-TR" sz="2000" b="1" dirty="0">
                <a:solidFill>
                  <a:srgbClr val="0070C0"/>
                </a:solidFill>
              </a:rPr>
              <a:t>ayından başlamak üzere azami </a:t>
            </a:r>
            <a:r>
              <a:rPr lang="tr-TR" altLang="tr-TR" sz="2000" b="1" dirty="0">
                <a:solidFill>
                  <a:srgbClr val="FF0000"/>
                </a:solidFill>
              </a:rPr>
              <a:t>12 eşit </a:t>
            </a:r>
            <a:r>
              <a:rPr lang="tr-TR" altLang="tr-TR" sz="2000" b="1" dirty="0">
                <a:solidFill>
                  <a:srgbClr val="0070C0"/>
                </a:solidFill>
              </a:rPr>
              <a:t>taksitte ödenebilecek.</a:t>
            </a:r>
          </a:p>
          <a:p>
            <a:pPr marL="361950" indent="-276225" algn="just" eaLnBrk="1" fontAlgn="auto" hangingPunct="1">
              <a:spcBef>
                <a:spcPts val="0"/>
              </a:spcBef>
              <a:spcAft>
                <a:spcPts val="600"/>
              </a:spcAft>
              <a:buFont typeface="Wingdings" pitchFamily="2" charset="2"/>
              <a:buChar char="Ø"/>
              <a:defRPr/>
            </a:pPr>
            <a:endParaRPr lang="tr-TR" altLang="tr-TR" sz="800" b="1" dirty="0">
              <a:solidFill>
                <a:srgbClr val="0070C0"/>
              </a:solidFill>
            </a:endParaRPr>
          </a:p>
          <a:p>
            <a:pPr marL="361950" indent="-276225" algn="just">
              <a:spcBef>
                <a:spcPts val="0"/>
              </a:spcBef>
              <a:spcAft>
                <a:spcPts val="600"/>
              </a:spcAft>
              <a:buFont typeface="Wingdings" pitchFamily="2" charset="2"/>
              <a:buChar char="Ø"/>
              <a:defRPr/>
            </a:pPr>
            <a:r>
              <a:rPr lang="tr-TR" altLang="tr-TR" sz="2000" b="1" dirty="0">
                <a:solidFill>
                  <a:schemeClr val="tx1"/>
                </a:solidFill>
              </a:rPr>
              <a:t>Matrah ve vergi artırımında bulunan mükelleflerin, ilk iki taksiti süresinde ve tam ödemeleri koşuluyla, </a:t>
            </a:r>
            <a:r>
              <a:rPr lang="tr-TR" altLang="tr-TR" sz="2000" b="1" dirty="0">
                <a:solidFill>
                  <a:srgbClr val="FF0000"/>
                </a:solidFill>
              </a:rPr>
              <a:t>bir takvim yılında en fazla </a:t>
            </a:r>
            <a:r>
              <a:rPr lang="tr-TR" altLang="tr-TR" sz="2000" b="1" u="sng" dirty="0">
                <a:solidFill>
                  <a:srgbClr val="FF0000"/>
                </a:solidFill>
              </a:rPr>
              <a:t>üç taksitin </a:t>
            </a:r>
            <a:r>
              <a:rPr lang="tr-TR" altLang="tr-TR" sz="2000" b="1" dirty="0">
                <a:solidFill>
                  <a:srgbClr val="FF0000"/>
                </a:solidFill>
              </a:rPr>
              <a:t>süresinde ödenmesi şartı </a:t>
            </a:r>
            <a:r>
              <a:rPr lang="tr-TR" altLang="tr-TR" sz="2000" b="1" u="sng" dirty="0">
                <a:solidFill>
                  <a:srgbClr val="FF0000"/>
                </a:solidFill>
              </a:rPr>
              <a:t>aranılmayacak</a:t>
            </a:r>
            <a:r>
              <a:rPr lang="tr-TR" altLang="tr-TR" sz="2000" b="1" dirty="0">
                <a:solidFill>
                  <a:srgbClr val="FF0000"/>
                </a:solidFill>
              </a:rPr>
              <a:t>, </a:t>
            </a:r>
            <a:r>
              <a:rPr lang="tr-TR" altLang="tr-TR" sz="2000" b="1" dirty="0">
                <a:solidFill>
                  <a:schemeClr val="tx1"/>
                </a:solidFill>
              </a:rPr>
              <a:t>süresinde ödenmeyen taksitler son taksiti izleyen ayın sonuna kadar </a:t>
            </a:r>
            <a:r>
              <a:rPr lang="tr-TR" altLang="tr-TR" sz="2000" b="1" dirty="0">
                <a:solidFill>
                  <a:srgbClr val="FF0000"/>
                </a:solidFill>
              </a:rPr>
              <a:t>geç ödeme zammıyla </a:t>
            </a:r>
            <a:r>
              <a:rPr lang="tr-TR" altLang="tr-TR" sz="2000" b="1" dirty="0">
                <a:solidFill>
                  <a:schemeClr val="tx1"/>
                </a:solidFill>
              </a:rPr>
              <a:t>birlikte ödenebilecek.</a:t>
            </a:r>
          </a:p>
          <a:p>
            <a:pPr marL="361950" indent="-276225" algn="just">
              <a:spcBef>
                <a:spcPts val="0"/>
              </a:spcBef>
              <a:spcAft>
                <a:spcPts val="600"/>
              </a:spcAft>
              <a:buFont typeface="Wingdings" pitchFamily="2" charset="2"/>
              <a:buChar char="Ø"/>
              <a:defRPr/>
            </a:pPr>
            <a:endParaRPr lang="tr-TR" altLang="tr-TR" sz="800" b="1" dirty="0">
              <a:solidFill>
                <a:schemeClr val="tx1"/>
              </a:solidFill>
            </a:endParaRPr>
          </a:p>
          <a:p>
            <a:pPr marL="361950" indent="-276225" algn="just" eaLnBrk="1" fontAlgn="auto" hangingPunct="1">
              <a:spcBef>
                <a:spcPts val="0"/>
              </a:spcBef>
              <a:spcAft>
                <a:spcPts val="600"/>
              </a:spcAft>
              <a:buFont typeface="Wingdings" pitchFamily="2" charset="2"/>
              <a:buChar char="Ø"/>
              <a:defRPr/>
            </a:pPr>
            <a:r>
              <a:rPr lang="tr-TR" altLang="tr-TR" sz="2000" b="1" dirty="0">
                <a:solidFill>
                  <a:srgbClr val="0070C0"/>
                </a:solidFill>
              </a:rPr>
              <a:t>Taksitler Kanunda öngörülen süre ve şekilde </a:t>
            </a:r>
            <a:r>
              <a:rPr lang="tr-TR" altLang="tr-TR" sz="2000" b="1" dirty="0">
                <a:solidFill>
                  <a:srgbClr val="FF0000"/>
                </a:solidFill>
              </a:rPr>
              <a:t>ödenmediği</a:t>
            </a:r>
            <a:r>
              <a:rPr lang="tr-TR" altLang="tr-TR" sz="2000" b="1" dirty="0">
                <a:solidFill>
                  <a:srgbClr val="0070C0"/>
                </a:solidFill>
              </a:rPr>
              <a:t> takdirde, ödenmeyen vergi tutarları </a:t>
            </a:r>
            <a:r>
              <a:rPr lang="tr-TR" altLang="tr-TR" sz="2000" b="1" dirty="0">
                <a:solidFill>
                  <a:srgbClr val="FF0000"/>
                </a:solidFill>
              </a:rPr>
              <a:t>ilk taksit ödeme süresinin son günü</a:t>
            </a:r>
            <a:r>
              <a:rPr lang="tr-TR" altLang="tr-TR" sz="2000" b="1" dirty="0">
                <a:solidFill>
                  <a:srgbClr val="0070C0"/>
                </a:solidFill>
              </a:rPr>
              <a:t> vade kabul edilerek </a:t>
            </a:r>
            <a:r>
              <a:rPr lang="tr-TR" altLang="tr-TR" sz="2000" b="1" dirty="0">
                <a:solidFill>
                  <a:srgbClr val="FF0000"/>
                </a:solidFill>
              </a:rPr>
              <a:t>gecikme zammıyla birlikte takip edilecek</a:t>
            </a:r>
            <a:r>
              <a:rPr lang="tr-TR" altLang="tr-TR" sz="2000" b="1" dirty="0">
                <a:solidFill>
                  <a:srgbClr val="0070C0"/>
                </a:solidFill>
              </a:rPr>
              <a:t>. </a:t>
            </a:r>
            <a:r>
              <a:rPr lang="tr-TR" altLang="tr-TR" sz="2000" b="1" dirty="0">
                <a:solidFill>
                  <a:srgbClr val="FF0000"/>
                </a:solidFill>
              </a:rPr>
              <a:t>İncelenmeme ve tarhiyata muhatap olmama </a:t>
            </a:r>
            <a:r>
              <a:rPr lang="tr-TR" altLang="tr-TR" sz="2000" b="1" dirty="0">
                <a:solidFill>
                  <a:schemeClr val="tx1"/>
                </a:solidFill>
              </a:rPr>
              <a:t>imkanından yararlanılmayacak</a:t>
            </a:r>
            <a:r>
              <a:rPr lang="tr-TR" altLang="tr-TR" sz="2000" b="1" dirty="0">
                <a:solidFill>
                  <a:srgbClr val="0070C0"/>
                </a:solidFill>
              </a:rPr>
              <a:t>.</a:t>
            </a:r>
          </a:p>
          <a:p>
            <a:pPr marL="361950" indent="-276225" algn="just" eaLnBrk="1" fontAlgn="auto" hangingPunct="1">
              <a:spcBef>
                <a:spcPts val="0"/>
              </a:spcBef>
              <a:spcAft>
                <a:spcPts val="600"/>
              </a:spcAft>
              <a:buFont typeface="Wingdings" pitchFamily="2" charset="2"/>
              <a:buChar char="Ø"/>
              <a:defRPr/>
            </a:pPr>
            <a:endParaRPr lang="tr-TR" altLang="tr-TR" sz="800" b="1" dirty="0">
              <a:solidFill>
                <a:schemeClr val="tx1"/>
              </a:solidFill>
            </a:endParaRPr>
          </a:p>
          <a:p>
            <a:pPr marL="361950" indent="-276225" algn="just" eaLnBrk="1" fontAlgn="auto" hangingPunct="1">
              <a:spcBef>
                <a:spcPts val="0"/>
              </a:spcBef>
              <a:spcAft>
                <a:spcPts val="600"/>
              </a:spcAft>
              <a:buFont typeface="Wingdings" pitchFamily="2" charset="2"/>
              <a:buChar char="Ø"/>
              <a:defRPr/>
            </a:pPr>
            <a:r>
              <a:rPr lang="tr-TR" altLang="tr-TR" sz="2000" b="1" dirty="0">
                <a:solidFill>
                  <a:schemeClr val="tx1"/>
                </a:solidFill>
              </a:rPr>
              <a:t>Matrah/vergi artırımında bulunan mükellefler hakkında bu Kanundan önce başlanılmış incelemelerin </a:t>
            </a:r>
            <a:r>
              <a:rPr lang="tr-TR" altLang="tr-TR" sz="2000" b="1" dirty="0">
                <a:solidFill>
                  <a:srgbClr val="FF0000"/>
                </a:solidFill>
              </a:rPr>
              <a:t>21/3/2023 tarihine kadar </a:t>
            </a:r>
            <a:r>
              <a:rPr lang="tr-TR" altLang="tr-TR" sz="2000" b="1" dirty="0">
                <a:solidFill>
                  <a:schemeClr val="tx1"/>
                </a:solidFill>
              </a:rPr>
              <a:t>bitirilmemesi halinde bu işlemlere devam edilmeyecek.</a:t>
            </a:r>
          </a:p>
        </p:txBody>
      </p:sp>
    </p:spTree>
    <p:extLst>
      <p:ext uri="{BB962C8B-B14F-4D97-AF65-F5344CB8AC3E}">
        <p14:creationId xmlns:p14="http://schemas.microsoft.com/office/powerpoint/2010/main" val="1685261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2FCDAF3E-C272-4C0A-BB30-CA48DE713CA9}" type="slidenum">
              <a:rPr lang="tr-TR" altLang="tr-TR" sz="1200">
                <a:solidFill>
                  <a:prstClr val="black"/>
                </a:solidFill>
                <a:latin typeface="Arial Black" pitchFamily="34" charset="0"/>
              </a:rPr>
              <a:pPr algn="r" eaLnBrk="1" hangingPunct="1"/>
              <a:t>43</a:t>
            </a:fld>
            <a:endParaRPr lang="tr-TR" altLang="tr-TR" sz="1200">
              <a:solidFill>
                <a:prstClr val="black"/>
              </a:solidFill>
              <a:latin typeface="Arial Black" pitchFamily="34" charset="0"/>
            </a:endParaRPr>
          </a:p>
        </p:txBody>
      </p:sp>
      <p:sp>
        <p:nvSpPr>
          <p:cNvPr id="40963" name="Rectangle 2"/>
          <p:cNvSpPr>
            <a:spLocks noGrp="1" noChangeArrowheads="1"/>
          </p:cNvSpPr>
          <p:nvPr>
            <p:ph type="ctrTitle"/>
          </p:nvPr>
        </p:nvSpPr>
        <p:spPr>
          <a:xfrm>
            <a:off x="2026873" y="116632"/>
            <a:ext cx="7124328" cy="792088"/>
          </a:xfrm>
        </p:spPr>
        <p:txBody>
          <a:bodyPr>
            <a:noAutofit/>
          </a:bodyPr>
          <a:lstStyle/>
          <a:p>
            <a:pPr algn="ctr" eaLnBrk="1" hangingPunct="1">
              <a:defRPr/>
            </a:pPr>
            <a:r>
              <a:rPr lang="tr-TR" altLang="tr-TR" sz="2500" b="1" dirty="0">
                <a:solidFill>
                  <a:srgbClr val="FF0000"/>
                </a:solidFill>
              </a:rPr>
              <a:t>MATRAH ve VERGİ ARTIRIMINA İLİŞKİN ORTAK HÜKÜMLER</a:t>
            </a:r>
          </a:p>
        </p:txBody>
      </p:sp>
      <p:sp>
        <p:nvSpPr>
          <p:cNvPr id="6" name="Rectangle 3"/>
          <p:cNvSpPr>
            <a:spLocks noGrp="1" noChangeArrowheads="1"/>
          </p:cNvSpPr>
          <p:nvPr>
            <p:ph type="subTitle" idx="1"/>
          </p:nvPr>
        </p:nvSpPr>
        <p:spPr>
          <a:xfrm>
            <a:off x="251520" y="1124744"/>
            <a:ext cx="8568952" cy="4896544"/>
          </a:xfrm>
        </p:spPr>
        <p:txBody>
          <a:bodyPr>
            <a:noAutofit/>
          </a:bodyPr>
          <a:lstStyle/>
          <a:p>
            <a:pPr marL="361950" indent="-276225" algn="just" eaLnBrk="1" fontAlgn="auto" hangingPunct="1">
              <a:lnSpc>
                <a:spcPct val="80000"/>
              </a:lnSpc>
              <a:spcAft>
                <a:spcPts val="0"/>
              </a:spcAft>
              <a:buFont typeface="Wingdings" pitchFamily="2" charset="2"/>
              <a:buChar char="Ø"/>
              <a:defRPr/>
            </a:pPr>
            <a:r>
              <a:rPr lang="tr-TR" altLang="tr-TR" sz="2000" b="1" dirty="0">
                <a:solidFill>
                  <a:schemeClr val="tx1"/>
                </a:solidFill>
              </a:rPr>
              <a:t>Matrah/vergi artırımdan aşağıdaki kişiler </a:t>
            </a:r>
            <a:r>
              <a:rPr lang="tr-TR" altLang="tr-TR" sz="2000" b="1" dirty="0">
                <a:solidFill>
                  <a:srgbClr val="FF0000"/>
                </a:solidFill>
              </a:rPr>
              <a:t>yararlanamayacak;</a:t>
            </a:r>
          </a:p>
          <a:p>
            <a:pPr marL="361950" indent="-276225" algn="just" eaLnBrk="1" fontAlgn="auto" hangingPunct="1">
              <a:lnSpc>
                <a:spcPct val="80000"/>
              </a:lnSpc>
              <a:spcAft>
                <a:spcPts val="0"/>
              </a:spcAft>
              <a:buFont typeface="Wingdings" pitchFamily="2" charset="2"/>
              <a:buChar char="Ø"/>
              <a:defRPr/>
            </a:pPr>
            <a:endParaRPr lang="tr-TR" altLang="tr-TR" sz="900" b="1" dirty="0">
              <a:solidFill>
                <a:schemeClr val="tx1"/>
              </a:solidFill>
            </a:endParaRPr>
          </a:p>
          <a:p>
            <a:pPr marL="446088" indent="-269875" algn="just" eaLnBrk="1" fontAlgn="auto" hangingPunct="1">
              <a:spcBef>
                <a:spcPts val="0"/>
              </a:spcBef>
              <a:spcAft>
                <a:spcPts val="200"/>
              </a:spcAft>
              <a:buFont typeface="Arial" pitchFamily="34" charset="0"/>
              <a:buChar char="•"/>
              <a:defRPr/>
            </a:pPr>
            <a:r>
              <a:rPr lang="tr-TR" altLang="tr-TR" sz="2000" b="1" dirty="0">
                <a:solidFill>
                  <a:srgbClr val="0070C0"/>
                </a:solidFill>
              </a:rPr>
              <a:t>Defter, kayıt ve belgeleri yok edenler</a:t>
            </a:r>
          </a:p>
          <a:p>
            <a:pPr marL="176213" algn="just" eaLnBrk="1" fontAlgn="auto" hangingPunct="1">
              <a:spcBef>
                <a:spcPts val="0"/>
              </a:spcBef>
              <a:spcAft>
                <a:spcPts val="200"/>
              </a:spcAft>
              <a:defRPr/>
            </a:pPr>
            <a:r>
              <a:rPr lang="tr-TR" altLang="tr-TR" sz="700" b="1" dirty="0">
                <a:solidFill>
                  <a:srgbClr val="0070C0"/>
                </a:solidFill>
              </a:rPr>
              <a:t> </a:t>
            </a:r>
          </a:p>
          <a:p>
            <a:pPr marL="446088" indent="-269875" algn="just" eaLnBrk="1" fontAlgn="auto" hangingPunct="1">
              <a:spcBef>
                <a:spcPts val="0"/>
              </a:spcBef>
              <a:spcAft>
                <a:spcPts val="200"/>
              </a:spcAft>
              <a:buFont typeface="Arial" pitchFamily="34" charset="0"/>
              <a:buChar char="•"/>
              <a:defRPr/>
            </a:pPr>
            <a:r>
              <a:rPr lang="tr-TR" altLang="tr-TR" sz="2000" b="1" dirty="0">
                <a:solidFill>
                  <a:srgbClr val="0070C0"/>
                </a:solidFill>
              </a:rPr>
              <a:t>Defter sahifelerini yok ederek yerine başka yapraklar koyanlar veya hiç yaprak koymayanlar </a:t>
            </a:r>
          </a:p>
          <a:p>
            <a:pPr marL="446088" indent="-269875" algn="just" eaLnBrk="1" fontAlgn="auto" hangingPunct="1">
              <a:spcBef>
                <a:spcPts val="0"/>
              </a:spcBef>
              <a:spcAft>
                <a:spcPts val="200"/>
              </a:spcAft>
              <a:buFont typeface="Arial" pitchFamily="34" charset="0"/>
              <a:buChar char="•"/>
              <a:defRPr/>
            </a:pPr>
            <a:endParaRPr lang="tr-TR" altLang="tr-TR" sz="700" b="1" dirty="0">
              <a:solidFill>
                <a:srgbClr val="0070C0"/>
              </a:solidFill>
            </a:endParaRPr>
          </a:p>
          <a:p>
            <a:pPr marL="446088" indent="-269875" algn="just" eaLnBrk="1" fontAlgn="auto" hangingPunct="1">
              <a:spcBef>
                <a:spcPts val="0"/>
              </a:spcBef>
              <a:spcAft>
                <a:spcPts val="200"/>
              </a:spcAft>
              <a:buFont typeface="Arial" pitchFamily="34" charset="0"/>
              <a:buChar char="•"/>
              <a:defRPr/>
            </a:pPr>
            <a:r>
              <a:rPr lang="tr-TR" altLang="tr-TR" sz="2000" b="1" dirty="0">
                <a:solidFill>
                  <a:srgbClr val="0070C0"/>
                </a:solidFill>
              </a:rPr>
              <a:t>Belgelerin asıl veya suretlerini tamamen veya kısmen sahte olarak düzenleyenler</a:t>
            </a:r>
          </a:p>
          <a:p>
            <a:pPr marL="176213" algn="just" eaLnBrk="1" fontAlgn="auto" hangingPunct="1">
              <a:spcBef>
                <a:spcPts val="0"/>
              </a:spcBef>
              <a:spcAft>
                <a:spcPts val="200"/>
              </a:spcAft>
              <a:defRPr/>
            </a:pPr>
            <a:endParaRPr lang="tr-TR" altLang="tr-TR" sz="800" b="1" dirty="0">
              <a:solidFill>
                <a:srgbClr val="0070C0"/>
              </a:solidFill>
            </a:endParaRPr>
          </a:p>
          <a:p>
            <a:pPr marL="446088" indent="-269875" algn="just" eaLnBrk="1" fontAlgn="auto" hangingPunct="1">
              <a:spcBef>
                <a:spcPts val="0"/>
              </a:spcBef>
              <a:spcAft>
                <a:spcPts val="200"/>
              </a:spcAft>
              <a:buFont typeface="Arial" pitchFamily="34" charset="0"/>
              <a:buChar char="•"/>
              <a:defRPr/>
            </a:pPr>
            <a:r>
              <a:rPr lang="tr-TR" altLang="tr-TR" sz="2000" b="1" dirty="0">
                <a:solidFill>
                  <a:srgbClr val="0070C0"/>
                </a:solidFill>
              </a:rPr>
              <a:t>Ödeme Kaydedici cihazlara yetkisiz ya da yetki sınırlarını aşarak müdahale edenler</a:t>
            </a:r>
          </a:p>
          <a:p>
            <a:pPr marL="446088" indent="-269875" algn="just" eaLnBrk="1" fontAlgn="auto" hangingPunct="1">
              <a:spcBef>
                <a:spcPts val="0"/>
              </a:spcBef>
              <a:spcAft>
                <a:spcPts val="200"/>
              </a:spcAft>
              <a:buFont typeface="Arial" pitchFamily="34" charset="0"/>
              <a:buChar char="•"/>
              <a:defRPr/>
            </a:pPr>
            <a:endParaRPr lang="tr-TR" altLang="tr-TR" sz="700" b="1" dirty="0">
              <a:solidFill>
                <a:srgbClr val="0070C0"/>
              </a:solidFill>
            </a:endParaRPr>
          </a:p>
          <a:p>
            <a:pPr marL="446088" indent="-269875" algn="just">
              <a:spcBef>
                <a:spcPts val="0"/>
              </a:spcBef>
              <a:spcAft>
                <a:spcPts val="200"/>
              </a:spcAft>
              <a:buFont typeface="Arial" pitchFamily="34" charset="0"/>
              <a:buChar char="•"/>
              <a:defRPr/>
            </a:pPr>
            <a:r>
              <a:rPr lang="tr-TR" altLang="tr-TR" sz="2000" b="1" dirty="0">
                <a:solidFill>
                  <a:srgbClr val="0070C0"/>
                </a:solidFill>
              </a:rPr>
              <a:t>Terör suçundan hüküm giyenler</a:t>
            </a:r>
          </a:p>
          <a:p>
            <a:pPr marL="446088" indent="-269875" algn="just">
              <a:spcBef>
                <a:spcPts val="0"/>
              </a:spcBef>
              <a:spcAft>
                <a:spcPts val="200"/>
              </a:spcAft>
              <a:buFont typeface="Arial" pitchFamily="34" charset="0"/>
              <a:buChar char="•"/>
              <a:defRPr/>
            </a:pPr>
            <a:endParaRPr lang="tr-TR" altLang="tr-TR" sz="700" b="1" dirty="0">
              <a:solidFill>
                <a:srgbClr val="0070C0"/>
              </a:solidFill>
            </a:endParaRPr>
          </a:p>
          <a:p>
            <a:pPr marL="446088" indent="-269875" algn="just">
              <a:spcBef>
                <a:spcPts val="0"/>
              </a:spcBef>
              <a:spcAft>
                <a:spcPts val="200"/>
              </a:spcAft>
              <a:buFont typeface="Arial" pitchFamily="34" charset="0"/>
              <a:buChar char="•"/>
              <a:defRPr/>
            </a:pPr>
            <a:r>
              <a:rPr lang="tr-TR" altLang="tr-TR" sz="2000" b="1" dirty="0">
                <a:solidFill>
                  <a:srgbClr val="0070C0"/>
                </a:solidFill>
              </a:rPr>
              <a:t>Milli güvenliğe karşı işlenen suçlar nedeniyle haklarında soruşturma ve kovuşturmalar kapsamında vergi incelemesi yapılması, terörün finansmanı suçu veya aklama suçu kapsamında inceleme ve araştırma yapılması talep edilenler</a:t>
            </a:r>
          </a:p>
        </p:txBody>
      </p:sp>
    </p:spTree>
    <p:extLst>
      <p:ext uri="{BB962C8B-B14F-4D97-AF65-F5344CB8AC3E}">
        <p14:creationId xmlns:p14="http://schemas.microsoft.com/office/powerpoint/2010/main" val="25090778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2FCDAF3E-C272-4C0A-BB30-CA48DE713CA9}" type="slidenum">
              <a:rPr lang="tr-TR" altLang="tr-TR" sz="1200">
                <a:solidFill>
                  <a:prstClr val="black"/>
                </a:solidFill>
                <a:latin typeface="Arial Black" pitchFamily="34" charset="0"/>
              </a:rPr>
              <a:pPr algn="r" eaLnBrk="1" hangingPunct="1"/>
              <a:t>44</a:t>
            </a:fld>
            <a:endParaRPr lang="tr-TR" altLang="tr-TR" sz="1200">
              <a:solidFill>
                <a:prstClr val="black"/>
              </a:solidFill>
              <a:latin typeface="Arial Black" pitchFamily="34" charset="0"/>
            </a:endParaRPr>
          </a:p>
        </p:txBody>
      </p:sp>
      <p:sp>
        <p:nvSpPr>
          <p:cNvPr id="40963" name="Rectangle 2"/>
          <p:cNvSpPr>
            <a:spLocks noGrp="1" noChangeArrowheads="1"/>
          </p:cNvSpPr>
          <p:nvPr>
            <p:ph type="ctrTitle"/>
          </p:nvPr>
        </p:nvSpPr>
        <p:spPr>
          <a:xfrm>
            <a:off x="2026873" y="116632"/>
            <a:ext cx="7124328" cy="792088"/>
          </a:xfrm>
        </p:spPr>
        <p:txBody>
          <a:bodyPr>
            <a:noAutofit/>
          </a:bodyPr>
          <a:lstStyle/>
          <a:p>
            <a:pPr algn="ctr" eaLnBrk="1" hangingPunct="1">
              <a:defRPr/>
            </a:pPr>
            <a:r>
              <a:rPr lang="tr-TR" altLang="tr-TR" sz="2500" b="1" dirty="0">
                <a:solidFill>
                  <a:srgbClr val="FF0000"/>
                </a:solidFill>
              </a:rPr>
              <a:t>MATRAH ve VERGİ ARTIRIMINA İLİŞKİN ORTAK HÜKÜMLER</a:t>
            </a:r>
          </a:p>
        </p:txBody>
      </p:sp>
      <p:sp>
        <p:nvSpPr>
          <p:cNvPr id="6" name="Rectangle 3"/>
          <p:cNvSpPr>
            <a:spLocks noGrp="1" noChangeArrowheads="1"/>
          </p:cNvSpPr>
          <p:nvPr>
            <p:ph type="subTitle" idx="1"/>
          </p:nvPr>
        </p:nvSpPr>
        <p:spPr>
          <a:xfrm>
            <a:off x="251520" y="944488"/>
            <a:ext cx="8640960" cy="5303912"/>
          </a:xfrm>
        </p:spPr>
        <p:txBody>
          <a:bodyPr>
            <a:noAutofit/>
          </a:bodyPr>
          <a:lstStyle/>
          <a:p>
            <a:pPr marL="265113" algn="just">
              <a:spcBef>
                <a:spcPts val="0"/>
              </a:spcBef>
              <a:spcAft>
                <a:spcPts val="200"/>
              </a:spcAft>
              <a:tabLst>
                <a:tab pos="893763" algn="l"/>
              </a:tabLst>
              <a:defRPr/>
            </a:pPr>
            <a:r>
              <a:rPr lang="tr-TR" altLang="tr-TR" sz="2100" b="1" dirty="0">
                <a:solidFill>
                  <a:srgbClr val="FF0000"/>
                </a:solidFill>
              </a:rPr>
              <a:t>12/3/2023 tarihi itibarıyla haklarında</a:t>
            </a:r>
            <a:r>
              <a:rPr lang="tr-TR" altLang="tr-TR" sz="2100" b="1" dirty="0">
                <a:solidFill>
                  <a:srgbClr val="0070C0"/>
                </a:solidFill>
              </a:rPr>
              <a:t>;	</a:t>
            </a:r>
          </a:p>
          <a:p>
            <a:pPr marL="265113" algn="just">
              <a:spcBef>
                <a:spcPts val="0"/>
              </a:spcBef>
              <a:spcAft>
                <a:spcPts val="200"/>
              </a:spcAft>
              <a:buFont typeface="Arial" panose="020B0604020202020204" pitchFamily="34" charset="0"/>
              <a:buChar char="•"/>
              <a:tabLst>
                <a:tab pos="893763" algn="l"/>
              </a:tabLst>
              <a:defRPr/>
            </a:pPr>
            <a:r>
              <a:rPr lang="tr-TR" altLang="tr-TR" sz="2100" b="1" dirty="0">
                <a:solidFill>
                  <a:srgbClr val="0070C0"/>
                </a:solidFill>
              </a:rPr>
              <a:t>Defter, kayıt ve belgeleri yok etme, defter sahifelerini yok ederek yerine başka yapraklar koyma veya hiç yaprak koymama</a:t>
            </a:r>
          </a:p>
          <a:p>
            <a:pPr marL="265113" algn="just" eaLnBrk="1" fontAlgn="auto" hangingPunct="1">
              <a:spcBef>
                <a:spcPts val="0"/>
              </a:spcBef>
              <a:spcAft>
                <a:spcPts val="200"/>
              </a:spcAft>
              <a:buFont typeface="Arial" panose="020B0604020202020204" pitchFamily="34" charset="0"/>
              <a:buChar char="•"/>
              <a:tabLst>
                <a:tab pos="893763" algn="l"/>
              </a:tabLst>
              <a:defRPr/>
            </a:pPr>
            <a:r>
              <a:rPr lang="tr-TR" altLang="tr-TR" sz="2100" b="1" dirty="0">
                <a:solidFill>
                  <a:srgbClr val="0070C0"/>
                </a:solidFill>
              </a:rPr>
              <a:t>Belgelerin asıl veya suretlerini tamamen veya kısmen sahte olarak düzenleme</a:t>
            </a:r>
          </a:p>
          <a:p>
            <a:pPr marL="265113" algn="just" eaLnBrk="1" fontAlgn="auto" hangingPunct="1">
              <a:spcBef>
                <a:spcPts val="0"/>
              </a:spcBef>
              <a:spcAft>
                <a:spcPts val="200"/>
              </a:spcAft>
              <a:buFont typeface="Arial" panose="020B0604020202020204" pitchFamily="34" charset="0"/>
              <a:buChar char="•"/>
              <a:tabLst>
                <a:tab pos="893763" algn="l"/>
              </a:tabLst>
              <a:defRPr/>
            </a:pPr>
            <a:r>
              <a:rPr lang="tr-TR" altLang="tr-TR" sz="2100" b="1" dirty="0">
                <a:solidFill>
                  <a:srgbClr val="0070C0"/>
                </a:solidFill>
              </a:rPr>
              <a:t> Ödeme Kaydedici cihazlara yetkisiz ya da yetki sınırlarını aşarak müdahale etme</a:t>
            </a:r>
          </a:p>
          <a:p>
            <a:pPr marL="265113" algn="just" eaLnBrk="1" fontAlgn="auto" hangingPunct="1">
              <a:spcBef>
                <a:spcPts val="0"/>
              </a:spcBef>
              <a:spcAft>
                <a:spcPts val="200"/>
              </a:spcAft>
              <a:defRPr/>
            </a:pPr>
            <a:r>
              <a:rPr lang="tr-TR" altLang="tr-TR" sz="2100" b="1" dirty="0">
                <a:solidFill>
                  <a:srgbClr val="0070C0"/>
                </a:solidFill>
              </a:rPr>
              <a:t>fiillerinden hareketle vergi incelemesi devam edenlerin, diğer mükellefler gibi, </a:t>
            </a:r>
            <a:r>
              <a:rPr lang="tr-TR" altLang="tr-TR" sz="2100" b="1" dirty="0">
                <a:solidFill>
                  <a:srgbClr val="FF0000"/>
                </a:solidFill>
              </a:rPr>
              <a:t>Kanunda belirtilen süre ve öngörülen şekilde matrah veya vergi artırımında bulunmaları durumunda</a:t>
            </a:r>
            <a:r>
              <a:rPr lang="tr-TR" altLang="tr-TR" sz="2100" b="1" dirty="0">
                <a:solidFill>
                  <a:srgbClr val="0070C0"/>
                </a:solidFill>
              </a:rPr>
              <a:t>, söz konusu vergi incelemesi tamamlanana kadar bu artırımlara ilişkin </a:t>
            </a:r>
            <a:r>
              <a:rPr lang="tr-TR" altLang="tr-TR" sz="2100" b="1" u="sng" dirty="0">
                <a:solidFill>
                  <a:srgbClr val="FF0000"/>
                </a:solidFill>
              </a:rPr>
              <a:t>tahakkuk işlemleri bekletilecektir.</a:t>
            </a:r>
          </a:p>
          <a:p>
            <a:pPr marL="265113" algn="just" eaLnBrk="1" fontAlgn="auto" hangingPunct="1">
              <a:spcBef>
                <a:spcPts val="0"/>
              </a:spcBef>
              <a:spcAft>
                <a:spcPts val="200"/>
              </a:spcAft>
              <a:defRPr/>
            </a:pPr>
            <a:r>
              <a:rPr lang="tr-TR" altLang="tr-TR" sz="2100" b="1" dirty="0">
                <a:solidFill>
                  <a:srgbClr val="FF0000"/>
                </a:solidFill>
              </a:rPr>
              <a:t>Söz konusu inceleme neticesinde </a:t>
            </a:r>
            <a:r>
              <a:rPr lang="tr-TR" altLang="tr-TR" sz="2100" b="1" dirty="0">
                <a:solidFill>
                  <a:srgbClr val="0070C0"/>
                </a:solidFill>
              </a:rPr>
              <a:t>bu fiillerin varlığı tespit edilmezse,</a:t>
            </a:r>
            <a:r>
              <a:rPr lang="tr-TR" altLang="tr-TR" sz="2100" b="1" dirty="0">
                <a:solidFill>
                  <a:srgbClr val="FF0000"/>
                </a:solidFill>
              </a:rPr>
              <a:t> mükellefler bu durumdan haberdar edilecek ve </a:t>
            </a:r>
            <a:r>
              <a:rPr lang="tr-TR" altLang="tr-TR" sz="2100" b="1" dirty="0">
                <a:solidFill>
                  <a:srgbClr val="0070C0"/>
                </a:solidFill>
              </a:rPr>
              <a:t>artırıma istinaden hesaplanan vergileri ödemeleri durumunda matrah ve vergi artırımı hükümlerinden yararlanılabilecekler.</a:t>
            </a:r>
          </a:p>
        </p:txBody>
      </p:sp>
    </p:spTree>
    <p:extLst>
      <p:ext uri="{BB962C8B-B14F-4D97-AF65-F5344CB8AC3E}">
        <p14:creationId xmlns:p14="http://schemas.microsoft.com/office/powerpoint/2010/main" val="80523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03849448-C8FC-4DE3-B94E-2AB63BEC38E8}" type="slidenum">
              <a:rPr lang="tr-TR" altLang="tr-TR" sz="1200">
                <a:solidFill>
                  <a:prstClr val="black"/>
                </a:solidFill>
                <a:latin typeface="Arial Black" pitchFamily="34" charset="0"/>
              </a:rPr>
              <a:pPr algn="r" eaLnBrk="1" hangingPunct="1"/>
              <a:t>45</a:t>
            </a:fld>
            <a:endParaRPr lang="tr-TR" altLang="tr-TR" sz="1200">
              <a:solidFill>
                <a:prstClr val="black"/>
              </a:solidFill>
              <a:latin typeface="Arial Black" pitchFamily="34" charset="0"/>
            </a:endParaRPr>
          </a:p>
        </p:txBody>
      </p:sp>
      <p:sp>
        <p:nvSpPr>
          <p:cNvPr id="41987" name="Rectangle 2"/>
          <p:cNvSpPr>
            <a:spLocks noGrp="1" noChangeArrowheads="1"/>
          </p:cNvSpPr>
          <p:nvPr>
            <p:ph type="ctrTitle"/>
          </p:nvPr>
        </p:nvSpPr>
        <p:spPr>
          <a:xfrm>
            <a:off x="2267744" y="-27384"/>
            <a:ext cx="7052320" cy="648072"/>
          </a:xfrm>
        </p:spPr>
        <p:txBody>
          <a:bodyPr>
            <a:noAutofit/>
          </a:bodyPr>
          <a:lstStyle/>
          <a:p>
            <a:pPr algn="ctr" eaLnBrk="1" hangingPunct="1">
              <a:defRPr/>
            </a:pPr>
            <a:r>
              <a:rPr lang="tr-TR" altLang="tr-TR" sz="2400" b="1" dirty="0">
                <a:solidFill>
                  <a:srgbClr val="FF0000"/>
                </a:solidFill>
              </a:rPr>
              <a:t/>
            </a:r>
            <a:br>
              <a:rPr lang="tr-TR" altLang="tr-TR" sz="2400" b="1" dirty="0">
                <a:solidFill>
                  <a:srgbClr val="FF0000"/>
                </a:solidFill>
              </a:rPr>
            </a:br>
            <a:r>
              <a:rPr lang="tr-TR" altLang="tr-TR" sz="2400" b="1" dirty="0">
                <a:solidFill>
                  <a:srgbClr val="FF0000"/>
                </a:solidFill>
              </a:rPr>
              <a:t>İŞLETMEDE BULUNDUĞU HALDE KAYITLARDA </a:t>
            </a:r>
            <a:br>
              <a:rPr lang="tr-TR" altLang="tr-TR" sz="2400" b="1" dirty="0">
                <a:solidFill>
                  <a:srgbClr val="FF0000"/>
                </a:solidFill>
              </a:rPr>
            </a:br>
            <a:r>
              <a:rPr lang="tr-TR" altLang="tr-TR" sz="2400" b="1" dirty="0">
                <a:solidFill>
                  <a:srgbClr val="FF0000"/>
                </a:solidFill>
              </a:rPr>
              <a:t>YER ALMAYAN KIYMETLER (1)</a:t>
            </a:r>
          </a:p>
        </p:txBody>
      </p:sp>
      <p:sp>
        <p:nvSpPr>
          <p:cNvPr id="7" name="Rectangle 3"/>
          <p:cNvSpPr>
            <a:spLocks noGrp="1" noChangeArrowheads="1"/>
          </p:cNvSpPr>
          <p:nvPr>
            <p:ph type="subTitle" idx="1"/>
          </p:nvPr>
        </p:nvSpPr>
        <p:spPr>
          <a:xfrm>
            <a:off x="395536" y="1556792"/>
            <a:ext cx="8064896" cy="4104456"/>
          </a:xfrm>
        </p:spPr>
        <p:txBody>
          <a:bodyPr>
            <a:noAutofit/>
          </a:bodyPr>
          <a:lstStyle/>
          <a:p>
            <a:pPr algn="just" eaLnBrk="1" fontAlgn="auto" hangingPunct="1">
              <a:spcBef>
                <a:spcPts val="0"/>
              </a:spcBef>
              <a:spcAft>
                <a:spcPts val="0"/>
              </a:spcAft>
              <a:buClr>
                <a:schemeClr val="tx1"/>
              </a:buClr>
              <a:buFont typeface="Wingdings" pitchFamily="2" charset="2"/>
              <a:buChar char="Ø"/>
              <a:defRPr/>
            </a:pPr>
            <a:r>
              <a:rPr lang="tr-TR" altLang="tr-TR" sz="2600" b="1" dirty="0">
                <a:solidFill>
                  <a:srgbClr val="0070C0"/>
                </a:solidFill>
              </a:rPr>
              <a:t>Kayıtlarda yer almayan </a:t>
            </a:r>
            <a:r>
              <a:rPr lang="tr-TR" altLang="tr-TR" sz="2600" b="1" dirty="0">
                <a:solidFill>
                  <a:srgbClr val="FF0000"/>
                </a:solidFill>
              </a:rPr>
              <a:t>emtia, makine, teçhizat ve demirbaşların </a:t>
            </a:r>
            <a:r>
              <a:rPr lang="tr-TR" altLang="tr-TR" sz="2600" b="1" dirty="0">
                <a:solidFill>
                  <a:srgbClr val="0070C0"/>
                </a:solidFill>
              </a:rPr>
              <a:t>deftere kaydına imkan vermektedir. Bu kıymetler için envanter listesi hazırlanır.</a:t>
            </a:r>
          </a:p>
          <a:p>
            <a:pPr algn="just" eaLnBrk="1" fontAlgn="auto" hangingPunct="1">
              <a:spcBef>
                <a:spcPts val="0"/>
              </a:spcBef>
              <a:spcAft>
                <a:spcPts val="0"/>
              </a:spcAft>
              <a:buClr>
                <a:schemeClr val="tx1"/>
              </a:buClr>
              <a:buFont typeface="Wingdings" pitchFamily="2" charset="2"/>
              <a:buChar char="Ø"/>
              <a:defRPr/>
            </a:pPr>
            <a:endParaRPr lang="tr-TR" altLang="tr-TR" sz="2600" b="1" dirty="0">
              <a:solidFill>
                <a:srgbClr val="0070C0"/>
              </a:solidFill>
            </a:endParaRPr>
          </a:p>
          <a:p>
            <a:pPr algn="just" eaLnBrk="1" fontAlgn="auto" hangingPunct="1">
              <a:spcBef>
                <a:spcPts val="0"/>
              </a:spcBef>
              <a:spcAft>
                <a:spcPts val="0"/>
              </a:spcAft>
              <a:buClr>
                <a:schemeClr val="tx1"/>
              </a:buClr>
              <a:buFont typeface="Wingdings" pitchFamily="2" charset="2"/>
              <a:buChar char="Ø"/>
              <a:defRPr/>
            </a:pPr>
            <a:r>
              <a:rPr lang="tr-TR" altLang="tr-TR" sz="2600" b="1" dirty="0">
                <a:solidFill>
                  <a:srgbClr val="0070C0"/>
                </a:solidFill>
              </a:rPr>
              <a:t>Makine, teçhizat, demirbaş ve </a:t>
            </a:r>
            <a:r>
              <a:rPr lang="tr-TR" altLang="tr-TR" sz="2600" b="1" dirty="0" err="1">
                <a:solidFill>
                  <a:srgbClr val="0070C0"/>
                </a:solidFill>
              </a:rPr>
              <a:t>emtiaların</a:t>
            </a:r>
            <a:r>
              <a:rPr lang="tr-TR" altLang="tr-TR" sz="2600" b="1" dirty="0">
                <a:solidFill>
                  <a:srgbClr val="0070C0"/>
                </a:solidFill>
              </a:rPr>
              <a:t> rayiç bedeli üzerinden tabi olduğu </a:t>
            </a:r>
            <a:r>
              <a:rPr lang="tr-TR" altLang="tr-TR" sz="2600" b="1" dirty="0">
                <a:solidFill>
                  <a:srgbClr val="FF0000"/>
                </a:solidFill>
              </a:rPr>
              <a:t>KDV oranlarının </a:t>
            </a:r>
            <a:r>
              <a:rPr lang="tr-TR" altLang="tr-TR" sz="2600" b="1" u="sng" dirty="0">
                <a:solidFill>
                  <a:srgbClr val="FF0000"/>
                </a:solidFill>
              </a:rPr>
              <a:t>yarısı oranında</a:t>
            </a:r>
            <a:r>
              <a:rPr lang="tr-TR" altLang="tr-TR" sz="2600" b="1" dirty="0">
                <a:solidFill>
                  <a:srgbClr val="0070C0"/>
                </a:solidFill>
              </a:rPr>
              <a:t>, KDV hesaplanır ve Tebliğ ekinde yer alan 2 No.lu KDV beyannamesi ile </a:t>
            </a:r>
            <a:r>
              <a:rPr lang="tr-TR" sz="2600" b="1" dirty="0">
                <a:solidFill>
                  <a:srgbClr val="FF0000"/>
                </a:solidFill>
              </a:rPr>
              <a:t>31/5/2023 </a:t>
            </a:r>
            <a:r>
              <a:rPr lang="tr-TR" sz="2600" b="1" dirty="0">
                <a:solidFill>
                  <a:srgbClr val="0070C0"/>
                </a:solidFill>
              </a:rPr>
              <a:t>tarihine kadar KDV yönünden bağlı olunan vergi dairelerine beyan edilir ve </a:t>
            </a:r>
            <a:r>
              <a:rPr lang="tr-TR" sz="2600" b="1" dirty="0">
                <a:solidFill>
                  <a:srgbClr val="FF0000"/>
                </a:solidFill>
              </a:rPr>
              <a:t>aynı süre içinde ödenir. </a:t>
            </a:r>
          </a:p>
        </p:txBody>
      </p:sp>
    </p:spTree>
    <p:extLst>
      <p:ext uri="{BB962C8B-B14F-4D97-AF65-F5344CB8AC3E}">
        <p14:creationId xmlns:p14="http://schemas.microsoft.com/office/powerpoint/2010/main" val="1875751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03849448-C8FC-4DE3-B94E-2AB63BEC38E8}" type="slidenum">
              <a:rPr lang="tr-TR" altLang="tr-TR" sz="1200">
                <a:solidFill>
                  <a:prstClr val="black"/>
                </a:solidFill>
                <a:latin typeface="Arial Black" pitchFamily="34" charset="0"/>
              </a:rPr>
              <a:pPr algn="r" eaLnBrk="1" hangingPunct="1"/>
              <a:t>46</a:t>
            </a:fld>
            <a:endParaRPr lang="tr-TR" altLang="tr-TR" sz="1200">
              <a:solidFill>
                <a:prstClr val="black"/>
              </a:solidFill>
              <a:latin typeface="Arial Black" pitchFamily="34" charset="0"/>
            </a:endParaRPr>
          </a:p>
        </p:txBody>
      </p:sp>
      <p:sp>
        <p:nvSpPr>
          <p:cNvPr id="41987" name="Rectangle 2"/>
          <p:cNvSpPr>
            <a:spLocks noGrp="1" noChangeArrowheads="1"/>
          </p:cNvSpPr>
          <p:nvPr>
            <p:ph type="ctrTitle"/>
          </p:nvPr>
        </p:nvSpPr>
        <p:spPr>
          <a:xfrm>
            <a:off x="2267744" y="-27384"/>
            <a:ext cx="7052320" cy="648072"/>
          </a:xfrm>
        </p:spPr>
        <p:txBody>
          <a:bodyPr>
            <a:noAutofit/>
          </a:bodyPr>
          <a:lstStyle/>
          <a:p>
            <a:pPr algn="ctr" eaLnBrk="1" hangingPunct="1">
              <a:defRPr/>
            </a:pPr>
            <a:r>
              <a:rPr lang="tr-TR" altLang="tr-TR" sz="2400" b="1" dirty="0">
                <a:solidFill>
                  <a:srgbClr val="FF0000"/>
                </a:solidFill>
              </a:rPr>
              <a:t/>
            </a:r>
            <a:br>
              <a:rPr lang="tr-TR" altLang="tr-TR" sz="2400" b="1" dirty="0">
                <a:solidFill>
                  <a:srgbClr val="FF0000"/>
                </a:solidFill>
              </a:rPr>
            </a:br>
            <a:r>
              <a:rPr lang="tr-TR" altLang="tr-TR" sz="2400" b="1" dirty="0">
                <a:solidFill>
                  <a:srgbClr val="FF0000"/>
                </a:solidFill>
              </a:rPr>
              <a:t>İŞLETMEDE BULUNDUĞU HALDE KAYITLARDA </a:t>
            </a:r>
            <a:br>
              <a:rPr lang="tr-TR" altLang="tr-TR" sz="2400" b="1" dirty="0">
                <a:solidFill>
                  <a:srgbClr val="FF0000"/>
                </a:solidFill>
              </a:rPr>
            </a:br>
            <a:r>
              <a:rPr lang="tr-TR" altLang="tr-TR" sz="2400" b="1" dirty="0">
                <a:solidFill>
                  <a:srgbClr val="FF0000"/>
                </a:solidFill>
              </a:rPr>
              <a:t>YER ALMAYAN KIYMETLER (2)</a:t>
            </a:r>
            <a:endParaRPr lang="tr-TR" altLang="tr-TR" sz="2400" b="1" dirty="0">
              <a:solidFill>
                <a:srgbClr val="92D050"/>
              </a:solidFill>
            </a:endParaRPr>
          </a:p>
        </p:txBody>
      </p:sp>
      <p:sp>
        <p:nvSpPr>
          <p:cNvPr id="6" name="Rectangle 3"/>
          <p:cNvSpPr>
            <a:spLocks noGrp="1" noChangeArrowheads="1"/>
          </p:cNvSpPr>
          <p:nvPr>
            <p:ph type="subTitle" idx="1"/>
          </p:nvPr>
        </p:nvSpPr>
        <p:spPr>
          <a:xfrm>
            <a:off x="323528" y="1340768"/>
            <a:ext cx="8496944" cy="4320480"/>
          </a:xfrm>
        </p:spPr>
        <p:txBody>
          <a:bodyPr>
            <a:noAutofit/>
          </a:bodyPr>
          <a:lstStyle/>
          <a:p>
            <a:pPr marL="265113" indent="-265113" algn="just" eaLnBrk="1" fontAlgn="auto" hangingPunct="1">
              <a:lnSpc>
                <a:spcPct val="80000"/>
              </a:lnSpc>
              <a:spcAft>
                <a:spcPts val="0"/>
              </a:spcAft>
              <a:buClr>
                <a:schemeClr val="accent3"/>
              </a:buClr>
              <a:buFont typeface="Wingdings" pitchFamily="2" charset="2"/>
              <a:buNone/>
              <a:defRPr/>
            </a:pPr>
            <a:endParaRPr lang="tr-TR" altLang="tr-TR" sz="1200" b="1" dirty="0"/>
          </a:p>
          <a:p>
            <a:pPr marL="265113" indent="-265113" algn="just">
              <a:lnSpc>
                <a:spcPct val="80000"/>
              </a:lnSpc>
              <a:buClr>
                <a:schemeClr val="tx1"/>
              </a:buClr>
              <a:buFont typeface="Wingdings" pitchFamily="2" charset="2"/>
              <a:buChar char="Ø"/>
              <a:defRPr/>
            </a:pPr>
            <a:r>
              <a:rPr lang="tr-TR" altLang="tr-TR" sz="2200" b="1" dirty="0">
                <a:solidFill>
                  <a:srgbClr val="0070C0"/>
                </a:solidFill>
              </a:rPr>
              <a:t>Sadece </a:t>
            </a:r>
            <a:r>
              <a:rPr lang="tr-TR" altLang="tr-TR" sz="2200" b="1" dirty="0">
                <a:solidFill>
                  <a:srgbClr val="FF0000"/>
                </a:solidFill>
              </a:rPr>
              <a:t>emtia</a:t>
            </a:r>
            <a:r>
              <a:rPr lang="tr-TR" altLang="tr-TR" sz="2200" b="1" dirty="0">
                <a:solidFill>
                  <a:srgbClr val="0070C0"/>
                </a:solidFill>
              </a:rPr>
              <a:t> üzerinden ödenen vergi indirim konusu yapılabilir </a:t>
            </a:r>
            <a:r>
              <a:rPr lang="tr-TR" altLang="tr-TR" sz="2200" b="1" dirty="0">
                <a:solidFill>
                  <a:srgbClr val="FF0000"/>
                </a:solidFill>
              </a:rPr>
              <a:t>ancak iade konusu yapılamayacaktır</a:t>
            </a:r>
            <a:r>
              <a:rPr lang="tr-TR" altLang="tr-TR" sz="2200" b="1" dirty="0">
                <a:solidFill>
                  <a:srgbClr val="0070C0"/>
                </a:solidFill>
              </a:rPr>
              <a:t>. </a:t>
            </a:r>
          </a:p>
          <a:p>
            <a:pPr marL="265113" indent="-265113" algn="just">
              <a:lnSpc>
                <a:spcPct val="80000"/>
              </a:lnSpc>
              <a:buClr>
                <a:schemeClr val="tx1"/>
              </a:buClr>
              <a:buFont typeface="Wingdings" pitchFamily="2" charset="2"/>
              <a:buChar char="Ø"/>
              <a:defRPr/>
            </a:pPr>
            <a:endParaRPr lang="tr-TR" altLang="tr-TR" sz="1400" b="1" dirty="0">
              <a:solidFill>
                <a:srgbClr val="0070C0"/>
              </a:solidFill>
            </a:endParaRPr>
          </a:p>
          <a:p>
            <a:pPr marL="265113" indent="-265113" algn="just">
              <a:lnSpc>
                <a:spcPct val="80000"/>
              </a:lnSpc>
              <a:buClr>
                <a:schemeClr val="tx1"/>
              </a:buClr>
              <a:buFont typeface="Wingdings" pitchFamily="2" charset="2"/>
              <a:buChar char="Ø"/>
              <a:defRPr/>
            </a:pPr>
            <a:r>
              <a:rPr lang="tr-TR" altLang="tr-TR" sz="2200" b="1" dirty="0">
                <a:solidFill>
                  <a:srgbClr val="FF0000"/>
                </a:solidFill>
              </a:rPr>
              <a:t>Makine, teçhizat ve demirbaş için ödenen vergi indirim konusu yapılamaz. </a:t>
            </a:r>
          </a:p>
          <a:p>
            <a:pPr marL="265113" indent="-265113" algn="just" eaLnBrk="1" fontAlgn="auto" hangingPunct="1">
              <a:lnSpc>
                <a:spcPct val="80000"/>
              </a:lnSpc>
              <a:spcAft>
                <a:spcPts val="0"/>
              </a:spcAft>
              <a:buClr>
                <a:schemeClr val="tx1"/>
              </a:buClr>
              <a:buFont typeface="Wingdings" pitchFamily="2" charset="2"/>
              <a:buChar char="Ø"/>
              <a:defRPr/>
            </a:pPr>
            <a:endParaRPr lang="tr-TR" altLang="tr-TR" sz="1400" b="1" dirty="0">
              <a:solidFill>
                <a:srgbClr val="0070C0"/>
              </a:solidFill>
            </a:endParaRPr>
          </a:p>
          <a:p>
            <a:pPr marL="265113" indent="-265113" algn="just">
              <a:lnSpc>
                <a:spcPct val="80000"/>
              </a:lnSpc>
              <a:buClr>
                <a:schemeClr val="tx1"/>
              </a:buClr>
              <a:buFont typeface="Wingdings" pitchFamily="2" charset="2"/>
              <a:buChar char="Ø"/>
              <a:defRPr/>
            </a:pPr>
            <a:r>
              <a:rPr lang="tr-TR" altLang="tr-TR" sz="2200" b="1" dirty="0">
                <a:solidFill>
                  <a:srgbClr val="0070C0"/>
                </a:solidFill>
              </a:rPr>
              <a:t>Beyan edilen kıymetler için KDV Kanunu uyarınca sorumluluk uygulaması yapılmaz. </a:t>
            </a:r>
          </a:p>
          <a:p>
            <a:pPr marL="265113" indent="-265113" algn="just">
              <a:lnSpc>
                <a:spcPct val="80000"/>
              </a:lnSpc>
              <a:buClr>
                <a:schemeClr val="tx1"/>
              </a:buClr>
              <a:buFont typeface="Wingdings" pitchFamily="2" charset="2"/>
              <a:buChar char="Ø"/>
              <a:defRPr/>
            </a:pPr>
            <a:endParaRPr lang="tr-TR" altLang="tr-TR" sz="1400" b="1" dirty="0">
              <a:solidFill>
                <a:srgbClr val="0070C0"/>
              </a:solidFill>
            </a:endParaRPr>
          </a:p>
          <a:p>
            <a:pPr marL="265113" indent="-265113" algn="just">
              <a:lnSpc>
                <a:spcPct val="80000"/>
              </a:lnSpc>
              <a:buClr>
                <a:schemeClr val="tx1"/>
              </a:buClr>
              <a:buFont typeface="Wingdings" pitchFamily="2" charset="2"/>
              <a:buChar char="Ø"/>
              <a:defRPr/>
            </a:pPr>
            <a:r>
              <a:rPr lang="tr-TR" altLang="tr-TR" sz="2200" b="1" dirty="0">
                <a:solidFill>
                  <a:srgbClr val="0070C0"/>
                </a:solidFill>
              </a:rPr>
              <a:t>Beyan edilen kıymetlerin satış bedeli bunların deftere kaydedilen bedelinden düşük olamaz.</a:t>
            </a:r>
          </a:p>
          <a:p>
            <a:pPr marL="265113" indent="-265113" algn="just">
              <a:lnSpc>
                <a:spcPct val="80000"/>
              </a:lnSpc>
              <a:buClr>
                <a:schemeClr val="tx1"/>
              </a:buClr>
              <a:buFont typeface="Wingdings" pitchFamily="2" charset="2"/>
              <a:buChar char="Ø"/>
              <a:defRPr/>
            </a:pPr>
            <a:endParaRPr lang="tr-TR" altLang="tr-TR" sz="1400" b="1" dirty="0">
              <a:solidFill>
                <a:srgbClr val="0070C0"/>
              </a:solidFill>
            </a:endParaRPr>
          </a:p>
          <a:p>
            <a:pPr marL="265113" indent="-265113" algn="just">
              <a:lnSpc>
                <a:spcPct val="80000"/>
              </a:lnSpc>
              <a:buClr>
                <a:schemeClr val="tx1"/>
              </a:buClr>
              <a:buFont typeface="Wingdings" pitchFamily="2" charset="2"/>
              <a:buChar char="Ø"/>
              <a:defRPr/>
            </a:pPr>
            <a:r>
              <a:rPr lang="tr-TR" altLang="tr-TR" sz="2200" b="1" dirty="0">
                <a:solidFill>
                  <a:srgbClr val="0070C0"/>
                </a:solidFill>
              </a:rPr>
              <a:t>KDV beyannamelerini elektronik ortamda vermek zorunda olanlar, söz konusu beyannameyi ve envanter listesini de elektronik ortamda verirler.</a:t>
            </a:r>
          </a:p>
        </p:txBody>
      </p:sp>
    </p:spTree>
    <p:extLst>
      <p:ext uri="{BB962C8B-B14F-4D97-AF65-F5344CB8AC3E}">
        <p14:creationId xmlns:p14="http://schemas.microsoft.com/office/powerpoint/2010/main" val="4196386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B941EC68-BA31-46CF-918B-20A8365CF184}" type="slidenum">
              <a:rPr lang="tr-TR" altLang="tr-TR" sz="1200">
                <a:solidFill>
                  <a:prstClr val="black"/>
                </a:solidFill>
                <a:latin typeface="Arial Black" pitchFamily="34" charset="0"/>
              </a:rPr>
              <a:pPr algn="r" eaLnBrk="1" hangingPunct="1"/>
              <a:t>47</a:t>
            </a:fld>
            <a:endParaRPr lang="tr-TR" altLang="tr-TR" sz="1200">
              <a:solidFill>
                <a:prstClr val="black"/>
              </a:solidFill>
              <a:latin typeface="Arial Black" pitchFamily="34" charset="0"/>
            </a:endParaRPr>
          </a:p>
        </p:txBody>
      </p:sp>
      <p:sp>
        <p:nvSpPr>
          <p:cNvPr id="44035" name="Rectangle 2"/>
          <p:cNvSpPr>
            <a:spLocks noGrp="1" noChangeArrowheads="1"/>
          </p:cNvSpPr>
          <p:nvPr>
            <p:ph type="ctrTitle"/>
          </p:nvPr>
        </p:nvSpPr>
        <p:spPr>
          <a:xfrm>
            <a:off x="2267743" y="116633"/>
            <a:ext cx="6881479" cy="792088"/>
          </a:xfrm>
        </p:spPr>
        <p:txBody>
          <a:bodyPr>
            <a:noAutofit/>
          </a:bodyPr>
          <a:lstStyle/>
          <a:p>
            <a:pPr>
              <a:defRPr/>
            </a:pPr>
            <a:r>
              <a:rPr lang="tr-TR" altLang="tr-TR" sz="2100" b="1" dirty="0">
                <a:solidFill>
                  <a:srgbClr val="FF0000"/>
                </a:solidFill>
              </a:rPr>
              <a:t>KAYITLARDA YER ALDIĞI HALDE İŞLETMEDE BULUNMAYAN</a:t>
            </a:r>
            <a:br>
              <a:rPr lang="tr-TR" altLang="tr-TR" sz="2100" b="1" dirty="0">
                <a:solidFill>
                  <a:srgbClr val="FF0000"/>
                </a:solidFill>
              </a:rPr>
            </a:br>
            <a:r>
              <a:rPr lang="tr-TR" altLang="tr-TR" sz="2100" b="1" dirty="0">
                <a:solidFill>
                  <a:srgbClr val="FF0000"/>
                </a:solidFill>
              </a:rPr>
              <a:t>EMTİA, MAKİNE, TEÇHİZAT VE DEMİRBAŞLAR</a:t>
            </a:r>
            <a:endParaRPr lang="tr-TR" altLang="tr-TR" sz="2100" b="1" strike="sngStrike" dirty="0">
              <a:solidFill>
                <a:srgbClr val="FF0000"/>
              </a:solidFill>
            </a:endParaRPr>
          </a:p>
        </p:txBody>
      </p:sp>
      <p:sp>
        <p:nvSpPr>
          <p:cNvPr id="7" name="Rectangle 3"/>
          <p:cNvSpPr>
            <a:spLocks noGrp="1" noChangeArrowheads="1"/>
          </p:cNvSpPr>
          <p:nvPr>
            <p:ph type="subTitle" idx="1"/>
          </p:nvPr>
        </p:nvSpPr>
        <p:spPr>
          <a:xfrm>
            <a:off x="179512" y="1412776"/>
            <a:ext cx="8712968" cy="4608512"/>
          </a:xfrm>
        </p:spPr>
        <p:txBody>
          <a:bodyPr>
            <a:normAutofit fontScale="85000" lnSpcReduction="10000"/>
          </a:bodyPr>
          <a:lstStyle/>
          <a:p>
            <a:pPr marL="446088" indent="-360363" algn="just">
              <a:lnSpc>
                <a:spcPct val="120000"/>
              </a:lnSpc>
              <a:spcBef>
                <a:spcPts val="0"/>
              </a:spcBef>
              <a:buClr>
                <a:schemeClr val="tx1"/>
              </a:buClr>
              <a:buFont typeface="Wingdings" pitchFamily="2" charset="2"/>
              <a:buChar char="Ø"/>
              <a:defRPr/>
            </a:pPr>
            <a:r>
              <a:rPr lang="tr-TR" altLang="tr-TR" sz="2200" b="1" dirty="0">
                <a:solidFill>
                  <a:srgbClr val="0070C0"/>
                </a:solidFill>
              </a:rPr>
              <a:t>Mükellefler, </a:t>
            </a:r>
            <a:r>
              <a:rPr lang="tr-TR" altLang="tr-TR" sz="2400" b="1" dirty="0">
                <a:solidFill>
                  <a:srgbClr val="0070C0"/>
                </a:solidFill>
              </a:rPr>
              <a:t>kayıtlarında yer aldığı halde işletmede </a:t>
            </a:r>
            <a:r>
              <a:rPr lang="tr-TR" altLang="tr-TR" sz="2200" b="1" dirty="0">
                <a:solidFill>
                  <a:srgbClr val="0070C0"/>
                </a:solidFill>
              </a:rPr>
              <a:t>mevcut olmayan </a:t>
            </a:r>
            <a:r>
              <a:rPr lang="tr-TR" sz="2200" b="1" dirty="0">
                <a:solidFill>
                  <a:srgbClr val="FF0000"/>
                </a:solidFill>
              </a:rPr>
              <a:t>emtia, makine, teçhizat ve demirbaşlarını</a:t>
            </a:r>
            <a:r>
              <a:rPr lang="tr-TR" altLang="tr-TR" sz="2200" b="1" dirty="0">
                <a:solidFill>
                  <a:srgbClr val="FF0000"/>
                </a:solidFill>
              </a:rPr>
              <a:t>, 31/5/2023 </a:t>
            </a:r>
            <a:r>
              <a:rPr lang="tr-TR" altLang="tr-TR" sz="2200" b="1" dirty="0">
                <a:solidFill>
                  <a:srgbClr val="0070C0"/>
                </a:solidFill>
              </a:rPr>
              <a:t>tarihine kadar </a:t>
            </a:r>
            <a:r>
              <a:rPr lang="tr-TR" altLang="tr-TR" sz="2200" b="1" dirty="0">
                <a:solidFill>
                  <a:srgbClr val="FF0000"/>
                </a:solidFill>
              </a:rPr>
              <a:t>fatura</a:t>
            </a:r>
            <a:r>
              <a:rPr lang="tr-TR" altLang="tr-TR" sz="2200" b="1" dirty="0">
                <a:solidFill>
                  <a:srgbClr val="0070C0"/>
                </a:solidFill>
              </a:rPr>
              <a:t> düzenlemek ve </a:t>
            </a:r>
            <a:r>
              <a:rPr lang="tr-TR" altLang="tr-TR" sz="2200" b="1" dirty="0">
                <a:solidFill>
                  <a:srgbClr val="FF0000"/>
                </a:solidFill>
              </a:rPr>
              <a:t>her türlü vergisel yükümlülüklerini </a:t>
            </a:r>
            <a:r>
              <a:rPr lang="tr-TR" altLang="tr-TR" sz="2200" b="1" dirty="0">
                <a:solidFill>
                  <a:srgbClr val="0070C0"/>
                </a:solidFill>
              </a:rPr>
              <a:t>yerine getirmek suretiyle kayıtlarını düzeltebilir.</a:t>
            </a:r>
          </a:p>
          <a:p>
            <a:pPr marL="446088" indent="-360363" algn="just">
              <a:lnSpc>
                <a:spcPct val="120000"/>
              </a:lnSpc>
              <a:spcBef>
                <a:spcPts val="0"/>
              </a:spcBef>
              <a:buClr>
                <a:schemeClr val="tx1"/>
              </a:buClr>
              <a:buFont typeface="Wingdings" pitchFamily="2" charset="2"/>
              <a:buChar char="Ø"/>
              <a:defRPr/>
            </a:pPr>
            <a:endParaRPr lang="tr-TR" altLang="tr-TR" sz="1700" b="1" dirty="0">
              <a:solidFill>
                <a:srgbClr val="0070C0"/>
              </a:solidFill>
            </a:endParaRPr>
          </a:p>
          <a:p>
            <a:pPr marL="446088" indent="-360363" algn="just">
              <a:lnSpc>
                <a:spcPct val="120000"/>
              </a:lnSpc>
              <a:spcBef>
                <a:spcPts val="0"/>
              </a:spcBef>
              <a:buClr>
                <a:schemeClr val="tx1"/>
              </a:buClr>
              <a:buFont typeface="Wingdings" pitchFamily="2" charset="2"/>
              <a:buChar char="Ø"/>
              <a:defRPr/>
            </a:pPr>
            <a:r>
              <a:rPr lang="tr-TR" altLang="tr-TR" sz="2200" b="1" dirty="0">
                <a:solidFill>
                  <a:srgbClr val="0070C0"/>
                </a:solidFill>
              </a:rPr>
              <a:t>Kanuna göre tespit edilen bedeller üzerinden </a:t>
            </a:r>
            <a:r>
              <a:rPr lang="tr-TR" altLang="tr-TR" sz="2200" b="1" u="sng" dirty="0">
                <a:solidFill>
                  <a:srgbClr val="FF0000"/>
                </a:solidFill>
              </a:rPr>
              <a:t>kıymetin tabi olduğu oranda KDV </a:t>
            </a:r>
            <a:r>
              <a:rPr lang="tr-TR" altLang="tr-TR" sz="2200" b="1" dirty="0">
                <a:solidFill>
                  <a:srgbClr val="0070C0"/>
                </a:solidFill>
              </a:rPr>
              <a:t>hesaplanır ve 1 No.lu KDV beyannamesinde açılan bölümde beyan edilir. Bu beyana ilişkin ödenecek KDV tutarı çıkması halinde </a:t>
            </a:r>
            <a:r>
              <a:rPr lang="tr-TR" altLang="tr-TR" sz="2200" b="1" u="sng" dirty="0">
                <a:solidFill>
                  <a:srgbClr val="FF0000"/>
                </a:solidFill>
              </a:rPr>
              <a:t>peşin veya 3 taksitte</a:t>
            </a:r>
            <a:r>
              <a:rPr lang="tr-TR" altLang="tr-TR" sz="2200" b="1" u="sng" dirty="0">
                <a:solidFill>
                  <a:schemeClr val="tx1"/>
                </a:solidFill>
              </a:rPr>
              <a:t> </a:t>
            </a:r>
            <a:r>
              <a:rPr lang="tr-TR" altLang="tr-TR" sz="2200" b="1" dirty="0">
                <a:solidFill>
                  <a:srgbClr val="0070C0"/>
                </a:solidFill>
              </a:rPr>
              <a:t>ödenir.</a:t>
            </a:r>
          </a:p>
          <a:p>
            <a:pPr marL="85725" algn="just">
              <a:lnSpc>
                <a:spcPct val="120000"/>
              </a:lnSpc>
              <a:spcBef>
                <a:spcPts val="0"/>
              </a:spcBef>
              <a:buClr>
                <a:schemeClr val="tx1"/>
              </a:buClr>
              <a:defRPr/>
            </a:pPr>
            <a:endParaRPr lang="tr-TR" altLang="tr-TR" sz="1700" b="1" dirty="0">
              <a:solidFill>
                <a:srgbClr val="0070C0"/>
              </a:solidFill>
            </a:endParaRPr>
          </a:p>
          <a:p>
            <a:pPr marL="446088" lvl="0" indent="-360363" algn="just">
              <a:lnSpc>
                <a:spcPct val="120000"/>
              </a:lnSpc>
              <a:spcBef>
                <a:spcPts val="0"/>
              </a:spcBef>
              <a:buClr>
                <a:schemeClr val="tx1"/>
              </a:buClr>
              <a:buFont typeface="Wingdings" pitchFamily="2" charset="2"/>
              <a:buChar char="Ø"/>
              <a:defRPr/>
            </a:pPr>
            <a:r>
              <a:rPr lang="tr-TR" sz="2200" b="1" dirty="0">
                <a:solidFill>
                  <a:srgbClr val="0070C0"/>
                </a:solidFill>
              </a:rPr>
              <a:t>Hasılat esaslı vergilendirme usulüne tabi mükellefler için bu kapsamdaki </a:t>
            </a:r>
            <a:r>
              <a:rPr lang="tr-TR" sz="2200" b="1" dirty="0">
                <a:solidFill>
                  <a:srgbClr val="FF0000"/>
                </a:solidFill>
              </a:rPr>
              <a:t>makine, teçhizat ve demirbaşları için tespit edilecek KDV dâhil hasılata %1,5 oranı uygulanarak ödenecek KDV tutarı belirlenir.</a:t>
            </a:r>
          </a:p>
          <a:p>
            <a:pPr marL="85725" indent="0" algn="just" eaLnBrk="1" fontAlgn="auto" hangingPunct="1">
              <a:lnSpc>
                <a:spcPct val="120000"/>
              </a:lnSpc>
              <a:spcBef>
                <a:spcPts val="0"/>
              </a:spcBef>
              <a:buClr>
                <a:schemeClr val="tx1"/>
              </a:buClr>
              <a:buFont typeface="Wingdings" pitchFamily="2" charset="2"/>
              <a:buNone/>
              <a:defRPr/>
            </a:pPr>
            <a:endParaRPr lang="tr-TR" altLang="tr-TR" sz="1200" b="1" dirty="0">
              <a:solidFill>
                <a:schemeClr val="tx1"/>
              </a:solidFill>
            </a:endParaRPr>
          </a:p>
          <a:p>
            <a:pPr marL="446088" indent="-360363" algn="just">
              <a:lnSpc>
                <a:spcPct val="120000"/>
              </a:lnSpc>
              <a:spcBef>
                <a:spcPts val="0"/>
              </a:spcBef>
              <a:buClr>
                <a:schemeClr val="tx1"/>
              </a:buClr>
              <a:buFont typeface="Wingdings" pitchFamily="2" charset="2"/>
              <a:buChar char="Ø"/>
              <a:defRPr/>
            </a:pPr>
            <a:r>
              <a:rPr lang="tr-TR" altLang="tr-TR" sz="2200" b="1" dirty="0">
                <a:solidFill>
                  <a:srgbClr val="0070C0"/>
                </a:solidFill>
              </a:rPr>
              <a:t>Kayıtlardan çıkarılan emtia, makine, teçhizat ve demirbaşlarla ilgili geçmişe yönelik </a:t>
            </a:r>
            <a:r>
              <a:rPr lang="tr-TR" altLang="tr-TR" sz="2200" b="1" dirty="0">
                <a:solidFill>
                  <a:srgbClr val="FF0000"/>
                </a:solidFill>
              </a:rPr>
              <a:t>tarhiyat yapılmayacak, ceza ve faiz uygulanmayacaktır</a:t>
            </a:r>
            <a:r>
              <a:rPr lang="tr-TR" altLang="tr-TR" sz="2200" b="1" dirty="0">
                <a:solidFill>
                  <a:srgbClr val="0070C0"/>
                </a:solidFill>
              </a:rPr>
              <a:t>.</a:t>
            </a:r>
          </a:p>
        </p:txBody>
      </p:sp>
    </p:spTree>
    <p:extLst>
      <p:ext uri="{BB962C8B-B14F-4D97-AF65-F5344CB8AC3E}">
        <p14:creationId xmlns:p14="http://schemas.microsoft.com/office/powerpoint/2010/main" val="712923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B941EC68-BA31-46CF-918B-20A8365CF184}" type="slidenum">
              <a:rPr lang="tr-TR" altLang="tr-TR" sz="1200">
                <a:solidFill>
                  <a:prstClr val="black"/>
                </a:solidFill>
                <a:latin typeface="Arial Black" pitchFamily="34" charset="0"/>
              </a:rPr>
              <a:pPr algn="r" eaLnBrk="1" hangingPunct="1"/>
              <a:t>48</a:t>
            </a:fld>
            <a:endParaRPr lang="tr-TR" altLang="tr-TR" sz="1200">
              <a:solidFill>
                <a:prstClr val="black"/>
              </a:solidFill>
              <a:latin typeface="Arial Black" pitchFamily="34" charset="0"/>
            </a:endParaRPr>
          </a:p>
        </p:txBody>
      </p:sp>
      <p:sp>
        <p:nvSpPr>
          <p:cNvPr id="44035" name="Rectangle 2"/>
          <p:cNvSpPr>
            <a:spLocks noGrp="1" noChangeArrowheads="1"/>
          </p:cNvSpPr>
          <p:nvPr>
            <p:ph type="ctrTitle"/>
          </p:nvPr>
        </p:nvSpPr>
        <p:spPr>
          <a:xfrm>
            <a:off x="2267743" y="116633"/>
            <a:ext cx="6881479" cy="792088"/>
          </a:xfrm>
        </p:spPr>
        <p:txBody>
          <a:bodyPr>
            <a:noAutofit/>
          </a:bodyPr>
          <a:lstStyle/>
          <a:p>
            <a:pPr algn="ctr" eaLnBrk="1" hangingPunct="1">
              <a:defRPr/>
            </a:pPr>
            <a:r>
              <a:rPr lang="tr-TR" altLang="tr-TR" sz="2100" b="1" dirty="0">
                <a:solidFill>
                  <a:srgbClr val="FF0000"/>
                </a:solidFill>
              </a:rPr>
              <a:t>KAYITLARDA YER ALDIĞI HALDE İŞLETMEDE BULUNMAYAN</a:t>
            </a:r>
            <a:br>
              <a:rPr lang="tr-TR" altLang="tr-TR" sz="2100" b="1" dirty="0">
                <a:solidFill>
                  <a:srgbClr val="FF0000"/>
                </a:solidFill>
              </a:rPr>
            </a:br>
            <a:r>
              <a:rPr lang="tr-TR" altLang="tr-TR" sz="2100" b="1" dirty="0">
                <a:solidFill>
                  <a:srgbClr val="FF0000"/>
                </a:solidFill>
              </a:rPr>
              <a:t>KASA MEVCUDU VE ORTAKLARDAN ALACAKLAR</a:t>
            </a:r>
          </a:p>
        </p:txBody>
      </p:sp>
      <p:sp>
        <p:nvSpPr>
          <p:cNvPr id="35844" name="Rectangle 3"/>
          <p:cNvSpPr>
            <a:spLocks noGrp="1" noChangeArrowheads="1"/>
          </p:cNvSpPr>
          <p:nvPr>
            <p:ph type="subTitle" idx="1"/>
          </p:nvPr>
        </p:nvSpPr>
        <p:spPr>
          <a:xfrm>
            <a:off x="323528" y="1196752"/>
            <a:ext cx="8568952" cy="4907632"/>
          </a:xfrm>
        </p:spPr>
        <p:txBody>
          <a:bodyPr>
            <a:noAutofit/>
          </a:bodyPr>
          <a:lstStyle/>
          <a:p>
            <a:pPr marL="365760" indent="-256032" algn="just">
              <a:lnSpc>
                <a:spcPct val="80000"/>
              </a:lnSpc>
              <a:buClr>
                <a:schemeClr val="tx1"/>
              </a:buClr>
              <a:buFont typeface="Wingdings" pitchFamily="2" charset="2"/>
              <a:buChar char="Ø"/>
              <a:defRPr/>
            </a:pPr>
            <a:r>
              <a:rPr lang="tr-TR" altLang="tr-TR" sz="2000" b="1" dirty="0">
                <a:solidFill>
                  <a:srgbClr val="FF0000"/>
                </a:solidFill>
              </a:rPr>
              <a:t>Bilanço</a:t>
            </a:r>
            <a:r>
              <a:rPr lang="tr-TR" altLang="tr-TR" sz="2000" b="1" dirty="0">
                <a:solidFill>
                  <a:schemeClr val="tx1"/>
                </a:solidFill>
              </a:rPr>
              <a:t> esasına tabi </a:t>
            </a:r>
            <a:r>
              <a:rPr lang="tr-TR" altLang="tr-TR" sz="2000" b="1" dirty="0">
                <a:solidFill>
                  <a:srgbClr val="FF0000"/>
                </a:solidFill>
              </a:rPr>
              <a:t>kurumlar</a:t>
            </a:r>
            <a:r>
              <a:rPr lang="tr-TR" altLang="tr-TR" sz="2000" b="1" dirty="0">
                <a:solidFill>
                  <a:schemeClr val="tx1"/>
                </a:solidFill>
              </a:rPr>
              <a:t> </a:t>
            </a:r>
            <a:r>
              <a:rPr lang="tr-TR" altLang="tr-TR" sz="2000" b="1" dirty="0">
                <a:solidFill>
                  <a:srgbClr val="FF0000"/>
                </a:solidFill>
              </a:rPr>
              <a:t>vergisi</a:t>
            </a:r>
            <a:r>
              <a:rPr lang="tr-TR" altLang="tr-TR" sz="2000" b="1" dirty="0">
                <a:solidFill>
                  <a:schemeClr val="tx1"/>
                </a:solidFill>
              </a:rPr>
              <a:t> mükelleflerine, </a:t>
            </a:r>
            <a:r>
              <a:rPr lang="tr-TR" altLang="tr-TR" sz="2000" b="1" dirty="0">
                <a:solidFill>
                  <a:srgbClr val="FF0000"/>
                </a:solidFill>
              </a:rPr>
              <a:t>işletmede bulunmayan </a:t>
            </a:r>
          </a:p>
          <a:p>
            <a:pPr marL="365760" indent="-256032" algn="just" eaLnBrk="1" fontAlgn="auto" hangingPunct="1">
              <a:lnSpc>
                <a:spcPct val="80000"/>
              </a:lnSpc>
              <a:spcAft>
                <a:spcPts val="0"/>
              </a:spcAft>
              <a:buClr>
                <a:schemeClr val="tx1"/>
              </a:buClr>
              <a:buFont typeface="Wingdings" pitchFamily="2" charset="2"/>
              <a:buChar char="Ø"/>
              <a:defRPr/>
            </a:pPr>
            <a:endParaRPr lang="tr-TR" altLang="tr-TR" sz="600" b="1" dirty="0"/>
          </a:p>
          <a:p>
            <a:pPr marL="754380" lvl="1" indent="-342900" algn="just" eaLnBrk="1" fontAlgn="auto" hangingPunct="1">
              <a:spcBef>
                <a:spcPts val="0"/>
              </a:spcBef>
              <a:spcAft>
                <a:spcPts val="200"/>
              </a:spcAft>
              <a:buClr>
                <a:schemeClr val="tx1"/>
              </a:buClr>
              <a:buFont typeface="Arial" pitchFamily="34" charset="0"/>
              <a:buChar char="•"/>
              <a:defRPr/>
            </a:pPr>
            <a:r>
              <a:rPr lang="tr-TR" altLang="tr-TR" sz="2000" b="1" dirty="0">
                <a:solidFill>
                  <a:srgbClr val="0070C0"/>
                </a:solidFill>
              </a:rPr>
              <a:t>kasa mevcudu ve </a:t>
            </a:r>
          </a:p>
          <a:p>
            <a:pPr marL="754380" lvl="1" indent="-342900" algn="just" eaLnBrk="1" fontAlgn="auto" hangingPunct="1">
              <a:spcBef>
                <a:spcPts val="0"/>
              </a:spcBef>
              <a:spcAft>
                <a:spcPts val="200"/>
              </a:spcAft>
              <a:buClr>
                <a:schemeClr val="tx1"/>
              </a:buClr>
              <a:buFont typeface="Arial" pitchFamily="34" charset="0"/>
              <a:buChar char="•"/>
              <a:defRPr/>
            </a:pPr>
            <a:r>
              <a:rPr lang="tr-TR" altLang="tr-TR" sz="2000" b="1" dirty="0">
                <a:solidFill>
                  <a:srgbClr val="0070C0"/>
                </a:solidFill>
              </a:rPr>
              <a:t>ortaklardan alacakları ile </a:t>
            </a:r>
          </a:p>
          <a:p>
            <a:pPr marL="754380" lvl="1" indent="-342900" algn="just" eaLnBrk="1" fontAlgn="auto" hangingPunct="1">
              <a:spcBef>
                <a:spcPts val="0"/>
              </a:spcBef>
              <a:spcAft>
                <a:spcPts val="200"/>
              </a:spcAft>
              <a:buClr>
                <a:schemeClr val="tx1"/>
              </a:buClr>
              <a:buFont typeface="Arial" pitchFamily="34" charset="0"/>
              <a:buChar char="•"/>
              <a:defRPr/>
            </a:pPr>
            <a:r>
              <a:rPr lang="tr-TR" altLang="tr-TR" sz="2000" b="1" dirty="0">
                <a:solidFill>
                  <a:srgbClr val="0070C0"/>
                </a:solidFill>
              </a:rPr>
              <a:t>bunlarla ilgili diğer hesaplarda yer alan işlemlerini </a:t>
            </a:r>
          </a:p>
          <a:p>
            <a:pPr marL="658368" lvl="1" indent="-246888" algn="just" eaLnBrk="1" fontAlgn="auto" hangingPunct="1">
              <a:lnSpc>
                <a:spcPct val="80000"/>
              </a:lnSpc>
              <a:spcAft>
                <a:spcPts val="0"/>
              </a:spcAft>
              <a:buClr>
                <a:schemeClr val="tx1"/>
              </a:buClr>
              <a:buFont typeface="Wingdings" pitchFamily="2" charset="2"/>
              <a:buChar char="ü"/>
              <a:defRPr/>
            </a:pPr>
            <a:endParaRPr lang="tr-TR" altLang="tr-TR" sz="600" b="1" dirty="0">
              <a:solidFill>
                <a:schemeClr val="tx1"/>
              </a:solidFill>
            </a:endParaRPr>
          </a:p>
          <a:p>
            <a:pPr marL="109538" indent="249238" algn="just" eaLnBrk="1" fontAlgn="auto" hangingPunct="1">
              <a:lnSpc>
                <a:spcPct val="80000"/>
              </a:lnSpc>
              <a:spcAft>
                <a:spcPts val="0"/>
              </a:spcAft>
              <a:buClr>
                <a:schemeClr val="tx1"/>
              </a:buClr>
              <a:buFont typeface="Georgia" pitchFamily="18" charset="0"/>
              <a:buNone/>
              <a:defRPr/>
            </a:pPr>
            <a:r>
              <a:rPr lang="tr-TR" altLang="tr-TR" sz="2000" b="1" dirty="0">
                <a:solidFill>
                  <a:schemeClr val="tx1"/>
                </a:solidFill>
              </a:rPr>
              <a:t>gerçek duruma uygun hale getirmelerine imkan veriliyor.</a:t>
            </a:r>
          </a:p>
          <a:p>
            <a:pPr marL="365760" indent="-256032" algn="just" eaLnBrk="1" fontAlgn="auto" hangingPunct="1">
              <a:lnSpc>
                <a:spcPct val="80000"/>
              </a:lnSpc>
              <a:spcAft>
                <a:spcPts val="0"/>
              </a:spcAft>
              <a:buClr>
                <a:schemeClr val="accent3"/>
              </a:buClr>
              <a:buFont typeface="Wingdings" pitchFamily="2" charset="2"/>
              <a:buChar char="Ø"/>
              <a:defRPr/>
            </a:pPr>
            <a:endParaRPr lang="tr-TR" altLang="tr-TR" sz="600" b="1" dirty="0">
              <a:solidFill>
                <a:schemeClr val="tx1"/>
              </a:solidFill>
            </a:endParaRPr>
          </a:p>
          <a:p>
            <a:pPr marL="365760" indent="-256032" algn="just" eaLnBrk="1" fontAlgn="auto" hangingPunct="1">
              <a:lnSpc>
                <a:spcPct val="120000"/>
              </a:lnSpc>
              <a:spcAft>
                <a:spcPts val="0"/>
              </a:spcAft>
              <a:buClr>
                <a:schemeClr val="tx1"/>
              </a:buClr>
              <a:buFont typeface="Wingdings" pitchFamily="2" charset="2"/>
              <a:buChar char="Ø"/>
              <a:defRPr/>
            </a:pPr>
            <a:r>
              <a:rPr lang="tr-TR" altLang="tr-TR" sz="2000" b="1" dirty="0">
                <a:solidFill>
                  <a:schemeClr val="tx1"/>
                </a:solidFill>
              </a:rPr>
              <a:t>Bu kapsamda;</a:t>
            </a:r>
          </a:p>
          <a:p>
            <a:pPr marL="714375" indent="-342900" algn="just" eaLnBrk="1" fontAlgn="auto" hangingPunct="1">
              <a:spcBef>
                <a:spcPts val="0"/>
              </a:spcBef>
              <a:spcAft>
                <a:spcPts val="200"/>
              </a:spcAft>
              <a:buClr>
                <a:schemeClr val="tx1"/>
              </a:buClr>
              <a:buFont typeface="Arial" pitchFamily="34" charset="0"/>
              <a:buChar char="•"/>
              <a:defRPr/>
            </a:pPr>
            <a:r>
              <a:rPr lang="tr-TR" altLang="tr-TR" sz="2000" b="1" dirty="0">
                <a:solidFill>
                  <a:srgbClr val="FF0000"/>
                </a:solidFill>
              </a:rPr>
              <a:t>31/12/2022 </a:t>
            </a:r>
            <a:r>
              <a:rPr lang="tr-TR" altLang="tr-TR" sz="2000" b="1" dirty="0">
                <a:solidFill>
                  <a:schemeClr val="tx1"/>
                </a:solidFill>
              </a:rPr>
              <a:t>tarihli bilanço esas alınacak</a:t>
            </a:r>
            <a:endParaRPr lang="tr-TR" altLang="tr-TR" sz="600" b="1" dirty="0">
              <a:solidFill>
                <a:schemeClr val="tx1"/>
              </a:solidFill>
            </a:endParaRPr>
          </a:p>
          <a:p>
            <a:pPr marL="714375" indent="-342900" algn="just" eaLnBrk="1" fontAlgn="auto" hangingPunct="1">
              <a:spcBef>
                <a:spcPts val="0"/>
              </a:spcBef>
              <a:spcAft>
                <a:spcPts val="200"/>
              </a:spcAft>
              <a:buClr>
                <a:schemeClr val="tx1"/>
              </a:buClr>
              <a:buFont typeface="Arial" pitchFamily="34" charset="0"/>
              <a:buChar char="•"/>
              <a:defRPr/>
            </a:pPr>
            <a:r>
              <a:rPr lang="tr-TR" altLang="tr-TR" sz="2000" b="1" dirty="0">
                <a:solidFill>
                  <a:srgbClr val="FF0000"/>
                </a:solidFill>
              </a:rPr>
              <a:t>Beyanda bulunulacak </a:t>
            </a:r>
            <a:r>
              <a:rPr lang="tr-TR" altLang="tr-TR" sz="2000" b="1" dirty="0">
                <a:solidFill>
                  <a:schemeClr val="tx1"/>
                </a:solidFill>
              </a:rPr>
              <a:t>ve beyan edilen tutarlar</a:t>
            </a:r>
          </a:p>
          <a:p>
            <a:pPr marL="371475" indent="346075" algn="just" eaLnBrk="1" fontAlgn="auto" hangingPunct="1">
              <a:spcBef>
                <a:spcPts val="0"/>
              </a:spcBef>
              <a:spcAft>
                <a:spcPts val="200"/>
              </a:spcAft>
              <a:buClr>
                <a:schemeClr val="tx1"/>
              </a:buClr>
              <a:defRPr/>
            </a:pPr>
            <a:r>
              <a:rPr lang="tr-TR" altLang="tr-TR" sz="2000" b="1" dirty="0">
                <a:solidFill>
                  <a:schemeClr val="tx1"/>
                </a:solidFill>
              </a:rPr>
              <a:t>üzerinden </a:t>
            </a:r>
            <a:r>
              <a:rPr lang="tr-TR" altLang="tr-TR" sz="2000" b="1" dirty="0">
                <a:solidFill>
                  <a:srgbClr val="FF0000"/>
                </a:solidFill>
              </a:rPr>
              <a:t>%3 </a:t>
            </a:r>
            <a:r>
              <a:rPr lang="tr-TR" altLang="tr-TR" sz="2000" b="1" dirty="0">
                <a:solidFill>
                  <a:schemeClr val="tx1"/>
                </a:solidFill>
              </a:rPr>
              <a:t>oranında </a:t>
            </a:r>
            <a:r>
              <a:rPr lang="tr-TR" altLang="tr-TR" sz="2000" b="1" dirty="0">
                <a:solidFill>
                  <a:srgbClr val="FF0000"/>
                </a:solidFill>
              </a:rPr>
              <a:t>vergi ödenecek</a:t>
            </a:r>
            <a:r>
              <a:rPr lang="tr-TR" altLang="tr-TR" sz="2000" b="1" dirty="0">
                <a:solidFill>
                  <a:schemeClr val="tx1"/>
                </a:solidFill>
              </a:rPr>
              <a:t>.</a:t>
            </a:r>
            <a:endParaRPr lang="tr-TR" altLang="tr-TR" sz="600" b="1" dirty="0">
              <a:solidFill>
                <a:schemeClr val="tx1"/>
              </a:solidFill>
            </a:endParaRPr>
          </a:p>
          <a:p>
            <a:pPr marL="714375" indent="-342900" algn="just" eaLnBrk="1" fontAlgn="auto" hangingPunct="1">
              <a:spcBef>
                <a:spcPts val="0"/>
              </a:spcBef>
              <a:spcAft>
                <a:spcPts val="200"/>
              </a:spcAft>
              <a:buClr>
                <a:schemeClr val="tx1"/>
              </a:buClr>
              <a:buFont typeface="Arial" pitchFamily="34" charset="0"/>
              <a:buChar char="•"/>
              <a:defRPr/>
            </a:pPr>
            <a:r>
              <a:rPr lang="tr-TR" altLang="tr-TR" sz="2000" b="1" dirty="0">
                <a:solidFill>
                  <a:srgbClr val="FF0000"/>
                </a:solidFill>
              </a:rPr>
              <a:t>Ödenen vergiler</a:t>
            </a:r>
            <a:r>
              <a:rPr lang="tr-TR" altLang="tr-TR" sz="2000" b="1" dirty="0">
                <a:solidFill>
                  <a:schemeClr val="tx1"/>
                </a:solidFill>
              </a:rPr>
              <a:t>, gelir veya kurumlar vergisinden</a:t>
            </a:r>
          </a:p>
          <a:p>
            <a:pPr marL="371475" indent="346075" algn="just" eaLnBrk="1" fontAlgn="auto" hangingPunct="1">
              <a:spcBef>
                <a:spcPts val="0"/>
              </a:spcBef>
              <a:spcAft>
                <a:spcPts val="200"/>
              </a:spcAft>
              <a:buClr>
                <a:schemeClr val="tx1"/>
              </a:buClr>
              <a:defRPr/>
            </a:pPr>
            <a:r>
              <a:rPr lang="tr-TR" altLang="tr-TR" sz="2000" b="1" dirty="0">
                <a:solidFill>
                  <a:srgbClr val="FF0000"/>
                </a:solidFill>
              </a:rPr>
              <a:t>mahsup</a:t>
            </a:r>
            <a:r>
              <a:rPr lang="tr-TR" altLang="tr-TR" sz="2000" b="1" dirty="0">
                <a:solidFill>
                  <a:schemeClr val="tx1"/>
                </a:solidFill>
              </a:rPr>
              <a:t> </a:t>
            </a:r>
            <a:r>
              <a:rPr lang="tr-TR" altLang="tr-TR" sz="2000" b="1" dirty="0">
                <a:solidFill>
                  <a:srgbClr val="FF0000"/>
                </a:solidFill>
              </a:rPr>
              <a:t>edilmeyecek</a:t>
            </a:r>
            <a:r>
              <a:rPr lang="tr-TR" altLang="tr-TR" sz="2000" b="1" dirty="0">
                <a:solidFill>
                  <a:schemeClr val="tx1"/>
                </a:solidFill>
              </a:rPr>
              <a:t>.</a:t>
            </a:r>
          </a:p>
          <a:p>
            <a:pPr marL="714375" indent="-342900" algn="just" eaLnBrk="1" fontAlgn="auto" hangingPunct="1">
              <a:spcBef>
                <a:spcPts val="0"/>
              </a:spcBef>
              <a:spcAft>
                <a:spcPts val="200"/>
              </a:spcAft>
              <a:buClr>
                <a:schemeClr val="tx1"/>
              </a:buClr>
              <a:buFont typeface="Arial" pitchFamily="34" charset="0"/>
              <a:buChar char="•"/>
              <a:defRPr/>
            </a:pPr>
            <a:r>
              <a:rPr lang="tr-TR" altLang="tr-TR" sz="2000" b="1" dirty="0">
                <a:solidFill>
                  <a:schemeClr val="tx1"/>
                </a:solidFill>
              </a:rPr>
              <a:t>Beyan edilen tutarlar ve ödenen vergiler</a:t>
            </a:r>
          </a:p>
          <a:p>
            <a:pPr marL="371475" indent="346075" algn="just" eaLnBrk="1" fontAlgn="auto" hangingPunct="1">
              <a:spcBef>
                <a:spcPts val="0"/>
              </a:spcBef>
              <a:spcAft>
                <a:spcPts val="200"/>
              </a:spcAft>
              <a:buClr>
                <a:schemeClr val="tx1"/>
              </a:buClr>
              <a:defRPr/>
            </a:pPr>
            <a:r>
              <a:rPr lang="tr-TR" altLang="tr-TR" sz="2000" b="1" dirty="0">
                <a:solidFill>
                  <a:srgbClr val="FF0000"/>
                </a:solidFill>
              </a:rPr>
              <a:t>gider</a:t>
            </a:r>
            <a:r>
              <a:rPr lang="tr-TR" altLang="tr-TR" sz="2000" b="1" dirty="0">
                <a:solidFill>
                  <a:schemeClr val="tx1"/>
                </a:solidFill>
              </a:rPr>
              <a:t> olarak dikkate alınmayacak.</a:t>
            </a:r>
            <a:endParaRPr lang="tr-TR" altLang="tr-TR" sz="600" b="1" dirty="0">
              <a:solidFill>
                <a:schemeClr val="tx1"/>
              </a:solidFill>
            </a:endParaRPr>
          </a:p>
          <a:p>
            <a:pPr marL="714375" indent="-342900" algn="just" eaLnBrk="1" fontAlgn="auto" hangingPunct="1">
              <a:spcBef>
                <a:spcPts val="0"/>
              </a:spcBef>
              <a:spcAft>
                <a:spcPts val="200"/>
              </a:spcAft>
              <a:buClr>
                <a:schemeClr val="tx1"/>
              </a:buClr>
              <a:buFont typeface="Arial" pitchFamily="34" charset="0"/>
              <a:buChar char="•"/>
              <a:defRPr/>
            </a:pPr>
            <a:r>
              <a:rPr lang="tr-TR" altLang="tr-TR" sz="2000" b="1" dirty="0">
                <a:solidFill>
                  <a:schemeClr val="tx1"/>
                </a:solidFill>
              </a:rPr>
              <a:t>Beyan edilen tutarlar için </a:t>
            </a:r>
            <a:r>
              <a:rPr lang="tr-TR" altLang="tr-TR" sz="2000" b="1" dirty="0">
                <a:solidFill>
                  <a:srgbClr val="FF0000"/>
                </a:solidFill>
              </a:rPr>
              <a:t>tarhiyat yapılmayacak</a:t>
            </a:r>
            <a:r>
              <a:rPr lang="tr-TR" altLang="tr-TR" sz="2000" b="1" dirty="0">
                <a:solidFill>
                  <a:schemeClr val="tx1"/>
                </a:solidFill>
              </a:rPr>
              <a:t>.</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2996952"/>
            <a:ext cx="1905000" cy="2880320"/>
          </a:xfrm>
          <a:prstGeom prst="rect">
            <a:avLst/>
          </a:prstGeom>
        </p:spPr>
      </p:pic>
    </p:spTree>
    <p:extLst>
      <p:ext uri="{BB962C8B-B14F-4D97-AF65-F5344CB8AC3E}">
        <p14:creationId xmlns:p14="http://schemas.microsoft.com/office/powerpoint/2010/main" val="20384728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2267744" y="18306"/>
            <a:ext cx="6766520" cy="938535"/>
          </a:xfrm>
        </p:spPr>
        <p:txBody>
          <a:bodyPr>
            <a:normAutofit/>
          </a:bodyPr>
          <a:lstStyle/>
          <a:p>
            <a:pPr algn="ctr" eaLnBrk="1" hangingPunct="1">
              <a:defRPr/>
            </a:pPr>
            <a:r>
              <a:rPr lang="tr-TR" altLang="tr-TR" sz="3200" b="1" dirty="0">
                <a:solidFill>
                  <a:srgbClr val="FF0000"/>
                </a:solidFill>
              </a:rPr>
              <a:t>KANUNDAN YARARLANMA ŞARTLARI</a:t>
            </a:r>
          </a:p>
        </p:txBody>
      </p:sp>
      <p:sp>
        <p:nvSpPr>
          <p:cNvPr id="49156"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8847593A-22DF-4B54-B5FA-0D2AA7F85479}" type="slidenum">
              <a:rPr lang="tr-TR" altLang="tr-TR" sz="1200" smtClean="0">
                <a:latin typeface="Arial Black" pitchFamily="34" charset="0"/>
              </a:rPr>
              <a:pPr eaLnBrk="1" hangingPunct="1"/>
              <a:t>49</a:t>
            </a:fld>
            <a:endParaRPr lang="tr-TR" altLang="tr-TR" sz="1200">
              <a:latin typeface="Arial Black" pitchFamily="34"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3753036"/>
            <a:ext cx="2400267" cy="1800200"/>
          </a:xfrm>
          <a:prstGeom prst="rect">
            <a:avLst/>
          </a:prstGeom>
        </p:spPr>
      </p:pic>
      <p:sp>
        <p:nvSpPr>
          <p:cNvPr id="7" name="Rectangle 3"/>
          <p:cNvSpPr txBox="1">
            <a:spLocks noChangeArrowheads="1"/>
          </p:cNvSpPr>
          <p:nvPr/>
        </p:nvSpPr>
        <p:spPr>
          <a:xfrm>
            <a:off x="516699" y="2060848"/>
            <a:ext cx="8352928" cy="33843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65760" indent="-256032" algn="just" fontAlgn="auto">
              <a:spcBef>
                <a:spcPts val="0"/>
              </a:spcBef>
              <a:spcAft>
                <a:spcPts val="0"/>
              </a:spcAft>
              <a:buClr>
                <a:sysClr val="windowText" lastClr="000000"/>
              </a:buClr>
              <a:buFont typeface="Wingdings" pitchFamily="2" charset="2"/>
              <a:buChar char="Ø"/>
              <a:defRPr/>
            </a:pPr>
            <a:r>
              <a:rPr lang="tr-TR" altLang="tr-TR" sz="2800" b="1" dirty="0">
                <a:solidFill>
                  <a:srgbClr val="FF0000"/>
                </a:solidFill>
              </a:rPr>
              <a:t>Başvuruda bulunulması</a:t>
            </a:r>
          </a:p>
          <a:p>
            <a:pPr marL="365760" indent="-256032" algn="just" fontAlgn="auto">
              <a:spcBef>
                <a:spcPts val="0"/>
              </a:spcBef>
              <a:spcAft>
                <a:spcPts val="0"/>
              </a:spcAft>
              <a:buClr>
                <a:sysClr val="windowText" lastClr="000000"/>
              </a:buClr>
              <a:buFont typeface="Wingdings" pitchFamily="2" charset="2"/>
              <a:buChar char="Ø"/>
              <a:defRPr/>
            </a:pPr>
            <a:endParaRPr lang="tr-TR" altLang="tr-TR" sz="2800" b="1" dirty="0">
              <a:solidFill>
                <a:srgbClr val="FF0000"/>
              </a:solidFill>
            </a:endParaRPr>
          </a:p>
          <a:p>
            <a:pPr marL="365760" marR="0" lvl="0" indent="-256032" algn="just" defTabSz="914400" rtl="0" eaLnBrk="1" fontAlgn="auto" latinLnBrk="0" hangingPunct="1">
              <a:lnSpc>
                <a:spcPct val="100000"/>
              </a:lnSpc>
              <a:spcBef>
                <a:spcPts val="0"/>
              </a:spcBef>
              <a:spcAft>
                <a:spcPts val="0"/>
              </a:spcAft>
              <a:buClr>
                <a:sysClr val="windowText" lastClr="000000"/>
              </a:buClr>
              <a:buSzTx/>
              <a:buFont typeface="Wingdings" pitchFamily="2" charset="2"/>
              <a:buChar char="Ø"/>
              <a:tabLst/>
              <a:defRPr/>
            </a:pPr>
            <a:r>
              <a:rPr kumimoji="0" lang="tr-TR" altLang="tr-TR" sz="2800" b="1" i="0" u="none" strike="noStrike" kern="1200" cap="none" spc="0" normalizeH="0" baseline="0" noProof="0" dirty="0">
                <a:ln>
                  <a:noFill/>
                </a:ln>
                <a:solidFill>
                  <a:sysClr val="windowText" lastClr="000000"/>
                </a:solidFill>
                <a:effectLst/>
                <a:uLnTx/>
                <a:uFillTx/>
                <a:latin typeface="Calibri"/>
                <a:ea typeface="+mn-ea"/>
                <a:cs typeface="+mn-cs"/>
              </a:rPr>
              <a:t>Açılan davalardan vazgeçilmesi</a:t>
            </a:r>
          </a:p>
          <a:p>
            <a:pPr marL="109728" marR="0" lvl="0" indent="0" algn="just" defTabSz="914400" rtl="0" eaLnBrk="1" fontAlgn="auto" latinLnBrk="0" hangingPunct="1">
              <a:lnSpc>
                <a:spcPct val="100000"/>
              </a:lnSpc>
              <a:spcBef>
                <a:spcPts val="0"/>
              </a:spcBef>
              <a:spcAft>
                <a:spcPts val="0"/>
              </a:spcAft>
              <a:buClr>
                <a:sysClr val="windowText" lastClr="000000"/>
              </a:buClr>
              <a:buSzTx/>
              <a:buFont typeface="Arial" pitchFamily="34" charset="0"/>
              <a:buNone/>
              <a:tabLst/>
              <a:defRPr/>
            </a:pPr>
            <a:endParaRPr kumimoji="0" lang="tr-TR" altLang="tr-TR" sz="2800" b="1" i="0" u="none" strike="noStrike" kern="1200" cap="none" spc="0" normalizeH="0" baseline="0" noProof="0" dirty="0">
              <a:ln>
                <a:noFill/>
              </a:ln>
              <a:solidFill>
                <a:sysClr val="windowText" lastClr="000000"/>
              </a:solidFill>
              <a:effectLst/>
              <a:uLnTx/>
              <a:uFillTx/>
              <a:latin typeface="Calibri"/>
              <a:ea typeface="+mn-ea"/>
              <a:cs typeface="+mn-cs"/>
            </a:endParaRPr>
          </a:p>
          <a:p>
            <a:pPr marL="365760" marR="0" lvl="0" indent="-256032" algn="just" defTabSz="914400" rtl="0" eaLnBrk="1" fontAlgn="auto" latinLnBrk="0" hangingPunct="1">
              <a:lnSpc>
                <a:spcPct val="100000"/>
              </a:lnSpc>
              <a:spcBef>
                <a:spcPts val="0"/>
              </a:spcBef>
              <a:spcAft>
                <a:spcPts val="0"/>
              </a:spcAft>
              <a:buClr>
                <a:sysClr val="windowText" lastClr="000000"/>
              </a:buClr>
              <a:buSzTx/>
              <a:buFont typeface="Wingdings" pitchFamily="2" charset="2"/>
              <a:buChar char="Ø"/>
              <a:tabLst/>
              <a:defRPr/>
            </a:pPr>
            <a:r>
              <a:rPr lang="tr-TR" altLang="tr-TR" sz="2800" b="1" dirty="0">
                <a:solidFill>
                  <a:srgbClr val="FF0000"/>
                </a:solidFill>
              </a:rPr>
              <a:t>Ödemelerin süresinde yapılması</a:t>
            </a:r>
          </a:p>
          <a:p>
            <a:pPr marL="109728" marR="0" lvl="0" indent="0" algn="just" defTabSz="914400" rtl="0" eaLnBrk="1" fontAlgn="auto" latinLnBrk="0" hangingPunct="1">
              <a:lnSpc>
                <a:spcPct val="100000"/>
              </a:lnSpc>
              <a:spcBef>
                <a:spcPts val="0"/>
              </a:spcBef>
              <a:spcAft>
                <a:spcPts val="0"/>
              </a:spcAft>
              <a:buClr>
                <a:sysClr val="windowText" lastClr="000000"/>
              </a:buClr>
              <a:buSzTx/>
              <a:buFont typeface="Arial" pitchFamily="34" charset="0"/>
              <a:buNone/>
              <a:tabLst/>
              <a:defRPr/>
            </a:pPr>
            <a:endParaRPr kumimoji="0" lang="tr-TR" altLang="tr-TR" sz="2800" b="1" i="0" u="none" strike="noStrike" kern="1200" cap="none" spc="0" normalizeH="0" baseline="0" noProof="0" dirty="0">
              <a:ln>
                <a:noFill/>
              </a:ln>
              <a:solidFill>
                <a:sysClr val="windowText" lastClr="000000"/>
              </a:solidFill>
              <a:effectLst/>
              <a:uLnTx/>
              <a:uFillTx/>
              <a:latin typeface="Calibri"/>
              <a:ea typeface="+mn-ea"/>
              <a:cs typeface="+mn-cs"/>
            </a:endParaRPr>
          </a:p>
          <a:p>
            <a:pPr marL="109728" marR="0" lvl="0" indent="0" algn="just" defTabSz="914400" rtl="0" eaLnBrk="1" fontAlgn="auto" latinLnBrk="0" hangingPunct="1">
              <a:lnSpc>
                <a:spcPct val="100000"/>
              </a:lnSpc>
              <a:spcBef>
                <a:spcPts val="0"/>
              </a:spcBef>
              <a:spcAft>
                <a:spcPts val="0"/>
              </a:spcAft>
              <a:buClr>
                <a:sysClr val="windowText" lastClr="000000"/>
              </a:buClr>
              <a:buSzTx/>
              <a:buFont typeface="Arial" pitchFamily="34" charset="0"/>
              <a:buNone/>
              <a:tabLst/>
              <a:defRPr/>
            </a:pPr>
            <a:r>
              <a:rPr lang="tr-TR" altLang="tr-TR" sz="2800" b="1" dirty="0">
                <a:solidFill>
                  <a:sysClr val="windowText" lastClr="000000"/>
                </a:solidFill>
                <a:latin typeface="Calibri"/>
              </a:rPr>
              <a:t>    şarttır.</a:t>
            </a:r>
          </a:p>
        </p:txBody>
      </p:sp>
      <p:pic>
        <p:nvPicPr>
          <p:cNvPr id="8" name="Picture 5"/>
          <p:cNvPicPr/>
          <p:nvPr/>
        </p:nvPicPr>
        <p:blipFill rotWithShape="1">
          <a:blip r:embed="rId4">
            <a:extLst>
              <a:ext uri="{28A0092B-C50C-407E-A947-70E740481C1C}">
                <a14:useLocalDpi xmlns:a14="http://schemas.microsoft.com/office/drawing/2010/main" val="0"/>
              </a:ext>
            </a:extLst>
          </a:blip>
          <a:srcRect l="4951" t="47051" r="76713" b="43381"/>
          <a:stretch/>
        </p:blipFill>
        <p:spPr bwMode="auto">
          <a:xfrm>
            <a:off x="6400384" y="1844824"/>
            <a:ext cx="224259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4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5</a:t>
            </a:fld>
            <a:endParaRPr lang="tr-TR" altLang="tr-TR" sz="1200">
              <a:latin typeface="Arial Black" pitchFamily="34" charset="0"/>
            </a:endParaRPr>
          </a:p>
        </p:txBody>
      </p:sp>
      <p:sp>
        <p:nvSpPr>
          <p:cNvPr id="97284" name="Rectangle 3"/>
          <p:cNvSpPr>
            <a:spLocks noGrp="1" noChangeArrowheads="1"/>
          </p:cNvSpPr>
          <p:nvPr>
            <p:ph type="subTitle" idx="1"/>
          </p:nvPr>
        </p:nvSpPr>
        <p:spPr>
          <a:xfrm>
            <a:off x="107504" y="1412776"/>
            <a:ext cx="3960440" cy="4620736"/>
          </a:xfrm>
          <a:ln w="38100">
            <a:solidFill>
              <a:schemeClr val="tx1"/>
            </a:solidFill>
          </a:ln>
        </p:spPr>
        <p:txBody>
          <a:bodyPr>
            <a:noAutofit/>
          </a:bodyPr>
          <a:lstStyle/>
          <a:p>
            <a:pPr marL="447675" lvl="1" indent="-285750" algn="just" eaLnBrk="1" fontAlgn="auto" hangingPunct="1">
              <a:spcBef>
                <a:spcPts val="600"/>
              </a:spcBef>
              <a:spcAft>
                <a:spcPts val="0"/>
              </a:spcAft>
              <a:buClr>
                <a:schemeClr val="tx1"/>
              </a:buClr>
              <a:buFont typeface="Wingdings" pitchFamily="2" charset="2"/>
              <a:buChar char="Ø"/>
              <a:defRPr/>
            </a:pPr>
            <a:endParaRPr lang="tr-TR" sz="200" b="1" dirty="0">
              <a:solidFill>
                <a:srgbClr val="C00000"/>
              </a:solidFill>
            </a:endParaRPr>
          </a:p>
          <a:p>
            <a:pPr marL="447675" lvl="1" indent="-285750" algn="just" eaLnBrk="1" fontAlgn="auto" hangingPunct="1">
              <a:spcBef>
                <a:spcPts val="600"/>
              </a:spcBef>
              <a:spcAft>
                <a:spcPts val="0"/>
              </a:spcAft>
              <a:buClr>
                <a:schemeClr val="tx1"/>
              </a:buClr>
              <a:buFont typeface="Wingdings" pitchFamily="2" charset="2"/>
              <a:buChar char="Ø"/>
              <a:defRPr/>
            </a:pPr>
            <a:r>
              <a:rPr lang="tr-TR" sz="2100" b="1" dirty="0">
                <a:solidFill>
                  <a:srgbClr val="C00000"/>
                </a:solidFill>
              </a:rPr>
              <a:t>Hazine ve Maliye Bakanlığı </a:t>
            </a:r>
          </a:p>
          <a:p>
            <a:pPr marL="447675" lvl="1" indent="-285750" algn="just" eaLnBrk="1" fontAlgn="auto" hangingPunct="1">
              <a:spcBef>
                <a:spcPts val="0"/>
              </a:spcBef>
              <a:spcAft>
                <a:spcPts val="0"/>
              </a:spcAft>
              <a:buClr>
                <a:schemeClr val="tx1"/>
              </a:buClr>
              <a:defRPr/>
            </a:pPr>
            <a:r>
              <a:rPr lang="tr-TR" sz="2100" b="1" dirty="0">
                <a:solidFill>
                  <a:srgbClr val="C00000"/>
                </a:solidFill>
              </a:rPr>
              <a:t>     (Vergi daireleri)</a:t>
            </a:r>
          </a:p>
          <a:p>
            <a:pPr marL="447675" lvl="1" indent="-285750" algn="just" eaLnBrk="1" fontAlgn="auto" hangingPunct="1">
              <a:lnSpc>
                <a:spcPct val="150000"/>
              </a:lnSpc>
              <a:spcAft>
                <a:spcPts val="0"/>
              </a:spcAft>
              <a:buClr>
                <a:schemeClr val="tx1"/>
              </a:buClr>
              <a:buFont typeface="Wingdings" pitchFamily="2" charset="2"/>
              <a:buChar char="Ø"/>
              <a:defRPr/>
            </a:pPr>
            <a:r>
              <a:rPr lang="tr-TR" sz="2100" b="1" dirty="0">
                <a:solidFill>
                  <a:srgbClr val="0070C0"/>
                </a:solidFill>
              </a:rPr>
              <a:t>Ticaret Bakanlığı (Gümrük)</a:t>
            </a:r>
          </a:p>
          <a:p>
            <a:pPr marL="447675" lvl="1" indent="-285750" algn="just" eaLnBrk="1" fontAlgn="auto" hangingPunct="1">
              <a:lnSpc>
                <a:spcPct val="150000"/>
              </a:lnSpc>
              <a:spcAft>
                <a:spcPts val="0"/>
              </a:spcAft>
              <a:buClr>
                <a:schemeClr val="tx1"/>
              </a:buClr>
              <a:buFont typeface="Wingdings" pitchFamily="2" charset="2"/>
              <a:buChar char="Ø"/>
              <a:defRPr/>
            </a:pPr>
            <a:r>
              <a:rPr lang="tr-TR" sz="2100" b="1" dirty="0">
                <a:solidFill>
                  <a:srgbClr val="C00000"/>
                </a:solidFill>
              </a:rPr>
              <a:t>Sosyal Güvenlik Kurumu</a:t>
            </a:r>
          </a:p>
          <a:p>
            <a:pPr marL="447675" lvl="1" indent="-285750" algn="just" eaLnBrk="1" fontAlgn="auto" hangingPunct="1">
              <a:lnSpc>
                <a:spcPct val="150000"/>
              </a:lnSpc>
              <a:spcAft>
                <a:spcPts val="0"/>
              </a:spcAft>
              <a:buClr>
                <a:schemeClr val="tx1"/>
              </a:buClr>
              <a:buFont typeface="Wingdings" pitchFamily="2" charset="2"/>
              <a:buChar char="Ø"/>
              <a:defRPr/>
            </a:pPr>
            <a:r>
              <a:rPr lang="tr-TR" sz="2100" b="1" dirty="0">
                <a:solidFill>
                  <a:srgbClr val="0070C0"/>
                </a:solidFill>
              </a:rPr>
              <a:t>İl Özel İdareleri</a:t>
            </a:r>
          </a:p>
          <a:p>
            <a:pPr marL="447675" lvl="1" indent="-285750" algn="just" eaLnBrk="1" fontAlgn="auto" hangingPunct="1">
              <a:lnSpc>
                <a:spcPct val="150000"/>
              </a:lnSpc>
              <a:spcAft>
                <a:spcPts val="0"/>
              </a:spcAft>
              <a:buClr>
                <a:schemeClr val="tx1"/>
              </a:buClr>
              <a:buFont typeface="Wingdings" pitchFamily="2" charset="2"/>
              <a:buChar char="Ø"/>
              <a:defRPr/>
            </a:pPr>
            <a:r>
              <a:rPr lang="tr-TR" sz="2100" b="1" dirty="0">
                <a:solidFill>
                  <a:srgbClr val="C00000"/>
                </a:solidFill>
              </a:rPr>
              <a:t>Belediyeler</a:t>
            </a:r>
          </a:p>
          <a:p>
            <a:pPr marL="447675" lvl="1" indent="-285750" algn="just">
              <a:lnSpc>
                <a:spcPct val="150000"/>
              </a:lnSpc>
              <a:buClr>
                <a:schemeClr val="tx1"/>
              </a:buClr>
              <a:buFont typeface="Wingdings" pitchFamily="2" charset="2"/>
              <a:buChar char="Ø"/>
              <a:defRPr/>
            </a:pPr>
            <a:r>
              <a:rPr lang="tr-TR" sz="2100" b="1" dirty="0" err="1">
                <a:solidFill>
                  <a:srgbClr val="0070C0"/>
                </a:solidFill>
              </a:rPr>
              <a:t>YİKOB’lar</a:t>
            </a:r>
            <a:endParaRPr lang="tr-TR" sz="2100" b="1" dirty="0">
              <a:solidFill>
                <a:srgbClr val="0070C0"/>
              </a:solidFill>
            </a:endParaRPr>
          </a:p>
        </p:txBody>
      </p:sp>
      <p:sp>
        <p:nvSpPr>
          <p:cNvPr id="8" name="Dikdörtgen 7"/>
          <p:cNvSpPr/>
          <p:nvPr/>
        </p:nvSpPr>
        <p:spPr>
          <a:xfrm>
            <a:off x="2195736" y="210706"/>
            <a:ext cx="6840759" cy="553998"/>
          </a:xfrm>
          <a:prstGeom prst="rect">
            <a:avLst/>
          </a:prstGeom>
        </p:spPr>
        <p:txBody>
          <a:bodyPr wrap="square">
            <a:spAutoFit/>
          </a:bodyPr>
          <a:lstStyle/>
          <a:p>
            <a:pPr lvl="0" algn="ctr">
              <a:spcBef>
                <a:spcPct val="0"/>
              </a:spcBef>
              <a:defRPr/>
            </a:pPr>
            <a:r>
              <a:rPr lang="tr-TR" altLang="tr-TR" sz="3000" b="1" dirty="0">
                <a:solidFill>
                  <a:srgbClr val="002060"/>
                </a:solidFill>
                <a:ea typeface="+mj-ea"/>
                <a:cs typeface="+mj-cs"/>
              </a:rPr>
              <a:t>KAPSAM: </a:t>
            </a:r>
            <a:r>
              <a:rPr lang="tr-TR" altLang="tr-TR" sz="3000" b="1" dirty="0">
                <a:solidFill>
                  <a:srgbClr val="FF0000"/>
                </a:solidFill>
                <a:ea typeface="+mj-ea"/>
                <a:cs typeface="+mj-cs"/>
              </a:rPr>
              <a:t>ALACAKLI</a:t>
            </a:r>
            <a:r>
              <a:rPr lang="tr-TR" altLang="tr-TR" sz="3000" b="1" dirty="0">
                <a:solidFill>
                  <a:srgbClr val="C00000"/>
                </a:solidFill>
                <a:ea typeface="+mj-ea"/>
                <a:cs typeface="+mj-cs"/>
              </a:rPr>
              <a:t> </a:t>
            </a:r>
            <a:r>
              <a:rPr lang="tr-TR" altLang="tr-TR" sz="3000" b="1" dirty="0">
                <a:solidFill>
                  <a:srgbClr val="FF0000"/>
                </a:solidFill>
                <a:ea typeface="+mj-ea"/>
                <a:cs typeface="+mj-cs"/>
              </a:rPr>
              <a:t>İDARELER</a:t>
            </a:r>
          </a:p>
        </p:txBody>
      </p:sp>
      <p:sp>
        <p:nvSpPr>
          <p:cNvPr id="2" name="Dikdörtgen 1"/>
          <p:cNvSpPr/>
          <p:nvPr/>
        </p:nvSpPr>
        <p:spPr>
          <a:xfrm>
            <a:off x="4788024" y="1412776"/>
            <a:ext cx="3898776" cy="4633320"/>
          </a:xfrm>
          <a:prstGeom prst="rect">
            <a:avLst/>
          </a:prstGeom>
          <a:ln w="38100">
            <a:solidFill>
              <a:schemeClr val="tx1"/>
            </a:solidFill>
          </a:ln>
        </p:spPr>
        <p:txBody>
          <a:bodyPr wrap="square">
            <a:spAutoFit/>
          </a:bodyPr>
          <a:lstStyle/>
          <a:p>
            <a:pPr marL="361950" lvl="1" indent="-285750" algn="just">
              <a:lnSpc>
                <a:spcPct val="150000"/>
              </a:lnSpc>
              <a:spcBef>
                <a:spcPts val="300"/>
              </a:spcBef>
              <a:buClr>
                <a:schemeClr val="tx1"/>
              </a:buClr>
              <a:buFont typeface="Wingdings" pitchFamily="2" charset="2"/>
              <a:buChar char="Ø"/>
              <a:defRPr/>
            </a:pPr>
            <a:r>
              <a:rPr lang="tr-TR" sz="2000" b="1" dirty="0">
                <a:solidFill>
                  <a:srgbClr val="0070C0"/>
                </a:solidFill>
              </a:rPr>
              <a:t>TOBB, </a:t>
            </a:r>
            <a:r>
              <a:rPr lang="tr-TR" sz="2000" b="1" dirty="0">
                <a:solidFill>
                  <a:srgbClr val="C00000"/>
                </a:solidFill>
              </a:rPr>
              <a:t>TÜRMOB, </a:t>
            </a:r>
            <a:r>
              <a:rPr lang="tr-TR" sz="2000" b="1" dirty="0">
                <a:solidFill>
                  <a:srgbClr val="0070C0"/>
                </a:solidFill>
              </a:rPr>
              <a:t>TESK</a:t>
            </a:r>
          </a:p>
          <a:p>
            <a:pPr marL="361950" lvl="1" indent="-285750" algn="just">
              <a:lnSpc>
                <a:spcPct val="150000"/>
              </a:lnSpc>
              <a:spcBef>
                <a:spcPts val="300"/>
              </a:spcBef>
              <a:buClr>
                <a:schemeClr val="tx1"/>
              </a:buClr>
              <a:buFont typeface="Wingdings" pitchFamily="2" charset="2"/>
              <a:buChar char="Ø"/>
              <a:defRPr/>
            </a:pPr>
            <a:r>
              <a:rPr lang="tr-TR" sz="2000" b="1" dirty="0">
                <a:solidFill>
                  <a:srgbClr val="C00000"/>
                </a:solidFill>
              </a:rPr>
              <a:t>Türk Mühendis ve Mimar Odaları Birliği</a:t>
            </a:r>
          </a:p>
          <a:p>
            <a:pPr marL="361950" lvl="1" indent="-285750" algn="just">
              <a:lnSpc>
                <a:spcPct val="150000"/>
              </a:lnSpc>
              <a:spcBef>
                <a:spcPts val="300"/>
              </a:spcBef>
              <a:buClr>
                <a:schemeClr val="tx1"/>
              </a:buClr>
              <a:buFont typeface="Wingdings" pitchFamily="2" charset="2"/>
              <a:buChar char="Ø"/>
              <a:defRPr/>
            </a:pPr>
            <a:r>
              <a:rPr lang="tr-TR" sz="2000" b="1" dirty="0">
                <a:solidFill>
                  <a:srgbClr val="0070C0"/>
                </a:solidFill>
              </a:rPr>
              <a:t>Türkiye Barolar Birliği</a:t>
            </a:r>
          </a:p>
          <a:p>
            <a:pPr marL="361950" lvl="1" indent="-285750" algn="just">
              <a:lnSpc>
                <a:spcPct val="150000"/>
              </a:lnSpc>
              <a:spcBef>
                <a:spcPts val="300"/>
              </a:spcBef>
              <a:buClr>
                <a:schemeClr val="tx1"/>
              </a:buClr>
              <a:buFont typeface="Wingdings" pitchFamily="2" charset="2"/>
              <a:buChar char="Ø"/>
              <a:defRPr/>
            </a:pPr>
            <a:r>
              <a:rPr lang="tr-TR" sz="2000" b="1" dirty="0">
                <a:solidFill>
                  <a:srgbClr val="C00000"/>
                </a:solidFill>
              </a:rPr>
              <a:t>Türk Tabipleri Birliği</a:t>
            </a:r>
          </a:p>
          <a:p>
            <a:pPr marL="361950" lvl="1" indent="-285750" algn="just">
              <a:lnSpc>
                <a:spcPct val="150000"/>
              </a:lnSpc>
              <a:spcBef>
                <a:spcPts val="300"/>
              </a:spcBef>
              <a:buClr>
                <a:schemeClr val="tx1"/>
              </a:buClr>
              <a:buFont typeface="Wingdings" pitchFamily="2" charset="2"/>
              <a:buChar char="Ø"/>
              <a:defRPr/>
            </a:pPr>
            <a:r>
              <a:rPr lang="tr-TR" sz="2000" b="1" dirty="0">
                <a:solidFill>
                  <a:srgbClr val="0070C0"/>
                </a:solidFill>
              </a:rPr>
              <a:t>Türk Diş Hekimleri Birliği</a:t>
            </a:r>
          </a:p>
          <a:p>
            <a:pPr marL="361950" lvl="1" indent="-285750" algn="just">
              <a:lnSpc>
                <a:spcPct val="150000"/>
              </a:lnSpc>
              <a:spcBef>
                <a:spcPts val="400"/>
              </a:spcBef>
              <a:buClr>
                <a:schemeClr val="tx1"/>
              </a:buClr>
              <a:buFont typeface="Wingdings" pitchFamily="2" charset="2"/>
              <a:buChar char="Ø"/>
              <a:defRPr/>
            </a:pPr>
            <a:r>
              <a:rPr lang="tr-TR" sz="2000" b="1" dirty="0">
                <a:solidFill>
                  <a:srgbClr val="C00000"/>
                </a:solidFill>
              </a:rPr>
              <a:t>Türk Veteriner Hekimleri Birliği</a:t>
            </a:r>
          </a:p>
          <a:p>
            <a:pPr marL="361950" lvl="1" indent="-285750" algn="just">
              <a:lnSpc>
                <a:spcPct val="150000"/>
              </a:lnSpc>
              <a:spcBef>
                <a:spcPts val="300"/>
              </a:spcBef>
              <a:buClr>
                <a:schemeClr val="tx1"/>
              </a:buClr>
              <a:buFont typeface="Wingdings" pitchFamily="2" charset="2"/>
              <a:buChar char="Ø"/>
              <a:defRPr/>
            </a:pPr>
            <a:r>
              <a:rPr lang="tr-TR" sz="2000" b="1" dirty="0">
                <a:solidFill>
                  <a:srgbClr val="0070C0"/>
                </a:solidFill>
              </a:rPr>
              <a:t>Türk Ziraat Odaları Birliği</a:t>
            </a:r>
          </a:p>
          <a:p>
            <a:pPr marL="361950" lvl="1" indent="-285750" algn="just">
              <a:lnSpc>
                <a:spcPct val="150000"/>
              </a:lnSpc>
              <a:spcBef>
                <a:spcPts val="300"/>
              </a:spcBef>
              <a:buClr>
                <a:schemeClr val="tx1"/>
              </a:buClr>
              <a:buFont typeface="Wingdings" pitchFamily="2" charset="2"/>
              <a:buChar char="Ø"/>
              <a:defRPr/>
            </a:pPr>
            <a:r>
              <a:rPr lang="tr-TR" sz="2000" b="1" dirty="0">
                <a:solidFill>
                  <a:srgbClr val="C00000"/>
                </a:solidFill>
              </a:rPr>
              <a:t>Sulama Birlikleri</a:t>
            </a:r>
          </a:p>
        </p:txBody>
      </p:sp>
    </p:spTree>
    <p:extLst>
      <p:ext uri="{BB962C8B-B14F-4D97-AF65-F5344CB8AC3E}">
        <p14:creationId xmlns:p14="http://schemas.microsoft.com/office/powerpoint/2010/main" val="5072291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ctrTitle"/>
          </p:nvPr>
        </p:nvSpPr>
        <p:spPr>
          <a:xfrm>
            <a:off x="2195736" y="-171400"/>
            <a:ext cx="6840760" cy="1226567"/>
          </a:xfrm>
        </p:spPr>
        <p:txBody>
          <a:bodyPr>
            <a:normAutofit/>
          </a:bodyPr>
          <a:lstStyle/>
          <a:p>
            <a:pPr algn="ctr" eaLnBrk="1" hangingPunct="1">
              <a:defRPr/>
            </a:pPr>
            <a:r>
              <a:rPr lang="tr-TR" altLang="tr-TR" sz="2800" b="1" dirty="0">
                <a:solidFill>
                  <a:srgbClr val="FF0000"/>
                </a:solidFill>
              </a:rPr>
              <a:t>BAŞVURU, TAKSİT SAYISI VE ÖDEME SÜRESİ </a:t>
            </a:r>
          </a:p>
        </p:txBody>
      </p:sp>
      <p:sp>
        <p:nvSpPr>
          <p:cNvPr id="50180"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3A2503C3-0045-4948-8B2F-3F4320FA3B7B}" type="slidenum">
              <a:rPr lang="tr-TR" altLang="tr-TR" sz="1200" smtClean="0">
                <a:latin typeface="Arial Black" pitchFamily="34" charset="0"/>
              </a:rPr>
              <a:pPr eaLnBrk="1" hangingPunct="1"/>
              <a:t>50</a:t>
            </a:fld>
            <a:endParaRPr lang="tr-TR" altLang="tr-TR" sz="1200">
              <a:latin typeface="Arial Black" pitchFamily="34" charset="0"/>
            </a:endParaRPr>
          </a:p>
        </p:txBody>
      </p:sp>
      <p:sp>
        <p:nvSpPr>
          <p:cNvPr id="6" name="Rectangle 2"/>
          <p:cNvSpPr txBox="1">
            <a:spLocks noChangeArrowheads="1"/>
          </p:cNvSpPr>
          <p:nvPr/>
        </p:nvSpPr>
        <p:spPr>
          <a:xfrm>
            <a:off x="251520" y="1055167"/>
            <a:ext cx="8496944" cy="5301183"/>
          </a:xfrm>
          <a:prstGeom prst="rect">
            <a:avLst/>
          </a:prstGeom>
        </p:spPr>
        <p:txBody>
          <a:bodyPr vert="horz" lIns="91440" tIns="45720" rIns="91440" bIns="45720" rtlCol="0">
            <a:noAutofit/>
          </a:bodyPr>
          <a:lstStyle/>
          <a:p>
            <a:pPr marL="365760" marR="0" lvl="0" indent="-256032" algn="just" defTabSz="914400" rtl="0" eaLnBrk="1" fontAlgn="auto" latinLnBrk="0" hangingPunct="1">
              <a:lnSpc>
                <a:spcPct val="80000"/>
              </a:lnSpc>
              <a:spcBef>
                <a:spcPct val="20000"/>
              </a:spcBef>
              <a:spcAft>
                <a:spcPts val="0"/>
              </a:spcAft>
              <a:buClr>
                <a:schemeClr val="tx1"/>
              </a:buClr>
              <a:buSzTx/>
              <a:buFont typeface="Wingdings" pitchFamily="2" charset="2"/>
              <a:buChar char="Ø"/>
              <a:tabLst/>
              <a:defRPr/>
            </a:pPr>
            <a:r>
              <a:rPr lang="tr-TR" altLang="tr-TR" sz="3200" b="1" u="sng" dirty="0"/>
              <a:t>Başvurular,</a:t>
            </a:r>
          </a:p>
          <a:p>
            <a:pPr marL="0" marR="0" lvl="0" indent="0" algn="just" defTabSz="914400" rtl="0" eaLnBrk="1" fontAlgn="auto" latinLnBrk="0" hangingPunct="1">
              <a:lnSpc>
                <a:spcPct val="80000"/>
              </a:lnSpc>
              <a:spcBef>
                <a:spcPct val="20000"/>
              </a:spcBef>
              <a:spcAft>
                <a:spcPts val="0"/>
              </a:spcAft>
              <a:buClr>
                <a:schemeClr val="tx1"/>
              </a:buClr>
              <a:buSzTx/>
              <a:buFont typeface="Wingdings" pitchFamily="2" charset="2"/>
              <a:buNone/>
              <a:tabLst/>
              <a:defRPr/>
            </a:pPr>
            <a:endParaRPr kumimoji="0" lang="tr-TR" altLang="tr-TR" sz="1400" b="1" i="0" u="none" strike="noStrike" kern="1200" cap="none" spc="0" normalizeH="0" baseline="0" noProof="0" dirty="0">
              <a:ln>
                <a:noFill/>
              </a:ln>
              <a:solidFill>
                <a:schemeClr val="tx1"/>
              </a:solidFill>
              <a:effectLst/>
              <a:uLnTx/>
              <a:uFillTx/>
              <a:latin typeface="+mn-lt"/>
              <a:ea typeface="+mn-ea"/>
            </a:endParaRPr>
          </a:p>
          <a:p>
            <a:pPr marL="754380" marR="0" lvl="1" indent="-342900" algn="just" defTabSz="914400" rtl="0" eaLnBrk="1" fontAlgn="auto" latinLnBrk="0" hangingPunct="1">
              <a:lnSpc>
                <a:spcPct val="100000"/>
              </a:lnSpc>
              <a:spcBef>
                <a:spcPts val="0"/>
              </a:spcBef>
              <a:spcAft>
                <a:spcPts val="200"/>
              </a:spcAft>
              <a:buClr>
                <a:srgbClr val="FF0000"/>
              </a:buClr>
              <a:buSzTx/>
              <a:buFont typeface="Wingdings" pitchFamily="2" charset="2"/>
              <a:buChar char="ü"/>
              <a:tabLst/>
              <a:defRPr/>
            </a:pPr>
            <a:r>
              <a:rPr kumimoji="0" lang="tr-TR" altLang="tr-TR" sz="2800" b="1" i="0" u="sng" strike="noStrike" kern="1200" cap="none" spc="0" normalizeH="0" baseline="0" noProof="0" dirty="0">
                <a:ln>
                  <a:noFill/>
                </a:ln>
                <a:solidFill>
                  <a:srgbClr val="FF0000"/>
                </a:solidFill>
                <a:effectLst/>
                <a:uLnTx/>
                <a:uFillTx/>
                <a:latin typeface="+mn-lt"/>
                <a:ea typeface="+mn-ea"/>
              </a:rPr>
              <a:t>31 MAYIS 2023</a:t>
            </a:r>
            <a:r>
              <a:rPr kumimoji="0" lang="tr-TR" altLang="tr-TR" sz="2800" b="1" i="0" strike="noStrike" kern="1200" cap="none" spc="0" normalizeH="0" baseline="0" noProof="0" dirty="0">
                <a:ln>
                  <a:noFill/>
                </a:ln>
                <a:solidFill>
                  <a:srgbClr val="0070C0"/>
                </a:solidFill>
                <a:effectLst/>
                <a:uLnTx/>
                <a:uFillTx/>
                <a:latin typeface="+mn-lt"/>
                <a:ea typeface="+mn-ea"/>
              </a:rPr>
              <a:t> </a:t>
            </a:r>
            <a:r>
              <a:rPr kumimoji="0" lang="tr-TR" altLang="tr-TR" sz="2200" b="1" i="0" u="none" strike="noStrike" kern="1200" cap="none" spc="0" normalizeH="0" baseline="0" noProof="0" dirty="0">
                <a:ln>
                  <a:noFill/>
                </a:ln>
                <a:solidFill>
                  <a:srgbClr val="0070C0"/>
                </a:solidFill>
                <a:effectLst/>
                <a:uLnTx/>
                <a:uFillTx/>
                <a:latin typeface="+mn-lt"/>
                <a:ea typeface="+mn-ea"/>
              </a:rPr>
              <a:t>tarihine kadar </a:t>
            </a:r>
            <a:r>
              <a:rPr kumimoji="0" lang="tr-TR" altLang="tr-TR" sz="2200" b="1" i="0" strike="noStrike" kern="1200" cap="none" spc="0" normalizeH="0" baseline="0" noProof="0" dirty="0">
                <a:ln>
                  <a:noFill/>
                </a:ln>
                <a:solidFill>
                  <a:srgbClr val="FF0000"/>
                </a:solidFill>
                <a:effectLst/>
                <a:uLnTx/>
                <a:uFillTx/>
                <a:latin typeface="+mn-lt"/>
                <a:ea typeface="+mn-ea"/>
              </a:rPr>
              <a:t>ilgili idareye.</a:t>
            </a:r>
          </a:p>
          <a:p>
            <a:pPr marL="754380" marR="0" lvl="1" indent="-342900" algn="just" defTabSz="914400" rtl="0" eaLnBrk="1" fontAlgn="auto" latinLnBrk="0" hangingPunct="1">
              <a:lnSpc>
                <a:spcPct val="100000"/>
              </a:lnSpc>
              <a:spcBef>
                <a:spcPts val="0"/>
              </a:spcBef>
              <a:spcAft>
                <a:spcPts val="200"/>
              </a:spcAft>
              <a:buClr>
                <a:srgbClr val="FF0000"/>
              </a:buClr>
              <a:buSzTx/>
              <a:buFont typeface="Wingdings" pitchFamily="2" charset="2"/>
              <a:buChar char="ü"/>
              <a:tabLst/>
              <a:defRPr/>
            </a:pPr>
            <a:endParaRPr kumimoji="0" lang="tr-TR" altLang="tr-TR" sz="1050" b="1" i="0" u="sng" strike="noStrike" kern="1200" cap="none" spc="0" normalizeH="0" baseline="0" noProof="0" dirty="0">
              <a:ln>
                <a:noFill/>
              </a:ln>
              <a:solidFill>
                <a:srgbClr val="0070C0"/>
              </a:solidFill>
              <a:effectLst/>
              <a:uLnTx/>
              <a:uFillTx/>
              <a:latin typeface="+mn-lt"/>
              <a:ea typeface="+mn-ea"/>
            </a:endParaRPr>
          </a:p>
          <a:p>
            <a:pPr marL="754380" marR="0" lvl="1" indent="-342900" algn="just" defTabSz="914400" rtl="0" eaLnBrk="1" fontAlgn="auto" latinLnBrk="0" hangingPunct="1">
              <a:lnSpc>
                <a:spcPct val="100000"/>
              </a:lnSpc>
              <a:spcBef>
                <a:spcPts val="0"/>
              </a:spcBef>
              <a:spcAft>
                <a:spcPts val="200"/>
              </a:spcAft>
              <a:buClr>
                <a:srgbClr val="FF0000"/>
              </a:buClr>
              <a:buSzTx/>
              <a:buFont typeface="Wingdings" pitchFamily="2" charset="2"/>
              <a:buChar char="ü"/>
              <a:tabLst/>
              <a:defRPr/>
            </a:pPr>
            <a:r>
              <a:rPr lang="tr-TR" altLang="tr-TR" sz="2200" b="1" noProof="0" dirty="0">
                <a:solidFill>
                  <a:srgbClr val="FF0000"/>
                </a:solidFill>
              </a:rPr>
              <a:t>Kahramanmaraş Depremleri üzerine mücbir sebep hali ilan edilen yerlerde 31 EKİM 2023 </a:t>
            </a:r>
            <a:r>
              <a:rPr lang="tr-TR" altLang="tr-TR" sz="2200" b="1" noProof="0" dirty="0">
                <a:solidFill>
                  <a:srgbClr val="0070C0"/>
                </a:solidFill>
              </a:rPr>
              <a:t>tarihine kadar ilgili idareye.</a:t>
            </a:r>
            <a:endParaRPr kumimoji="0" lang="tr-TR" altLang="tr-TR" sz="2200" b="1" i="0" strike="noStrike" kern="1200" cap="none" spc="0" normalizeH="0" baseline="0" noProof="0" dirty="0">
              <a:ln>
                <a:noFill/>
              </a:ln>
              <a:solidFill>
                <a:srgbClr val="0070C0"/>
              </a:solidFill>
              <a:effectLst/>
              <a:uLnTx/>
              <a:uFillTx/>
            </a:endParaRPr>
          </a:p>
          <a:p>
            <a:pPr marL="411480" marR="0" lvl="1" algn="just" defTabSz="914400" rtl="0" eaLnBrk="1" fontAlgn="auto" latinLnBrk="0" hangingPunct="1">
              <a:lnSpc>
                <a:spcPct val="80000"/>
              </a:lnSpc>
              <a:spcBef>
                <a:spcPct val="20000"/>
              </a:spcBef>
              <a:spcAft>
                <a:spcPts val="0"/>
              </a:spcAft>
              <a:buClr>
                <a:schemeClr val="tx1"/>
              </a:buClr>
              <a:buSzTx/>
              <a:tabLst/>
              <a:defRPr/>
            </a:pPr>
            <a:endParaRPr kumimoji="0" lang="tr-TR" altLang="tr-TR" sz="1600" b="1" i="0" u="none" strike="noStrike" kern="1200" cap="none" spc="0" normalizeH="0" baseline="0" noProof="0" dirty="0">
              <a:ln>
                <a:noFill/>
              </a:ln>
              <a:solidFill>
                <a:schemeClr val="tx1"/>
              </a:solidFill>
              <a:effectLst/>
              <a:uLnTx/>
              <a:uFillTx/>
              <a:latin typeface="+mn-lt"/>
              <a:ea typeface="+mn-ea"/>
            </a:endParaRPr>
          </a:p>
          <a:p>
            <a:pPr marL="365760" marR="0" lvl="0" indent="-256032" algn="just" defTabSz="914400" rtl="0" eaLnBrk="1" fontAlgn="auto" latinLnBrk="0" hangingPunct="1">
              <a:lnSpc>
                <a:spcPct val="80000"/>
              </a:lnSpc>
              <a:spcBef>
                <a:spcPct val="20000"/>
              </a:spcBef>
              <a:spcAft>
                <a:spcPts val="0"/>
              </a:spcAft>
              <a:buClr>
                <a:schemeClr val="tx1"/>
              </a:buClr>
              <a:buSzTx/>
              <a:buFont typeface="Wingdings" pitchFamily="2" charset="2"/>
              <a:buChar char="Ø"/>
              <a:tabLst/>
              <a:defRPr/>
            </a:pPr>
            <a:r>
              <a:rPr lang="tr-TR" altLang="tr-TR" sz="3200" b="1" u="sng" dirty="0"/>
              <a:t>Ödemeler,</a:t>
            </a:r>
          </a:p>
          <a:p>
            <a:pPr marL="365760" marR="0" lvl="0" indent="-256032" algn="just" defTabSz="914400" rtl="0" eaLnBrk="1" fontAlgn="auto" latinLnBrk="0" hangingPunct="1">
              <a:lnSpc>
                <a:spcPct val="80000"/>
              </a:lnSpc>
              <a:spcBef>
                <a:spcPct val="20000"/>
              </a:spcBef>
              <a:spcAft>
                <a:spcPts val="0"/>
              </a:spcAft>
              <a:buClr>
                <a:schemeClr val="tx1"/>
              </a:buClr>
              <a:buSzTx/>
              <a:buFont typeface="Wingdings" pitchFamily="2" charset="2"/>
              <a:buChar char="Ø"/>
              <a:tabLst/>
              <a:defRPr/>
            </a:pPr>
            <a:endParaRPr kumimoji="0" lang="tr-TR" altLang="tr-TR" sz="1400" b="1" i="0" u="none" strike="noStrike" kern="1200" cap="none" spc="0" normalizeH="0" baseline="0" noProof="0" dirty="0">
              <a:ln>
                <a:noFill/>
              </a:ln>
              <a:solidFill>
                <a:srgbClr val="FF0000"/>
              </a:solidFill>
              <a:effectLst/>
              <a:uLnTx/>
              <a:uFillTx/>
            </a:endParaRPr>
          </a:p>
          <a:p>
            <a:pPr marL="754380" lvl="1" indent="-342900" algn="just">
              <a:spcAft>
                <a:spcPts val="200"/>
              </a:spcAft>
              <a:buClr>
                <a:schemeClr val="accent1"/>
              </a:buClr>
              <a:buFont typeface="Wingdings" pitchFamily="2" charset="2"/>
              <a:buChar char="ü"/>
              <a:defRPr/>
            </a:pPr>
            <a:r>
              <a:rPr kumimoji="0" lang="tr-TR" altLang="tr-TR" sz="2200" b="1" i="0" u="none" strike="noStrike" kern="1200" cap="none" spc="0" normalizeH="0" baseline="0" noProof="0" dirty="0">
                <a:ln>
                  <a:noFill/>
                </a:ln>
                <a:solidFill>
                  <a:srgbClr val="0070C0"/>
                </a:solidFill>
                <a:effectLst/>
                <a:uLnTx/>
                <a:uFillTx/>
              </a:rPr>
              <a:t>Hazine ve Maliye Bakanlığı, Ticaret Bakanlığı, SGK, il özel idareleri, belediyeler ve </a:t>
            </a:r>
            <a:r>
              <a:rPr kumimoji="0" lang="tr-TR" altLang="tr-TR" sz="2200" b="1" i="0" u="none" strike="noStrike" kern="1200" cap="none" spc="0" normalizeH="0" baseline="0" noProof="0" dirty="0" err="1">
                <a:ln>
                  <a:noFill/>
                </a:ln>
                <a:solidFill>
                  <a:srgbClr val="0070C0"/>
                </a:solidFill>
                <a:effectLst/>
                <a:uLnTx/>
                <a:uFillTx/>
              </a:rPr>
              <a:t>YİKOB’lar</a:t>
            </a:r>
            <a:r>
              <a:rPr kumimoji="0" lang="tr-TR" altLang="tr-TR" sz="2200" b="1" i="0" u="none" strike="noStrike" kern="1200" cap="none" spc="0" normalizeH="0" baseline="0" noProof="0" dirty="0">
                <a:ln>
                  <a:noFill/>
                </a:ln>
                <a:solidFill>
                  <a:srgbClr val="0070C0"/>
                </a:solidFill>
                <a:effectLst/>
                <a:uLnTx/>
                <a:uFillTx/>
              </a:rPr>
              <a:t> için </a:t>
            </a:r>
            <a:r>
              <a:rPr kumimoji="0" lang="tr-TR" altLang="tr-TR" sz="2200" b="1" i="0" u="none" strike="noStrike" kern="1200" cap="none" spc="0" normalizeH="0" baseline="0" noProof="0" dirty="0">
                <a:ln>
                  <a:noFill/>
                </a:ln>
                <a:solidFill>
                  <a:srgbClr val="FF0000"/>
                </a:solidFill>
                <a:effectLst/>
                <a:uLnTx/>
                <a:uFillTx/>
              </a:rPr>
              <a:t>ilk taksit  </a:t>
            </a:r>
            <a:r>
              <a:rPr lang="tr-TR" altLang="tr-TR" sz="2200" b="1" dirty="0">
                <a:solidFill>
                  <a:srgbClr val="0070C0"/>
                </a:solidFill>
              </a:rPr>
              <a:t>30 HAZİRAN 2023 (bu tarihin resmi tatile</a:t>
            </a:r>
            <a:r>
              <a:rPr lang="tr-TR" altLang="tr-TR" sz="2200" b="1" dirty="0">
                <a:solidFill>
                  <a:srgbClr val="00B0F0"/>
                </a:solidFill>
              </a:rPr>
              <a:t> </a:t>
            </a:r>
            <a:r>
              <a:rPr lang="tr-TR" altLang="tr-TR" sz="2200" b="1" dirty="0">
                <a:solidFill>
                  <a:srgbClr val="0070C0"/>
                </a:solidFill>
              </a:rPr>
              <a:t>rastlaması nedeniyle </a:t>
            </a:r>
            <a:r>
              <a:rPr lang="tr-TR" altLang="tr-TR" sz="2400" b="1" u="sng" dirty="0">
                <a:solidFill>
                  <a:srgbClr val="FF0000"/>
                </a:solidFill>
              </a:rPr>
              <a:t>3 TEMMUZ 2023</a:t>
            </a:r>
            <a:r>
              <a:rPr lang="tr-TR" altLang="tr-TR" sz="2200" b="1" dirty="0">
                <a:solidFill>
                  <a:srgbClr val="0070C0"/>
                </a:solidFill>
              </a:rPr>
              <a:t>),</a:t>
            </a:r>
          </a:p>
          <a:p>
            <a:pPr marL="754380" lvl="1" indent="-342900" algn="just">
              <a:spcAft>
                <a:spcPts val="200"/>
              </a:spcAft>
              <a:buClr>
                <a:schemeClr val="accent1"/>
              </a:buClr>
              <a:buFont typeface="Wingdings" pitchFamily="2" charset="2"/>
              <a:buChar char="ü"/>
              <a:defRPr/>
            </a:pPr>
            <a:endParaRPr lang="tr-TR" altLang="tr-TR" sz="1050" b="1" dirty="0">
              <a:solidFill>
                <a:srgbClr val="0070C0"/>
              </a:solidFill>
            </a:endParaRPr>
          </a:p>
          <a:p>
            <a:pPr marL="754380" lvl="1" indent="-342900" algn="just">
              <a:spcAft>
                <a:spcPts val="200"/>
              </a:spcAft>
              <a:buClr>
                <a:schemeClr val="accent1"/>
              </a:buClr>
              <a:buFont typeface="Wingdings" pitchFamily="2" charset="2"/>
              <a:buChar char="ü"/>
              <a:defRPr/>
            </a:pPr>
            <a:r>
              <a:rPr lang="tr-TR" altLang="tr-TR" sz="2200" b="1" dirty="0">
                <a:solidFill>
                  <a:srgbClr val="FF0000"/>
                </a:solidFill>
              </a:rPr>
              <a:t>Mücbir sebep hali ilan edilen yerlerde </a:t>
            </a:r>
            <a:r>
              <a:rPr lang="tr-TR" altLang="tr-TR" sz="2200" b="1" dirty="0">
                <a:solidFill>
                  <a:srgbClr val="0070C0"/>
                </a:solidFill>
              </a:rPr>
              <a:t>ilk taksit </a:t>
            </a:r>
            <a:r>
              <a:rPr lang="tr-TR" altLang="tr-TR" sz="2200" b="1" dirty="0">
                <a:solidFill>
                  <a:srgbClr val="FF0000"/>
                </a:solidFill>
              </a:rPr>
              <a:t>30 KASIM 2023, </a:t>
            </a:r>
          </a:p>
          <a:p>
            <a:pPr marL="411480" lvl="1" algn="just">
              <a:spcAft>
                <a:spcPts val="200"/>
              </a:spcAft>
              <a:buClr>
                <a:schemeClr val="accent1"/>
              </a:buClr>
              <a:defRPr/>
            </a:pPr>
            <a:endParaRPr lang="tr-TR" altLang="tr-TR" sz="800" b="1" dirty="0">
              <a:solidFill>
                <a:srgbClr val="0070C0"/>
              </a:solidFill>
            </a:endParaRPr>
          </a:p>
          <a:p>
            <a:pPr marL="411163" lvl="1" indent="307975" algn="just">
              <a:spcAft>
                <a:spcPts val="200"/>
              </a:spcAft>
              <a:buClr>
                <a:schemeClr val="accent1"/>
              </a:buClr>
              <a:defRPr/>
            </a:pPr>
            <a:r>
              <a:rPr lang="tr-TR" altLang="tr-TR" sz="2200" b="1" dirty="0">
                <a:solidFill>
                  <a:srgbClr val="29486D"/>
                </a:solidFill>
              </a:rPr>
              <a:t>tarihine kadar.</a:t>
            </a:r>
            <a:endParaRPr kumimoji="0" lang="tr-TR" altLang="tr-TR" sz="2200" b="1" i="0" u="none" strike="noStrike" kern="1200" cap="none" spc="0" normalizeH="0" baseline="0" noProof="0" dirty="0">
              <a:ln>
                <a:noFill/>
              </a:ln>
              <a:solidFill>
                <a:srgbClr val="29486D"/>
              </a:solidFill>
              <a:effectLst/>
              <a:uLnTx/>
              <a:uFillTx/>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612" y="1124744"/>
            <a:ext cx="1316188" cy="9583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166676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ctrTitle"/>
          </p:nvPr>
        </p:nvSpPr>
        <p:spPr>
          <a:xfrm>
            <a:off x="2051720" y="0"/>
            <a:ext cx="6696744" cy="1010543"/>
          </a:xfrm>
        </p:spPr>
        <p:txBody>
          <a:bodyPr>
            <a:normAutofit/>
          </a:bodyPr>
          <a:lstStyle/>
          <a:p>
            <a:pPr algn="ctr" eaLnBrk="1" hangingPunct="1">
              <a:defRPr/>
            </a:pPr>
            <a:r>
              <a:rPr lang="tr-TR" altLang="tr-TR" sz="3600" b="1" dirty="0">
                <a:solidFill>
                  <a:srgbClr val="FF0000"/>
                </a:solidFill>
              </a:rPr>
              <a:t>TAKSİTLİ ÖDEMELER</a:t>
            </a:r>
          </a:p>
        </p:txBody>
      </p:sp>
      <p:sp>
        <p:nvSpPr>
          <p:cNvPr id="51204"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728FE0D7-45A3-4C38-A33E-D44E6F8F01CF}" type="slidenum">
              <a:rPr lang="tr-TR" altLang="tr-TR" sz="1200" smtClean="0">
                <a:latin typeface="Arial Black" pitchFamily="34" charset="0"/>
              </a:rPr>
              <a:pPr eaLnBrk="1" hangingPunct="1"/>
              <a:t>51</a:t>
            </a:fld>
            <a:endParaRPr lang="tr-TR" altLang="tr-TR" sz="1200">
              <a:latin typeface="Arial Black" pitchFamily="34" charset="0"/>
            </a:endParaRPr>
          </a:p>
        </p:txBody>
      </p:sp>
      <p:sp>
        <p:nvSpPr>
          <p:cNvPr id="5" name="Rectangle 2"/>
          <p:cNvSpPr txBox="1">
            <a:spLocks noChangeArrowheads="1"/>
          </p:cNvSpPr>
          <p:nvPr/>
        </p:nvSpPr>
        <p:spPr>
          <a:xfrm>
            <a:off x="428596" y="1340768"/>
            <a:ext cx="8319868" cy="4608512"/>
          </a:xfrm>
          <a:prstGeom prst="rect">
            <a:avLst/>
          </a:prstGeom>
        </p:spPr>
        <p:txBody>
          <a:bodyPr vert="horz" lIns="91440" tIns="45720" rIns="91440" bIns="45720" rtlCol="0">
            <a:noAutofit/>
          </a:bodyPr>
          <a:lstStyle/>
          <a:p>
            <a:pPr marL="365760" marR="0" lvl="0" indent="-256032" algn="just" defTabSz="914400" rtl="0" eaLnBrk="1" fontAlgn="auto" latinLnBrk="0" hangingPunct="1">
              <a:lnSpc>
                <a:spcPct val="80000"/>
              </a:lnSpc>
              <a:spcBef>
                <a:spcPct val="20000"/>
              </a:spcBef>
              <a:spcAft>
                <a:spcPts val="0"/>
              </a:spcAft>
              <a:buClr>
                <a:schemeClr val="tx1"/>
              </a:buClr>
              <a:buSzTx/>
              <a:buFont typeface="Wingdings" pitchFamily="2" charset="2"/>
              <a:buChar char="Ø"/>
              <a:tabLst/>
              <a:defRPr/>
            </a:pPr>
            <a:r>
              <a:rPr kumimoji="0" lang="tr-TR" altLang="tr-TR" sz="2000" b="1" i="0" u="none" strike="noStrike" kern="1200" cap="none" spc="0" normalizeH="0" baseline="0" noProof="0" dirty="0">
                <a:ln>
                  <a:noFill/>
                </a:ln>
                <a:solidFill>
                  <a:srgbClr val="FF0000"/>
                </a:solidFill>
                <a:effectLst/>
                <a:uLnTx/>
                <a:uFillTx/>
                <a:latin typeface="+mn-lt"/>
                <a:ea typeface="+mn-ea"/>
                <a:cs typeface="+mn-cs"/>
              </a:rPr>
              <a:t>TAKSİT SAYISI</a:t>
            </a:r>
          </a:p>
          <a:p>
            <a:pPr marL="714375" lvl="2" indent="-342900" algn="just">
              <a:spcAft>
                <a:spcPts val="200"/>
              </a:spcAft>
              <a:buClr>
                <a:schemeClr val="accent1"/>
              </a:buClr>
              <a:buFont typeface="Wingdings" pitchFamily="2" charset="2"/>
              <a:buChar char="ü"/>
              <a:defRPr/>
            </a:pPr>
            <a:r>
              <a:rPr lang="tr-TR" altLang="tr-TR" sz="2000" b="1" dirty="0">
                <a:solidFill>
                  <a:srgbClr val="0070C0"/>
                </a:solidFill>
              </a:rPr>
              <a:t>Taksitler </a:t>
            </a:r>
            <a:r>
              <a:rPr lang="tr-TR" altLang="tr-TR" sz="2000" b="1" u="sng" dirty="0">
                <a:solidFill>
                  <a:srgbClr val="FF0000"/>
                </a:solidFill>
              </a:rPr>
              <a:t>aylık dönemler</a:t>
            </a:r>
            <a:r>
              <a:rPr lang="tr-TR" altLang="tr-TR" sz="2000" b="1" dirty="0">
                <a:solidFill>
                  <a:srgbClr val="FF0000"/>
                </a:solidFill>
              </a:rPr>
              <a:t> </a:t>
            </a:r>
            <a:r>
              <a:rPr lang="tr-TR" altLang="tr-TR" sz="2000" b="1" dirty="0">
                <a:solidFill>
                  <a:srgbClr val="0070C0"/>
                </a:solidFill>
              </a:rPr>
              <a:t>halinde</a:t>
            </a:r>
          </a:p>
          <a:p>
            <a:pPr marL="714375" lvl="2" indent="-342900" algn="just">
              <a:spcAft>
                <a:spcPts val="200"/>
              </a:spcAft>
              <a:buClr>
                <a:schemeClr val="accent1"/>
              </a:buClr>
              <a:buFont typeface="Wingdings" pitchFamily="2" charset="2"/>
              <a:buChar char="ü"/>
              <a:defRPr/>
            </a:pPr>
            <a:r>
              <a:rPr lang="tr-TR" altLang="tr-TR" sz="2000" b="1" dirty="0">
                <a:solidFill>
                  <a:srgbClr val="FF0000"/>
                </a:solidFill>
              </a:rPr>
              <a:t>12, 18, 24, 36 </a:t>
            </a:r>
            <a:r>
              <a:rPr lang="tr-TR" altLang="tr-TR" sz="2000" b="1" dirty="0">
                <a:solidFill>
                  <a:srgbClr val="0070C0"/>
                </a:solidFill>
              </a:rPr>
              <a:t>ve</a:t>
            </a:r>
            <a:r>
              <a:rPr lang="tr-TR" altLang="tr-TR" sz="2000" b="1" dirty="0">
                <a:solidFill>
                  <a:srgbClr val="FF0000"/>
                </a:solidFill>
              </a:rPr>
              <a:t> 48 </a:t>
            </a:r>
            <a:r>
              <a:rPr lang="tr-TR" altLang="tr-TR" sz="2000" b="1" dirty="0">
                <a:solidFill>
                  <a:srgbClr val="0070C0"/>
                </a:solidFill>
              </a:rPr>
              <a:t>taksit</a:t>
            </a:r>
          </a:p>
          <a:p>
            <a:pPr marL="714375" lvl="2" indent="-342900" algn="just">
              <a:spcAft>
                <a:spcPts val="200"/>
              </a:spcAft>
              <a:buClr>
                <a:schemeClr val="accent1"/>
              </a:buClr>
              <a:buFont typeface="Wingdings" pitchFamily="2" charset="2"/>
              <a:buChar char="ü"/>
              <a:defRPr/>
            </a:pPr>
            <a:r>
              <a:rPr lang="tr-TR" altLang="tr-TR" sz="2000" b="1" dirty="0">
                <a:solidFill>
                  <a:srgbClr val="0070C0"/>
                </a:solidFill>
              </a:rPr>
              <a:t>Belediyeler ve spor kulüpleri azami </a:t>
            </a:r>
            <a:r>
              <a:rPr lang="tr-TR" altLang="tr-TR" sz="2000" b="1" dirty="0">
                <a:solidFill>
                  <a:srgbClr val="FF0000"/>
                </a:solidFill>
              </a:rPr>
              <a:t>120</a:t>
            </a:r>
            <a:r>
              <a:rPr lang="tr-TR" altLang="tr-TR" sz="2000" b="1" dirty="0">
                <a:solidFill>
                  <a:srgbClr val="0070C0"/>
                </a:solidFill>
              </a:rPr>
              <a:t> taksit</a:t>
            </a:r>
          </a:p>
          <a:p>
            <a:pPr marL="0" marR="0" lvl="0" indent="0" algn="just" defTabSz="914400" rtl="0" eaLnBrk="1" fontAlgn="auto" latinLnBrk="0" hangingPunct="1">
              <a:lnSpc>
                <a:spcPct val="80000"/>
              </a:lnSpc>
              <a:spcBef>
                <a:spcPct val="20000"/>
              </a:spcBef>
              <a:spcAft>
                <a:spcPts val="0"/>
              </a:spcAft>
              <a:buClr>
                <a:schemeClr val="tx1"/>
              </a:buClr>
              <a:buSzTx/>
              <a:buFont typeface="Wingdings" pitchFamily="2" charset="2"/>
              <a:buNone/>
              <a:tabLst/>
              <a:defRPr/>
            </a:pPr>
            <a:endParaRPr kumimoji="0" lang="tr-TR" altLang="tr-TR" sz="900" b="1"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just" defTabSz="914400" rtl="0" eaLnBrk="1" fontAlgn="auto" latinLnBrk="0" hangingPunct="1">
              <a:lnSpc>
                <a:spcPct val="80000"/>
              </a:lnSpc>
              <a:spcBef>
                <a:spcPct val="20000"/>
              </a:spcBef>
              <a:spcAft>
                <a:spcPts val="0"/>
              </a:spcAft>
              <a:buClr>
                <a:schemeClr val="tx1"/>
              </a:buClr>
              <a:buSzTx/>
              <a:buFont typeface="Wingdings" pitchFamily="2" charset="2"/>
              <a:buChar char="Ø"/>
              <a:tabLst/>
              <a:defRPr/>
            </a:pPr>
            <a:r>
              <a:rPr kumimoji="0" lang="tr-TR" altLang="tr-TR" sz="2000" b="1" i="0" u="none" strike="noStrike" kern="1200" cap="none" spc="0" normalizeH="0" baseline="0" noProof="0" dirty="0">
                <a:ln>
                  <a:noFill/>
                </a:ln>
                <a:solidFill>
                  <a:srgbClr val="FF0000"/>
                </a:solidFill>
                <a:effectLst/>
                <a:uLnTx/>
                <a:uFillTx/>
                <a:latin typeface="+mn-lt"/>
                <a:ea typeface="+mn-ea"/>
                <a:cs typeface="+mn-cs"/>
              </a:rPr>
              <a:t>KATSAYILAR</a:t>
            </a:r>
          </a:p>
          <a:p>
            <a:pPr marL="754380" marR="0" lvl="1" indent="-342900" algn="just" defTabSz="914400" rtl="0" eaLnBrk="1" fontAlgn="auto" latinLnBrk="0" hangingPunct="1">
              <a:lnSpc>
                <a:spcPct val="100000"/>
              </a:lnSpc>
              <a:spcBef>
                <a:spcPts val="0"/>
              </a:spcBef>
              <a:spcAft>
                <a:spcPts val="200"/>
              </a:spcAft>
              <a:buClr>
                <a:schemeClr val="accent1"/>
              </a:buClr>
              <a:buSzTx/>
              <a:buFont typeface="Wingdings" pitchFamily="2" charset="2"/>
              <a:buChar char="ü"/>
              <a:tabLst/>
              <a:defRPr/>
            </a:pPr>
            <a:r>
              <a:rPr kumimoji="0" lang="tr-TR" altLang="tr-TR" sz="2000" b="1" i="0" u="none" strike="noStrike" kern="1200" cap="none" spc="0" normalizeH="0" baseline="0" noProof="0" dirty="0">
                <a:ln>
                  <a:noFill/>
                </a:ln>
                <a:solidFill>
                  <a:srgbClr val="0070C0"/>
                </a:solidFill>
                <a:effectLst/>
                <a:uLnTx/>
                <a:uFillTx/>
                <a:latin typeface="+mn-lt"/>
                <a:ea typeface="+mn-ea"/>
                <a:cs typeface="+mn-cs"/>
              </a:rPr>
              <a:t>  </a:t>
            </a:r>
            <a:r>
              <a:rPr lang="tr-TR" altLang="tr-TR" sz="2000" b="1" dirty="0">
                <a:solidFill>
                  <a:srgbClr val="0070C0"/>
                </a:solidFill>
              </a:rPr>
              <a:t>12 </a:t>
            </a:r>
            <a:r>
              <a:rPr kumimoji="0" lang="tr-TR" altLang="tr-TR" sz="2000" b="1" i="0" u="none" strike="noStrike" kern="1200" cap="none" spc="0" normalizeH="0" baseline="0" noProof="0" dirty="0">
                <a:ln>
                  <a:noFill/>
                </a:ln>
                <a:solidFill>
                  <a:srgbClr val="0070C0"/>
                </a:solidFill>
                <a:effectLst/>
                <a:uLnTx/>
                <a:uFillTx/>
                <a:latin typeface="+mn-lt"/>
                <a:ea typeface="+mn-ea"/>
                <a:cs typeface="+mn-cs"/>
              </a:rPr>
              <a:t>taksitte yapılacak ödemelerde  </a:t>
            </a:r>
            <a:r>
              <a:rPr kumimoji="0" lang="tr-TR" altLang="tr-TR" sz="2000" b="1" i="0" u="none" strike="noStrike" kern="1200" cap="none" spc="0" normalizeH="0" baseline="0" noProof="0" dirty="0">
                <a:ln>
                  <a:noFill/>
                </a:ln>
                <a:solidFill>
                  <a:srgbClr val="FF0000"/>
                </a:solidFill>
                <a:effectLst/>
                <a:uLnTx/>
                <a:uFillTx/>
                <a:latin typeface="+mn-lt"/>
                <a:ea typeface="+mn-ea"/>
                <a:cs typeface="+mn-cs"/>
              </a:rPr>
              <a:t>1,09</a:t>
            </a:r>
          </a:p>
          <a:p>
            <a:pPr marL="754380" marR="0" lvl="1" indent="-342900" algn="just" defTabSz="914400" rtl="0" eaLnBrk="1" fontAlgn="auto" latinLnBrk="0" hangingPunct="1">
              <a:lnSpc>
                <a:spcPct val="100000"/>
              </a:lnSpc>
              <a:spcBef>
                <a:spcPts val="0"/>
              </a:spcBef>
              <a:spcAft>
                <a:spcPts val="200"/>
              </a:spcAft>
              <a:buClr>
                <a:schemeClr val="accent1"/>
              </a:buClr>
              <a:buSzTx/>
              <a:buFont typeface="Wingdings" pitchFamily="2" charset="2"/>
              <a:buChar char="ü"/>
              <a:tabLst/>
              <a:defRPr/>
            </a:pPr>
            <a:r>
              <a:rPr kumimoji="0" lang="tr-TR" altLang="tr-TR" sz="2000" b="1" i="0" u="none" strike="noStrike" kern="1200" cap="none" spc="0" normalizeH="0" baseline="0" noProof="0" dirty="0">
                <a:ln>
                  <a:noFill/>
                </a:ln>
                <a:solidFill>
                  <a:srgbClr val="0070C0"/>
                </a:solidFill>
                <a:effectLst/>
                <a:uLnTx/>
                <a:uFillTx/>
                <a:latin typeface="+mn-lt"/>
                <a:ea typeface="+mn-ea"/>
                <a:cs typeface="+mn-cs"/>
              </a:rPr>
              <a:t>  18 taksitte</a:t>
            </a:r>
            <a:r>
              <a:rPr kumimoji="0" lang="tr-TR" altLang="tr-TR" sz="2000" b="1" i="0" u="none" strike="noStrike" kern="1200" cap="none" spc="0" normalizeH="0" noProof="0" dirty="0">
                <a:ln>
                  <a:noFill/>
                </a:ln>
                <a:solidFill>
                  <a:srgbClr val="0070C0"/>
                </a:solidFill>
                <a:effectLst/>
                <a:uLnTx/>
                <a:uFillTx/>
                <a:latin typeface="+mn-lt"/>
                <a:ea typeface="+mn-ea"/>
                <a:cs typeface="+mn-cs"/>
              </a:rPr>
              <a:t> </a:t>
            </a:r>
            <a:r>
              <a:rPr kumimoji="0" lang="tr-TR" altLang="tr-TR" sz="2000" b="1" i="0" u="none" strike="noStrike" kern="1200" cap="none" spc="0" normalizeH="0" baseline="0" noProof="0" dirty="0">
                <a:ln>
                  <a:noFill/>
                </a:ln>
                <a:solidFill>
                  <a:srgbClr val="0070C0"/>
                </a:solidFill>
                <a:effectLst/>
                <a:uLnTx/>
                <a:uFillTx/>
                <a:latin typeface="+mn-lt"/>
                <a:ea typeface="+mn-ea"/>
                <a:cs typeface="+mn-cs"/>
              </a:rPr>
              <a:t>yapılacak ödemelerde  </a:t>
            </a:r>
            <a:r>
              <a:rPr kumimoji="0" lang="tr-TR" altLang="tr-TR" sz="2000" b="1" i="0" u="none" strike="noStrike" kern="1200" cap="none" spc="0" normalizeH="0" baseline="0" noProof="0" dirty="0">
                <a:ln>
                  <a:noFill/>
                </a:ln>
                <a:solidFill>
                  <a:srgbClr val="FF0000"/>
                </a:solidFill>
                <a:effectLst/>
                <a:uLnTx/>
                <a:uFillTx/>
                <a:latin typeface="+mn-lt"/>
                <a:ea typeface="+mn-ea"/>
                <a:cs typeface="+mn-cs"/>
              </a:rPr>
              <a:t>1,135</a:t>
            </a:r>
          </a:p>
          <a:p>
            <a:pPr marL="754380" marR="0" lvl="1" indent="-342900" algn="just" defTabSz="914400" rtl="0" eaLnBrk="1" fontAlgn="auto" latinLnBrk="0" hangingPunct="1">
              <a:lnSpc>
                <a:spcPct val="100000"/>
              </a:lnSpc>
              <a:spcBef>
                <a:spcPts val="0"/>
              </a:spcBef>
              <a:spcAft>
                <a:spcPts val="200"/>
              </a:spcAft>
              <a:buClr>
                <a:schemeClr val="accent1"/>
              </a:buClr>
              <a:buSzTx/>
              <a:buFont typeface="Wingdings" pitchFamily="2" charset="2"/>
              <a:buChar char="ü"/>
              <a:tabLst/>
              <a:defRPr/>
            </a:pPr>
            <a:r>
              <a:rPr lang="tr-TR" altLang="tr-TR" sz="2000" b="1" dirty="0">
                <a:solidFill>
                  <a:srgbClr val="FF0000"/>
                </a:solidFill>
              </a:rPr>
              <a:t>  </a:t>
            </a:r>
            <a:r>
              <a:rPr kumimoji="0" lang="tr-TR" altLang="tr-TR" sz="2000" b="1" i="0" u="none" strike="noStrike" kern="1200" cap="none" spc="0" normalizeH="0" baseline="0" noProof="0" dirty="0">
                <a:ln>
                  <a:noFill/>
                </a:ln>
                <a:solidFill>
                  <a:srgbClr val="0070C0"/>
                </a:solidFill>
                <a:effectLst/>
                <a:uLnTx/>
                <a:uFillTx/>
                <a:latin typeface="+mn-lt"/>
                <a:ea typeface="+mn-ea"/>
                <a:cs typeface="+mn-cs"/>
              </a:rPr>
              <a:t>24 taksitte</a:t>
            </a:r>
            <a:r>
              <a:rPr kumimoji="0" lang="tr-TR" altLang="tr-TR" sz="2000" b="1" i="0" u="none" strike="noStrike" kern="1200" cap="none" spc="0" normalizeH="0" noProof="0" dirty="0">
                <a:ln>
                  <a:noFill/>
                </a:ln>
                <a:solidFill>
                  <a:srgbClr val="0070C0"/>
                </a:solidFill>
                <a:effectLst/>
                <a:uLnTx/>
                <a:uFillTx/>
                <a:latin typeface="+mn-lt"/>
                <a:ea typeface="+mn-ea"/>
                <a:cs typeface="+mn-cs"/>
              </a:rPr>
              <a:t> </a:t>
            </a:r>
            <a:r>
              <a:rPr kumimoji="0" lang="tr-TR" altLang="tr-TR" sz="2000" b="1" i="0" u="none" strike="noStrike" kern="1200" cap="none" spc="0" normalizeH="0" baseline="0" noProof="0" dirty="0">
                <a:ln>
                  <a:noFill/>
                </a:ln>
                <a:solidFill>
                  <a:srgbClr val="0070C0"/>
                </a:solidFill>
                <a:effectLst/>
                <a:uLnTx/>
                <a:uFillTx/>
                <a:latin typeface="+mn-lt"/>
                <a:ea typeface="+mn-ea"/>
                <a:cs typeface="+mn-cs"/>
              </a:rPr>
              <a:t>yapılacak ödemelerde  </a:t>
            </a:r>
            <a:r>
              <a:rPr kumimoji="0" lang="tr-TR" altLang="tr-TR" sz="2000" b="1" i="0" u="none" strike="noStrike" kern="1200" cap="none" spc="0" normalizeH="0" baseline="0" noProof="0" dirty="0">
                <a:ln>
                  <a:noFill/>
                </a:ln>
                <a:solidFill>
                  <a:srgbClr val="FF0000"/>
                </a:solidFill>
                <a:effectLst/>
                <a:uLnTx/>
                <a:uFillTx/>
                <a:latin typeface="+mn-lt"/>
                <a:ea typeface="+mn-ea"/>
                <a:cs typeface="+mn-cs"/>
              </a:rPr>
              <a:t>1,18</a:t>
            </a:r>
          </a:p>
          <a:p>
            <a:pPr marL="754380" marR="0" lvl="1" indent="-342900" algn="just" defTabSz="914400" rtl="0" eaLnBrk="1" fontAlgn="auto" latinLnBrk="0" hangingPunct="1">
              <a:lnSpc>
                <a:spcPct val="100000"/>
              </a:lnSpc>
              <a:spcBef>
                <a:spcPts val="0"/>
              </a:spcBef>
              <a:spcAft>
                <a:spcPts val="200"/>
              </a:spcAft>
              <a:buClr>
                <a:schemeClr val="accent1"/>
              </a:buClr>
              <a:buSzTx/>
              <a:buFont typeface="Wingdings" pitchFamily="2" charset="2"/>
              <a:buChar char="ü"/>
              <a:tabLst/>
              <a:defRPr/>
            </a:pPr>
            <a:r>
              <a:rPr kumimoji="0" lang="tr-TR" altLang="tr-TR" sz="2000" b="1" i="0" u="none" strike="noStrike" kern="1200" cap="none" spc="0" normalizeH="0" baseline="0" noProof="0" dirty="0">
                <a:ln>
                  <a:noFill/>
                </a:ln>
                <a:solidFill>
                  <a:srgbClr val="0070C0"/>
                </a:solidFill>
                <a:effectLst/>
                <a:uLnTx/>
                <a:uFillTx/>
                <a:latin typeface="+mn-lt"/>
                <a:ea typeface="+mn-ea"/>
                <a:cs typeface="+mn-cs"/>
              </a:rPr>
              <a:t>  36 taksitte</a:t>
            </a:r>
            <a:r>
              <a:rPr kumimoji="0" lang="tr-TR" altLang="tr-TR" sz="2000" b="1" i="0" u="none" strike="noStrike" kern="1200" cap="none" spc="0" normalizeH="0" noProof="0" dirty="0">
                <a:ln>
                  <a:noFill/>
                </a:ln>
                <a:solidFill>
                  <a:srgbClr val="0070C0"/>
                </a:solidFill>
                <a:effectLst/>
                <a:uLnTx/>
                <a:uFillTx/>
                <a:latin typeface="+mn-lt"/>
                <a:ea typeface="+mn-ea"/>
                <a:cs typeface="+mn-cs"/>
              </a:rPr>
              <a:t> </a:t>
            </a:r>
            <a:r>
              <a:rPr kumimoji="0" lang="tr-TR" altLang="tr-TR" sz="2000" b="1" i="0" u="none" strike="noStrike" kern="1200" cap="none" spc="0" normalizeH="0" baseline="0" noProof="0" dirty="0">
                <a:ln>
                  <a:noFill/>
                </a:ln>
                <a:solidFill>
                  <a:srgbClr val="0070C0"/>
                </a:solidFill>
                <a:effectLst/>
                <a:uLnTx/>
                <a:uFillTx/>
                <a:latin typeface="+mn-lt"/>
                <a:ea typeface="+mn-ea"/>
                <a:cs typeface="+mn-cs"/>
              </a:rPr>
              <a:t>yapılacak ödemelerde  </a:t>
            </a:r>
            <a:r>
              <a:rPr kumimoji="0" lang="tr-TR" altLang="tr-TR" sz="2000" b="1" i="0" u="none" strike="noStrike" kern="1200" cap="none" spc="0" normalizeH="0" baseline="0" noProof="0" dirty="0">
                <a:ln>
                  <a:noFill/>
                </a:ln>
                <a:solidFill>
                  <a:srgbClr val="FF0000"/>
                </a:solidFill>
                <a:effectLst/>
                <a:uLnTx/>
                <a:uFillTx/>
                <a:latin typeface="+mn-lt"/>
                <a:ea typeface="+mn-ea"/>
                <a:cs typeface="+mn-cs"/>
              </a:rPr>
              <a:t>1,27</a:t>
            </a:r>
          </a:p>
          <a:p>
            <a:pPr marL="754380" lvl="1" indent="-342900" algn="just">
              <a:spcAft>
                <a:spcPts val="200"/>
              </a:spcAft>
              <a:buClr>
                <a:schemeClr val="accent1"/>
              </a:buClr>
              <a:buFont typeface="Wingdings" pitchFamily="2" charset="2"/>
              <a:buChar char="ü"/>
              <a:defRPr/>
            </a:pPr>
            <a:r>
              <a:rPr lang="tr-TR" altLang="tr-TR" sz="2000" b="1" dirty="0">
                <a:solidFill>
                  <a:srgbClr val="0070C0"/>
                </a:solidFill>
              </a:rPr>
              <a:t>  48 taksitte yapılacak ödemelerde  </a:t>
            </a:r>
            <a:r>
              <a:rPr lang="tr-TR" altLang="tr-TR" sz="2000" b="1" dirty="0">
                <a:solidFill>
                  <a:srgbClr val="FF0000"/>
                </a:solidFill>
              </a:rPr>
              <a:t>1,36</a:t>
            </a:r>
            <a:endParaRPr kumimoji="0" lang="tr-TR" altLang="tr-TR" sz="900" b="1" i="0" u="none" strike="noStrike" kern="1200" cap="none" spc="0" normalizeH="0" baseline="0" noProof="0" dirty="0">
              <a:ln>
                <a:noFill/>
              </a:ln>
              <a:solidFill>
                <a:schemeClr val="tx1"/>
              </a:solidFill>
              <a:effectLst/>
              <a:uLnTx/>
              <a:uFillTx/>
              <a:latin typeface="+mn-lt"/>
              <a:ea typeface="+mn-ea"/>
              <a:cs typeface="+mn-cs"/>
            </a:endParaRPr>
          </a:p>
          <a:p>
            <a:pPr marL="457200" marR="0" lvl="1" indent="0" algn="just" defTabSz="914400" rtl="0" eaLnBrk="1" fontAlgn="auto" latinLnBrk="0" hangingPunct="1">
              <a:lnSpc>
                <a:spcPct val="80000"/>
              </a:lnSpc>
              <a:spcBef>
                <a:spcPct val="20000"/>
              </a:spcBef>
              <a:spcAft>
                <a:spcPts val="0"/>
              </a:spcAft>
              <a:buClr>
                <a:schemeClr val="tx1"/>
              </a:buClr>
              <a:buSzTx/>
              <a:buFont typeface="Wingdings" pitchFamily="2" charset="2"/>
              <a:buNone/>
              <a:tabLst/>
              <a:defRPr/>
            </a:pPr>
            <a:endParaRPr kumimoji="0" lang="tr-TR" altLang="tr-TR" sz="900" b="1" i="0" u="none" strike="noStrike" kern="1200" cap="none" spc="0" normalizeH="0" baseline="0" noProof="0" dirty="0">
              <a:ln>
                <a:noFill/>
              </a:ln>
              <a:solidFill>
                <a:schemeClr val="tx1"/>
              </a:solidFill>
              <a:effectLst/>
              <a:uLnTx/>
              <a:uFillTx/>
              <a:latin typeface="+mn-lt"/>
              <a:ea typeface="+mn-ea"/>
              <a:cs typeface="+mn-cs"/>
            </a:endParaRPr>
          </a:p>
          <a:p>
            <a:pPr marL="358775" lvl="1" indent="-246888" algn="just">
              <a:lnSpc>
                <a:spcPct val="80000"/>
              </a:lnSpc>
              <a:spcBef>
                <a:spcPct val="20000"/>
              </a:spcBef>
              <a:buClr>
                <a:schemeClr val="tx1"/>
              </a:buClr>
              <a:buFont typeface="Wingdings" pitchFamily="2" charset="2"/>
              <a:buChar char="Ø"/>
              <a:defRPr/>
            </a:pPr>
            <a:r>
              <a:rPr lang="tr-TR" altLang="tr-TR" sz="2000" b="1" dirty="0"/>
              <a:t>Taksitler </a:t>
            </a:r>
            <a:r>
              <a:rPr lang="tr-TR" altLang="tr-TR" sz="2000" b="1" dirty="0">
                <a:solidFill>
                  <a:srgbClr val="FF0000"/>
                </a:solidFill>
              </a:rPr>
              <a:t>kredi kartıyla </a:t>
            </a:r>
            <a:r>
              <a:rPr lang="tr-TR" altLang="tr-TR" sz="2000" b="1" dirty="0"/>
              <a:t>ödenebilecek.</a:t>
            </a:r>
          </a:p>
          <a:p>
            <a:pPr marL="358775" marR="0" lvl="1" indent="-246888" algn="just" defTabSz="914400" rtl="0" eaLnBrk="1" fontAlgn="auto" latinLnBrk="0" hangingPunct="1">
              <a:lnSpc>
                <a:spcPct val="80000"/>
              </a:lnSpc>
              <a:spcBef>
                <a:spcPct val="20000"/>
              </a:spcBef>
              <a:spcAft>
                <a:spcPts val="0"/>
              </a:spcAft>
              <a:buClr>
                <a:schemeClr val="tx1"/>
              </a:buClr>
              <a:buSzTx/>
              <a:buFont typeface="Wingdings" pitchFamily="2" charset="2"/>
              <a:buChar char="Ø"/>
              <a:tabLst/>
              <a:defRPr/>
            </a:pPr>
            <a:endParaRPr kumimoji="0" lang="tr-TR" altLang="tr-TR" sz="1100" b="1" i="0" u="none" strike="noStrike" kern="1200" cap="none" spc="0" normalizeH="0" baseline="0" noProof="0" dirty="0">
              <a:ln>
                <a:noFill/>
              </a:ln>
              <a:solidFill>
                <a:schemeClr val="tx1"/>
              </a:solidFill>
              <a:effectLst/>
              <a:uLnTx/>
              <a:uFillTx/>
              <a:latin typeface="+mn-lt"/>
              <a:ea typeface="+mn-ea"/>
              <a:cs typeface="+mn-cs"/>
            </a:endParaRPr>
          </a:p>
          <a:p>
            <a:pPr marL="358775" lvl="1" indent="-246888" algn="just">
              <a:lnSpc>
                <a:spcPct val="80000"/>
              </a:lnSpc>
              <a:spcBef>
                <a:spcPct val="20000"/>
              </a:spcBef>
              <a:buClr>
                <a:schemeClr val="tx1"/>
              </a:buClr>
              <a:buFont typeface="Wingdings" pitchFamily="2" charset="2"/>
              <a:buChar char="Ø"/>
              <a:defRPr/>
            </a:pPr>
            <a:r>
              <a:rPr lang="tr-TR" altLang="tr-TR" sz="2000" b="1" dirty="0">
                <a:solidFill>
                  <a:srgbClr val="FF0000"/>
                </a:solidFill>
              </a:rPr>
              <a:t>Belediyelerin taksitleri </a:t>
            </a:r>
            <a:r>
              <a:rPr lang="tr-TR" altLang="tr-TR" sz="2000" b="1" dirty="0"/>
              <a:t>genel bütçe vergi gelirlerinden ayrılan </a:t>
            </a:r>
            <a:r>
              <a:rPr lang="tr-TR" altLang="tr-TR" sz="2000" b="1" dirty="0">
                <a:solidFill>
                  <a:srgbClr val="FF0000"/>
                </a:solidFill>
              </a:rPr>
              <a:t>paylardan</a:t>
            </a:r>
            <a:r>
              <a:rPr lang="tr-TR" altLang="tr-TR" sz="2000" b="1" dirty="0"/>
              <a:t> kesinti suretiyle tahsil edilecek.</a:t>
            </a:r>
            <a:endParaRPr kumimoji="0" lang="tr-TR" altLang="tr-TR" sz="2000" b="1" i="0" u="none" strike="noStrike" kern="1200" cap="none" spc="0" normalizeH="0" baseline="0" noProof="0" dirty="0">
              <a:ln>
                <a:noFill/>
              </a:ln>
              <a:solidFill>
                <a:schemeClr val="tx1"/>
              </a:solidFill>
              <a:effectLst/>
              <a:uLnTx/>
              <a:uFillTx/>
              <a:latin typeface="+mn-lt"/>
              <a:ea typeface="+mn-ea"/>
              <a:cs typeface="+mn-cs"/>
            </a:endParaRPr>
          </a:p>
        </p:txBody>
      </p:sp>
      <p:pic>
        <p:nvPicPr>
          <p:cNvPr id="6" name="Resim 5"/>
          <p:cNvPicPr>
            <a:picLocks noChangeAspect="1"/>
          </p:cNvPicPr>
          <p:nvPr/>
        </p:nvPicPr>
        <p:blipFill>
          <a:blip r:embed="rId3"/>
          <a:stretch>
            <a:fillRect/>
          </a:stretch>
        </p:blipFill>
        <p:spPr>
          <a:xfrm>
            <a:off x="6948264" y="2996952"/>
            <a:ext cx="1627773" cy="1231499"/>
          </a:xfrm>
          <a:prstGeom prst="rect">
            <a:avLst/>
          </a:prstGeom>
        </p:spPr>
      </p:pic>
    </p:spTree>
    <p:extLst>
      <p:ext uri="{BB962C8B-B14F-4D97-AF65-F5344CB8AC3E}">
        <p14:creationId xmlns:p14="http://schemas.microsoft.com/office/powerpoint/2010/main" val="1169905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ctrTitle"/>
          </p:nvPr>
        </p:nvSpPr>
        <p:spPr>
          <a:xfrm>
            <a:off x="2100480" y="-145522"/>
            <a:ext cx="7056784" cy="1226567"/>
          </a:xfrm>
        </p:spPr>
        <p:txBody>
          <a:bodyPr>
            <a:normAutofit/>
          </a:bodyPr>
          <a:lstStyle/>
          <a:p>
            <a:pPr>
              <a:defRPr/>
            </a:pPr>
            <a:r>
              <a:rPr lang="tr-TR" altLang="tr-TR" sz="3200" b="1" dirty="0">
                <a:solidFill>
                  <a:srgbClr val="FF0000"/>
                </a:solidFill>
              </a:rPr>
              <a:t>İNDİRİMLİ ÖDEME </a:t>
            </a:r>
            <a:endParaRPr lang="tr-TR" altLang="tr-TR" sz="3200" b="1" strike="sngStrike" dirty="0">
              <a:solidFill>
                <a:srgbClr val="7030A0"/>
              </a:solidFill>
            </a:endParaRPr>
          </a:p>
        </p:txBody>
      </p:sp>
      <p:sp>
        <p:nvSpPr>
          <p:cNvPr id="50180"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3A2503C3-0045-4948-8B2F-3F4320FA3B7B}" type="slidenum">
              <a:rPr lang="tr-TR" altLang="tr-TR" sz="1200" smtClean="0">
                <a:latin typeface="Arial Black" pitchFamily="34" charset="0"/>
              </a:rPr>
              <a:pPr eaLnBrk="1" hangingPunct="1"/>
              <a:t>52</a:t>
            </a:fld>
            <a:endParaRPr lang="tr-TR" altLang="tr-TR" sz="1200" dirty="0">
              <a:latin typeface="Arial Black" pitchFamily="34" charset="0"/>
            </a:endParaRPr>
          </a:p>
        </p:txBody>
      </p:sp>
      <p:sp>
        <p:nvSpPr>
          <p:cNvPr id="6" name="Rectangle 2"/>
          <p:cNvSpPr txBox="1">
            <a:spLocks noChangeArrowheads="1"/>
          </p:cNvSpPr>
          <p:nvPr/>
        </p:nvSpPr>
        <p:spPr>
          <a:xfrm>
            <a:off x="107504" y="1324364"/>
            <a:ext cx="8928992" cy="45529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R="0" lvl="0" indent="361950" algn="just" defTabSz="914400" rtl="0" eaLnBrk="1" fontAlgn="auto" latinLnBrk="0" hangingPunct="1">
              <a:lnSpc>
                <a:spcPct val="120000"/>
              </a:lnSpc>
              <a:spcBef>
                <a:spcPts val="0"/>
              </a:spcBef>
              <a:spcAft>
                <a:spcPts val="0"/>
              </a:spcAft>
              <a:buClr>
                <a:srgbClr val="C00000"/>
              </a:buClr>
              <a:buSzTx/>
              <a:tabLst/>
              <a:defRPr/>
            </a:pPr>
            <a:r>
              <a:rPr kumimoji="0" lang="tr-TR" altLang="tr-TR" sz="2300" b="1" i="0" u="sng"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ÖDEMENİN </a:t>
            </a:r>
            <a:r>
              <a:rPr lang="tr-TR" altLang="tr-TR" sz="2300" b="1" u="sng" dirty="0">
                <a:solidFill>
                  <a:srgbClr val="FF0000"/>
                </a:solidFill>
                <a:latin typeface="Calibri" panose="020F0502020204030204" pitchFamily="34" charset="0"/>
                <a:cs typeface="Calibri" panose="020F0502020204030204" pitchFamily="34" charset="0"/>
              </a:rPr>
              <a:t>PEŞİN</a:t>
            </a:r>
            <a:r>
              <a:rPr kumimoji="0" lang="tr-TR" altLang="tr-TR" sz="2300" b="1" i="0" u="sng"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tr-TR" altLang="tr-TR" sz="2300" b="1" i="0" u="sng"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YAPILMASI HALİNDE;</a:t>
            </a:r>
          </a:p>
          <a:p>
            <a:pPr marR="0" lvl="0" algn="just" defTabSz="914400" rtl="0" eaLnBrk="1" fontAlgn="auto" latinLnBrk="0" hangingPunct="1">
              <a:lnSpc>
                <a:spcPct val="120000"/>
              </a:lnSpc>
              <a:spcBef>
                <a:spcPts val="0"/>
              </a:spcBef>
              <a:spcAft>
                <a:spcPts val="0"/>
              </a:spcAft>
              <a:buClr>
                <a:srgbClr val="C00000"/>
              </a:buClr>
              <a:buSzTx/>
              <a:tabLst/>
              <a:defRPr/>
            </a:pPr>
            <a:endParaRPr kumimoji="0" lang="tr-TR" altLang="tr-TR" sz="105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a:p>
            <a:pPr marL="627063" marR="0" lvl="0" indent="-265113"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3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Yİ-ÜFE</a:t>
            </a:r>
            <a:r>
              <a:rPr kumimoji="0" lang="tr-TR" sz="23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tutarından </a:t>
            </a:r>
            <a:r>
              <a:rPr kumimoji="0" lang="tr-TR" sz="23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%90 </a:t>
            </a:r>
            <a:r>
              <a:rPr lang="tr-TR" sz="2300" b="1" dirty="0">
                <a:solidFill>
                  <a:srgbClr val="0070C0"/>
                </a:solidFill>
                <a:latin typeface="Calibri" panose="020F0502020204030204" pitchFamily="34" charset="0"/>
                <a:cs typeface="Calibri" panose="020F0502020204030204" pitchFamily="34" charset="0"/>
              </a:rPr>
              <a:t>oranında indirim yapılacak,</a:t>
            </a:r>
          </a:p>
          <a:p>
            <a:pPr marL="627063" marR="0" lvl="0" indent="-265113"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tr-TR" sz="2300" b="1" dirty="0">
                <a:solidFill>
                  <a:srgbClr val="FF0000"/>
                </a:solidFill>
                <a:latin typeface="Calibri" panose="020F0502020204030204" pitchFamily="34" charset="0"/>
                <a:cs typeface="Calibri" panose="020F0502020204030204" pitchFamily="34" charset="0"/>
              </a:rPr>
              <a:t>İ</a:t>
            </a:r>
            <a:r>
              <a:rPr kumimoji="0" lang="tr-TR" sz="23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dari</a:t>
            </a:r>
            <a:r>
              <a:rPr kumimoji="0" lang="tr-TR" sz="23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para cezalarından </a:t>
            </a:r>
            <a:r>
              <a:rPr kumimoji="0" lang="tr-TR" sz="23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(belediyelerin </a:t>
            </a:r>
            <a:r>
              <a:rPr kumimoji="0" lang="tr-TR" sz="23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İPC’leri</a:t>
            </a:r>
            <a:r>
              <a:rPr kumimoji="0" lang="tr-TR" sz="23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dahil) </a:t>
            </a:r>
            <a:r>
              <a:rPr kumimoji="0" lang="tr-TR" sz="23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%25 </a:t>
            </a:r>
            <a:r>
              <a:rPr kumimoji="0" lang="tr-TR" sz="23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oranında </a:t>
            </a:r>
            <a:r>
              <a:rPr kumimoji="0" lang="tr-TR" sz="23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indirim </a:t>
            </a:r>
            <a:r>
              <a:rPr kumimoji="0" lang="tr-TR" sz="23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yapılacak,</a:t>
            </a:r>
          </a:p>
          <a:p>
            <a:pPr marL="627063" marR="0" lvl="0" indent="-265113"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3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Sadece Yİ-ÜFE’den </a:t>
            </a:r>
            <a:r>
              <a:rPr kumimoji="0" lang="tr-TR" sz="23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oluşan alacaktan </a:t>
            </a:r>
            <a:r>
              <a:rPr kumimoji="0" lang="tr-TR" sz="23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%50 oranında </a:t>
            </a:r>
            <a:r>
              <a:rPr kumimoji="0" lang="tr-TR" sz="23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indirim yapılacak,</a:t>
            </a:r>
            <a:endParaRPr lang="tr-TR" sz="2300" b="1" dirty="0">
              <a:solidFill>
                <a:srgbClr val="0070C0"/>
              </a:solidFill>
              <a:latin typeface="Calibri" panose="020F0502020204030204" pitchFamily="34" charset="0"/>
              <a:cs typeface="Calibri" panose="020F0502020204030204" pitchFamily="34" charset="0"/>
            </a:endParaRPr>
          </a:p>
          <a:p>
            <a:pPr marL="627063" lvl="0" indent="-265113" algn="just">
              <a:buFont typeface="Arial" pitchFamily="34" charset="0"/>
              <a:buChar char="•"/>
              <a:defRPr/>
            </a:pPr>
            <a:r>
              <a:rPr lang="tr-TR" sz="2300" b="1" dirty="0">
                <a:solidFill>
                  <a:srgbClr val="FF0000"/>
                </a:solidFill>
                <a:latin typeface="Calibri" panose="020F0502020204030204" pitchFamily="34" charset="0"/>
                <a:cs typeface="Calibri" panose="020F0502020204030204" pitchFamily="34" charset="0"/>
              </a:rPr>
              <a:t>Katsayı </a:t>
            </a:r>
            <a:r>
              <a:rPr lang="tr-TR" sz="2300" b="1" dirty="0">
                <a:solidFill>
                  <a:srgbClr val="0070C0"/>
                </a:solidFill>
                <a:latin typeface="Calibri" panose="020F0502020204030204" pitchFamily="34" charset="0"/>
                <a:cs typeface="Calibri" panose="020F0502020204030204" pitchFamily="34" charset="0"/>
              </a:rPr>
              <a:t>alınmayacak,</a:t>
            </a:r>
          </a:p>
          <a:p>
            <a:pPr marL="361950" lvl="0" algn="just">
              <a:defRPr/>
            </a:pPr>
            <a:endParaRPr lang="tr-TR" sz="1200" b="1" dirty="0">
              <a:solidFill>
                <a:srgbClr val="FF0000"/>
              </a:solidFill>
              <a:latin typeface="Calibri" panose="020F0502020204030204" pitchFamily="34" charset="0"/>
              <a:cs typeface="Calibri" panose="020F0502020204030204" pitchFamily="34" charset="0"/>
            </a:endParaRPr>
          </a:p>
          <a:p>
            <a:pPr marL="358775" lvl="0" algn="just">
              <a:lnSpc>
                <a:spcPct val="120000"/>
              </a:lnSpc>
              <a:spcBef>
                <a:spcPts val="0"/>
              </a:spcBef>
              <a:buClr>
                <a:srgbClr val="C00000"/>
              </a:buClr>
              <a:defRPr/>
            </a:pPr>
            <a:r>
              <a:rPr lang="tr-TR" altLang="tr-TR" sz="2300" b="1" u="sng" dirty="0">
                <a:solidFill>
                  <a:srgbClr val="FF0000"/>
                </a:solidFill>
                <a:latin typeface="Calibri" panose="020F0502020204030204" pitchFamily="34" charset="0"/>
                <a:cs typeface="Calibri" panose="020F0502020204030204" pitchFamily="34" charset="0"/>
              </a:rPr>
              <a:t>NOT:</a:t>
            </a:r>
            <a:r>
              <a:rPr lang="tr-TR" altLang="tr-TR" sz="2300" b="1" dirty="0">
                <a:solidFill>
                  <a:srgbClr val="FF0000"/>
                </a:solidFill>
                <a:latin typeface="Calibri" panose="020F0502020204030204" pitchFamily="34" charset="0"/>
                <a:cs typeface="Calibri" panose="020F0502020204030204" pitchFamily="34" charset="0"/>
              </a:rPr>
              <a:t> Taksitli Ödeme Seçeneği </a:t>
            </a:r>
            <a:r>
              <a:rPr lang="tr-TR" altLang="tr-TR" sz="2300" b="1" dirty="0">
                <a:solidFill>
                  <a:srgbClr val="0070C0"/>
                </a:solidFill>
                <a:latin typeface="Calibri" panose="020F0502020204030204" pitchFamily="34" charset="0"/>
                <a:cs typeface="Calibri" panose="020F0502020204030204" pitchFamily="34" charset="0"/>
              </a:rPr>
              <a:t>tercih edilmiş olmasına rağmen yapılandırılan tutarın tamamının </a:t>
            </a:r>
            <a:r>
              <a:rPr lang="tr-TR" altLang="tr-TR" sz="2300" b="1" dirty="0">
                <a:solidFill>
                  <a:srgbClr val="FF0000"/>
                </a:solidFill>
                <a:latin typeface="Calibri" panose="020F0502020204030204" pitchFamily="34" charset="0"/>
                <a:cs typeface="Calibri" panose="020F0502020204030204" pitchFamily="34" charset="0"/>
              </a:rPr>
              <a:t>ilk taksit ödeme süresi içinde </a:t>
            </a:r>
            <a:r>
              <a:rPr lang="tr-TR" altLang="tr-TR" sz="2300" b="1" dirty="0">
                <a:solidFill>
                  <a:srgbClr val="0070C0"/>
                </a:solidFill>
                <a:latin typeface="Calibri" panose="020F0502020204030204" pitchFamily="34" charset="0"/>
                <a:cs typeface="Calibri" panose="020F0502020204030204" pitchFamily="34" charset="0"/>
              </a:rPr>
              <a:t>ödenmesi halinde de aynı imkanlar geçerli.</a:t>
            </a:r>
          </a:p>
        </p:txBody>
      </p:sp>
      <p:pic>
        <p:nvPicPr>
          <p:cNvPr id="7" name="Resim 6"/>
          <p:cNvPicPr>
            <a:picLocks noChangeAspect="1"/>
          </p:cNvPicPr>
          <p:nvPr/>
        </p:nvPicPr>
        <p:blipFill>
          <a:blip r:embed="rId3"/>
          <a:stretch>
            <a:fillRect/>
          </a:stretch>
        </p:blipFill>
        <p:spPr>
          <a:xfrm>
            <a:off x="7452320" y="1196752"/>
            <a:ext cx="1133954" cy="1084837"/>
          </a:xfrm>
          <a:prstGeom prst="rect">
            <a:avLst/>
          </a:prstGeom>
        </p:spPr>
      </p:pic>
    </p:spTree>
    <p:extLst>
      <p:ext uri="{BB962C8B-B14F-4D97-AF65-F5344CB8AC3E}">
        <p14:creationId xmlns:p14="http://schemas.microsoft.com/office/powerpoint/2010/main" val="27259139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ctrTitle"/>
          </p:nvPr>
        </p:nvSpPr>
        <p:spPr>
          <a:xfrm>
            <a:off x="2100480" y="-145522"/>
            <a:ext cx="7056784" cy="1226567"/>
          </a:xfrm>
        </p:spPr>
        <p:txBody>
          <a:bodyPr>
            <a:normAutofit/>
          </a:bodyPr>
          <a:lstStyle/>
          <a:p>
            <a:pPr>
              <a:defRPr/>
            </a:pPr>
            <a:r>
              <a:rPr lang="tr-TR" altLang="tr-TR" sz="3200" b="1" dirty="0">
                <a:solidFill>
                  <a:srgbClr val="FF0000"/>
                </a:solidFill>
              </a:rPr>
              <a:t>ÖDEME KOLAYLIĞI</a:t>
            </a:r>
          </a:p>
        </p:txBody>
      </p:sp>
      <p:sp>
        <p:nvSpPr>
          <p:cNvPr id="50180"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3A2503C3-0045-4948-8B2F-3F4320FA3B7B}" type="slidenum">
              <a:rPr lang="tr-TR" altLang="tr-TR" sz="1200" smtClean="0">
                <a:solidFill>
                  <a:prstClr val="black"/>
                </a:solidFill>
                <a:latin typeface="Arial Black" pitchFamily="34" charset="0"/>
              </a:rPr>
              <a:pPr eaLnBrk="1" hangingPunct="1"/>
              <a:t>53</a:t>
            </a:fld>
            <a:endParaRPr lang="tr-TR" altLang="tr-TR" sz="1200">
              <a:solidFill>
                <a:prstClr val="black"/>
              </a:solidFill>
              <a:latin typeface="Arial Black"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3854142084"/>
              </p:ext>
            </p:extLst>
          </p:nvPr>
        </p:nvGraphicFramePr>
        <p:xfrm>
          <a:off x="539552" y="1085382"/>
          <a:ext cx="8424936" cy="4480086"/>
        </p:xfrm>
        <a:graphic>
          <a:graphicData uri="http://schemas.openxmlformats.org/drawingml/2006/table">
            <a:tbl>
              <a:tblPr firstRow="1" bandRow="1"/>
              <a:tblGrid>
                <a:gridCol w="4464496">
                  <a:extLst>
                    <a:ext uri="{9D8B030D-6E8A-4147-A177-3AD203B41FA5}">
                      <a16:colId xmlns="" xmlns:a16="http://schemas.microsoft.com/office/drawing/2014/main" val="20000"/>
                    </a:ext>
                  </a:extLst>
                </a:gridCol>
                <a:gridCol w="1296144">
                  <a:extLst>
                    <a:ext uri="{9D8B030D-6E8A-4147-A177-3AD203B41FA5}">
                      <a16:colId xmlns="" xmlns:a16="http://schemas.microsoft.com/office/drawing/2014/main" val="20001"/>
                    </a:ext>
                  </a:extLst>
                </a:gridCol>
                <a:gridCol w="1440160">
                  <a:extLst>
                    <a:ext uri="{9D8B030D-6E8A-4147-A177-3AD203B41FA5}">
                      <a16:colId xmlns="" xmlns:a16="http://schemas.microsoft.com/office/drawing/2014/main" val="20002"/>
                    </a:ext>
                  </a:extLst>
                </a:gridCol>
                <a:gridCol w="1224136">
                  <a:extLst>
                    <a:ext uri="{9D8B030D-6E8A-4147-A177-3AD203B41FA5}">
                      <a16:colId xmlns="" xmlns:a16="http://schemas.microsoft.com/office/drawing/2014/main" val="20003"/>
                    </a:ext>
                  </a:extLst>
                </a:gridCol>
              </a:tblGrid>
              <a:tr h="1112274">
                <a:tc>
                  <a:txBody>
                    <a:bodyPr/>
                    <a:lstStyle>
                      <a:lvl1pPr marL="0" algn="l" defTabSz="914220" rtl="0" eaLnBrk="1" latinLnBrk="0" hangingPunct="1">
                        <a:defRPr sz="1800" b="1" kern="1200">
                          <a:solidFill>
                            <a:schemeClr val="lt1"/>
                          </a:solidFill>
                          <a:latin typeface="Calibri"/>
                        </a:defRPr>
                      </a:lvl1pPr>
                      <a:lvl2pPr marL="457110" algn="l" defTabSz="914220" rtl="0" eaLnBrk="1" latinLnBrk="0" hangingPunct="1">
                        <a:defRPr sz="1800" b="1" kern="1200">
                          <a:solidFill>
                            <a:schemeClr val="lt1"/>
                          </a:solidFill>
                          <a:latin typeface="Calibri"/>
                        </a:defRPr>
                      </a:lvl2pPr>
                      <a:lvl3pPr marL="914220" algn="l" defTabSz="914220" rtl="0" eaLnBrk="1" latinLnBrk="0" hangingPunct="1">
                        <a:defRPr sz="1800" b="1" kern="1200">
                          <a:solidFill>
                            <a:schemeClr val="lt1"/>
                          </a:solidFill>
                          <a:latin typeface="Calibri"/>
                        </a:defRPr>
                      </a:lvl3pPr>
                      <a:lvl4pPr marL="1371330" algn="l" defTabSz="914220" rtl="0" eaLnBrk="1" latinLnBrk="0" hangingPunct="1">
                        <a:defRPr sz="1800" b="1" kern="1200">
                          <a:solidFill>
                            <a:schemeClr val="lt1"/>
                          </a:solidFill>
                          <a:latin typeface="Calibri"/>
                        </a:defRPr>
                      </a:lvl4pPr>
                      <a:lvl5pPr marL="1828440" algn="l" defTabSz="914220" rtl="0" eaLnBrk="1" latinLnBrk="0" hangingPunct="1">
                        <a:defRPr sz="1800" b="1" kern="1200">
                          <a:solidFill>
                            <a:schemeClr val="lt1"/>
                          </a:solidFill>
                          <a:latin typeface="Calibri"/>
                        </a:defRPr>
                      </a:lvl5pPr>
                      <a:lvl6pPr marL="2285550" algn="l" defTabSz="914220" rtl="0" eaLnBrk="1" latinLnBrk="0" hangingPunct="1">
                        <a:defRPr sz="1800" b="1" kern="1200">
                          <a:solidFill>
                            <a:schemeClr val="lt1"/>
                          </a:solidFill>
                          <a:latin typeface="Calibri"/>
                        </a:defRPr>
                      </a:lvl6pPr>
                      <a:lvl7pPr marL="2742660" algn="l" defTabSz="914220" rtl="0" eaLnBrk="1" latinLnBrk="0" hangingPunct="1">
                        <a:defRPr sz="1800" b="1" kern="1200">
                          <a:solidFill>
                            <a:schemeClr val="lt1"/>
                          </a:solidFill>
                          <a:latin typeface="Calibri"/>
                        </a:defRPr>
                      </a:lvl7pPr>
                      <a:lvl8pPr marL="3199768" algn="l" defTabSz="914220" rtl="0" eaLnBrk="1" latinLnBrk="0" hangingPunct="1">
                        <a:defRPr sz="1800" b="1" kern="1200">
                          <a:solidFill>
                            <a:schemeClr val="lt1"/>
                          </a:solidFill>
                          <a:latin typeface="Calibri"/>
                        </a:defRPr>
                      </a:lvl8pPr>
                      <a:lvl9pPr marL="3656879" algn="l" defTabSz="914220" rtl="0" eaLnBrk="1" latinLnBrk="0" hangingPunct="1">
                        <a:defRPr sz="1800" b="1" kern="1200">
                          <a:solidFill>
                            <a:schemeClr val="lt1"/>
                          </a:solidFill>
                          <a:latin typeface="Calibri"/>
                        </a:defRPr>
                      </a:lvl9pPr>
                    </a:lstStyle>
                    <a:p>
                      <a:pPr algn="ctr"/>
                      <a:r>
                        <a:rPr lang="tr-TR" sz="2400" dirty="0">
                          <a:solidFill>
                            <a:schemeClr val="tx2"/>
                          </a:solidFill>
                        </a:rPr>
                        <a:t>ALACAK TÜRÜ</a:t>
                      </a:r>
                    </a:p>
                  </a:txBody>
                  <a:tcPr marL="48197" marR="48197" marT="32147" marB="3214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2"/>
                    </a:solidFill>
                  </a:tcPr>
                </a:tc>
                <a:tc>
                  <a:txBody>
                    <a:bodyPr/>
                    <a:lstStyle>
                      <a:lvl1pPr marL="0" algn="l" defTabSz="914220" rtl="0" eaLnBrk="1" latinLnBrk="0" hangingPunct="1">
                        <a:defRPr sz="1800" b="1" kern="1200">
                          <a:solidFill>
                            <a:schemeClr val="lt1"/>
                          </a:solidFill>
                          <a:latin typeface="Calibri"/>
                        </a:defRPr>
                      </a:lvl1pPr>
                      <a:lvl2pPr marL="457110" algn="l" defTabSz="914220" rtl="0" eaLnBrk="1" latinLnBrk="0" hangingPunct="1">
                        <a:defRPr sz="1800" b="1" kern="1200">
                          <a:solidFill>
                            <a:schemeClr val="lt1"/>
                          </a:solidFill>
                          <a:latin typeface="Calibri"/>
                        </a:defRPr>
                      </a:lvl2pPr>
                      <a:lvl3pPr marL="914220" algn="l" defTabSz="914220" rtl="0" eaLnBrk="1" latinLnBrk="0" hangingPunct="1">
                        <a:defRPr sz="1800" b="1" kern="1200">
                          <a:solidFill>
                            <a:schemeClr val="lt1"/>
                          </a:solidFill>
                          <a:latin typeface="Calibri"/>
                        </a:defRPr>
                      </a:lvl3pPr>
                      <a:lvl4pPr marL="1371330" algn="l" defTabSz="914220" rtl="0" eaLnBrk="1" latinLnBrk="0" hangingPunct="1">
                        <a:defRPr sz="1800" b="1" kern="1200">
                          <a:solidFill>
                            <a:schemeClr val="lt1"/>
                          </a:solidFill>
                          <a:latin typeface="Calibri"/>
                        </a:defRPr>
                      </a:lvl4pPr>
                      <a:lvl5pPr marL="1828440" algn="l" defTabSz="914220" rtl="0" eaLnBrk="1" latinLnBrk="0" hangingPunct="1">
                        <a:defRPr sz="1800" b="1" kern="1200">
                          <a:solidFill>
                            <a:schemeClr val="lt1"/>
                          </a:solidFill>
                          <a:latin typeface="Calibri"/>
                        </a:defRPr>
                      </a:lvl5pPr>
                      <a:lvl6pPr marL="2285550" algn="l" defTabSz="914220" rtl="0" eaLnBrk="1" latinLnBrk="0" hangingPunct="1">
                        <a:defRPr sz="1800" b="1" kern="1200">
                          <a:solidFill>
                            <a:schemeClr val="lt1"/>
                          </a:solidFill>
                          <a:latin typeface="Calibri"/>
                        </a:defRPr>
                      </a:lvl6pPr>
                      <a:lvl7pPr marL="2742660" algn="l" defTabSz="914220" rtl="0" eaLnBrk="1" latinLnBrk="0" hangingPunct="1">
                        <a:defRPr sz="1800" b="1" kern="1200">
                          <a:solidFill>
                            <a:schemeClr val="lt1"/>
                          </a:solidFill>
                          <a:latin typeface="Calibri"/>
                        </a:defRPr>
                      </a:lvl7pPr>
                      <a:lvl8pPr marL="3199768" algn="l" defTabSz="914220" rtl="0" eaLnBrk="1" latinLnBrk="0" hangingPunct="1">
                        <a:defRPr sz="1800" b="1" kern="1200">
                          <a:solidFill>
                            <a:schemeClr val="lt1"/>
                          </a:solidFill>
                          <a:latin typeface="Calibri"/>
                        </a:defRPr>
                      </a:lvl8pPr>
                      <a:lvl9pPr marL="3656879" algn="l" defTabSz="914220" rtl="0" eaLnBrk="1" latinLnBrk="0" hangingPunct="1">
                        <a:defRPr sz="1800" b="1" kern="1200">
                          <a:solidFill>
                            <a:schemeClr val="lt1"/>
                          </a:solidFill>
                          <a:latin typeface="Calibri"/>
                        </a:defRPr>
                      </a:lvl9pPr>
                    </a:lstStyle>
                    <a:p>
                      <a:pPr algn="ctr"/>
                      <a:r>
                        <a:rPr lang="tr-TR" sz="2400" dirty="0">
                          <a:solidFill>
                            <a:srgbClr val="FF0000"/>
                          </a:solidFill>
                        </a:rPr>
                        <a:t>KANUN ÖNCESİ</a:t>
                      </a:r>
                      <a:endParaRPr lang="tr-TR" sz="2400" b="1" dirty="0">
                        <a:solidFill>
                          <a:srgbClr val="FF0000"/>
                        </a:solidFill>
                        <a:latin typeface="Myriad Pro"/>
                      </a:endParaRP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2"/>
                    </a:solidFill>
                  </a:tcPr>
                </a:tc>
                <a:tc>
                  <a:txBody>
                    <a:bodyPr/>
                    <a:lstStyle>
                      <a:lvl1pPr marL="0" algn="l" defTabSz="914220" rtl="0" eaLnBrk="1" latinLnBrk="0" hangingPunct="1">
                        <a:defRPr sz="1800" b="1" kern="1200">
                          <a:solidFill>
                            <a:schemeClr val="lt1"/>
                          </a:solidFill>
                          <a:latin typeface="Calibri"/>
                        </a:defRPr>
                      </a:lvl1pPr>
                      <a:lvl2pPr marL="457110" algn="l" defTabSz="914220" rtl="0" eaLnBrk="1" latinLnBrk="0" hangingPunct="1">
                        <a:defRPr sz="1800" b="1" kern="1200">
                          <a:solidFill>
                            <a:schemeClr val="lt1"/>
                          </a:solidFill>
                          <a:latin typeface="Calibri"/>
                        </a:defRPr>
                      </a:lvl2pPr>
                      <a:lvl3pPr marL="914220" algn="l" defTabSz="914220" rtl="0" eaLnBrk="1" latinLnBrk="0" hangingPunct="1">
                        <a:defRPr sz="1800" b="1" kern="1200">
                          <a:solidFill>
                            <a:schemeClr val="lt1"/>
                          </a:solidFill>
                          <a:latin typeface="Calibri"/>
                        </a:defRPr>
                      </a:lvl3pPr>
                      <a:lvl4pPr marL="1371330" algn="l" defTabSz="914220" rtl="0" eaLnBrk="1" latinLnBrk="0" hangingPunct="1">
                        <a:defRPr sz="1800" b="1" kern="1200">
                          <a:solidFill>
                            <a:schemeClr val="lt1"/>
                          </a:solidFill>
                          <a:latin typeface="Calibri"/>
                        </a:defRPr>
                      </a:lvl4pPr>
                      <a:lvl5pPr marL="1828440" algn="l" defTabSz="914220" rtl="0" eaLnBrk="1" latinLnBrk="0" hangingPunct="1">
                        <a:defRPr sz="1800" b="1" kern="1200">
                          <a:solidFill>
                            <a:schemeClr val="lt1"/>
                          </a:solidFill>
                          <a:latin typeface="Calibri"/>
                        </a:defRPr>
                      </a:lvl5pPr>
                      <a:lvl6pPr marL="2285550" algn="l" defTabSz="914220" rtl="0" eaLnBrk="1" latinLnBrk="0" hangingPunct="1">
                        <a:defRPr sz="1800" b="1" kern="1200">
                          <a:solidFill>
                            <a:schemeClr val="lt1"/>
                          </a:solidFill>
                          <a:latin typeface="Calibri"/>
                        </a:defRPr>
                      </a:lvl6pPr>
                      <a:lvl7pPr marL="2742660" algn="l" defTabSz="914220" rtl="0" eaLnBrk="1" latinLnBrk="0" hangingPunct="1">
                        <a:defRPr sz="1800" b="1" kern="1200">
                          <a:solidFill>
                            <a:schemeClr val="lt1"/>
                          </a:solidFill>
                          <a:latin typeface="Calibri"/>
                        </a:defRPr>
                      </a:lvl7pPr>
                      <a:lvl8pPr marL="3199768" algn="l" defTabSz="914220" rtl="0" eaLnBrk="1" latinLnBrk="0" hangingPunct="1">
                        <a:defRPr sz="1800" b="1" kern="1200">
                          <a:solidFill>
                            <a:schemeClr val="lt1"/>
                          </a:solidFill>
                          <a:latin typeface="Calibri"/>
                        </a:defRPr>
                      </a:lvl8pPr>
                      <a:lvl9pPr marL="3656879" algn="l" defTabSz="914220" rtl="0" eaLnBrk="1" latinLnBrk="0" hangingPunct="1">
                        <a:defRPr sz="1800" b="1" kern="1200">
                          <a:solidFill>
                            <a:schemeClr val="lt1"/>
                          </a:solidFill>
                          <a:latin typeface="Calibri"/>
                        </a:defRPr>
                      </a:lvl9pPr>
                    </a:lstStyle>
                    <a:p>
                      <a:pPr algn="ctr"/>
                      <a:r>
                        <a:rPr lang="tr-TR" sz="2400" dirty="0">
                          <a:solidFill>
                            <a:schemeClr val="tx2"/>
                          </a:solidFill>
                        </a:rPr>
                        <a:t>48 TAKSİTTE ÖDEME</a:t>
                      </a:r>
                      <a:endParaRPr lang="tr-TR" sz="2400" b="1" dirty="0">
                        <a:solidFill>
                          <a:schemeClr val="tx2"/>
                        </a:solidFill>
                        <a:latin typeface="Myriad Pro"/>
                      </a:endParaRP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2"/>
                    </a:solidFill>
                  </a:tcPr>
                </a:tc>
                <a:tc>
                  <a:txBody>
                    <a:bodyPr/>
                    <a:lstStyle>
                      <a:lvl1pPr marL="0" algn="l" defTabSz="914220" rtl="0" eaLnBrk="1" latinLnBrk="0" hangingPunct="1">
                        <a:defRPr sz="1800" b="1" kern="1200">
                          <a:solidFill>
                            <a:schemeClr val="lt1"/>
                          </a:solidFill>
                          <a:latin typeface="Calibri"/>
                        </a:defRPr>
                      </a:lvl1pPr>
                      <a:lvl2pPr marL="457110" algn="l" defTabSz="914220" rtl="0" eaLnBrk="1" latinLnBrk="0" hangingPunct="1">
                        <a:defRPr sz="1800" b="1" kern="1200">
                          <a:solidFill>
                            <a:schemeClr val="lt1"/>
                          </a:solidFill>
                          <a:latin typeface="Calibri"/>
                        </a:defRPr>
                      </a:lvl2pPr>
                      <a:lvl3pPr marL="914220" algn="l" defTabSz="914220" rtl="0" eaLnBrk="1" latinLnBrk="0" hangingPunct="1">
                        <a:defRPr sz="1800" b="1" kern="1200">
                          <a:solidFill>
                            <a:schemeClr val="lt1"/>
                          </a:solidFill>
                          <a:latin typeface="Calibri"/>
                        </a:defRPr>
                      </a:lvl3pPr>
                      <a:lvl4pPr marL="1371330" algn="l" defTabSz="914220" rtl="0" eaLnBrk="1" latinLnBrk="0" hangingPunct="1">
                        <a:defRPr sz="1800" b="1" kern="1200">
                          <a:solidFill>
                            <a:schemeClr val="lt1"/>
                          </a:solidFill>
                          <a:latin typeface="Calibri"/>
                        </a:defRPr>
                      </a:lvl4pPr>
                      <a:lvl5pPr marL="1828440" algn="l" defTabSz="914220" rtl="0" eaLnBrk="1" latinLnBrk="0" hangingPunct="1">
                        <a:defRPr sz="1800" b="1" kern="1200">
                          <a:solidFill>
                            <a:schemeClr val="lt1"/>
                          </a:solidFill>
                          <a:latin typeface="Calibri"/>
                        </a:defRPr>
                      </a:lvl5pPr>
                      <a:lvl6pPr marL="2285550" algn="l" defTabSz="914220" rtl="0" eaLnBrk="1" latinLnBrk="0" hangingPunct="1">
                        <a:defRPr sz="1800" b="1" kern="1200">
                          <a:solidFill>
                            <a:schemeClr val="lt1"/>
                          </a:solidFill>
                          <a:latin typeface="Calibri"/>
                        </a:defRPr>
                      </a:lvl6pPr>
                      <a:lvl7pPr marL="2742660" algn="l" defTabSz="914220" rtl="0" eaLnBrk="1" latinLnBrk="0" hangingPunct="1">
                        <a:defRPr sz="1800" b="1" kern="1200">
                          <a:solidFill>
                            <a:schemeClr val="lt1"/>
                          </a:solidFill>
                          <a:latin typeface="Calibri"/>
                        </a:defRPr>
                      </a:lvl7pPr>
                      <a:lvl8pPr marL="3199768" algn="l" defTabSz="914220" rtl="0" eaLnBrk="1" latinLnBrk="0" hangingPunct="1">
                        <a:defRPr sz="1800" b="1" kern="1200">
                          <a:solidFill>
                            <a:schemeClr val="lt1"/>
                          </a:solidFill>
                          <a:latin typeface="Calibri"/>
                        </a:defRPr>
                      </a:lvl8pPr>
                      <a:lvl9pPr marL="3656879" algn="l" defTabSz="914220" rtl="0" eaLnBrk="1" latinLnBrk="0" hangingPunct="1">
                        <a:defRPr sz="1800" b="1" kern="1200">
                          <a:solidFill>
                            <a:schemeClr val="lt1"/>
                          </a:solidFill>
                          <a:latin typeface="Calibri"/>
                        </a:defRPr>
                      </a:lvl9pPr>
                    </a:lstStyle>
                    <a:p>
                      <a:pPr algn="ctr"/>
                      <a:r>
                        <a:rPr lang="tr-TR" sz="2400" dirty="0">
                          <a:solidFill>
                            <a:srgbClr val="FF0000"/>
                          </a:solidFill>
                        </a:rPr>
                        <a:t>PEŞİN ÖDEME</a:t>
                      </a:r>
                      <a:endParaRPr lang="tr-TR" sz="2400" b="1" dirty="0">
                        <a:solidFill>
                          <a:srgbClr val="FF0000"/>
                        </a:solidFill>
                        <a:latin typeface="Myriad Pro"/>
                      </a:endParaRPr>
                    </a:p>
                  </a:txBody>
                  <a:tcPr marL="48197" marR="48197" marT="32147" marB="32147"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68753">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l"/>
                      <a:r>
                        <a:rPr lang="tr-TR" sz="2000" b="1" dirty="0">
                          <a:solidFill>
                            <a:schemeClr val="tx2"/>
                          </a:solidFill>
                        </a:rPr>
                        <a:t>VERGİ ASLI</a:t>
                      </a:r>
                      <a:endParaRPr lang="tr-TR" sz="2000" b="1" dirty="0">
                        <a:solidFill>
                          <a:schemeClr val="tx2"/>
                        </a:solidFill>
                        <a:latin typeface="Myriad Pro"/>
                      </a:endParaRPr>
                    </a:p>
                  </a:txBody>
                  <a:tcPr marL="48197" marR="48197" marT="32147" marB="32147"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r"/>
                      <a:r>
                        <a:rPr lang="tr-TR" sz="2000" b="1" dirty="0">
                          <a:solidFill>
                            <a:schemeClr val="tx2"/>
                          </a:solidFill>
                        </a:rPr>
                        <a:t>100.000</a:t>
                      </a:r>
                      <a:endParaRPr lang="tr-TR" sz="2000" b="1" dirty="0">
                        <a:solidFill>
                          <a:schemeClr val="tx2"/>
                        </a:solidFill>
                        <a:latin typeface="Myriad Pro"/>
                      </a:endParaRP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marL="0" marR="0" indent="0" algn="r" defTabSz="914400" eaLnBrk="1" fontAlgn="auto" latinLnBrk="0" hangingPunct="1">
                        <a:lnSpc>
                          <a:spcPct val="100000"/>
                        </a:lnSpc>
                        <a:spcBef>
                          <a:spcPts val="0"/>
                        </a:spcBef>
                        <a:spcAft>
                          <a:spcPts val="0"/>
                        </a:spcAft>
                        <a:buClrTx/>
                        <a:buSzTx/>
                        <a:buFontTx/>
                        <a:buNone/>
                        <a:tabLst/>
                        <a:defRPr/>
                      </a:pPr>
                      <a:r>
                        <a:rPr lang="tr-TR" sz="2000" b="1" dirty="0">
                          <a:solidFill>
                            <a:schemeClr val="tx2"/>
                          </a:solidFill>
                        </a:rPr>
                        <a:t>100.000</a:t>
                      </a:r>
                      <a:endParaRPr lang="tr-TR" sz="2000" b="1" dirty="0">
                        <a:solidFill>
                          <a:schemeClr val="tx2"/>
                        </a:solidFill>
                        <a:latin typeface="Myriad Pro"/>
                      </a:endParaRP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r"/>
                      <a:r>
                        <a:rPr lang="tr-TR" sz="2000" b="1" dirty="0">
                          <a:solidFill>
                            <a:schemeClr val="tx2"/>
                          </a:solidFill>
                        </a:rPr>
                        <a:t>100.000</a:t>
                      </a:r>
                      <a:endParaRPr lang="tr-TR" sz="2000" b="1" dirty="0">
                        <a:solidFill>
                          <a:schemeClr val="tx2"/>
                        </a:solidFill>
                        <a:latin typeface="Myriad Pro"/>
                      </a:endParaRPr>
                    </a:p>
                  </a:txBody>
                  <a:tcPr marL="48197" marR="48197" marT="32147" marB="32147"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1"/>
                  </a:ext>
                </a:extLst>
              </a:tr>
              <a:tr h="3687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tr-TR" sz="2000" b="1" dirty="0">
                          <a:solidFill>
                            <a:schemeClr val="tx2"/>
                          </a:solidFill>
                        </a:rPr>
                        <a:t>GECİKME FAİZİ (Vergi aslına bağlı)</a:t>
                      </a:r>
                      <a:endParaRPr lang="tr-TR" sz="2000" b="1" dirty="0">
                        <a:solidFill>
                          <a:schemeClr val="tx2"/>
                        </a:solidFill>
                        <a:latin typeface="Myriad Pro"/>
                      </a:endParaRPr>
                    </a:p>
                  </a:txBody>
                  <a:tcPr marL="48197" marR="48197" marT="32147" marB="3214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r" defTabSz="914220" rtl="0" eaLnBrk="1" fontAlgn="auto" latinLnBrk="0" hangingPunct="1">
                        <a:lnSpc>
                          <a:spcPct val="100000"/>
                        </a:lnSpc>
                        <a:spcBef>
                          <a:spcPts val="0"/>
                        </a:spcBef>
                        <a:spcAft>
                          <a:spcPts val="0"/>
                        </a:spcAft>
                        <a:buClrTx/>
                        <a:buSzTx/>
                        <a:buFontTx/>
                        <a:buNone/>
                        <a:tabLst/>
                        <a:defRPr/>
                      </a:pPr>
                      <a:r>
                        <a:rPr lang="tr-TR" sz="2000" b="1" kern="1200" dirty="0">
                          <a:solidFill>
                            <a:schemeClr val="tx2"/>
                          </a:solidFill>
                        </a:rPr>
                        <a:t>20.400</a:t>
                      </a:r>
                      <a:endParaRPr lang="tr-TR" sz="2000" b="1" kern="1200" dirty="0">
                        <a:solidFill>
                          <a:schemeClr val="tx2"/>
                        </a:solidFill>
                        <a:latin typeface="Myriad Pro"/>
                        <a:ea typeface="+mn-ea"/>
                        <a:cs typeface="+mn-cs"/>
                      </a:endParaRP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r" defTabSz="914400" eaLnBrk="1" fontAlgn="auto" latinLnBrk="0" hangingPunct="1">
                        <a:lnSpc>
                          <a:spcPct val="100000"/>
                        </a:lnSpc>
                        <a:spcBef>
                          <a:spcPts val="0"/>
                        </a:spcBef>
                        <a:spcAft>
                          <a:spcPts val="0"/>
                        </a:spcAft>
                        <a:buClrTx/>
                        <a:buSzTx/>
                        <a:buFontTx/>
                        <a:buNone/>
                        <a:tabLst/>
                        <a:defRPr/>
                      </a:pPr>
                      <a:r>
                        <a:rPr lang="tr-TR" sz="2000" b="1" dirty="0">
                          <a:solidFill>
                            <a:schemeClr val="tx2"/>
                          </a:solidFill>
                        </a:rPr>
                        <a:t>-</a:t>
                      </a:r>
                      <a:endParaRPr lang="tr-TR" sz="2000" b="1" dirty="0">
                        <a:solidFill>
                          <a:schemeClr val="tx2"/>
                        </a:solidFill>
                        <a:latin typeface="Myriad Pro"/>
                      </a:endParaRP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tr-TR" sz="2000" b="1" dirty="0">
                          <a:solidFill>
                            <a:schemeClr val="tx2"/>
                          </a:solidFill>
                        </a:rPr>
                        <a:t>-</a:t>
                      </a:r>
                      <a:endParaRPr lang="tr-TR" sz="2000" b="1" dirty="0">
                        <a:solidFill>
                          <a:schemeClr val="tx2"/>
                        </a:solidFill>
                        <a:latin typeface="Myriad Pro"/>
                      </a:endParaRPr>
                    </a:p>
                  </a:txBody>
                  <a:tcPr marL="48197" marR="48197" marT="32147" marB="32147"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02"/>
                  </a:ext>
                </a:extLst>
              </a:tr>
              <a:tr h="3687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tr-TR" sz="2000" b="1" dirty="0">
                          <a:solidFill>
                            <a:schemeClr val="tx2"/>
                          </a:solidFill>
                        </a:rPr>
                        <a:t>GECİKME ZAMMI (Vergi aslına bağlı)</a:t>
                      </a:r>
                      <a:endParaRPr lang="tr-TR" sz="2000" b="1" dirty="0">
                        <a:solidFill>
                          <a:schemeClr val="tx2"/>
                        </a:solidFill>
                        <a:latin typeface="Myriad Pro"/>
                      </a:endParaRPr>
                    </a:p>
                  </a:txBody>
                  <a:tcPr marL="48197" marR="48197" marT="32147" marB="3214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tr-TR" sz="2000" b="1" kern="1200" dirty="0">
                          <a:solidFill>
                            <a:schemeClr val="tx2"/>
                          </a:solidFill>
                          <a:effectLst/>
                        </a:rPr>
                        <a:t>44.650</a:t>
                      </a:r>
                      <a:endParaRPr lang="tr-TR" sz="2000" b="1" dirty="0">
                        <a:solidFill>
                          <a:schemeClr val="tx2"/>
                        </a:solidFill>
                        <a:latin typeface="Myriad Pro"/>
                      </a:endParaRP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r" defTabSz="914400" eaLnBrk="1" fontAlgn="auto" latinLnBrk="0" hangingPunct="1">
                        <a:lnSpc>
                          <a:spcPct val="100000"/>
                        </a:lnSpc>
                        <a:spcBef>
                          <a:spcPts val="0"/>
                        </a:spcBef>
                        <a:spcAft>
                          <a:spcPts val="0"/>
                        </a:spcAft>
                        <a:buClrTx/>
                        <a:buSzTx/>
                        <a:buFontTx/>
                        <a:buNone/>
                        <a:tabLst/>
                        <a:defRPr/>
                      </a:pPr>
                      <a:r>
                        <a:rPr lang="tr-TR" sz="2000" b="1" dirty="0">
                          <a:solidFill>
                            <a:schemeClr val="tx2"/>
                          </a:solidFill>
                        </a:rPr>
                        <a:t>-</a:t>
                      </a:r>
                      <a:endParaRPr lang="tr-TR" sz="2000" b="1" dirty="0">
                        <a:solidFill>
                          <a:schemeClr val="tx2"/>
                        </a:solidFill>
                        <a:latin typeface="Myriad Pro"/>
                      </a:endParaRP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tr-TR" sz="2000" b="1" dirty="0">
                          <a:solidFill>
                            <a:schemeClr val="tx2"/>
                          </a:solidFill>
                        </a:rPr>
                        <a:t>-</a:t>
                      </a:r>
                      <a:endParaRPr lang="tr-TR" sz="2000" b="1" dirty="0">
                        <a:solidFill>
                          <a:schemeClr val="tx2"/>
                        </a:solidFill>
                        <a:latin typeface="Myriad Pro"/>
                      </a:endParaRPr>
                    </a:p>
                  </a:txBody>
                  <a:tcPr marL="48197" marR="48197" marT="32147" marB="32147"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3"/>
                  </a:ext>
                </a:extLst>
              </a:tr>
              <a:tr h="3687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220" rtl="0" eaLnBrk="1" fontAlgn="auto" latinLnBrk="0" hangingPunct="1">
                        <a:lnSpc>
                          <a:spcPct val="100000"/>
                        </a:lnSpc>
                        <a:spcBef>
                          <a:spcPts val="0"/>
                        </a:spcBef>
                        <a:spcAft>
                          <a:spcPts val="0"/>
                        </a:spcAft>
                        <a:buClrTx/>
                        <a:buSzTx/>
                        <a:buFontTx/>
                        <a:buNone/>
                        <a:tabLst/>
                        <a:defRPr/>
                      </a:pPr>
                      <a:r>
                        <a:rPr lang="tr-TR" sz="2000" b="1" dirty="0">
                          <a:solidFill>
                            <a:schemeClr val="tx2"/>
                          </a:solidFill>
                        </a:rPr>
                        <a:t>VERGİ ZİYAI CEZASI</a:t>
                      </a:r>
                      <a:endParaRPr lang="tr-TR" sz="2000" b="1" dirty="0">
                        <a:solidFill>
                          <a:schemeClr val="tx2"/>
                        </a:solidFill>
                        <a:latin typeface="Myriad Pro"/>
                      </a:endParaRPr>
                    </a:p>
                  </a:txBody>
                  <a:tcPr marL="48197" marR="48197" marT="32147" marB="3214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tr-TR" sz="2000" b="1" dirty="0">
                          <a:solidFill>
                            <a:schemeClr val="tx2"/>
                          </a:solidFill>
                        </a:rPr>
                        <a:t>100.000</a:t>
                      </a:r>
                      <a:endParaRPr lang="tr-TR" sz="2000" b="1" dirty="0">
                        <a:solidFill>
                          <a:schemeClr val="tx2"/>
                        </a:solidFill>
                        <a:latin typeface="Myriad Pro"/>
                      </a:endParaRP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r" defTabSz="914400" eaLnBrk="1" fontAlgn="auto" latinLnBrk="0" hangingPunct="1">
                        <a:lnSpc>
                          <a:spcPct val="100000"/>
                        </a:lnSpc>
                        <a:spcBef>
                          <a:spcPts val="0"/>
                        </a:spcBef>
                        <a:spcAft>
                          <a:spcPts val="0"/>
                        </a:spcAft>
                        <a:buClrTx/>
                        <a:buSzTx/>
                        <a:buFontTx/>
                        <a:buNone/>
                        <a:tabLst/>
                        <a:defRPr/>
                      </a:pPr>
                      <a:r>
                        <a:rPr lang="tr-TR" sz="2000" b="1" dirty="0">
                          <a:solidFill>
                            <a:schemeClr val="tx2"/>
                          </a:solidFill>
                        </a:rPr>
                        <a:t>-</a:t>
                      </a:r>
                      <a:endParaRPr lang="tr-TR" sz="2000" b="1" dirty="0">
                        <a:solidFill>
                          <a:schemeClr val="tx2"/>
                        </a:solidFill>
                        <a:latin typeface="Myriad Pro"/>
                      </a:endParaRP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tr-TR" sz="2000" b="1" dirty="0">
                          <a:solidFill>
                            <a:schemeClr val="tx2"/>
                          </a:solidFill>
                        </a:rPr>
                        <a:t>-</a:t>
                      </a:r>
                      <a:endParaRPr lang="tr-TR" sz="2000" b="1" dirty="0">
                        <a:solidFill>
                          <a:schemeClr val="tx2"/>
                        </a:solidFill>
                        <a:latin typeface="Myriad Pro"/>
                      </a:endParaRPr>
                    </a:p>
                  </a:txBody>
                  <a:tcPr marL="48197" marR="48197" marT="32147" marB="32147"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04"/>
                  </a:ext>
                </a:extLst>
              </a:tr>
              <a:tr h="3687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220" rtl="0" eaLnBrk="1" fontAlgn="auto" latinLnBrk="0" hangingPunct="1">
                        <a:lnSpc>
                          <a:spcPct val="100000"/>
                        </a:lnSpc>
                        <a:spcBef>
                          <a:spcPts val="0"/>
                        </a:spcBef>
                        <a:spcAft>
                          <a:spcPts val="0"/>
                        </a:spcAft>
                        <a:buClrTx/>
                        <a:buSzTx/>
                        <a:buFontTx/>
                        <a:buNone/>
                        <a:tabLst/>
                        <a:defRPr/>
                      </a:pPr>
                      <a:r>
                        <a:rPr lang="tr-TR" sz="2000" b="1" dirty="0">
                          <a:solidFill>
                            <a:schemeClr val="tx2"/>
                          </a:solidFill>
                        </a:rPr>
                        <a:t>GECİKME ZAMMI (V.Z.C.’ye bağlı)</a:t>
                      </a:r>
                      <a:endParaRPr lang="tr-TR" sz="2000" b="1" dirty="0">
                        <a:solidFill>
                          <a:schemeClr val="tx2"/>
                        </a:solidFill>
                        <a:latin typeface="Myriad Pro"/>
                      </a:endParaRPr>
                    </a:p>
                  </a:txBody>
                  <a:tcPr marL="48197" marR="48197" marT="32147" marB="3214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marL="0" marR="0" indent="0" algn="r" defTabSz="914220" rtl="0" eaLnBrk="1" fontAlgn="auto" latinLnBrk="0" hangingPunct="1">
                        <a:lnSpc>
                          <a:spcPct val="100000"/>
                        </a:lnSpc>
                        <a:spcBef>
                          <a:spcPts val="0"/>
                        </a:spcBef>
                        <a:spcAft>
                          <a:spcPts val="0"/>
                        </a:spcAft>
                        <a:buClrTx/>
                        <a:buSzTx/>
                        <a:buFontTx/>
                        <a:buNone/>
                        <a:tabLst/>
                        <a:defRPr/>
                      </a:pPr>
                      <a:r>
                        <a:rPr lang="tr-TR" sz="2000" b="1" dirty="0">
                          <a:solidFill>
                            <a:schemeClr val="tx2"/>
                          </a:solidFill>
                        </a:rPr>
                        <a:t>44.650</a:t>
                      </a:r>
                      <a:endParaRPr lang="tr-TR" sz="2000" b="1" dirty="0">
                        <a:solidFill>
                          <a:schemeClr val="tx2"/>
                        </a:solidFill>
                        <a:latin typeface="Myriad Pro"/>
                      </a:endParaRP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marL="0" marR="0" indent="0" algn="r" defTabSz="914400" eaLnBrk="1" fontAlgn="auto" latinLnBrk="0" hangingPunct="1">
                        <a:lnSpc>
                          <a:spcPct val="100000"/>
                        </a:lnSpc>
                        <a:spcBef>
                          <a:spcPts val="0"/>
                        </a:spcBef>
                        <a:spcAft>
                          <a:spcPts val="0"/>
                        </a:spcAft>
                        <a:buClrTx/>
                        <a:buSzTx/>
                        <a:buFontTx/>
                        <a:buNone/>
                        <a:tabLst/>
                        <a:defRPr/>
                      </a:pPr>
                      <a:r>
                        <a:rPr lang="tr-TR" sz="2000" b="1" dirty="0">
                          <a:solidFill>
                            <a:schemeClr val="tx2"/>
                          </a:solidFill>
                        </a:rPr>
                        <a:t>-</a:t>
                      </a:r>
                      <a:endParaRPr lang="tr-TR" sz="2000" b="1" dirty="0">
                        <a:solidFill>
                          <a:schemeClr val="tx2"/>
                        </a:solidFill>
                        <a:latin typeface="Myriad Pro"/>
                      </a:endParaRP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r"/>
                      <a:r>
                        <a:rPr lang="tr-TR" sz="2000" b="1" dirty="0">
                          <a:solidFill>
                            <a:schemeClr val="tx2"/>
                          </a:solidFill>
                        </a:rPr>
                        <a:t>-</a:t>
                      </a:r>
                      <a:endParaRPr lang="tr-TR" sz="2000" b="1" dirty="0">
                        <a:solidFill>
                          <a:schemeClr val="tx2"/>
                        </a:solidFill>
                        <a:latin typeface="Myriad Pro"/>
                      </a:endParaRPr>
                    </a:p>
                  </a:txBody>
                  <a:tcPr marL="48197" marR="48197" marT="32147" marB="32147"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5"/>
                  </a:ext>
                </a:extLst>
              </a:tr>
              <a:tr h="6468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220" rtl="0" eaLnBrk="1" fontAlgn="auto" latinLnBrk="0" hangingPunct="1">
                        <a:lnSpc>
                          <a:spcPct val="100000"/>
                        </a:lnSpc>
                        <a:spcBef>
                          <a:spcPts val="0"/>
                        </a:spcBef>
                        <a:spcAft>
                          <a:spcPts val="0"/>
                        </a:spcAft>
                        <a:buClrTx/>
                        <a:buSzTx/>
                        <a:buFontTx/>
                        <a:buNone/>
                        <a:tabLst/>
                        <a:defRPr/>
                      </a:pPr>
                      <a:r>
                        <a:rPr lang="tr-TR" sz="2000" b="1" dirty="0">
                          <a:solidFill>
                            <a:schemeClr val="tx2"/>
                          </a:solidFill>
                        </a:rPr>
                        <a:t>Yİ-ÜFE </a:t>
                      </a:r>
                    </a:p>
                    <a:p>
                      <a:pPr marL="0" marR="0" indent="0" algn="l" defTabSz="914220" rtl="0" eaLnBrk="1" fontAlgn="auto" latinLnBrk="0" hangingPunct="1">
                        <a:lnSpc>
                          <a:spcPct val="100000"/>
                        </a:lnSpc>
                        <a:spcBef>
                          <a:spcPts val="0"/>
                        </a:spcBef>
                        <a:spcAft>
                          <a:spcPts val="0"/>
                        </a:spcAft>
                        <a:buClrTx/>
                        <a:buSzTx/>
                        <a:buFontTx/>
                        <a:buNone/>
                        <a:tabLst/>
                        <a:defRPr/>
                      </a:pPr>
                      <a:r>
                        <a:rPr lang="tr-TR" sz="2000" b="1" dirty="0">
                          <a:solidFill>
                            <a:schemeClr val="tx2"/>
                          </a:solidFill>
                        </a:rPr>
                        <a:t>(Verginin G.Z. ve G.F. yerine hesaplanan) </a:t>
                      </a:r>
                      <a:endParaRPr lang="tr-TR" sz="2000" b="1" dirty="0">
                        <a:solidFill>
                          <a:schemeClr val="tx2"/>
                        </a:solidFill>
                        <a:latin typeface="Myriad Pro"/>
                      </a:endParaRPr>
                    </a:p>
                  </a:txBody>
                  <a:tcPr marL="48197" marR="48197" marT="32147" marB="3214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tr-TR" sz="2000" b="1" kern="1200" dirty="0">
                          <a:solidFill>
                            <a:schemeClr val="tx2"/>
                          </a:solidFill>
                        </a:rPr>
                        <a:t>-</a:t>
                      </a:r>
                      <a:endParaRPr lang="tr-TR" sz="2000" b="1" kern="1200" dirty="0">
                        <a:solidFill>
                          <a:schemeClr val="tx2"/>
                        </a:solidFill>
                        <a:latin typeface="Myriad Pro"/>
                        <a:ea typeface="+mn-ea"/>
                        <a:cs typeface="+mn-cs"/>
                      </a:endParaRP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r" defTabSz="914400" eaLnBrk="1" fontAlgn="auto" latinLnBrk="0" hangingPunct="1">
                        <a:lnSpc>
                          <a:spcPct val="100000"/>
                        </a:lnSpc>
                        <a:spcBef>
                          <a:spcPts val="0"/>
                        </a:spcBef>
                        <a:spcAft>
                          <a:spcPts val="0"/>
                        </a:spcAft>
                        <a:buClrTx/>
                        <a:buSzTx/>
                        <a:buFontTx/>
                        <a:buNone/>
                        <a:tabLst/>
                        <a:defRPr/>
                      </a:pPr>
                      <a:r>
                        <a:rPr lang="tr-TR" sz="2000" b="1" dirty="0">
                          <a:solidFill>
                            <a:schemeClr val="tx2"/>
                          </a:solidFill>
                        </a:rPr>
                        <a:t>12.940</a:t>
                      </a:r>
                      <a:endParaRPr lang="tr-TR" sz="2000" b="1" dirty="0">
                        <a:solidFill>
                          <a:schemeClr val="tx2"/>
                        </a:solidFill>
                        <a:latin typeface="Myriad Pro"/>
                      </a:endParaRP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tr-TR" sz="2000" b="1" kern="1200" dirty="0">
                          <a:solidFill>
                            <a:schemeClr val="tx2"/>
                          </a:solidFill>
                          <a:latin typeface="Calibri"/>
                          <a:ea typeface="+mn-ea"/>
                          <a:cs typeface="+mn-cs"/>
                        </a:rPr>
                        <a:t>1.294</a:t>
                      </a:r>
                    </a:p>
                  </a:txBody>
                  <a:tcPr marL="48197" marR="48197" marT="32147" marB="32147"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06"/>
                  </a:ext>
                </a:extLst>
              </a:tr>
              <a:tr h="3687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220" rtl="0" eaLnBrk="1" fontAlgn="auto" latinLnBrk="0" hangingPunct="1">
                        <a:lnSpc>
                          <a:spcPct val="100000"/>
                        </a:lnSpc>
                        <a:spcBef>
                          <a:spcPts val="0"/>
                        </a:spcBef>
                        <a:spcAft>
                          <a:spcPts val="0"/>
                        </a:spcAft>
                        <a:buClrTx/>
                        <a:buSzTx/>
                        <a:buFontTx/>
                        <a:buNone/>
                        <a:tabLst/>
                        <a:defRPr/>
                      </a:pPr>
                      <a:r>
                        <a:rPr lang="tr-TR" sz="2000" b="1" dirty="0">
                          <a:solidFill>
                            <a:schemeClr val="tx2"/>
                          </a:solidFill>
                        </a:rPr>
                        <a:t>KATSAYI</a:t>
                      </a:r>
                      <a:endParaRPr lang="tr-TR" sz="2000" b="1" dirty="0">
                        <a:solidFill>
                          <a:schemeClr val="tx2"/>
                        </a:solidFill>
                        <a:latin typeface="Myriad Pro"/>
                      </a:endParaRPr>
                    </a:p>
                  </a:txBody>
                  <a:tcPr marL="48197" marR="48197" marT="32147" marB="3214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tr-TR" sz="2000" b="1" kern="1200" dirty="0">
                          <a:solidFill>
                            <a:schemeClr val="tx2"/>
                          </a:solidFill>
                        </a:rPr>
                        <a:t>-</a:t>
                      </a:r>
                      <a:endParaRPr lang="tr-TR" sz="2000" b="1" kern="1200" dirty="0">
                        <a:solidFill>
                          <a:schemeClr val="tx2"/>
                        </a:solidFill>
                        <a:latin typeface="Myriad Pro"/>
                        <a:ea typeface="+mn-ea"/>
                        <a:cs typeface="+mn-cs"/>
                      </a:endParaRP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r" defTabSz="914400" eaLnBrk="1" fontAlgn="auto" latinLnBrk="0" hangingPunct="1">
                        <a:lnSpc>
                          <a:spcPct val="100000"/>
                        </a:lnSpc>
                        <a:spcBef>
                          <a:spcPts val="0"/>
                        </a:spcBef>
                        <a:spcAft>
                          <a:spcPts val="0"/>
                        </a:spcAft>
                        <a:buClrTx/>
                        <a:buSzTx/>
                        <a:buFontTx/>
                        <a:buNone/>
                        <a:tabLst/>
                        <a:defRPr/>
                      </a:pPr>
                      <a:r>
                        <a:rPr lang="tr-TR" sz="2000" b="1" dirty="0">
                          <a:solidFill>
                            <a:schemeClr val="tx2"/>
                          </a:solidFill>
                        </a:rPr>
                        <a:t>40.658</a:t>
                      </a:r>
                      <a:endParaRPr lang="tr-TR" sz="2000" b="1" dirty="0">
                        <a:solidFill>
                          <a:schemeClr val="tx2"/>
                        </a:solidFill>
                        <a:latin typeface="Myriad Pro"/>
                      </a:endParaRP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tr-TR" sz="2000" b="1" kern="1200" dirty="0">
                          <a:solidFill>
                            <a:schemeClr val="tx2"/>
                          </a:solidFill>
                        </a:rPr>
                        <a:t>-</a:t>
                      </a:r>
                      <a:endParaRPr lang="tr-TR" sz="2000" b="1" dirty="0">
                        <a:solidFill>
                          <a:schemeClr val="tx2"/>
                        </a:solidFill>
                        <a:latin typeface="Myriad Pro"/>
                      </a:endParaRPr>
                    </a:p>
                  </a:txBody>
                  <a:tcPr marL="48197" marR="48197" marT="32147" marB="32147"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7"/>
                  </a:ext>
                </a:extLst>
              </a:tr>
              <a:tr h="420888">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l"/>
                      <a:r>
                        <a:rPr lang="tr-TR" sz="2400" b="1" kern="1200" dirty="0">
                          <a:solidFill>
                            <a:srgbClr val="FF0000"/>
                          </a:solidFill>
                        </a:rPr>
                        <a:t>TOPLAM</a:t>
                      </a:r>
                      <a:endParaRPr lang="tr-TR" sz="2400" b="1" kern="1200" dirty="0">
                        <a:solidFill>
                          <a:srgbClr val="FF0000"/>
                        </a:solidFill>
                        <a:latin typeface="Myriad Pro"/>
                        <a:ea typeface="+mn-ea"/>
                        <a:cs typeface="Myriad Pro"/>
                      </a:endParaRPr>
                    </a:p>
                  </a:txBody>
                  <a:tcPr marL="48197" marR="48197" marT="32147" marB="3214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r"/>
                      <a:r>
                        <a:rPr lang="tr-TR" sz="2400" b="1" kern="1200" dirty="0">
                          <a:solidFill>
                            <a:srgbClr val="FF0000"/>
                          </a:solidFill>
                          <a:latin typeface="Calibri"/>
                          <a:ea typeface="+mn-ea"/>
                          <a:cs typeface="+mn-cs"/>
                        </a:rPr>
                        <a:t>309.700</a:t>
                      </a: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r"/>
                      <a:r>
                        <a:rPr lang="tr-TR" sz="2400" b="1" kern="1200" dirty="0">
                          <a:solidFill>
                            <a:srgbClr val="FF0000"/>
                          </a:solidFill>
                        </a:rPr>
                        <a:t>153.598</a:t>
                      </a:r>
                      <a:endParaRPr lang="tr-TR" sz="2400" b="1" kern="1200" dirty="0">
                        <a:solidFill>
                          <a:srgbClr val="FF0000"/>
                        </a:solidFill>
                        <a:latin typeface="Myriad Pro"/>
                        <a:ea typeface="+mn-ea"/>
                        <a:cs typeface="Myriad Pro"/>
                      </a:endParaRP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r"/>
                      <a:r>
                        <a:rPr lang="tr-TR" sz="2400" b="1" kern="1200" dirty="0">
                          <a:solidFill>
                            <a:srgbClr val="FF0000"/>
                          </a:solidFill>
                        </a:rPr>
                        <a:t>101.294</a:t>
                      </a:r>
                      <a:endParaRPr lang="tr-TR" sz="2400" b="1" kern="1200" dirty="0">
                        <a:solidFill>
                          <a:srgbClr val="FF0000"/>
                        </a:solidFill>
                        <a:latin typeface="Myriad Pro"/>
                        <a:ea typeface="+mn-ea"/>
                        <a:cs typeface="Myriad Pro"/>
                      </a:endParaRPr>
                    </a:p>
                  </a:txBody>
                  <a:tcPr marL="48197" marR="48197" marT="32147" marB="32147"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08"/>
                  </a:ext>
                </a:extLst>
              </a:tr>
            </a:tbl>
          </a:graphicData>
        </a:graphic>
      </p:graphicFrame>
      <p:sp>
        <p:nvSpPr>
          <p:cNvPr id="2" name="Metin kutusu 1"/>
          <p:cNvSpPr txBox="1"/>
          <p:nvPr/>
        </p:nvSpPr>
        <p:spPr>
          <a:xfrm>
            <a:off x="539552" y="5591577"/>
            <a:ext cx="8424936" cy="400110"/>
          </a:xfrm>
          <a:prstGeom prst="rect">
            <a:avLst/>
          </a:prstGeom>
          <a:noFill/>
        </p:spPr>
        <p:txBody>
          <a:bodyPr wrap="square" rtlCol="0">
            <a:spAutoFit/>
          </a:bodyPr>
          <a:lstStyle/>
          <a:p>
            <a:r>
              <a:rPr lang="tr-TR" sz="2000" b="1" dirty="0">
                <a:solidFill>
                  <a:schemeClr val="tx2"/>
                </a:solidFill>
                <a:latin typeface="Calibri"/>
              </a:rPr>
              <a:t>NOT: Alacak Kanunun </a:t>
            </a:r>
            <a:r>
              <a:rPr lang="tr-TR" sz="2000" b="1" dirty="0">
                <a:solidFill>
                  <a:srgbClr val="FF0000"/>
                </a:solidFill>
                <a:latin typeface="Calibri"/>
              </a:rPr>
              <a:t>2.</a:t>
            </a:r>
            <a:r>
              <a:rPr lang="tr-TR" sz="2000" b="1" dirty="0">
                <a:solidFill>
                  <a:schemeClr val="tx2"/>
                </a:solidFill>
                <a:latin typeface="Calibri"/>
              </a:rPr>
              <a:t> maddesi kapsamındadır.</a:t>
            </a:r>
          </a:p>
        </p:txBody>
      </p:sp>
    </p:spTree>
    <p:extLst>
      <p:ext uri="{BB962C8B-B14F-4D97-AF65-F5344CB8AC3E}">
        <p14:creationId xmlns:p14="http://schemas.microsoft.com/office/powerpoint/2010/main" val="2227782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ctrTitle"/>
          </p:nvPr>
        </p:nvSpPr>
        <p:spPr>
          <a:xfrm>
            <a:off x="2100480" y="-145522"/>
            <a:ext cx="7056784" cy="1226567"/>
          </a:xfrm>
        </p:spPr>
        <p:txBody>
          <a:bodyPr>
            <a:normAutofit/>
          </a:bodyPr>
          <a:lstStyle/>
          <a:p>
            <a:pPr>
              <a:defRPr/>
            </a:pPr>
            <a:r>
              <a:rPr lang="tr-TR" altLang="tr-TR" sz="3200" b="1" dirty="0">
                <a:solidFill>
                  <a:srgbClr val="FF0000"/>
                </a:solidFill>
              </a:rPr>
              <a:t>ÖDEME KOLAYLIĞI</a:t>
            </a:r>
          </a:p>
        </p:txBody>
      </p:sp>
      <p:sp>
        <p:nvSpPr>
          <p:cNvPr id="50180"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3A2503C3-0045-4948-8B2F-3F4320FA3B7B}" type="slidenum">
              <a:rPr lang="tr-TR" altLang="tr-TR" sz="1200" smtClean="0">
                <a:solidFill>
                  <a:prstClr val="black"/>
                </a:solidFill>
                <a:latin typeface="Arial Black" pitchFamily="34" charset="0"/>
              </a:rPr>
              <a:pPr eaLnBrk="1" hangingPunct="1"/>
              <a:t>54</a:t>
            </a:fld>
            <a:endParaRPr lang="tr-TR" altLang="tr-TR" sz="1200">
              <a:solidFill>
                <a:prstClr val="black"/>
              </a:solidFill>
              <a:latin typeface="Arial Black"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3636803914"/>
              </p:ext>
            </p:extLst>
          </p:nvPr>
        </p:nvGraphicFramePr>
        <p:xfrm>
          <a:off x="539552" y="1340768"/>
          <a:ext cx="8280921" cy="3975507"/>
        </p:xfrm>
        <a:graphic>
          <a:graphicData uri="http://schemas.openxmlformats.org/drawingml/2006/table">
            <a:tbl>
              <a:tblPr firstRow="1" bandRow="1"/>
              <a:tblGrid>
                <a:gridCol w="2952328">
                  <a:extLst>
                    <a:ext uri="{9D8B030D-6E8A-4147-A177-3AD203B41FA5}">
                      <a16:colId xmlns="" xmlns:a16="http://schemas.microsoft.com/office/drawing/2014/main" val="20000"/>
                    </a:ext>
                  </a:extLst>
                </a:gridCol>
                <a:gridCol w="1872208">
                  <a:extLst>
                    <a:ext uri="{9D8B030D-6E8A-4147-A177-3AD203B41FA5}">
                      <a16:colId xmlns="" xmlns:a16="http://schemas.microsoft.com/office/drawing/2014/main" val="20001"/>
                    </a:ext>
                  </a:extLst>
                </a:gridCol>
                <a:gridCol w="2253174">
                  <a:extLst>
                    <a:ext uri="{9D8B030D-6E8A-4147-A177-3AD203B41FA5}">
                      <a16:colId xmlns="" xmlns:a16="http://schemas.microsoft.com/office/drawing/2014/main" val="20002"/>
                    </a:ext>
                  </a:extLst>
                </a:gridCol>
                <a:gridCol w="1203211">
                  <a:extLst>
                    <a:ext uri="{9D8B030D-6E8A-4147-A177-3AD203B41FA5}">
                      <a16:colId xmlns="" xmlns:a16="http://schemas.microsoft.com/office/drawing/2014/main" val="20003"/>
                    </a:ext>
                  </a:extLst>
                </a:gridCol>
              </a:tblGrid>
              <a:tr h="1368152">
                <a:tc>
                  <a:txBody>
                    <a:bodyPr/>
                    <a:lstStyle>
                      <a:lvl1pPr marL="0" algn="l" defTabSz="914220" rtl="0" eaLnBrk="1" latinLnBrk="0" hangingPunct="1">
                        <a:defRPr sz="1800" b="1" kern="1200">
                          <a:solidFill>
                            <a:schemeClr val="lt1"/>
                          </a:solidFill>
                          <a:latin typeface="Calibri"/>
                        </a:defRPr>
                      </a:lvl1pPr>
                      <a:lvl2pPr marL="457110" algn="l" defTabSz="914220" rtl="0" eaLnBrk="1" latinLnBrk="0" hangingPunct="1">
                        <a:defRPr sz="1800" b="1" kern="1200">
                          <a:solidFill>
                            <a:schemeClr val="lt1"/>
                          </a:solidFill>
                          <a:latin typeface="Calibri"/>
                        </a:defRPr>
                      </a:lvl2pPr>
                      <a:lvl3pPr marL="914220" algn="l" defTabSz="914220" rtl="0" eaLnBrk="1" latinLnBrk="0" hangingPunct="1">
                        <a:defRPr sz="1800" b="1" kern="1200">
                          <a:solidFill>
                            <a:schemeClr val="lt1"/>
                          </a:solidFill>
                          <a:latin typeface="Calibri"/>
                        </a:defRPr>
                      </a:lvl3pPr>
                      <a:lvl4pPr marL="1371330" algn="l" defTabSz="914220" rtl="0" eaLnBrk="1" latinLnBrk="0" hangingPunct="1">
                        <a:defRPr sz="1800" b="1" kern="1200">
                          <a:solidFill>
                            <a:schemeClr val="lt1"/>
                          </a:solidFill>
                          <a:latin typeface="Calibri"/>
                        </a:defRPr>
                      </a:lvl4pPr>
                      <a:lvl5pPr marL="1828440" algn="l" defTabSz="914220" rtl="0" eaLnBrk="1" latinLnBrk="0" hangingPunct="1">
                        <a:defRPr sz="1800" b="1" kern="1200">
                          <a:solidFill>
                            <a:schemeClr val="lt1"/>
                          </a:solidFill>
                          <a:latin typeface="Calibri"/>
                        </a:defRPr>
                      </a:lvl5pPr>
                      <a:lvl6pPr marL="2285550" algn="l" defTabSz="914220" rtl="0" eaLnBrk="1" latinLnBrk="0" hangingPunct="1">
                        <a:defRPr sz="1800" b="1" kern="1200">
                          <a:solidFill>
                            <a:schemeClr val="lt1"/>
                          </a:solidFill>
                          <a:latin typeface="Calibri"/>
                        </a:defRPr>
                      </a:lvl6pPr>
                      <a:lvl7pPr marL="2742660" algn="l" defTabSz="914220" rtl="0" eaLnBrk="1" latinLnBrk="0" hangingPunct="1">
                        <a:defRPr sz="1800" b="1" kern="1200">
                          <a:solidFill>
                            <a:schemeClr val="lt1"/>
                          </a:solidFill>
                          <a:latin typeface="Calibri"/>
                        </a:defRPr>
                      </a:lvl7pPr>
                      <a:lvl8pPr marL="3199768" algn="l" defTabSz="914220" rtl="0" eaLnBrk="1" latinLnBrk="0" hangingPunct="1">
                        <a:defRPr sz="1800" b="1" kern="1200">
                          <a:solidFill>
                            <a:schemeClr val="lt1"/>
                          </a:solidFill>
                          <a:latin typeface="Calibri"/>
                        </a:defRPr>
                      </a:lvl8pPr>
                      <a:lvl9pPr marL="3656879" algn="l" defTabSz="914220" rtl="0" eaLnBrk="1" latinLnBrk="0" hangingPunct="1">
                        <a:defRPr sz="1800" b="1" kern="1200">
                          <a:solidFill>
                            <a:schemeClr val="lt1"/>
                          </a:solidFill>
                          <a:latin typeface="Calibri"/>
                        </a:defRPr>
                      </a:lvl9pPr>
                    </a:lstStyle>
                    <a:p>
                      <a:pPr algn="ctr"/>
                      <a:r>
                        <a:rPr lang="tr-TR" sz="2400" dirty="0">
                          <a:solidFill>
                            <a:schemeClr val="tx2"/>
                          </a:solidFill>
                        </a:rPr>
                        <a:t>ALACAK TÜRÜ</a:t>
                      </a:r>
                      <a:endParaRPr lang="tr-TR" sz="2400" b="1" dirty="0">
                        <a:solidFill>
                          <a:schemeClr val="tx2"/>
                        </a:solidFill>
                        <a:latin typeface="Myriad Pro"/>
                      </a:endParaRPr>
                    </a:p>
                  </a:txBody>
                  <a:tcPr marL="48197" marR="48197" marT="32147" marB="32147"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220" rtl="0" eaLnBrk="1" latinLnBrk="0" hangingPunct="1">
                        <a:defRPr sz="1800" b="1" kern="1200">
                          <a:solidFill>
                            <a:schemeClr val="lt1"/>
                          </a:solidFill>
                          <a:latin typeface="Calibri"/>
                        </a:defRPr>
                      </a:lvl1pPr>
                      <a:lvl2pPr marL="457110" algn="l" defTabSz="914220" rtl="0" eaLnBrk="1" latinLnBrk="0" hangingPunct="1">
                        <a:defRPr sz="1800" b="1" kern="1200">
                          <a:solidFill>
                            <a:schemeClr val="lt1"/>
                          </a:solidFill>
                          <a:latin typeface="Calibri"/>
                        </a:defRPr>
                      </a:lvl2pPr>
                      <a:lvl3pPr marL="914220" algn="l" defTabSz="914220" rtl="0" eaLnBrk="1" latinLnBrk="0" hangingPunct="1">
                        <a:defRPr sz="1800" b="1" kern="1200">
                          <a:solidFill>
                            <a:schemeClr val="lt1"/>
                          </a:solidFill>
                          <a:latin typeface="Calibri"/>
                        </a:defRPr>
                      </a:lvl3pPr>
                      <a:lvl4pPr marL="1371330" algn="l" defTabSz="914220" rtl="0" eaLnBrk="1" latinLnBrk="0" hangingPunct="1">
                        <a:defRPr sz="1800" b="1" kern="1200">
                          <a:solidFill>
                            <a:schemeClr val="lt1"/>
                          </a:solidFill>
                          <a:latin typeface="Calibri"/>
                        </a:defRPr>
                      </a:lvl4pPr>
                      <a:lvl5pPr marL="1828440" algn="l" defTabSz="914220" rtl="0" eaLnBrk="1" latinLnBrk="0" hangingPunct="1">
                        <a:defRPr sz="1800" b="1" kern="1200">
                          <a:solidFill>
                            <a:schemeClr val="lt1"/>
                          </a:solidFill>
                          <a:latin typeface="Calibri"/>
                        </a:defRPr>
                      </a:lvl5pPr>
                      <a:lvl6pPr marL="2285550" algn="l" defTabSz="914220" rtl="0" eaLnBrk="1" latinLnBrk="0" hangingPunct="1">
                        <a:defRPr sz="1800" b="1" kern="1200">
                          <a:solidFill>
                            <a:schemeClr val="lt1"/>
                          </a:solidFill>
                          <a:latin typeface="Calibri"/>
                        </a:defRPr>
                      </a:lvl6pPr>
                      <a:lvl7pPr marL="2742660" algn="l" defTabSz="914220" rtl="0" eaLnBrk="1" latinLnBrk="0" hangingPunct="1">
                        <a:defRPr sz="1800" b="1" kern="1200">
                          <a:solidFill>
                            <a:schemeClr val="lt1"/>
                          </a:solidFill>
                          <a:latin typeface="Calibri"/>
                        </a:defRPr>
                      </a:lvl7pPr>
                      <a:lvl8pPr marL="3199768" algn="l" defTabSz="914220" rtl="0" eaLnBrk="1" latinLnBrk="0" hangingPunct="1">
                        <a:defRPr sz="1800" b="1" kern="1200">
                          <a:solidFill>
                            <a:schemeClr val="lt1"/>
                          </a:solidFill>
                          <a:latin typeface="Calibri"/>
                        </a:defRPr>
                      </a:lvl8pPr>
                      <a:lvl9pPr marL="3656879" algn="l" defTabSz="914220" rtl="0" eaLnBrk="1" latinLnBrk="0" hangingPunct="1">
                        <a:defRPr sz="1800" b="1" kern="1200">
                          <a:solidFill>
                            <a:schemeClr val="lt1"/>
                          </a:solidFill>
                          <a:latin typeface="Calibri"/>
                        </a:defRPr>
                      </a:lvl9pPr>
                    </a:lstStyle>
                    <a:p>
                      <a:pPr algn="ctr"/>
                      <a:r>
                        <a:rPr lang="tr-TR" sz="2400" dirty="0">
                          <a:solidFill>
                            <a:srgbClr val="FF0000"/>
                          </a:solidFill>
                        </a:rPr>
                        <a:t>KANUN ÖNCESİ</a:t>
                      </a:r>
                      <a:endParaRPr lang="tr-TR" sz="2400" b="1" dirty="0">
                        <a:solidFill>
                          <a:srgbClr val="FF0000"/>
                        </a:solidFill>
                        <a:latin typeface="Myriad Pro"/>
                      </a:endParaRP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220" rtl="0" eaLnBrk="1" latinLnBrk="0" hangingPunct="1">
                        <a:defRPr sz="1800" b="1" kern="1200">
                          <a:solidFill>
                            <a:schemeClr val="lt1"/>
                          </a:solidFill>
                          <a:latin typeface="Calibri"/>
                        </a:defRPr>
                      </a:lvl1pPr>
                      <a:lvl2pPr marL="457110" algn="l" defTabSz="914220" rtl="0" eaLnBrk="1" latinLnBrk="0" hangingPunct="1">
                        <a:defRPr sz="1800" b="1" kern="1200">
                          <a:solidFill>
                            <a:schemeClr val="lt1"/>
                          </a:solidFill>
                          <a:latin typeface="Calibri"/>
                        </a:defRPr>
                      </a:lvl2pPr>
                      <a:lvl3pPr marL="914220" algn="l" defTabSz="914220" rtl="0" eaLnBrk="1" latinLnBrk="0" hangingPunct="1">
                        <a:defRPr sz="1800" b="1" kern="1200">
                          <a:solidFill>
                            <a:schemeClr val="lt1"/>
                          </a:solidFill>
                          <a:latin typeface="Calibri"/>
                        </a:defRPr>
                      </a:lvl3pPr>
                      <a:lvl4pPr marL="1371330" algn="l" defTabSz="914220" rtl="0" eaLnBrk="1" latinLnBrk="0" hangingPunct="1">
                        <a:defRPr sz="1800" b="1" kern="1200">
                          <a:solidFill>
                            <a:schemeClr val="lt1"/>
                          </a:solidFill>
                          <a:latin typeface="Calibri"/>
                        </a:defRPr>
                      </a:lvl4pPr>
                      <a:lvl5pPr marL="1828440" algn="l" defTabSz="914220" rtl="0" eaLnBrk="1" latinLnBrk="0" hangingPunct="1">
                        <a:defRPr sz="1800" b="1" kern="1200">
                          <a:solidFill>
                            <a:schemeClr val="lt1"/>
                          </a:solidFill>
                          <a:latin typeface="Calibri"/>
                        </a:defRPr>
                      </a:lvl5pPr>
                      <a:lvl6pPr marL="2285550" algn="l" defTabSz="914220" rtl="0" eaLnBrk="1" latinLnBrk="0" hangingPunct="1">
                        <a:defRPr sz="1800" b="1" kern="1200">
                          <a:solidFill>
                            <a:schemeClr val="lt1"/>
                          </a:solidFill>
                          <a:latin typeface="Calibri"/>
                        </a:defRPr>
                      </a:lvl6pPr>
                      <a:lvl7pPr marL="2742660" algn="l" defTabSz="914220" rtl="0" eaLnBrk="1" latinLnBrk="0" hangingPunct="1">
                        <a:defRPr sz="1800" b="1" kern="1200">
                          <a:solidFill>
                            <a:schemeClr val="lt1"/>
                          </a:solidFill>
                          <a:latin typeface="Calibri"/>
                        </a:defRPr>
                      </a:lvl7pPr>
                      <a:lvl8pPr marL="3199768" algn="l" defTabSz="914220" rtl="0" eaLnBrk="1" latinLnBrk="0" hangingPunct="1">
                        <a:defRPr sz="1800" b="1" kern="1200">
                          <a:solidFill>
                            <a:schemeClr val="lt1"/>
                          </a:solidFill>
                          <a:latin typeface="Calibri"/>
                        </a:defRPr>
                      </a:lvl8pPr>
                      <a:lvl9pPr marL="3656879" algn="l" defTabSz="914220" rtl="0" eaLnBrk="1" latinLnBrk="0" hangingPunct="1">
                        <a:defRPr sz="1800" b="1" kern="1200">
                          <a:solidFill>
                            <a:schemeClr val="lt1"/>
                          </a:solidFill>
                          <a:latin typeface="Calibri"/>
                        </a:defRPr>
                      </a:lvl9pPr>
                    </a:lstStyle>
                    <a:p>
                      <a:pPr algn="ctr"/>
                      <a:r>
                        <a:rPr lang="tr-TR" sz="2400" dirty="0">
                          <a:solidFill>
                            <a:schemeClr val="tx2"/>
                          </a:solidFill>
                        </a:rPr>
                        <a:t>48 TAKSİTTE ÖDEME</a:t>
                      </a:r>
                      <a:endParaRPr lang="tr-TR" sz="2400" b="1" dirty="0">
                        <a:solidFill>
                          <a:schemeClr val="tx2"/>
                        </a:solidFill>
                        <a:latin typeface="Myriad Pro"/>
                      </a:endParaRP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220" rtl="0" eaLnBrk="1" latinLnBrk="0" hangingPunct="1">
                        <a:defRPr sz="1800" b="1" kern="1200">
                          <a:solidFill>
                            <a:schemeClr val="lt1"/>
                          </a:solidFill>
                          <a:latin typeface="Calibri"/>
                        </a:defRPr>
                      </a:lvl1pPr>
                      <a:lvl2pPr marL="457110" algn="l" defTabSz="914220" rtl="0" eaLnBrk="1" latinLnBrk="0" hangingPunct="1">
                        <a:defRPr sz="1800" b="1" kern="1200">
                          <a:solidFill>
                            <a:schemeClr val="lt1"/>
                          </a:solidFill>
                          <a:latin typeface="Calibri"/>
                        </a:defRPr>
                      </a:lvl2pPr>
                      <a:lvl3pPr marL="914220" algn="l" defTabSz="914220" rtl="0" eaLnBrk="1" latinLnBrk="0" hangingPunct="1">
                        <a:defRPr sz="1800" b="1" kern="1200">
                          <a:solidFill>
                            <a:schemeClr val="lt1"/>
                          </a:solidFill>
                          <a:latin typeface="Calibri"/>
                        </a:defRPr>
                      </a:lvl3pPr>
                      <a:lvl4pPr marL="1371330" algn="l" defTabSz="914220" rtl="0" eaLnBrk="1" latinLnBrk="0" hangingPunct="1">
                        <a:defRPr sz="1800" b="1" kern="1200">
                          <a:solidFill>
                            <a:schemeClr val="lt1"/>
                          </a:solidFill>
                          <a:latin typeface="Calibri"/>
                        </a:defRPr>
                      </a:lvl4pPr>
                      <a:lvl5pPr marL="1828440" algn="l" defTabSz="914220" rtl="0" eaLnBrk="1" latinLnBrk="0" hangingPunct="1">
                        <a:defRPr sz="1800" b="1" kern="1200">
                          <a:solidFill>
                            <a:schemeClr val="lt1"/>
                          </a:solidFill>
                          <a:latin typeface="Calibri"/>
                        </a:defRPr>
                      </a:lvl5pPr>
                      <a:lvl6pPr marL="2285550" algn="l" defTabSz="914220" rtl="0" eaLnBrk="1" latinLnBrk="0" hangingPunct="1">
                        <a:defRPr sz="1800" b="1" kern="1200">
                          <a:solidFill>
                            <a:schemeClr val="lt1"/>
                          </a:solidFill>
                          <a:latin typeface="Calibri"/>
                        </a:defRPr>
                      </a:lvl6pPr>
                      <a:lvl7pPr marL="2742660" algn="l" defTabSz="914220" rtl="0" eaLnBrk="1" latinLnBrk="0" hangingPunct="1">
                        <a:defRPr sz="1800" b="1" kern="1200">
                          <a:solidFill>
                            <a:schemeClr val="lt1"/>
                          </a:solidFill>
                          <a:latin typeface="Calibri"/>
                        </a:defRPr>
                      </a:lvl7pPr>
                      <a:lvl8pPr marL="3199768" algn="l" defTabSz="914220" rtl="0" eaLnBrk="1" latinLnBrk="0" hangingPunct="1">
                        <a:defRPr sz="1800" b="1" kern="1200">
                          <a:solidFill>
                            <a:schemeClr val="lt1"/>
                          </a:solidFill>
                          <a:latin typeface="Calibri"/>
                        </a:defRPr>
                      </a:lvl8pPr>
                      <a:lvl9pPr marL="3656879" algn="l" defTabSz="914220" rtl="0" eaLnBrk="1" latinLnBrk="0" hangingPunct="1">
                        <a:defRPr sz="1800" b="1" kern="1200">
                          <a:solidFill>
                            <a:schemeClr val="lt1"/>
                          </a:solidFill>
                          <a:latin typeface="Calibri"/>
                        </a:defRPr>
                      </a:lvl9pPr>
                    </a:lstStyle>
                    <a:p>
                      <a:pPr algn="ctr"/>
                      <a:r>
                        <a:rPr lang="tr-TR" sz="2400" dirty="0">
                          <a:solidFill>
                            <a:srgbClr val="FF0000"/>
                          </a:solidFill>
                        </a:rPr>
                        <a:t>PEŞİN ÖDEME</a:t>
                      </a:r>
                      <a:endParaRPr lang="tr-TR" sz="2400" b="1" dirty="0">
                        <a:solidFill>
                          <a:srgbClr val="FF0000"/>
                        </a:solidFill>
                        <a:latin typeface="Myriad Pro"/>
                      </a:endParaRPr>
                    </a:p>
                  </a:txBody>
                  <a:tcPr marL="48197" marR="48197" marT="32147" marB="32147"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521471">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l"/>
                      <a:r>
                        <a:rPr lang="tr-TR" sz="2400" b="1" kern="1200" dirty="0">
                          <a:solidFill>
                            <a:schemeClr val="tx2"/>
                          </a:solidFill>
                          <a:latin typeface="Calibri"/>
                          <a:ea typeface="+mn-ea"/>
                          <a:cs typeface="+mn-cs"/>
                        </a:rPr>
                        <a:t>TRAFİK PARA CEZASI</a:t>
                      </a: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r"/>
                      <a:r>
                        <a:rPr lang="tr-TR" sz="2400" b="1" kern="1200" dirty="0">
                          <a:solidFill>
                            <a:schemeClr val="tx2"/>
                          </a:solidFill>
                          <a:latin typeface="Calibri"/>
                          <a:ea typeface="+mn-ea"/>
                          <a:cs typeface="+mn-cs"/>
                        </a:rPr>
                        <a:t>915</a:t>
                      </a:r>
                    </a:p>
                  </a:txBody>
                  <a:tcPr marL="48197" marR="48197" marT="32147" marB="32147"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r"/>
                      <a:r>
                        <a:rPr lang="tr-TR" sz="2400" b="1" kern="1200" dirty="0">
                          <a:solidFill>
                            <a:schemeClr val="tx2"/>
                          </a:solidFill>
                          <a:latin typeface="Calibri"/>
                          <a:ea typeface="+mn-ea"/>
                          <a:cs typeface="+mn-cs"/>
                        </a:rPr>
                        <a:t>915</a:t>
                      </a: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r"/>
                      <a:r>
                        <a:rPr lang="tr-TR" sz="2400" b="1" kern="1200" dirty="0">
                          <a:solidFill>
                            <a:schemeClr val="tx2"/>
                          </a:solidFill>
                          <a:latin typeface="Calibri"/>
                          <a:ea typeface="+mn-ea"/>
                          <a:cs typeface="+mn-cs"/>
                        </a:rPr>
                        <a:t>686,25</a:t>
                      </a:r>
                    </a:p>
                  </a:txBody>
                  <a:tcPr marL="48197" marR="48197" marT="32147" marB="32147"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1"/>
                  </a:ext>
                </a:extLst>
              </a:tr>
              <a:tr h="521471">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l"/>
                      <a:r>
                        <a:rPr lang="tr-TR" sz="2400" b="1" kern="1200" dirty="0">
                          <a:solidFill>
                            <a:schemeClr val="tx2"/>
                          </a:solidFill>
                          <a:latin typeface="Calibri"/>
                          <a:ea typeface="+mn-ea"/>
                          <a:cs typeface="+mn-cs"/>
                        </a:rPr>
                        <a:t>FAİZ</a:t>
                      </a: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r"/>
                      <a:r>
                        <a:rPr lang="tr-TR" sz="2400" b="1" kern="1200" dirty="0">
                          <a:solidFill>
                            <a:schemeClr val="tx2"/>
                          </a:solidFill>
                          <a:latin typeface="Calibri"/>
                          <a:ea typeface="+mn-ea"/>
                          <a:cs typeface="+mn-cs"/>
                        </a:rPr>
                        <a:t>1.830</a:t>
                      </a:r>
                    </a:p>
                  </a:txBody>
                  <a:tcPr marL="48197" marR="48197" marT="32147" marB="32147"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r"/>
                      <a:r>
                        <a:rPr lang="tr-TR" sz="2400" b="1" kern="1200" dirty="0">
                          <a:solidFill>
                            <a:schemeClr val="tx2"/>
                          </a:solidFill>
                          <a:latin typeface="Calibri"/>
                          <a:ea typeface="+mn-ea"/>
                          <a:cs typeface="+mn-cs"/>
                        </a:rPr>
                        <a:t>-</a:t>
                      </a: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r"/>
                      <a:r>
                        <a:rPr lang="tr-TR" sz="2400" b="1" kern="1200" dirty="0">
                          <a:solidFill>
                            <a:schemeClr val="tx2"/>
                          </a:solidFill>
                          <a:latin typeface="Calibri"/>
                          <a:ea typeface="+mn-ea"/>
                          <a:cs typeface="+mn-cs"/>
                        </a:rPr>
                        <a:t>-</a:t>
                      </a:r>
                    </a:p>
                  </a:txBody>
                  <a:tcPr marL="48197" marR="48197" marT="32147" marB="32147"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02"/>
                  </a:ext>
                </a:extLst>
              </a:tr>
              <a:tr h="521471">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l"/>
                      <a:r>
                        <a:rPr lang="tr-TR" sz="2400" b="1" kern="1200" dirty="0">
                          <a:solidFill>
                            <a:schemeClr val="tx2"/>
                          </a:solidFill>
                          <a:latin typeface="Calibri"/>
                          <a:ea typeface="+mn-ea"/>
                          <a:cs typeface="+mn-cs"/>
                        </a:rPr>
                        <a:t>Yİ-ÜFE</a:t>
                      </a: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r"/>
                      <a:r>
                        <a:rPr lang="tr-TR" sz="2400" b="1" kern="1200" dirty="0">
                          <a:solidFill>
                            <a:schemeClr val="tx2"/>
                          </a:solidFill>
                          <a:latin typeface="Calibri"/>
                          <a:ea typeface="+mn-ea"/>
                          <a:cs typeface="+mn-cs"/>
                        </a:rPr>
                        <a:t>-</a:t>
                      </a:r>
                    </a:p>
                  </a:txBody>
                  <a:tcPr marL="48197" marR="48197" marT="32147" marB="32147"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r"/>
                      <a:r>
                        <a:rPr lang="tr-TR" sz="2400" b="1" kern="1200" dirty="0">
                          <a:solidFill>
                            <a:schemeClr val="tx2"/>
                          </a:solidFill>
                          <a:latin typeface="Calibri"/>
                          <a:ea typeface="+mn-ea"/>
                          <a:cs typeface="+mn-cs"/>
                        </a:rPr>
                        <a:t>128,10</a:t>
                      </a: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r"/>
                      <a:r>
                        <a:rPr lang="tr-TR" sz="2400" b="1" kern="1200" dirty="0">
                          <a:solidFill>
                            <a:schemeClr val="tx2"/>
                          </a:solidFill>
                          <a:latin typeface="Calibri"/>
                          <a:ea typeface="+mn-ea"/>
                          <a:cs typeface="+mn-cs"/>
                        </a:rPr>
                        <a:t>12,81</a:t>
                      </a:r>
                    </a:p>
                  </a:txBody>
                  <a:tcPr marL="48197" marR="48197" marT="32147" marB="32147"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3"/>
                  </a:ext>
                </a:extLst>
              </a:tr>
              <a:tr h="521471">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l"/>
                      <a:r>
                        <a:rPr lang="tr-TR" sz="2400" b="1" kern="1200" dirty="0">
                          <a:solidFill>
                            <a:schemeClr val="tx2"/>
                          </a:solidFill>
                          <a:latin typeface="Calibri"/>
                          <a:ea typeface="+mn-ea"/>
                          <a:cs typeface="+mn-cs"/>
                        </a:rPr>
                        <a:t>KATSAYI</a:t>
                      </a: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r"/>
                      <a:r>
                        <a:rPr lang="tr-TR" sz="2400" b="1" kern="1200" dirty="0">
                          <a:solidFill>
                            <a:schemeClr val="tx2"/>
                          </a:solidFill>
                          <a:latin typeface="Calibri"/>
                          <a:ea typeface="+mn-ea"/>
                          <a:cs typeface="+mn-cs"/>
                        </a:rPr>
                        <a:t>-</a:t>
                      </a:r>
                    </a:p>
                  </a:txBody>
                  <a:tcPr marL="48197" marR="48197" marT="32147" marB="32147"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r"/>
                      <a:r>
                        <a:rPr lang="tr-TR" sz="2400" b="1" kern="1200" dirty="0">
                          <a:solidFill>
                            <a:schemeClr val="tx2"/>
                          </a:solidFill>
                          <a:latin typeface="Calibri"/>
                          <a:ea typeface="+mn-ea"/>
                          <a:cs typeface="+mn-cs"/>
                        </a:rPr>
                        <a:t>375,52</a:t>
                      </a: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r"/>
                      <a:r>
                        <a:rPr lang="tr-TR" sz="2400" b="1" kern="1200" dirty="0">
                          <a:solidFill>
                            <a:schemeClr val="tx2"/>
                          </a:solidFill>
                          <a:latin typeface="Calibri"/>
                          <a:ea typeface="+mn-ea"/>
                          <a:cs typeface="+mn-cs"/>
                        </a:rPr>
                        <a:t>-</a:t>
                      </a:r>
                    </a:p>
                  </a:txBody>
                  <a:tcPr marL="48197" marR="48197" marT="32147" marB="32147"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04"/>
                  </a:ext>
                </a:extLst>
              </a:tr>
              <a:tr h="521471">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l"/>
                      <a:r>
                        <a:rPr lang="tr-TR" sz="2400" b="1" kern="1200" dirty="0">
                          <a:solidFill>
                            <a:srgbClr val="FF0000"/>
                          </a:solidFill>
                          <a:latin typeface="Calibri"/>
                          <a:ea typeface="+mn-ea"/>
                          <a:cs typeface="+mn-cs"/>
                        </a:rPr>
                        <a:t>TOPLAM</a:t>
                      </a: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r"/>
                      <a:r>
                        <a:rPr lang="tr-TR" sz="2400" b="1" kern="1200" dirty="0">
                          <a:solidFill>
                            <a:srgbClr val="FF0000"/>
                          </a:solidFill>
                          <a:latin typeface="Calibri"/>
                          <a:ea typeface="+mn-ea"/>
                          <a:cs typeface="+mn-cs"/>
                        </a:rPr>
                        <a:t>2.745</a:t>
                      </a:r>
                    </a:p>
                  </a:txBody>
                  <a:tcPr marL="48197" marR="48197" marT="32147" marB="32147"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r"/>
                      <a:r>
                        <a:rPr lang="tr-TR" sz="2400" b="1" kern="1200" dirty="0">
                          <a:solidFill>
                            <a:srgbClr val="FF0000"/>
                          </a:solidFill>
                          <a:latin typeface="Calibri"/>
                          <a:ea typeface="+mn-ea"/>
                          <a:cs typeface="+mn-cs"/>
                        </a:rPr>
                        <a:t>1.418,62</a:t>
                      </a:r>
                    </a:p>
                  </a:txBody>
                  <a:tcPr marL="48197" marR="48197" marT="32147" marB="321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220" rtl="0" eaLnBrk="1" latinLnBrk="0" hangingPunct="1">
                        <a:defRPr sz="1800" kern="1200">
                          <a:solidFill>
                            <a:schemeClr val="dk1"/>
                          </a:solidFill>
                          <a:latin typeface="Calibri"/>
                        </a:defRPr>
                      </a:lvl1pPr>
                      <a:lvl2pPr marL="457110" algn="l" defTabSz="914220" rtl="0" eaLnBrk="1" latinLnBrk="0" hangingPunct="1">
                        <a:defRPr sz="1800" kern="1200">
                          <a:solidFill>
                            <a:schemeClr val="dk1"/>
                          </a:solidFill>
                          <a:latin typeface="Calibri"/>
                        </a:defRPr>
                      </a:lvl2pPr>
                      <a:lvl3pPr marL="914220" algn="l" defTabSz="914220" rtl="0" eaLnBrk="1" latinLnBrk="0" hangingPunct="1">
                        <a:defRPr sz="1800" kern="1200">
                          <a:solidFill>
                            <a:schemeClr val="dk1"/>
                          </a:solidFill>
                          <a:latin typeface="Calibri"/>
                        </a:defRPr>
                      </a:lvl3pPr>
                      <a:lvl4pPr marL="1371330" algn="l" defTabSz="914220" rtl="0" eaLnBrk="1" latinLnBrk="0" hangingPunct="1">
                        <a:defRPr sz="1800" kern="1200">
                          <a:solidFill>
                            <a:schemeClr val="dk1"/>
                          </a:solidFill>
                          <a:latin typeface="Calibri"/>
                        </a:defRPr>
                      </a:lvl4pPr>
                      <a:lvl5pPr marL="1828440" algn="l" defTabSz="914220" rtl="0" eaLnBrk="1" latinLnBrk="0" hangingPunct="1">
                        <a:defRPr sz="1800" kern="1200">
                          <a:solidFill>
                            <a:schemeClr val="dk1"/>
                          </a:solidFill>
                          <a:latin typeface="Calibri"/>
                        </a:defRPr>
                      </a:lvl5pPr>
                      <a:lvl6pPr marL="2285550" algn="l" defTabSz="914220" rtl="0" eaLnBrk="1" latinLnBrk="0" hangingPunct="1">
                        <a:defRPr sz="1800" kern="1200">
                          <a:solidFill>
                            <a:schemeClr val="dk1"/>
                          </a:solidFill>
                          <a:latin typeface="Calibri"/>
                        </a:defRPr>
                      </a:lvl6pPr>
                      <a:lvl7pPr marL="2742660" algn="l" defTabSz="914220" rtl="0" eaLnBrk="1" latinLnBrk="0" hangingPunct="1">
                        <a:defRPr sz="1800" kern="1200">
                          <a:solidFill>
                            <a:schemeClr val="dk1"/>
                          </a:solidFill>
                          <a:latin typeface="Calibri"/>
                        </a:defRPr>
                      </a:lvl7pPr>
                      <a:lvl8pPr marL="3199768" algn="l" defTabSz="914220" rtl="0" eaLnBrk="1" latinLnBrk="0" hangingPunct="1">
                        <a:defRPr sz="1800" kern="1200">
                          <a:solidFill>
                            <a:schemeClr val="dk1"/>
                          </a:solidFill>
                          <a:latin typeface="Calibri"/>
                        </a:defRPr>
                      </a:lvl8pPr>
                      <a:lvl9pPr marL="3656879" algn="l" defTabSz="914220" rtl="0" eaLnBrk="1" latinLnBrk="0" hangingPunct="1">
                        <a:defRPr sz="1800" kern="1200">
                          <a:solidFill>
                            <a:schemeClr val="dk1"/>
                          </a:solidFill>
                          <a:latin typeface="Calibri"/>
                        </a:defRPr>
                      </a:lvl9pPr>
                    </a:lstStyle>
                    <a:p>
                      <a:pPr algn="r"/>
                      <a:r>
                        <a:rPr lang="tr-TR" sz="2400" b="1" kern="1200" dirty="0">
                          <a:solidFill>
                            <a:srgbClr val="FF0000"/>
                          </a:solidFill>
                          <a:latin typeface="Calibri"/>
                          <a:ea typeface="+mn-ea"/>
                          <a:cs typeface="+mn-cs"/>
                        </a:rPr>
                        <a:t>699,06</a:t>
                      </a:r>
                    </a:p>
                  </a:txBody>
                  <a:tcPr marL="48197" marR="48197" marT="32147" marB="32147"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5"/>
                  </a:ext>
                </a:extLst>
              </a:tr>
            </a:tbl>
          </a:graphicData>
        </a:graphic>
      </p:graphicFrame>
      <p:sp>
        <p:nvSpPr>
          <p:cNvPr id="5" name="Metin kutusu 4"/>
          <p:cNvSpPr txBox="1"/>
          <p:nvPr/>
        </p:nvSpPr>
        <p:spPr>
          <a:xfrm>
            <a:off x="539552" y="5445224"/>
            <a:ext cx="8424936" cy="400110"/>
          </a:xfrm>
          <a:prstGeom prst="rect">
            <a:avLst/>
          </a:prstGeom>
          <a:noFill/>
        </p:spPr>
        <p:txBody>
          <a:bodyPr wrap="square" rtlCol="0">
            <a:spAutoFit/>
          </a:bodyPr>
          <a:lstStyle/>
          <a:p>
            <a:r>
              <a:rPr lang="tr-TR" sz="2000" b="1" dirty="0">
                <a:solidFill>
                  <a:schemeClr val="tx2"/>
                </a:solidFill>
                <a:latin typeface="Calibri"/>
              </a:rPr>
              <a:t>NOT: Alacak Kanunun </a:t>
            </a:r>
            <a:r>
              <a:rPr lang="tr-TR" sz="2000" b="1" dirty="0">
                <a:solidFill>
                  <a:srgbClr val="FF0000"/>
                </a:solidFill>
                <a:latin typeface="Calibri"/>
              </a:rPr>
              <a:t>2. </a:t>
            </a:r>
            <a:r>
              <a:rPr lang="tr-TR" sz="2000" b="1" dirty="0">
                <a:solidFill>
                  <a:schemeClr val="tx2"/>
                </a:solidFill>
                <a:latin typeface="Calibri"/>
              </a:rPr>
              <a:t>maddesi kapsamındadır.</a:t>
            </a:r>
          </a:p>
        </p:txBody>
      </p:sp>
    </p:spTree>
    <p:extLst>
      <p:ext uri="{BB962C8B-B14F-4D97-AF65-F5344CB8AC3E}">
        <p14:creationId xmlns:p14="http://schemas.microsoft.com/office/powerpoint/2010/main" val="40858304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2290502" y="93297"/>
            <a:ext cx="6840760" cy="696385"/>
          </a:xfrm>
        </p:spPr>
        <p:txBody>
          <a:bodyPr>
            <a:normAutofit/>
          </a:bodyPr>
          <a:lstStyle/>
          <a:p>
            <a:pPr algn="ctr" eaLnBrk="1" hangingPunct="1">
              <a:defRPr/>
            </a:pPr>
            <a:r>
              <a:rPr lang="tr-TR" altLang="tr-TR" sz="3200" b="1" dirty="0">
                <a:solidFill>
                  <a:srgbClr val="FF0000"/>
                </a:solidFill>
              </a:rPr>
              <a:t>SÜRESİNDE ÖDENMEYEN TAKSİTLER</a:t>
            </a:r>
            <a:endParaRPr lang="tr-TR" altLang="tr-TR" sz="3200" b="1" dirty="0">
              <a:solidFill>
                <a:srgbClr val="7030A0"/>
              </a:solidFill>
            </a:endParaRPr>
          </a:p>
        </p:txBody>
      </p:sp>
      <p:sp>
        <p:nvSpPr>
          <p:cNvPr id="52228"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FADAC7F3-95EA-44C5-9BB6-DF096126F44F}" type="slidenum">
              <a:rPr lang="tr-TR" altLang="tr-TR" sz="1200" smtClean="0">
                <a:latin typeface="Arial Black" pitchFamily="34" charset="0"/>
              </a:rPr>
              <a:pPr eaLnBrk="1" hangingPunct="1"/>
              <a:t>55</a:t>
            </a:fld>
            <a:endParaRPr lang="tr-TR" altLang="tr-TR" sz="1200" dirty="0">
              <a:latin typeface="Arial Black" pitchFamily="34" charset="0"/>
            </a:endParaRPr>
          </a:p>
        </p:txBody>
      </p:sp>
      <p:sp>
        <p:nvSpPr>
          <p:cNvPr id="6" name="Rectangle 3"/>
          <p:cNvSpPr txBox="1">
            <a:spLocks noChangeArrowheads="1"/>
          </p:cNvSpPr>
          <p:nvPr/>
        </p:nvSpPr>
        <p:spPr>
          <a:xfrm>
            <a:off x="323528" y="1484784"/>
            <a:ext cx="8363272" cy="4392488"/>
          </a:xfrm>
          <a:prstGeom prst="rect">
            <a:avLst/>
          </a:prstGeom>
        </p:spPr>
        <p:txBody>
          <a:bodyPr vert="horz" lIns="91440" tIns="45720" rIns="91440" bIns="45720" rtlCol="0">
            <a:noAutofit/>
          </a:bodyPr>
          <a:lstStyle/>
          <a:p>
            <a:pPr marL="365760" lvl="0" indent="-256032" algn="just">
              <a:lnSpc>
                <a:spcPct val="80000"/>
              </a:lnSpc>
              <a:spcBef>
                <a:spcPct val="20000"/>
              </a:spcBef>
              <a:buClr>
                <a:schemeClr val="tx1"/>
              </a:buClr>
              <a:buFont typeface="Wingdings" pitchFamily="2" charset="2"/>
              <a:buChar char="Ø"/>
              <a:defRPr/>
            </a:pPr>
            <a:r>
              <a:rPr lang="tr-TR" altLang="tr-TR" sz="2800" b="1" dirty="0">
                <a:solidFill>
                  <a:srgbClr val="FF0000"/>
                </a:solidFill>
              </a:rPr>
              <a:t>Birinci ve ikinci taksitin </a:t>
            </a:r>
            <a:r>
              <a:rPr kumimoji="0" lang="tr-TR" altLang="tr-TR" sz="2800" b="1" i="0" u="none" strike="noStrike" kern="1200" cap="none" spc="0" normalizeH="0" baseline="0" noProof="0" dirty="0">
                <a:ln>
                  <a:noFill/>
                </a:ln>
                <a:solidFill>
                  <a:srgbClr val="0070C0"/>
                </a:solidFill>
                <a:effectLst/>
                <a:uLnTx/>
                <a:uFillTx/>
              </a:rPr>
              <a:t>süresinde ödenmesi şart.</a:t>
            </a:r>
          </a:p>
          <a:p>
            <a:pPr marL="109728" marR="0" lvl="0" algn="just" defTabSz="914400" rtl="0" eaLnBrk="1" fontAlgn="auto" latinLnBrk="0" hangingPunct="1">
              <a:lnSpc>
                <a:spcPct val="80000"/>
              </a:lnSpc>
              <a:spcBef>
                <a:spcPct val="20000"/>
              </a:spcBef>
              <a:spcAft>
                <a:spcPts val="0"/>
              </a:spcAft>
              <a:buClr>
                <a:schemeClr val="tx1"/>
              </a:buClr>
              <a:buSzTx/>
              <a:tabLst/>
              <a:defRPr/>
            </a:pPr>
            <a:endParaRPr kumimoji="0" lang="tr-TR" altLang="tr-TR" sz="2000" b="1" i="0" u="none" strike="noStrike" kern="1200" cap="none" spc="0" normalizeH="0" baseline="0" noProof="0" dirty="0">
              <a:ln>
                <a:noFill/>
              </a:ln>
              <a:solidFill>
                <a:srgbClr val="0070C0"/>
              </a:solidFill>
              <a:effectLst/>
              <a:uLnTx/>
              <a:uFillTx/>
            </a:endParaRPr>
          </a:p>
          <a:p>
            <a:pPr marL="365760" indent="-256032" algn="just">
              <a:lnSpc>
                <a:spcPct val="80000"/>
              </a:lnSpc>
              <a:spcBef>
                <a:spcPct val="20000"/>
              </a:spcBef>
              <a:buClr>
                <a:schemeClr val="tx1"/>
              </a:buClr>
              <a:buFont typeface="Wingdings" pitchFamily="2" charset="2"/>
              <a:buChar char="Ø"/>
              <a:defRPr/>
            </a:pPr>
            <a:r>
              <a:rPr lang="tr-TR" altLang="tr-TR" sz="2800" b="1" dirty="0">
                <a:solidFill>
                  <a:srgbClr val="0070C0"/>
                </a:solidFill>
              </a:rPr>
              <a:t>Bir takvim yılında </a:t>
            </a:r>
            <a:r>
              <a:rPr lang="tr-TR" altLang="tr-TR" sz="2800" b="1" dirty="0">
                <a:solidFill>
                  <a:srgbClr val="FF0000"/>
                </a:solidFill>
              </a:rPr>
              <a:t>azami</a:t>
            </a:r>
            <a:r>
              <a:rPr lang="tr-TR" altLang="tr-TR" sz="2800" b="1" dirty="0">
                <a:solidFill>
                  <a:srgbClr val="0070C0"/>
                </a:solidFill>
              </a:rPr>
              <a:t> </a:t>
            </a:r>
            <a:r>
              <a:rPr lang="tr-TR" altLang="tr-TR" sz="2800" b="1" dirty="0">
                <a:solidFill>
                  <a:srgbClr val="FF0000"/>
                </a:solidFill>
              </a:rPr>
              <a:t>3 taksit </a:t>
            </a:r>
            <a:r>
              <a:rPr lang="tr-TR" altLang="tr-TR" sz="2800" b="1" dirty="0">
                <a:solidFill>
                  <a:srgbClr val="0070C0"/>
                </a:solidFill>
              </a:rPr>
              <a:t>süresinden sonra ödenebilir </a:t>
            </a:r>
            <a:r>
              <a:rPr lang="tr-TR" altLang="tr-TR" sz="2800" b="1" dirty="0">
                <a:solidFill>
                  <a:srgbClr val="FF0000"/>
                </a:solidFill>
              </a:rPr>
              <a:t>(ilk iki taksit </a:t>
            </a:r>
            <a:r>
              <a:rPr lang="tr-TR" altLang="tr-TR" sz="2800" b="1" u="sng" dirty="0">
                <a:solidFill>
                  <a:srgbClr val="FF0000"/>
                </a:solidFill>
              </a:rPr>
              <a:t>hariç</a:t>
            </a:r>
            <a:r>
              <a:rPr lang="tr-TR" altLang="tr-TR" sz="2800" b="1" dirty="0">
                <a:solidFill>
                  <a:srgbClr val="FF0000"/>
                </a:solidFill>
              </a:rPr>
              <a:t>).</a:t>
            </a:r>
            <a:r>
              <a:rPr lang="tr-TR" altLang="tr-TR" sz="2800" b="1" dirty="0">
                <a:solidFill>
                  <a:srgbClr val="0070C0"/>
                </a:solidFill>
              </a:rPr>
              <a:t> </a:t>
            </a:r>
          </a:p>
          <a:p>
            <a:pPr marL="365760" marR="0" lvl="0" indent="-256032" algn="just" defTabSz="914400" rtl="0" eaLnBrk="1" fontAlgn="auto" latinLnBrk="0" hangingPunct="1">
              <a:lnSpc>
                <a:spcPct val="80000"/>
              </a:lnSpc>
              <a:spcBef>
                <a:spcPct val="20000"/>
              </a:spcBef>
              <a:spcAft>
                <a:spcPts val="0"/>
              </a:spcAft>
              <a:buClr>
                <a:schemeClr val="tx1"/>
              </a:buClr>
              <a:buSzTx/>
              <a:buFont typeface="Wingdings" pitchFamily="2" charset="2"/>
              <a:buChar char="Ø"/>
              <a:tabLst/>
              <a:defRPr/>
            </a:pPr>
            <a:endParaRPr kumimoji="0" lang="tr-TR" altLang="tr-TR" sz="2000" b="1" i="0" u="none" strike="noStrike" kern="1200" cap="none" spc="0" normalizeH="0" baseline="0" noProof="0" dirty="0">
              <a:ln>
                <a:noFill/>
              </a:ln>
              <a:solidFill>
                <a:srgbClr val="0070C0"/>
              </a:solidFill>
              <a:effectLst/>
              <a:uLnTx/>
              <a:uFillTx/>
            </a:endParaRPr>
          </a:p>
          <a:p>
            <a:pPr marL="365760" marR="0" lvl="0" indent="-256032" algn="just" defTabSz="914400" rtl="0" eaLnBrk="1" fontAlgn="auto" latinLnBrk="0" hangingPunct="1">
              <a:lnSpc>
                <a:spcPct val="80000"/>
              </a:lnSpc>
              <a:spcBef>
                <a:spcPct val="20000"/>
              </a:spcBef>
              <a:spcAft>
                <a:spcPts val="0"/>
              </a:spcAft>
              <a:buClr>
                <a:schemeClr val="tx1"/>
              </a:buClr>
              <a:buSzTx/>
              <a:buFont typeface="Wingdings" pitchFamily="2" charset="2"/>
              <a:buChar char="Ø"/>
              <a:tabLst/>
              <a:defRPr/>
            </a:pPr>
            <a:r>
              <a:rPr lang="tr-TR" altLang="tr-TR" sz="2800" b="1" dirty="0">
                <a:solidFill>
                  <a:srgbClr val="FF0000"/>
                </a:solidFill>
              </a:rPr>
              <a:t>Süresinde ödenmemiş olan bu taksitler</a:t>
            </a:r>
            <a:r>
              <a:rPr kumimoji="0" lang="tr-TR" altLang="tr-TR" sz="2800" b="1" i="0" u="none" strike="noStrike" kern="1200" cap="none" spc="0" normalizeH="0" baseline="0" noProof="0" dirty="0">
                <a:ln>
                  <a:noFill/>
                </a:ln>
                <a:solidFill>
                  <a:srgbClr val="FF0000"/>
                </a:solidFill>
                <a:effectLst/>
                <a:uLnTx/>
                <a:uFillTx/>
              </a:rPr>
              <a:t>, </a:t>
            </a:r>
            <a:r>
              <a:rPr kumimoji="0" lang="tr-TR" altLang="tr-TR" sz="2800" b="1" i="0" u="none" strike="noStrike" kern="1200" cap="none" spc="0" normalizeH="0" baseline="0" noProof="0" dirty="0">
                <a:ln>
                  <a:noFill/>
                </a:ln>
                <a:solidFill>
                  <a:srgbClr val="0070C0"/>
                </a:solidFill>
                <a:effectLst/>
                <a:uLnTx/>
                <a:uFillTx/>
              </a:rPr>
              <a:t>son taksiti izleyen ayın sonuna </a:t>
            </a:r>
            <a:r>
              <a:rPr lang="tr-TR" altLang="tr-TR" sz="2800" b="1" dirty="0">
                <a:solidFill>
                  <a:srgbClr val="0070C0"/>
                </a:solidFill>
              </a:rPr>
              <a:t>kadar </a:t>
            </a:r>
            <a:r>
              <a:rPr kumimoji="0" lang="tr-TR" altLang="tr-TR" sz="2800" b="1" i="0" u="none" strike="noStrike" kern="1200" cap="none" spc="0" normalizeH="0" baseline="0" noProof="0" dirty="0">
                <a:ln>
                  <a:noFill/>
                </a:ln>
                <a:solidFill>
                  <a:srgbClr val="FF0000"/>
                </a:solidFill>
                <a:effectLst/>
                <a:uLnTx/>
                <a:uFillTx/>
              </a:rPr>
              <a:t>geç ödeme zammı </a:t>
            </a:r>
            <a:r>
              <a:rPr kumimoji="0" lang="tr-TR" altLang="tr-TR" sz="2800" b="1" i="0" u="none" strike="noStrike" kern="1200" cap="none" spc="0" normalizeH="0" baseline="0" noProof="0" dirty="0">
                <a:ln>
                  <a:noFill/>
                </a:ln>
                <a:solidFill>
                  <a:srgbClr val="0070C0"/>
                </a:solidFill>
                <a:effectLst/>
                <a:uLnTx/>
                <a:uFillTx/>
              </a:rPr>
              <a:t>ile ödenebilir.</a:t>
            </a:r>
          </a:p>
          <a:p>
            <a:pPr marL="365760" marR="0" lvl="0" indent="-256032" algn="just" defTabSz="914400" rtl="0" eaLnBrk="1" fontAlgn="auto" latinLnBrk="0" hangingPunct="1">
              <a:lnSpc>
                <a:spcPct val="80000"/>
              </a:lnSpc>
              <a:spcBef>
                <a:spcPct val="20000"/>
              </a:spcBef>
              <a:spcAft>
                <a:spcPts val="0"/>
              </a:spcAft>
              <a:buClr>
                <a:schemeClr val="tx1"/>
              </a:buClr>
              <a:buSzTx/>
              <a:buFont typeface="Wingdings" pitchFamily="2" charset="2"/>
              <a:buChar char="Ø"/>
              <a:tabLst/>
              <a:defRPr/>
            </a:pPr>
            <a:endParaRPr lang="tr-TR" altLang="tr-TR" sz="2000" b="1" dirty="0">
              <a:solidFill>
                <a:srgbClr val="0070C0"/>
              </a:solidFill>
            </a:endParaRPr>
          </a:p>
          <a:p>
            <a:pPr marL="365760" lvl="0" indent="-256032" algn="just" fontAlgn="auto">
              <a:lnSpc>
                <a:spcPct val="80000"/>
              </a:lnSpc>
              <a:spcBef>
                <a:spcPct val="20000"/>
              </a:spcBef>
              <a:spcAft>
                <a:spcPts val="0"/>
              </a:spcAft>
              <a:buClr>
                <a:schemeClr val="tx1"/>
              </a:buClr>
              <a:buFont typeface="Wingdings" pitchFamily="2" charset="2"/>
              <a:buChar char="Ø"/>
              <a:defRPr/>
            </a:pPr>
            <a:r>
              <a:rPr lang="tr-TR" altLang="tr-TR" sz="2800" b="1" dirty="0">
                <a:solidFill>
                  <a:srgbClr val="0070C0"/>
                </a:solidFill>
              </a:rPr>
              <a:t>Kanunun ihlali halinde, </a:t>
            </a:r>
            <a:r>
              <a:rPr kumimoji="0" lang="tr-TR" altLang="tr-TR" sz="2800" b="1" i="0" strike="noStrike" kern="1200" cap="none" spc="0" normalizeH="0" noProof="0" dirty="0">
                <a:ln>
                  <a:noFill/>
                </a:ln>
                <a:solidFill>
                  <a:srgbClr val="FF0000"/>
                </a:solidFill>
                <a:effectLst/>
                <a:uLnTx/>
                <a:uFillTx/>
              </a:rPr>
              <a:t>ödenen tutar </a:t>
            </a:r>
            <a:r>
              <a:rPr lang="tr-TR" altLang="tr-TR" sz="2800" b="1" dirty="0">
                <a:solidFill>
                  <a:srgbClr val="FF0000"/>
                </a:solidFill>
              </a:rPr>
              <a:t>kadar Kanundan</a:t>
            </a:r>
            <a:r>
              <a:rPr lang="tr-TR" altLang="tr-TR" sz="2800" b="1" dirty="0">
                <a:solidFill>
                  <a:srgbClr val="0070C0"/>
                </a:solidFill>
              </a:rPr>
              <a:t> </a:t>
            </a:r>
            <a:r>
              <a:rPr kumimoji="0" lang="tr-TR" altLang="tr-TR" sz="2800" b="1" i="0" u="none" strike="noStrike" kern="1200" cap="none" spc="0" normalizeH="0" noProof="0" dirty="0">
                <a:ln>
                  <a:noFill/>
                </a:ln>
                <a:solidFill>
                  <a:srgbClr val="0070C0"/>
                </a:solidFill>
                <a:effectLst/>
                <a:uLnTx/>
                <a:uFillTx/>
              </a:rPr>
              <a:t>yararlanılacak </a:t>
            </a:r>
            <a:r>
              <a:rPr kumimoji="0" lang="tr-TR" altLang="tr-TR" sz="2800" b="1" i="0" strike="noStrike" kern="1200" cap="none" spc="0" normalizeH="0" noProof="0" dirty="0">
                <a:ln>
                  <a:noFill/>
                </a:ln>
                <a:solidFill>
                  <a:srgbClr val="FF0000"/>
                </a:solidFill>
                <a:effectLst/>
                <a:uLnTx/>
                <a:uFillTx/>
              </a:rPr>
              <a:t>(NOT: </a:t>
            </a:r>
            <a:r>
              <a:rPr kumimoji="0" lang="tr-TR" altLang="tr-TR" sz="2800" b="1" i="0" u="none" strike="noStrike" kern="1200" cap="none" spc="0" normalizeH="0" noProof="0" dirty="0">
                <a:ln>
                  <a:noFill/>
                </a:ln>
                <a:solidFill>
                  <a:srgbClr val="0070C0"/>
                </a:solidFill>
                <a:effectLst/>
                <a:uLnTx/>
                <a:uFillTx/>
              </a:rPr>
              <a:t>Pişmanlık, izaha davet ve matrah/vergi artırımı </a:t>
            </a:r>
            <a:r>
              <a:rPr kumimoji="0" lang="tr-TR" altLang="tr-TR" sz="2800" b="1" i="0" u="sng" strike="noStrike" kern="1200" cap="none" spc="0" normalizeH="0" noProof="0" dirty="0">
                <a:ln>
                  <a:noFill/>
                </a:ln>
                <a:solidFill>
                  <a:srgbClr val="FF0000"/>
                </a:solidFill>
                <a:effectLst/>
                <a:uLnTx/>
                <a:uFillTx/>
              </a:rPr>
              <a:t>hariç</a:t>
            </a:r>
            <a:r>
              <a:rPr lang="tr-TR" altLang="tr-TR" sz="2800" b="1" dirty="0">
                <a:solidFill>
                  <a:srgbClr val="FF0000"/>
                </a:solidFill>
              </a:rPr>
              <a:t>).</a:t>
            </a:r>
          </a:p>
        </p:txBody>
      </p:sp>
    </p:spTree>
    <p:extLst>
      <p:ext uri="{BB962C8B-B14F-4D97-AF65-F5344CB8AC3E}">
        <p14:creationId xmlns:p14="http://schemas.microsoft.com/office/powerpoint/2010/main" val="36413226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ctrTitle"/>
          </p:nvPr>
        </p:nvSpPr>
        <p:spPr>
          <a:xfrm>
            <a:off x="2100480" y="188641"/>
            <a:ext cx="7056784" cy="673050"/>
          </a:xfrm>
        </p:spPr>
        <p:txBody>
          <a:bodyPr>
            <a:normAutofit/>
          </a:bodyPr>
          <a:lstStyle/>
          <a:p>
            <a:pPr>
              <a:defRPr/>
            </a:pPr>
            <a:r>
              <a:rPr lang="tr-TR" altLang="tr-TR" sz="3200" b="1" dirty="0">
                <a:solidFill>
                  <a:srgbClr val="FF0000"/>
                </a:solidFill>
              </a:rPr>
              <a:t>KATSAYISIZ ÖZEL ÖDEME ŞEKLİ (1)</a:t>
            </a:r>
          </a:p>
        </p:txBody>
      </p:sp>
      <p:sp>
        <p:nvSpPr>
          <p:cNvPr id="50180"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3A2503C3-0045-4948-8B2F-3F4320FA3B7B}" type="slidenum">
              <a:rPr lang="tr-TR" altLang="tr-TR" sz="1200" smtClean="0">
                <a:latin typeface="Arial Black" pitchFamily="34" charset="0"/>
              </a:rPr>
              <a:pPr eaLnBrk="1" hangingPunct="1"/>
              <a:t>56</a:t>
            </a:fld>
            <a:endParaRPr lang="tr-TR" altLang="tr-TR" sz="1200">
              <a:latin typeface="Arial Black" pitchFamily="34" charset="0"/>
            </a:endParaRPr>
          </a:p>
        </p:txBody>
      </p:sp>
      <p:sp>
        <p:nvSpPr>
          <p:cNvPr id="6" name="Rectangle 2"/>
          <p:cNvSpPr txBox="1">
            <a:spLocks noChangeArrowheads="1"/>
          </p:cNvSpPr>
          <p:nvPr/>
        </p:nvSpPr>
        <p:spPr>
          <a:xfrm>
            <a:off x="467544" y="1268760"/>
            <a:ext cx="8136904" cy="46805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indent="447675" algn="just">
              <a:spcBef>
                <a:spcPts val="0"/>
              </a:spcBef>
              <a:buClr>
                <a:srgbClr val="C00000"/>
              </a:buClr>
              <a:defRPr/>
            </a:pPr>
            <a:r>
              <a:rPr kumimoji="0" lang="tr-TR" altLang="tr-TR" sz="2800" b="1" i="0" strike="noStrike" kern="1200" cap="none" spc="0" normalizeH="0" baseline="0" noProof="0" dirty="0">
                <a:ln>
                  <a:noFill/>
                </a:ln>
                <a:solidFill>
                  <a:srgbClr val="FF0000"/>
                </a:solidFill>
                <a:effectLst/>
                <a:uLnTx/>
                <a:uFillTx/>
                <a:latin typeface="Calibri"/>
              </a:rPr>
              <a:t>Peşin</a:t>
            </a:r>
            <a:r>
              <a:rPr kumimoji="0" lang="tr-TR" altLang="tr-TR" sz="2800" b="1" i="0" strike="noStrike" kern="1200" cap="none" spc="0" normalizeH="0" baseline="0" noProof="0" dirty="0">
                <a:ln>
                  <a:noFill/>
                </a:ln>
                <a:solidFill>
                  <a:srgbClr val="0070C0"/>
                </a:solidFill>
                <a:effectLst/>
                <a:uLnTx/>
                <a:uFillTx/>
                <a:latin typeface="Calibri"/>
              </a:rPr>
              <a:t> veya </a:t>
            </a:r>
            <a:r>
              <a:rPr kumimoji="0" lang="tr-TR" altLang="tr-TR" sz="2800" b="1" i="0" strike="noStrike" kern="1200" cap="none" spc="0" normalizeH="0" baseline="0" noProof="0" dirty="0">
                <a:ln>
                  <a:noFill/>
                </a:ln>
                <a:solidFill>
                  <a:srgbClr val="FF0000"/>
                </a:solidFill>
                <a:effectLst/>
                <a:uLnTx/>
                <a:uFillTx/>
                <a:latin typeface="Calibri"/>
              </a:rPr>
              <a:t>taksitli</a:t>
            </a:r>
            <a:r>
              <a:rPr kumimoji="0" lang="tr-TR" altLang="tr-TR" sz="2800" b="1" i="0" strike="noStrike" kern="1200" cap="none" spc="0" normalizeH="0" baseline="0" noProof="0" dirty="0">
                <a:ln>
                  <a:noFill/>
                </a:ln>
                <a:solidFill>
                  <a:srgbClr val="0070C0"/>
                </a:solidFill>
                <a:effectLst/>
                <a:uLnTx/>
                <a:uFillTx/>
                <a:latin typeface="Calibri"/>
              </a:rPr>
              <a:t> ödeme seçeneğinin </a:t>
            </a:r>
            <a:r>
              <a:rPr kumimoji="0" lang="tr-TR" altLang="tr-TR" sz="2800" b="1" i="0" u="none" strike="noStrike" kern="1200" cap="none" spc="0" normalizeH="0" baseline="0" noProof="0" dirty="0">
                <a:ln>
                  <a:noFill/>
                </a:ln>
                <a:solidFill>
                  <a:srgbClr val="0070C0"/>
                </a:solidFill>
                <a:effectLst/>
                <a:uLnTx/>
                <a:uFillTx/>
                <a:latin typeface="Calibri"/>
              </a:rPr>
              <a:t>tercih </a:t>
            </a:r>
            <a:r>
              <a:rPr lang="tr-TR" altLang="tr-TR" sz="2800" b="1" dirty="0">
                <a:solidFill>
                  <a:srgbClr val="0070C0"/>
                </a:solidFill>
              </a:rPr>
              <a:t>edilmesi ve </a:t>
            </a:r>
            <a:r>
              <a:rPr lang="tr-TR" altLang="tr-TR" sz="2800" b="1" dirty="0">
                <a:solidFill>
                  <a:srgbClr val="FF0000"/>
                </a:solidFill>
              </a:rPr>
              <a:t>ilk taksit ödeme süresi içinde </a:t>
            </a:r>
            <a:r>
              <a:rPr lang="tr-TR" altLang="tr-TR" sz="2800" b="1" dirty="0">
                <a:solidFill>
                  <a:srgbClr val="0070C0"/>
                </a:solidFill>
              </a:rPr>
              <a:t>ödenmesi gereken tutarların </a:t>
            </a:r>
            <a:r>
              <a:rPr lang="tr-TR" altLang="tr-TR" sz="2800" b="1" u="sng" dirty="0">
                <a:solidFill>
                  <a:schemeClr val="tx1"/>
                </a:solidFill>
              </a:rPr>
              <a:t>ödenmemesi</a:t>
            </a:r>
            <a:r>
              <a:rPr lang="tr-TR" altLang="tr-TR" sz="2800" b="1" dirty="0">
                <a:solidFill>
                  <a:schemeClr val="tx1"/>
                </a:solidFill>
              </a:rPr>
              <a:t> </a:t>
            </a:r>
            <a:r>
              <a:rPr lang="tr-TR" altLang="tr-TR" sz="2800" b="1" dirty="0">
                <a:solidFill>
                  <a:srgbClr val="0070C0"/>
                </a:solidFill>
              </a:rPr>
              <a:t>halinde, </a:t>
            </a:r>
          </a:p>
          <a:p>
            <a:pPr lvl="0" algn="just">
              <a:spcBef>
                <a:spcPts val="0"/>
              </a:spcBef>
              <a:buClr>
                <a:srgbClr val="C00000"/>
              </a:buClr>
              <a:defRPr/>
            </a:pPr>
            <a:endParaRPr lang="tr-TR" altLang="tr-TR" sz="2800" b="1" dirty="0">
              <a:solidFill>
                <a:srgbClr val="FF0000"/>
              </a:solidFill>
            </a:endParaRPr>
          </a:p>
          <a:p>
            <a:pPr lvl="0" indent="447675" algn="just">
              <a:spcBef>
                <a:spcPts val="0"/>
              </a:spcBef>
              <a:buClr>
                <a:srgbClr val="C00000"/>
              </a:buClr>
              <a:defRPr/>
            </a:pPr>
            <a:r>
              <a:rPr lang="tr-TR" altLang="tr-TR" sz="2800" b="1" dirty="0">
                <a:solidFill>
                  <a:srgbClr val="FF0000"/>
                </a:solidFill>
              </a:rPr>
              <a:t>Yapılandırılan tutarların tamamının </a:t>
            </a:r>
            <a:r>
              <a:rPr lang="tr-TR" altLang="tr-TR" sz="2800" b="1" dirty="0">
                <a:solidFill>
                  <a:srgbClr val="0070C0"/>
                </a:solidFill>
              </a:rPr>
              <a:t>ilk taksiti </a:t>
            </a:r>
            <a:r>
              <a:rPr lang="tr-TR" altLang="tr-TR" sz="2800" b="1" u="sng" dirty="0">
                <a:solidFill>
                  <a:schemeClr val="tx1"/>
                </a:solidFill>
              </a:rPr>
              <a:t>izleyen ayın sonuna kadar</a:t>
            </a:r>
            <a:r>
              <a:rPr lang="tr-TR" altLang="tr-TR" sz="2800" b="1" dirty="0">
                <a:solidFill>
                  <a:schemeClr val="tx1"/>
                </a:solidFill>
              </a:rPr>
              <a:t> </a:t>
            </a:r>
            <a:r>
              <a:rPr lang="tr-TR" altLang="tr-TR" sz="2800" b="1" dirty="0">
                <a:solidFill>
                  <a:srgbClr val="0070C0"/>
                </a:solidFill>
              </a:rPr>
              <a:t>ödenmesi halinde; </a:t>
            </a:r>
          </a:p>
          <a:p>
            <a:pPr lvl="0" algn="just">
              <a:spcBef>
                <a:spcPts val="0"/>
              </a:spcBef>
              <a:buClr>
                <a:srgbClr val="C00000"/>
              </a:buClr>
              <a:defRPr/>
            </a:pPr>
            <a:endParaRPr lang="tr-TR" sz="2800" b="1" dirty="0">
              <a:solidFill>
                <a:srgbClr val="0070C0"/>
              </a:solidFill>
            </a:endParaRPr>
          </a:p>
          <a:p>
            <a:pPr marL="819150" indent="-457200" algn="just">
              <a:spcBef>
                <a:spcPts val="0"/>
              </a:spcBef>
              <a:buClr>
                <a:srgbClr val="C00000"/>
              </a:buClr>
              <a:buFont typeface="Wingdings" panose="05000000000000000000" pitchFamily="2" charset="2"/>
              <a:buChar char="ü"/>
              <a:defRPr/>
            </a:pPr>
            <a:r>
              <a:rPr lang="tr-TR" sz="2800" b="1" dirty="0">
                <a:solidFill>
                  <a:srgbClr val="0070C0"/>
                </a:solidFill>
              </a:rPr>
              <a:t>Katsayı </a:t>
            </a:r>
            <a:r>
              <a:rPr lang="tr-TR" sz="2800" b="1" dirty="0">
                <a:solidFill>
                  <a:srgbClr val="FF0000"/>
                </a:solidFill>
              </a:rPr>
              <a:t>alınmayacak</a:t>
            </a:r>
          </a:p>
          <a:p>
            <a:pPr marL="819150" indent="-457200" algn="just">
              <a:spcBef>
                <a:spcPts val="0"/>
              </a:spcBef>
              <a:buClr>
                <a:srgbClr val="C00000"/>
              </a:buClr>
              <a:buFont typeface="Wingdings" panose="05000000000000000000" pitchFamily="2" charset="2"/>
              <a:buChar char="ü"/>
              <a:defRPr/>
            </a:pPr>
            <a:r>
              <a:rPr kumimoji="0" lang="tr-TR" sz="2800" b="1" i="0" u="none" strike="noStrike" kern="1200" cap="none" spc="0" normalizeH="0" baseline="0" noProof="0" dirty="0">
                <a:ln>
                  <a:noFill/>
                </a:ln>
                <a:solidFill>
                  <a:srgbClr val="0070C0"/>
                </a:solidFill>
                <a:effectLst/>
                <a:uLnTx/>
                <a:uFillTx/>
                <a:latin typeface="Calibri"/>
              </a:rPr>
              <a:t>Yİ-ÜFE tutarından</a:t>
            </a:r>
            <a:r>
              <a:rPr kumimoji="0" lang="tr-TR" sz="2800" b="1" i="0" u="none" strike="noStrike" kern="1200" cap="none" spc="0" normalizeH="0" noProof="0" dirty="0">
                <a:ln>
                  <a:noFill/>
                </a:ln>
                <a:solidFill>
                  <a:srgbClr val="0070C0"/>
                </a:solidFill>
                <a:effectLst/>
                <a:uLnTx/>
                <a:uFillTx/>
                <a:latin typeface="Calibri"/>
              </a:rPr>
              <a:t> </a:t>
            </a:r>
            <a:r>
              <a:rPr kumimoji="0" lang="tr-TR" sz="2800" b="1" i="0" u="none" strike="noStrike" kern="1200" cap="none" spc="0" normalizeH="0" noProof="0" dirty="0">
                <a:ln>
                  <a:noFill/>
                </a:ln>
                <a:solidFill>
                  <a:srgbClr val="FF0000"/>
                </a:solidFill>
                <a:effectLst/>
                <a:uLnTx/>
                <a:uFillTx/>
                <a:latin typeface="Calibri"/>
              </a:rPr>
              <a:t>indirim yapılmayacak</a:t>
            </a:r>
          </a:p>
          <a:p>
            <a:pPr marL="819150" indent="-457200" algn="just">
              <a:spcBef>
                <a:spcPts val="0"/>
              </a:spcBef>
              <a:buClr>
                <a:srgbClr val="C00000"/>
              </a:buClr>
              <a:buFont typeface="Wingdings" panose="05000000000000000000" pitchFamily="2" charset="2"/>
              <a:buChar char="ü"/>
              <a:defRPr/>
            </a:pPr>
            <a:r>
              <a:rPr lang="tr-TR" sz="2800" b="1" dirty="0">
                <a:solidFill>
                  <a:srgbClr val="0070C0"/>
                </a:solidFill>
              </a:rPr>
              <a:t>Geç Ödeme Zammı </a:t>
            </a:r>
            <a:r>
              <a:rPr lang="tr-TR" sz="2800" b="1" dirty="0">
                <a:solidFill>
                  <a:srgbClr val="FF0000"/>
                </a:solidFill>
              </a:rPr>
              <a:t>hesaplanacak</a:t>
            </a:r>
          </a:p>
          <a:p>
            <a:pPr marL="819150" indent="-457200" algn="just">
              <a:spcBef>
                <a:spcPts val="0"/>
              </a:spcBef>
              <a:buClr>
                <a:srgbClr val="C00000"/>
              </a:buClr>
              <a:buFont typeface="Wingdings" panose="05000000000000000000" pitchFamily="2" charset="2"/>
              <a:buChar char="ü"/>
              <a:defRPr/>
            </a:pPr>
            <a:endParaRPr kumimoji="0" lang="tr-TR" sz="2800" b="1" i="0" u="none" strike="noStrike" kern="1200" cap="none" spc="0" normalizeH="0" noProof="0" dirty="0">
              <a:ln>
                <a:noFill/>
              </a:ln>
              <a:solidFill>
                <a:srgbClr val="FF0000"/>
              </a:solidFill>
              <a:effectLst/>
              <a:uLnTx/>
              <a:uFillTx/>
              <a:latin typeface="Calibri"/>
            </a:endParaRPr>
          </a:p>
          <a:p>
            <a:pPr marL="819150" lvl="0" indent="-457200" algn="just">
              <a:spcBef>
                <a:spcPts val="0"/>
              </a:spcBef>
              <a:buClr>
                <a:srgbClr val="C00000"/>
              </a:buClr>
              <a:buFont typeface="Wingdings" panose="05000000000000000000" pitchFamily="2" charset="2"/>
              <a:buChar char="ü"/>
              <a:defRPr/>
            </a:pPr>
            <a:endParaRPr lang="tr-TR" sz="2800" b="1" dirty="0">
              <a:solidFill>
                <a:srgbClr val="FF0000"/>
              </a:solidFill>
              <a:latin typeface="Calibri"/>
            </a:endParaRPr>
          </a:p>
        </p:txBody>
      </p:sp>
    </p:spTree>
    <p:extLst>
      <p:ext uri="{BB962C8B-B14F-4D97-AF65-F5344CB8AC3E}">
        <p14:creationId xmlns:p14="http://schemas.microsoft.com/office/powerpoint/2010/main" val="1353386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3"/>
          <p:cNvSpPr>
            <a:spLocks noGrp="1" noChangeArrowheads="1"/>
          </p:cNvSpPr>
          <p:nvPr>
            <p:ph type="sldNum" sz="quarter" idx="12"/>
          </p:nvPr>
        </p:nvSpPr>
        <p:spPr bwMode="auto">
          <a:xfrm>
            <a:off x="6553200" y="6414789"/>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3A2503C3-0045-4948-8B2F-3F4320FA3B7B}" type="slidenum">
              <a:rPr lang="tr-TR" altLang="tr-TR" sz="1200" smtClean="0">
                <a:latin typeface="Arial Black" pitchFamily="34" charset="0"/>
              </a:rPr>
              <a:pPr eaLnBrk="1" hangingPunct="1"/>
              <a:t>57</a:t>
            </a:fld>
            <a:endParaRPr lang="tr-TR" altLang="tr-TR" sz="1200" dirty="0">
              <a:latin typeface="Arial Black" pitchFamily="34" charset="0"/>
            </a:endParaRPr>
          </a:p>
        </p:txBody>
      </p:sp>
      <p:sp>
        <p:nvSpPr>
          <p:cNvPr id="6" name="Rectangle 2"/>
          <p:cNvSpPr txBox="1">
            <a:spLocks noChangeArrowheads="1"/>
          </p:cNvSpPr>
          <p:nvPr/>
        </p:nvSpPr>
        <p:spPr>
          <a:xfrm>
            <a:off x="549896" y="1628800"/>
            <a:ext cx="8136904" cy="32403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indent="447675" algn="just">
              <a:spcBef>
                <a:spcPts val="0"/>
              </a:spcBef>
              <a:buClr>
                <a:srgbClr val="C00000"/>
              </a:buClr>
              <a:defRPr/>
            </a:pPr>
            <a:r>
              <a:rPr kumimoji="0" lang="tr-TR" altLang="tr-TR" sz="2800" b="1" i="0" strike="noStrike" kern="1200" cap="none" spc="0" normalizeH="0" baseline="0" noProof="0" dirty="0">
                <a:ln>
                  <a:noFill/>
                </a:ln>
                <a:solidFill>
                  <a:srgbClr val="FF0000"/>
                </a:solidFill>
                <a:effectLst/>
                <a:uLnTx/>
                <a:uFillTx/>
                <a:latin typeface="Calibri"/>
              </a:rPr>
              <a:t>Taksitli</a:t>
            </a:r>
            <a:r>
              <a:rPr kumimoji="0" lang="tr-TR" altLang="tr-TR" sz="2800" b="1" i="0" strike="noStrike" kern="1200" cap="none" spc="0" normalizeH="0" baseline="0" noProof="0" dirty="0">
                <a:ln>
                  <a:noFill/>
                </a:ln>
                <a:solidFill>
                  <a:srgbClr val="0070C0"/>
                </a:solidFill>
                <a:effectLst/>
                <a:uLnTx/>
                <a:uFillTx/>
                <a:latin typeface="Calibri"/>
              </a:rPr>
              <a:t> </a:t>
            </a:r>
            <a:r>
              <a:rPr lang="tr-TR" altLang="tr-TR" sz="2800" b="1" dirty="0">
                <a:solidFill>
                  <a:srgbClr val="FF0000"/>
                </a:solidFill>
                <a:latin typeface="Calibri"/>
              </a:rPr>
              <a:t>ödeme</a:t>
            </a:r>
            <a:r>
              <a:rPr kumimoji="0" lang="tr-TR" altLang="tr-TR" sz="2800" b="1" i="0" strike="noStrike" kern="1200" cap="none" spc="0" normalizeH="0" baseline="0" noProof="0" dirty="0">
                <a:ln>
                  <a:noFill/>
                </a:ln>
                <a:solidFill>
                  <a:srgbClr val="0070C0"/>
                </a:solidFill>
                <a:effectLst/>
                <a:uLnTx/>
                <a:uFillTx/>
                <a:latin typeface="Calibri"/>
              </a:rPr>
              <a:t> seçeneğini </a:t>
            </a:r>
            <a:r>
              <a:rPr kumimoji="0" lang="tr-TR" altLang="tr-TR" sz="2800" b="1" i="0" u="none" strike="noStrike" kern="1200" cap="none" spc="0" normalizeH="0" baseline="0" noProof="0" dirty="0">
                <a:ln>
                  <a:noFill/>
                </a:ln>
                <a:solidFill>
                  <a:srgbClr val="0070C0"/>
                </a:solidFill>
                <a:effectLst/>
                <a:uLnTx/>
                <a:uFillTx/>
                <a:latin typeface="Calibri"/>
              </a:rPr>
              <a:t>tercih </a:t>
            </a:r>
            <a:r>
              <a:rPr lang="tr-TR" altLang="tr-TR" sz="2800" b="1" dirty="0">
                <a:solidFill>
                  <a:srgbClr val="0070C0"/>
                </a:solidFill>
              </a:rPr>
              <a:t>ederek </a:t>
            </a:r>
            <a:r>
              <a:rPr lang="tr-TR" altLang="tr-TR" sz="2800" b="1" dirty="0">
                <a:solidFill>
                  <a:srgbClr val="FF0000"/>
                </a:solidFill>
              </a:rPr>
              <a:t>ilk taksiti süresinde </a:t>
            </a:r>
            <a:r>
              <a:rPr lang="tr-TR" altLang="tr-TR" sz="2800" b="1" u="sng" dirty="0">
                <a:solidFill>
                  <a:schemeClr val="tx1"/>
                </a:solidFill>
              </a:rPr>
              <a:t>ödeyenlerin</a:t>
            </a:r>
            <a:r>
              <a:rPr lang="tr-TR" altLang="tr-TR" sz="2800" b="1" dirty="0">
                <a:solidFill>
                  <a:schemeClr val="tx1"/>
                </a:solidFill>
              </a:rPr>
              <a:t>,</a:t>
            </a:r>
            <a:r>
              <a:rPr lang="tr-TR" altLang="tr-TR" sz="2800" b="1" dirty="0">
                <a:solidFill>
                  <a:srgbClr val="0070C0"/>
                </a:solidFill>
              </a:rPr>
              <a:t> </a:t>
            </a:r>
            <a:r>
              <a:rPr lang="tr-TR" altLang="tr-TR" sz="2800" b="1" dirty="0">
                <a:solidFill>
                  <a:srgbClr val="FF0000"/>
                </a:solidFill>
              </a:rPr>
              <a:t>kalan taksitlerin tamamını </a:t>
            </a:r>
            <a:r>
              <a:rPr lang="tr-TR" altLang="tr-TR" sz="2800" b="1" dirty="0">
                <a:solidFill>
                  <a:srgbClr val="0070C0"/>
                </a:solidFill>
              </a:rPr>
              <a:t>ilk taksiti </a:t>
            </a:r>
            <a:r>
              <a:rPr lang="tr-TR" altLang="tr-TR" sz="2800" b="1" dirty="0">
                <a:solidFill>
                  <a:schemeClr val="tx1"/>
                </a:solidFill>
              </a:rPr>
              <a:t>izleyen ayın sonuna kadar </a:t>
            </a:r>
            <a:r>
              <a:rPr lang="tr-TR" altLang="tr-TR" sz="2800" b="1" dirty="0">
                <a:solidFill>
                  <a:srgbClr val="FF0000"/>
                </a:solidFill>
              </a:rPr>
              <a:t>ödemeleri </a:t>
            </a:r>
            <a:r>
              <a:rPr lang="tr-TR" altLang="tr-TR" sz="2800" b="1" dirty="0">
                <a:solidFill>
                  <a:srgbClr val="0070C0"/>
                </a:solidFill>
              </a:rPr>
              <a:t>halinde;</a:t>
            </a:r>
          </a:p>
          <a:p>
            <a:pPr marL="361950" algn="just">
              <a:spcBef>
                <a:spcPts val="0"/>
              </a:spcBef>
              <a:defRPr/>
            </a:pPr>
            <a:endParaRPr lang="tr-TR" sz="2800" b="1" dirty="0">
              <a:solidFill>
                <a:srgbClr val="FF0000"/>
              </a:solidFill>
            </a:endParaRPr>
          </a:p>
          <a:p>
            <a:pPr marL="819150" indent="-457200" algn="just">
              <a:spcBef>
                <a:spcPts val="0"/>
              </a:spcBef>
              <a:buFont typeface="Wingdings" panose="05000000000000000000" pitchFamily="2" charset="2"/>
              <a:buChar char="ü"/>
              <a:defRPr/>
            </a:pPr>
            <a:r>
              <a:rPr lang="tr-TR" sz="2800" b="1" dirty="0">
                <a:solidFill>
                  <a:srgbClr val="FF0000"/>
                </a:solidFill>
              </a:rPr>
              <a:t>Katsayı </a:t>
            </a:r>
            <a:r>
              <a:rPr lang="tr-TR" sz="2800" b="1" dirty="0">
                <a:solidFill>
                  <a:srgbClr val="0070C0"/>
                </a:solidFill>
              </a:rPr>
              <a:t>alınmayacak</a:t>
            </a:r>
          </a:p>
          <a:p>
            <a:pPr marL="819150" indent="-457200" algn="just">
              <a:spcBef>
                <a:spcPts val="0"/>
              </a:spcBef>
              <a:buFont typeface="Wingdings" panose="05000000000000000000" pitchFamily="2" charset="2"/>
              <a:buChar char="ü"/>
              <a:defRPr/>
            </a:pPr>
            <a:r>
              <a:rPr lang="tr-TR" sz="2800" b="1" dirty="0">
                <a:solidFill>
                  <a:srgbClr val="FF0000"/>
                </a:solidFill>
              </a:rPr>
              <a:t>Geç ödeme zammı </a:t>
            </a:r>
            <a:r>
              <a:rPr lang="tr-TR" sz="2800" b="1" dirty="0">
                <a:solidFill>
                  <a:srgbClr val="0070C0"/>
                </a:solidFill>
              </a:rPr>
              <a:t>alınmayacak</a:t>
            </a:r>
          </a:p>
          <a:p>
            <a:pPr marL="819150" indent="-457200" algn="just">
              <a:spcBef>
                <a:spcPts val="0"/>
              </a:spcBef>
              <a:buFont typeface="Wingdings" panose="05000000000000000000" pitchFamily="2" charset="2"/>
              <a:buChar char="ü"/>
              <a:defRPr/>
            </a:pPr>
            <a:r>
              <a:rPr lang="tr-TR" sz="2800" b="1" dirty="0">
                <a:solidFill>
                  <a:srgbClr val="FF0000"/>
                </a:solidFill>
              </a:rPr>
              <a:t>Yİ-ÜFE tutarından </a:t>
            </a:r>
            <a:r>
              <a:rPr lang="tr-TR" sz="2800" b="1" dirty="0">
                <a:solidFill>
                  <a:srgbClr val="0070C0"/>
                </a:solidFill>
              </a:rPr>
              <a:t>indirim yapılmayacak</a:t>
            </a:r>
          </a:p>
          <a:p>
            <a:pPr marL="819150" indent="-457200" algn="just">
              <a:spcBef>
                <a:spcPts val="0"/>
              </a:spcBef>
              <a:buFont typeface="Wingdings" panose="05000000000000000000" pitchFamily="2" charset="2"/>
              <a:buChar char="ü"/>
              <a:defRPr/>
            </a:pPr>
            <a:endParaRPr lang="tr-TR" sz="2800" b="1" dirty="0">
              <a:solidFill>
                <a:srgbClr val="0070C0"/>
              </a:solidFill>
            </a:endParaRPr>
          </a:p>
        </p:txBody>
      </p:sp>
      <p:sp>
        <p:nvSpPr>
          <p:cNvPr id="4" name="Dikdörtgen 3"/>
          <p:cNvSpPr/>
          <p:nvPr/>
        </p:nvSpPr>
        <p:spPr>
          <a:xfrm>
            <a:off x="2267744" y="179929"/>
            <a:ext cx="6624736" cy="584775"/>
          </a:xfrm>
          <a:prstGeom prst="rect">
            <a:avLst/>
          </a:prstGeom>
        </p:spPr>
        <p:txBody>
          <a:bodyPr wrap="square">
            <a:spAutoFit/>
          </a:bodyPr>
          <a:lstStyle/>
          <a:p>
            <a:pPr algn="ctr"/>
            <a:r>
              <a:rPr lang="tr-TR" altLang="tr-TR" sz="3200" b="1" dirty="0">
                <a:solidFill>
                  <a:srgbClr val="FF0000"/>
                </a:solidFill>
                <a:ea typeface="+mj-ea"/>
                <a:cs typeface="+mj-cs"/>
              </a:rPr>
              <a:t>KATSAYISIZ ÖZEL ÖDEME ŞEKLİ (2)</a:t>
            </a:r>
            <a:endParaRPr lang="tr-TR" dirty="0"/>
          </a:p>
        </p:txBody>
      </p:sp>
    </p:spTree>
    <p:extLst>
      <p:ext uri="{BB962C8B-B14F-4D97-AF65-F5344CB8AC3E}">
        <p14:creationId xmlns:p14="http://schemas.microsoft.com/office/powerpoint/2010/main" val="29902861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ctrTitle"/>
          </p:nvPr>
        </p:nvSpPr>
        <p:spPr>
          <a:xfrm>
            <a:off x="2100480" y="-145522"/>
            <a:ext cx="7056784" cy="1226567"/>
          </a:xfrm>
        </p:spPr>
        <p:txBody>
          <a:bodyPr>
            <a:normAutofit/>
          </a:bodyPr>
          <a:lstStyle/>
          <a:p>
            <a:pPr>
              <a:defRPr/>
            </a:pPr>
            <a:r>
              <a:rPr lang="tr-TR" sz="2800" b="1" dirty="0">
                <a:solidFill>
                  <a:srgbClr val="FF0000"/>
                </a:solidFill>
              </a:rPr>
              <a:t>DİĞER HUSUSLAR (1)</a:t>
            </a:r>
            <a:endParaRPr lang="tr-TR" altLang="tr-TR" sz="2800" b="1" dirty="0">
              <a:solidFill>
                <a:srgbClr val="FF0000"/>
              </a:solidFill>
            </a:endParaRPr>
          </a:p>
        </p:txBody>
      </p:sp>
      <p:sp>
        <p:nvSpPr>
          <p:cNvPr id="30723" name="Rectangle 2"/>
          <p:cNvSpPr>
            <a:spLocks noGrp="1" noChangeArrowheads="1"/>
          </p:cNvSpPr>
          <p:nvPr>
            <p:ph type="subTitle" idx="1"/>
          </p:nvPr>
        </p:nvSpPr>
        <p:spPr>
          <a:xfrm>
            <a:off x="107504" y="1196752"/>
            <a:ext cx="8640960" cy="5015582"/>
          </a:xfrm>
        </p:spPr>
        <p:txBody>
          <a:bodyPr>
            <a:noAutofit/>
          </a:bodyPr>
          <a:lstStyle/>
          <a:p>
            <a:pPr marL="342900" indent="-342900" algn="just">
              <a:spcBef>
                <a:spcPts val="0"/>
              </a:spcBef>
              <a:buFont typeface="Wingdings" panose="05000000000000000000" pitchFamily="2" charset="2"/>
              <a:buChar char="Ø"/>
            </a:pPr>
            <a:r>
              <a:rPr lang="tr-TR" sz="2300" b="1" dirty="0">
                <a:solidFill>
                  <a:srgbClr val="0070C0"/>
                </a:solidFill>
              </a:rPr>
              <a:t>Önceki yapılandırma kanunları kapsamında yapılandırıldığı halde, yapılandırması ihlal olan alacaklar (</a:t>
            </a:r>
            <a:r>
              <a:rPr lang="tr-TR" sz="2300" b="1" dirty="0">
                <a:solidFill>
                  <a:srgbClr val="FF0000"/>
                </a:solidFill>
              </a:rPr>
              <a:t>matrah ve vergi artırımı ile işletme kayıtlarının düzeltmesinden kaynaklanan alacaklar dâhil</a:t>
            </a:r>
            <a:r>
              <a:rPr lang="tr-TR" sz="2300" b="1" dirty="0">
                <a:solidFill>
                  <a:srgbClr val="0070C0"/>
                </a:solidFill>
              </a:rPr>
              <a:t>) Kanunun 2 </a:t>
            </a:r>
            <a:r>
              <a:rPr lang="tr-TR" sz="2300" b="1" dirty="0" err="1">
                <a:solidFill>
                  <a:srgbClr val="0070C0"/>
                </a:solidFill>
              </a:rPr>
              <a:t>nci</a:t>
            </a:r>
            <a:r>
              <a:rPr lang="tr-TR" sz="2300" b="1" dirty="0">
                <a:solidFill>
                  <a:srgbClr val="0070C0"/>
                </a:solidFill>
              </a:rPr>
              <a:t> maddesi kapsamında </a:t>
            </a:r>
            <a:r>
              <a:rPr lang="tr-TR" sz="2300" b="1" u="sng" dirty="0">
                <a:solidFill>
                  <a:srgbClr val="FF0000"/>
                </a:solidFill>
              </a:rPr>
              <a:t>yapılandırılabilecektir.</a:t>
            </a:r>
            <a:r>
              <a:rPr lang="tr-TR" sz="2300" b="1" dirty="0">
                <a:solidFill>
                  <a:srgbClr val="0070C0"/>
                </a:solidFill>
              </a:rPr>
              <a:t> </a:t>
            </a:r>
          </a:p>
          <a:p>
            <a:pPr marL="342900" indent="-342900" algn="just">
              <a:spcBef>
                <a:spcPts val="0"/>
              </a:spcBef>
              <a:buFont typeface="Wingdings" panose="05000000000000000000" pitchFamily="2" charset="2"/>
              <a:buChar char="Ø"/>
            </a:pPr>
            <a:endParaRPr lang="tr-TR" sz="2300" b="1" dirty="0">
              <a:solidFill>
                <a:srgbClr val="0070C0"/>
              </a:solidFill>
            </a:endParaRPr>
          </a:p>
          <a:p>
            <a:pPr marL="342900" indent="-342900" algn="just">
              <a:spcBef>
                <a:spcPts val="0"/>
              </a:spcBef>
              <a:buFont typeface="Wingdings" panose="05000000000000000000" pitchFamily="2" charset="2"/>
              <a:buChar char="Ø"/>
            </a:pPr>
            <a:r>
              <a:rPr lang="tr-TR" sz="2300" b="1" dirty="0">
                <a:solidFill>
                  <a:srgbClr val="0070C0"/>
                </a:solidFill>
              </a:rPr>
              <a:t>Kanunun yayımlandığı tarih itibarıyla </a:t>
            </a:r>
            <a:r>
              <a:rPr lang="tr-TR" sz="2300" b="1" dirty="0">
                <a:solidFill>
                  <a:srgbClr val="FF0000"/>
                </a:solidFill>
              </a:rPr>
              <a:t>6183 </a:t>
            </a:r>
            <a:r>
              <a:rPr lang="tr-TR" sz="2300" b="1" dirty="0">
                <a:solidFill>
                  <a:srgbClr val="0070C0"/>
                </a:solidFill>
              </a:rPr>
              <a:t>sayılı Kanuna göre </a:t>
            </a:r>
            <a:r>
              <a:rPr lang="tr-TR" sz="2300" b="1" dirty="0">
                <a:solidFill>
                  <a:srgbClr val="FF0000"/>
                </a:solidFill>
              </a:rPr>
              <a:t>taksitlendirmesi devam eden </a:t>
            </a:r>
            <a:r>
              <a:rPr lang="tr-TR" sz="2300" b="1" dirty="0">
                <a:solidFill>
                  <a:srgbClr val="0070C0"/>
                </a:solidFill>
              </a:rPr>
              <a:t>alacaklar ile </a:t>
            </a:r>
            <a:r>
              <a:rPr lang="tr-TR" sz="2300" b="1" dirty="0">
                <a:solidFill>
                  <a:srgbClr val="FF0000"/>
                </a:solidFill>
              </a:rPr>
              <a:t>7256 </a:t>
            </a:r>
            <a:r>
              <a:rPr lang="tr-TR" sz="2300" b="1" dirty="0">
                <a:solidFill>
                  <a:srgbClr val="0070C0"/>
                </a:solidFill>
              </a:rPr>
              <a:t>sayılı Kanun ve</a:t>
            </a:r>
            <a:r>
              <a:rPr lang="tr-TR" sz="2300" b="1" dirty="0">
                <a:solidFill>
                  <a:srgbClr val="FF0000"/>
                </a:solidFill>
              </a:rPr>
              <a:t> 7326 </a:t>
            </a:r>
            <a:r>
              <a:rPr lang="tr-TR" sz="2300" b="1" dirty="0">
                <a:solidFill>
                  <a:srgbClr val="0070C0"/>
                </a:solidFill>
              </a:rPr>
              <a:t>sayılı Kanunun 2 </a:t>
            </a:r>
            <a:r>
              <a:rPr lang="tr-TR" sz="2300" b="1" dirty="0" err="1">
                <a:solidFill>
                  <a:srgbClr val="0070C0"/>
                </a:solidFill>
              </a:rPr>
              <a:t>nci</a:t>
            </a:r>
            <a:r>
              <a:rPr lang="tr-TR" sz="2300" b="1" dirty="0">
                <a:solidFill>
                  <a:srgbClr val="0070C0"/>
                </a:solidFill>
              </a:rPr>
              <a:t> maddesi kapsamında </a:t>
            </a:r>
            <a:r>
              <a:rPr lang="tr-TR" sz="2300" b="1" dirty="0">
                <a:solidFill>
                  <a:srgbClr val="FF0000"/>
                </a:solidFill>
              </a:rPr>
              <a:t>ödemeleri devam eden alacaklar </a:t>
            </a:r>
            <a:r>
              <a:rPr lang="tr-TR" sz="2300" b="1" dirty="0">
                <a:solidFill>
                  <a:srgbClr val="0070C0"/>
                </a:solidFill>
              </a:rPr>
              <a:t>Kanun </a:t>
            </a:r>
            <a:r>
              <a:rPr lang="tr-TR" sz="2300" b="1" u="sng" dirty="0">
                <a:solidFill>
                  <a:srgbClr val="FF0000"/>
                </a:solidFill>
              </a:rPr>
              <a:t>kapsamındadır</a:t>
            </a:r>
            <a:r>
              <a:rPr lang="tr-TR" sz="2300" b="1" dirty="0">
                <a:solidFill>
                  <a:srgbClr val="0070C0"/>
                </a:solidFill>
              </a:rPr>
              <a:t>.</a:t>
            </a:r>
          </a:p>
          <a:p>
            <a:pPr marL="342900" indent="-342900" algn="just">
              <a:spcBef>
                <a:spcPts val="0"/>
              </a:spcBef>
              <a:buFont typeface="Wingdings" panose="05000000000000000000" pitchFamily="2" charset="2"/>
              <a:buChar char="Ø"/>
            </a:pPr>
            <a:endParaRPr lang="tr-TR" sz="2300" b="1" u="sng" dirty="0">
              <a:solidFill>
                <a:srgbClr val="0070C0"/>
              </a:solidFill>
            </a:endParaRPr>
          </a:p>
          <a:p>
            <a:pPr marL="342900" indent="-342900" algn="just">
              <a:spcBef>
                <a:spcPts val="0"/>
              </a:spcBef>
              <a:buFont typeface="Wingdings" panose="05000000000000000000" pitchFamily="2" charset="2"/>
              <a:buChar char="Ø"/>
            </a:pPr>
            <a:r>
              <a:rPr lang="tr-TR" sz="2300" b="1" dirty="0">
                <a:solidFill>
                  <a:srgbClr val="FF0000"/>
                </a:solidFill>
              </a:rPr>
              <a:t>6736, 7020 ve 7143 </a:t>
            </a:r>
            <a:r>
              <a:rPr lang="tr-TR" sz="2300" b="1" dirty="0">
                <a:solidFill>
                  <a:srgbClr val="0070C0"/>
                </a:solidFill>
              </a:rPr>
              <a:t>sayılı Kanunlar kapsamında </a:t>
            </a:r>
            <a:r>
              <a:rPr lang="tr-TR" sz="2300" b="1" dirty="0">
                <a:solidFill>
                  <a:srgbClr val="FF0000"/>
                </a:solidFill>
              </a:rPr>
              <a:t>taksit ödemeleri devam eden </a:t>
            </a:r>
            <a:r>
              <a:rPr lang="tr-TR" sz="2300" b="1" dirty="0">
                <a:solidFill>
                  <a:srgbClr val="0070C0"/>
                </a:solidFill>
              </a:rPr>
              <a:t>alacaklar için bu Kanun hükümlerinden </a:t>
            </a:r>
            <a:r>
              <a:rPr lang="tr-TR" sz="2300" b="1" u="sng" dirty="0">
                <a:solidFill>
                  <a:schemeClr val="tx1"/>
                </a:solidFill>
              </a:rPr>
              <a:t>yararlanılamayacaktır</a:t>
            </a:r>
            <a:r>
              <a:rPr lang="tr-TR" sz="2300" b="1" dirty="0">
                <a:solidFill>
                  <a:schemeClr val="tx1"/>
                </a:solidFill>
              </a:rPr>
              <a:t>.</a:t>
            </a:r>
          </a:p>
        </p:txBody>
      </p:sp>
      <p:sp>
        <p:nvSpPr>
          <p:cNvPr id="50180"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3A2503C3-0045-4948-8B2F-3F4320FA3B7B}" type="slidenum">
              <a:rPr lang="tr-TR" altLang="tr-TR" sz="1200" smtClean="0">
                <a:latin typeface="Arial Black" pitchFamily="34" charset="0"/>
              </a:rPr>
              <a:pPr eaLnBrk="1" hangingPunct="1"/>
              <a:t>58</a:t>
            </a:fld>
            <a:endParaRPr lang="tr-TR" altLang="tr-TR" sz="1200">
              <a:latin typeface="Arial Black" pitchFamily="34" charset="0"/>
            </a:endParaRPr>
          </a:p>
        </p:txBody>
      </p:sp>
    </p:spTree>
    <p:extLst>
      <p:ext uri="{BB962C8B-B14F-4D97-AF65-F5344CB8AC3E}">
        <p14:creationId xmlns:p14="http://schemas.microsoft.com/office/powerpoint/2010/main" val="39797814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ctrTitle"/>
          </p:nvPr>
        </p:nvSpPr>
        <p:spPr>
          <a:xfrm>
            <a:off x="2100480" y="-145522"/>
            <a:ext cx="7056784" cy="1226567"/>
          </a:xfrm>
        </p:spPr>
        <p:txBody>
          <a:bodyPr>
            <a:normAutofit/>
          </a:bodyPr>
          <a:lstStyle/>
          <a:p>
            <a:pPr>
              <a:defRPr/>
            </a:pPr>
            <a:r>
              <a:rPr lang="tr-TR" sz="2800" b="1" dirty="0">
                <a:solidFill>
                  <a:srgbClr val="FF0000"/>
                </a:solidFill>
              </a:rPr>
              <a:t>DİĞER HUSUSLAR (2)</a:t>
            </a:r>
            <a:endParaRPr lang="tr-TR" altLang="tr-TR" sz="2800" b="1" dirty="0">
              <a:solidFill>
                <a:srgbClr val="FF0000"/>
              </a:solidFill>
            </a:endParaRPr>
          </a:p>
        </p:txBody>
      </p:sp>
      <p:sp>
        <p:nvSpPr>
          <p:cNvPr id="30723" name="Rectangle 2"/>
          <p:cNvSpPr>
            <a:spLocks noGrp="1" noChangeArrowheads="1"/>
          </p:cNvSpPr>
          <p:nvPr>
            <p:ph type="subTitle" idx="1"/>
          </p:nvPr>
        </p:nvSpPr>
        <p:spPr>
          <a:xfrm>
            <a:off x="467544" y="1484784"/>
            <a:ext cx="8208912" cy="4320480"/>
          </a:xfrm>
        </p:spPr>
        <p:txBody>
          <a:bodyPr>
            <a:noAutofit/>
          </a:bodyPr>
          <a:lstStyle/>
          <a:p>
            <a:pPr marL="342900" indent="-342900" algn="just">
              <a:spcBef>
                <a:spcPts val="0"/>
              </a:spcBef>
              <a:buFont typeface="Wingdings" panose="05000000000000000000" pitchFamily="2" charset="2"/>
              <a:buChar char="Ø"/>
            </a:pPr>
            <a:r>
              <a:rPr lang="tr-TR" sz="2600" b="1" dirty="0">
                <a:solidFill>
                  <a:srgbClr val="FF0000"/>
                </a:solidFill>
              </a:rPr>
              <a:t>Borç durumunu gösterir belgede, </a:t>
            </a:r>
            <a:r>
              <a:rPr lang="tr-TR" sz="2600" b="1" dirty="0">
                <a:solidFill>
                  <a:srgbClr val="0070C0"/>
                </a:solidFill>
              </a:rPr>
              <a:t>Kanunun</a:t>
            </a:r>
            <a:r>
              <a:rPr lang="tr-TR" sz="2600" b="1" dirty="0">
                <a:solidFill>
                  <a:schemeClr val="tx1"/>
                </a:solidFill>
              </a:rPr>
              <a:t> </a:t>
            </a:r>
            <a:r>
              <a:rPr lang="tr-TR" sz="2600" b="1" dirty="0">
                <a:solidFill>
                  <a:srgbClr val="FF0000"/>
                </a:solidFill>
              </a:rPr>
              <a:t>2 </a:t>
            </a:r>
            <a:r>
              <a:rPr lang="tr-TR" sz="2600" b="1" dirty="0" err="1">
                <a:solidFill>
                  <a:srgbClr val="FF0000"/>
                </a:solidFill>
              </a:rPr>
              <a:t>nci</a:t>
            </a:r>
            <a:r>
              <a:rPr lang="tr-TR" sz="2600" b="1" dirty="0">
                <a:solidFill>
                  <a:srgbClr val="FF0000"/>
                </a:solidFill>
              </a:rPr>
              <a:t> </a:t>
            </a:r>
            <a:r>
              <a:rPr lang="tr-TR" sz="2600" b="1" dirty="0">
                <a:solidFill>
                  <a:srgbClr val="0070C0"/>
                </a:solidFill>
              </a:rPr>
              <a:t>maddesi kapsamında yapılandırılan borçların yer almaması için bu borçların </a:t>
            </a:r>
            <a:r>
              <a:rPr lang="tr-TR" sz="2600" b="1" dirty="0">
                <a:solidFill>
                  <a:srgbClr val="FF0000"/>
                </a:solidFill>
              </a:rPr>
              <a:t>en az </a:t>
            </a:r>
            <a:r>
              <a:rPr lang="tr-TR" sz="2600" b="1" u="sng" dirty="0">
                <a:solidFill>
                  <a:srgbClr val="FF0000"/>
                </a:solidFill>
              </a:rPr>
              <a:t>%10’unun</a:t>
            </a:r>
            <a:r>
              <a:rPr lang="tr-TR" sz="2600" b="1" dirty="0">
                <a:solidFill>
                  <a:srgbClr val="FF0000"/>
                </a:solidFill>
              </a:rPr>
              <a:t> ödenmiş olması </a:t>
            </a:r>
            <a:r>
              <a:rPr lang="tr-TR" sz="2600" b="1" dirty="0">
                <a:solidFill>
                  <a:srgbClr val="0070C0"/>
                </a:solidFill>
              </a:rPr>
              <a:t>şarttır. </a:t>
            </a:r>
          </a:p>
          <a:p>
            <a:pPr marL="342900" indent="-342900" algn="just">
              <a:spcBef>
                <a:spcPts val="0"/>
              </a:spcBef>
              <a:buFont typeface="Wingdings" panose="05000000000000000000" pitchFamily="2" charset="2"/>
              <a:buChar char="Ø"/>
            </a:pPr>
            <a:endParaRPr lang="tr-TR" sz="2600" b="1" dirty="0">
              <a:solidFill>
                <a:srgbClr val="0070C0"/>
              </a:solidFill>
            </a:endParaRPr>
          </a:p>
          <a:p>
            <a:pPr marL="342900" indent="-342900" algn="just">
              <a:spcBef>
                <a:spcPts val="0"/>
              </a:spcBef>
              <a:buFont typeface="Wingdings" panose="05000000000000000000" pitchFamily="2" charset="2"/>
              <a:buChar char="Ø"/>
            </a:pPr>
            <a:r>
              <a:rPr lang="tr-TR" sz="2600" b="1" dirty="0">
                <a:solidFill>
                  <a:srgbClr val="0070C0"/>
                </a:solidFill>
              </a:rPr>
              <a:t>Vergi dairelerince </a:t>
            </a:r>
            <a:r>
              <a:rPr lang="tr-TR" sz="2600" b="1" dirty="0">
                <a:solidFill>
                  <a:srgbClr val="FF0000"/>
                </a:solidFill>
              </a:rPr>
              <a:t>6183 sayılı Kanuna göre takip edilen alacaklardan,</a:t>
            </a:r>
            <a:r>
              <a:rPr lang="tr-TR" sz="2600" b="1" dirty="0">
                <a:solidFill>
                  <a:srgbClr val="0070C0"/>
                </a:solidFill>
              </a:rPr>
              <a:t> kişi bazında, ülke genelindeki tüm vergi dairelerine vadesi 31/12/2022 tarihi öncesi olan ve toplam tutarı </a:t>
            </a:r>
            <a:r>
              <a:rPr lang="tr-TR" sz="2600" b="1" u="sng" dirty="0">
                <a:solidFill>
                  <a:srgbClr val="FF0000"/>
                </a:solidFill>
              </a:rPr>
              <a:t>2.000,- TL’yi</a:t>
            </a:r>
            <a:r>
              <a:rPr lang="tr-TR" sz="2600" b="1" dirty="0">
                <a:solidFill>
                  <a:srgbClr val="FF0000"/>
                </a:solidFill>
              </a:rPr>
              <a:t> geçmeyen borçlar terkin edilmiştir.</a:t>
            </a:r>
          </a:p>
        </p:txBody>
      </p:sp>
      <p:sp>
        <p:nvSpPr>
          <p:cNvPr id="50180"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3A2503C3-0045-4948-8B2F-3F4320FA3B7B}" type="slidenum">
              <a:rPr lang="tr-TR" altLang="tr-TR" sz="1200" smtClean="0">
                <a:latin typeface="Arial Black" pitchFamily="34" charset="0"/>
              </a:rPr>
              <a:pPr eaLnBrk="1" hangingPunct="1"/>
              <a:t>59</a:t>
            </a:fld>
            <a:endParaRPr lang="tr-TR" altLang="tr-TR" sz="1200" dirty="0">
              <a:latin typeface="Arial Black" pitchFamily="34" charset="0"/>
            </a:endParaRPr>
          </a:p>
        </p:txBody>
      </p:sp>
    </p:spTree>
    <p:extLst>
      <p:ext uri="{BB962C8B-B14F-4D97-AF65-F5344CB8AC3E}">
        <p14:creationId xmlns:p14="http://schemas.microsoft.com/office/powerpoint/2010/main" val="453700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6</a:t>
            </a:fld>
            <a:endParaRPr lang="tr-TR" altLang="tr-TR" sz="1200">
              <a:latin typeface="Arial Black" pitchFamily="34" charset="0"/>
            </a:endParaRPr>
          </a:p>
        </p:txBody>
      </p:sp>
      <p:sp>
        <p:nvSpPr>
          <p:cNvPr id="2" name="Dikdörtgen 1"/>
          <p:cNvSpPr/>
          <p:nvPr/>
        </p:nvSpPr>
        <p:spPr>
          <a:xfrm>
            <a:off x="2195736" y="188640"/>
            <a:ext cx="6840759" cy="553998"/>
          </a:xfrm>
          <a:prstGeom prst="rect">
            <a:avLst/>
          </a:prstGeom>
        </p:spPr>
        <p:txBody>
          <a:bodyPr wrap="square">
            <a:spAutoFit/>
          </a:bodyPr>
          <a:lstStyle/>
          <a:p>
            <a:pPr lvl="0" algn="ctr">
              <a:spcBef>
                <a:spcPct val="0"/>
              </a:spcBef>
              <a:defRPr/>
            </a:pPr>
            <a:r>
              <a:rPr lang="tr-TR" altLang="tr-TR" sz="3000" b="1" dirty="0">
                <a:solidFill>
                  <a:srgbClr val="002060"/>
                </a:solidFill>
              </a:rPr>
              <a:t>KAPSAM: </a:t>
            </a:r>
            <a:r>
              <a:rPr lang="tr-TR" altLang="tr-TR" sz="3000" b="1" dirty="0">
                <a:solidFill>
                  <a:srgbClr val="FF0000"/>
                </a:solidFill>
                <a:ea typeface="+mj-ea"/>
                <a:cs typeface="+mj-cs"/>
              </a:rPr>
              <a:t>ALACAK TÜRLERİ (1)</a:t>
            </a:r>
          </a:p>
        </p:txBody>
      </p:sp>
      <p:sp>
        <p:nvSpPr>
          <p:cNvPr id="8" name="Rectangle 3"/>
          <p:cNvSpPr txBox="1">
            <a:spLocks noChangeArrowheads="1"/>
          </p:cNvSpPr>
          <p:nvPr/>
        </p:nvSpPr>
        <p:spPr>
          <a:xfrm>
            <a:off x="107504" y="1340768"/>
            <a:ext cx="8280920" cy="43924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06363" lvl="1" indent="884238" algn="l">
              <a:buClr>
                <a:schemeClr val="tx1"/>
              </a:buClr>
              <a:defRPr/>
            </a:pPr>
            <a:r>
              <a:rPr lang="tr-TR" b="1" u="sng" dirty="0">
                <a:solidFill>
                  <a:srgbClr val="0070C0"/>
                </a:solidFill>
              </a:rPr>
              <a:t>1) VERGİ ve VERGİ CEZALARI</a:t>
            </a:r>
          </a:p>
          <a:p>
            <a:pPr marL="996950" lvl="3" indent="-285750" algn="just">
              <a:buClr>
                <a:schemeClr val="tx1"/>
              </a:buClr>
              <a:buFont typeface="Wingdings" pitchFamily="2" charset="2"/>
              <a:buChar char="Ø"/>
              <a:defRPr/>
            </a:pPr>
            <a:r>
              <a:rPr lang="tr-TR" sz="2200" b="1" dirty="0">
                <a:solidFill>
                  <a:schemeClr val="tx1"/>
                </a:solidFill>
              </a:rPr>
              <a:t>Gelir Vergisi</a:t>
            </a:r>
          </a:p>
          <a:p>
            <a:pPr marL="998538" lvl="3" indent="-285750" algn="just">
              <a:buClr>
                <a:schemeClr val="tx1"/>
              </a:buClr>
              <a:buFont typeface="Wingdings" pitchFamily="2" charset="2"/>
              <a:buChar char="Ø"/>
              <a:defRPr/>
            </a:pPr>
            <a:r>
              <a:rPr lang="tr-TR" sz="2200" b="1" dirty="0">
                <a:solidFill>
                  <a:srgbClr val="C00000"/>
                </a:solidFill>
              </a:rPr>
              <a:t>Kurumlar Vergisi</a:t>
            </a:r>
          </a:p>
          <a:p>
            <a:pPr marL="998538" lvl="3" indent="-285750" algn="just">
              <a:buClr>
                <a:schemeClr val="tx1"/>
              </a:buClr>
              <a:buFont typeface="Wingdings" pitchFamily="2" charset="2"/>
              <a:buChar char="Ø"/>
              <a:defRPr/>
            </a:pPr>
            <a:r>
              <a:rPr lang="tr-TR" sz="2200" b="1" dirty="0">
                <a:solidFill>
                  <a:schemeClr val="tx1"/>
                </a:solidFill>
              </a:rPr>
              <a:t>Katma Değer Vergisi</a:t>
            </a:r>
          </a:p>
          <a:p>
            <a:pPr marL="998538" lvl="3" indent="-285750" algn="just">
              <a:buClr>
                <a:schemeClr val="tx1"/>
              </a:buClr>
              <a:buFont typeface="Wingdings" pitchFamily="2" charset="2"/>
              <a:buChar char="Ø"/>
              <a:defRPr/>
            </a:pPr>
            <a:r>
              <a:rPr lang="tr-TR" sz="2200" b="1" dirty="0">
                <a:solidFill>
                  <a:srgbClr val="C00000"/>
                </a:solidFill>
              </a:rPr>
              <a:t>Özel Tüketim Vergisi</a:t>
            </a:r>
          </a:p>
          <a:p>
            <a:pPr marL="998538" lvl="3" indent="-285750" algn="just">
              <a:buClr>
                <a:schemeClr val="tx1"/>
              </a:buClr>
              <a:buFont typeface="Wingdings" pitchFamily="2" charset="2"/>
              <a:buChar char="Ø"/>
              <a:defRPr/>
            </a:pPr>
            <a:r>
              <a:rPr lang="tr-TR" sz="2200" b="1" dirty="0">
                <a:solidFill>
                  <a:schemeClr val="tx1"/>
                </a:solidFill>
              </a:rPr>
              <a:t>Motorlu Taşıtlar Vergisi</a:t>
            </a:r>
          </a:p>
          <a:p>
            <a:pPr marL="998538" lvl="3" indent="-285750" algn="just">
              <a:buClr>
                <a:schemeClr val="tx1"/>
              </a:buClr>
              <a:buFont typeface="Wingdings" pitchFamily="2" charset="2"/>
              <a:buChar char="Ø"/>
              <a:defRPr/>
            </a:pPr>
            <a:r>
              <a:rPr lang="tr-TR" sz="2200" b="1" dirty="0">
                <a:solidFill>
                  <a:srgbClr val="C00000"/>
                </a:solidFill>
              </a:rPr>
              <a:t>Emlak Vergisi</a:t>
            </a:r>
          </a:p>
          <a:p>
            <a:pPr marL="998538" lvl="3" indent="-285750" algn="just">
              <a:buClr>
                <a:schemeClr val="tx1"/>
              </a:buClr>
              <a:buFont typeface="Wingdings" pitchFamily="2" charset="2"/>
              <a:buChar char="Ø"/>
              <a:defRPr/>
            </a:pPr>
            <a:r>
              <a:rPr lang="tr-TR" sz="2200" b="1" dirty="0">
                <a:solidFill>
                  <a:schemeClr val="tx1"/>
                </a:solidFill>
              </a:rPr>
              <a:t>Çevre Temizlik Vergisi</a:t>
            </a:r>
          </a:p>
          <a:p>
            <a:pPr marL="998538" lvl="3" indent="-285750" algn="just">
              <a:buClr>
                <a:schemeClr val="tx1"/>
              </a:buClr>
              <a:buFont typeface="Wingdings" pitchFamily="2" charset="2"/>
              <a:buChar char="Ø"/>
              <a:defRPr/>
            </a:pPr>
            <a:r>
              <a:rPr lang="tr-TR" sz="2200" b="1" dirty="0">
                <a:solidFill>
                  <a:srgbClr val="C00000"/>
                </a:solidFill>
              </a:rPr>
              <a:t>Gümrük Vergisi ve gümrük idari para cezaları</a:t>
            </a:r>
          </a:p>
          <a:p>
            <a:pPr marL="998538" lvl="3" indent="-285750" algn="just">
              <a:buClr>
                <a:schemeClr val="tx1"/>
              </a:buClr>
              <a:buFont typeface="Wingdings" pitchFamily="2" charset="2"/>
              <a:buChar char="Ø"/>
              <a:defRPr/>
            </a:pPr>
            <a:r>
              <a:rPr lang="tr-TR" sz="2200" b="1" dirty="0">
                <a:solidFill>
                  <a:schemeClr val="tx1"/>
                </a:solidFill>
              </a:rPr>
              <a:t>Diğer Vergiler</a:t>
            </a:r>
          </a:p>
          <a:p>
            <a:pPr marL="998538" lvl="3" indent="-285750" algn="just">
              <a:buClr>
                <a:schemeClr val="tx1"/>
              </a:buClr>
              <a:buFont typeface="Wingdings" pitchFamily="2" charset="2"/>
              <a:buChar char="Ø"/>
              <a:defRPr/>
            </a:pPr>
            <a:r>
              <a:rPr lang="tr-TR" sz="2200" b="1" dirty="0">
                <a:solidFill>
                  <a:srgbClr val="C00000"/>
                </a:solidFill>
              </a:rPr>
              <a:t>Vergi cezaları, faizleri ve gecikme zamları</a:t>
            </a:r>
          </a:p>
        </p:txBody>
      </p:sp>
    </p:spTree>
    <p:extLst>
      <p:ext uri="{BB962C8B-B14F-4D97-AF65-F5344CB8AC3E}">
        <p14:creationId xmlns:p14="http://schemas.microsoft.com/office/powerpoint/2010/main" val="19198950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ctrTitle"/>
          </p:nvPr>
        </p:nvSpPr>
        <p:spPr>
          <a:xfrm>
            <a:off x="2100480" y="-145522"/>
            <a:ext cx="7056784" cy="1226567"/>
          </a:xfrm>
        </p:spPr>
        <p:txBody>
          <a:bodyPr>
            <a:normAutofit/>
          </a:bodyPr>
          <a:lstStyle/>
          <a:p>
            <a:pPr>
              <a:defRPr/>
            </a:pPr>
            <a:r>
              <a:rPr lang="tr-TR" sz="2500" b="1" dirty="0">
                <a:solidFill>
                  <a:srgbClr val="FF0000"/>
                </a:solidFill>
              </a:rPr>
              <a:t>ÖĞRENİM VE KATKI KREDİLERİNİN </a:t>
            </a:r>
            <a:br>
              <a:rPr lang="tr-TR" sz="2500" b="1" dirty="0">
                <a:solidFill>
                  <a:srgbClr val="FF0000"/>
                </a:solidFill>
              </a:rPr>
            </a:br>
            <a:r>
              <a:rPr lang="tr-TR" sz="2500" b="1" dirty="0">
                <a:solidFill>
                  <a:srgbClr val="FF0000"/>
                </a:solidFill>
              </a:rPr>
              <a:t>GECİKME ZAMLARI </a:t>
            </a:r>
            <a:endParaRPr lang="tr-TR" altLang="tr-TR" sz="2500" b="1" dirty="0">
              <a:solidFill>
                <a:srgbClr val="FF0000"/>
              </a:solidFill>
            </a:endParaRPr>
          </a:p>
        </p:txBody>
      </p:sp>
      <p:sp>
        <p:nvSpPr>
          <p:cNvPr id="30723" name="Rectangle 2"/>
          <p:cNvSpPr>
            <a:spLocks noGrp="1" noChangeArrowheads="1"/>
          </p:cNvSpPr>
          <p:nvPr>
            <p:ph type="subTitle" idx="1"/>
          </p:nvPr>
        </p:nvSpPr>
        <p:spPr>
          <a:xfrm>
            <a:off x="395536" y="1297069"/>
            <a:ext cx="8348414" cy="4508195"/>
          </a:xfrm>
        </p:spPr>
        <p:txBody>
          <a:bodyPr>
            <a:noAutofit/>
          </a:bodyPr>
          <a:lstStyle/>
          <a:p>
            <a:pPr indent="446088" algn="just">
              <a:spcBef>
                <a:spcPts val="0"/>
              </a:spcBef>
            </a:pPr>
            <a:r>
              <a:rPr lang="tr-TR" sz="2700" b="1" dirty="0">
                <a:solidFill>
                  <a:srgbClr val="0070C0"/>
                </a:solidFill>
              </a:rPr>
              <a:t>Gençlik ve Spor Bakanlığı tarafından verilen ve vadesi geçmiş olan öğrenim ve katkı kredisi taksitlerine </a:t>
            </a:r>
            <a:r>
              <a:rPr lang="tr-TR" sz="2700" b="1" u="sng" dirty="0">
                <a:solidFill>
                  <a:srgbClr val="FF0000"/>
                </a:solidFill>
              </a:rPr>
              <a:t>vade tarihleri</a:t>
            </a:r>
            <a:r>
              <a:rPr lang="tr-TR" sz="2700" b="1" dirty="0">
                <a:solidFill>
                  <a:srgbClr val="FF0000"/>
                </a:solidFill>
              </a:rPr>
              <a:t> </a:t>
            </a:r>
            <a:r>
              <a:rPr lang="tr-TR" sz="2700" b="1" dirty="0">
                <a:solidFill>
                  <a:srgbClr val="0070C0"/>
                </a:solidFill>
              </a:rPr>
              <a:t>ile </a:t>
            </a:r>
            <a:r>
              <a:rPr lang="tr-TR" sz="2700" b="1" dirty="0">
                <a:solidFill>
                  <a:srgbClr val="FF0000"/>
                </a:solidFill>
              </a:rPr>
              <a:t>7420</a:t>
            </a:r>
            <a:r>
              <a:rPr lang="tr-TR" sz="2700" b="1" dirty="0">
                <a:solidFill>
                  <a:srgbClr val="0070C0"/>
                </a:solidFill>
              </a:rPr>
              <a:t> sayılı Kanunla 351 sayılı Kanunda yapılan değişikliklerin yürürlüğe girdiği </a:t>
            </a:r>
            <a:r>
              <a:rPr lang="tr-TR" sz="2700" b="1" u="sng" dirty="0">
                <a:solidFill>
                  <a:srgbClr val="FF0000"/>
                </a:solidFill>
              </a:rPr>
              <a:t>9 Kasım 2022 </a:t>
            </a:r>
            <a:r>
              <a:rPr lang="tr-TR" sz="2700" b="1" dirty="0">
                <a:solidFill>
                  <a:srgbClr val="FF0000"/>
                </a:solidFill>
              </a:rPr>
              <a:t>tarihi arasında geçen süre için gecikme zammı, Yİ-ÜFE tutarı, katsayı tutarı </a:t>
            </a:r>
            <a:r>
              <a:rPr lang="tr-TR" sz="2700" b="1" dirty="0">
                <a:solidFill>
                  <a:srgbClr val="0070C0"/>
                </a:solidFill>
              </a:rPr>
              <a:t>gibi alacaklar;</a:t>
            </a:r>
          </a:p>
          <a:p>
            <a:pPr algn="l">
              <a:spcBef>
                <a:spcPts val="0"/>
              </a:spcBef>
            </a:pPr>
            <a:endParaRPr lang="tr-TR" sz="2700" b="1" dirty="0">
              <a:solidFill>
                <a:srgbClr val="FF0000"/>
              </a:solidFill>
            </a:endParaRPr>
          </a:p>
          <a:p>
            <a:pPr marL="714375" indent="-457200" algn="l">
              <a:spcBef>
                <a:spcPts val="0"/>
              </a:spcBef>
              <a:buFont typeface="Wingdings" panose="05000000000000000000" pitchFamily="2" charset="2"/>
              <a:buChar char="ü"/>
            </a:pPr>
            <a:r>
              <a:rPr lang="tr-TR" sz="2700" b="1" dirty="0">
                <a:solidFill>
                  <a:srgbClr val="FF0000"/>
                </a:solidFill>
              </a:rPr>
              <a:t>Hesaplanmayacak,</a:t>
            </a:r>
          </a:p>
          <a:p>
            <a:pPr marL="257175" algn="l">
              <a:spcBef>
                <a:spcPts val="0"/>
              </a:spcBef>
            </a:pPr>
            <a:endParaRPr lang="tr-TR" sz="2700" b="1" dirty="0">
              <a:solidFill>
                <a:srgbClr val="FF0000"/>
              </a:solidFill>
            </a:endParaRPr>
          </a:p>
          <a:p>
            <a:pPr marL="714375" indent="-457200" algn="l">
              <a:spcBef>
                <a:spcPts val="0"/>
              </a:spcBef>
              <a:buFont typeface="Wingdings" panose="05000000000000000000" pitchFamily="2" charset="2"/>
              <a:buChar char="ü"/>
            </a:pPr>
            <a:r>
              <a:rPr lang="tr-TR" sz="2700" b="1" dirty="0">
                <a:solidFill>
                  <a:srgbClr val="0070C0"/>
                </a:solidFill>
              </a:rPr>
              <a:t>Hesaplanmış olan bu mahiyetteki alacaklar </a:t>
            </a:r>
            <a:r>
              <a:rPr lang="tr-TR" sz="2700" b="1" dirty="0">
                <a:solidFill>
                  <a:srgbClr val="FF0000"/>
                </a:solidFill>
              </a:rPr>
              <a:t>terkin edilecektir.</a:t>
            </a:r>
          </a:p>
        </p:txBody>
      </p:sp>
      <p:sp>
        <p:nvSpPr>
          <p:cNvPr id="50180"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3A2503C3-0045-4948-8B2F-3F4320FA3B7B}" type="slidenum">
              <a:rPr lang="tr-TR" altLang="tr-TR" sz="1200" smtClean="0">
                <a:latin typeface="Arial Black" pitchFamily="34" charset="0"/>
              </a:rPr>
              <a:pPr eaLnBrk="1" hangingPunct="1"/>
              <a:t>60</a:t>
            </a:fld>
            <a:endParaRPr lang="tr-TR" altLang="tr-TR" sz="1200">
              <a:latin typeface="Arial Black" pitchFamily="34" charset="0"/>
            </a:endParaRPr>
          </a:p>
        </p:txBody>
      </p:sp>
    </p:spTree>
    <p:extLst>
      <p:ext uri="{BB962C8B-B14F-4D97-AF65-F5344CB8AC3E}">
        <p14:creationId xmlns:p14="http://schemas.microsoft.com/office/powerpoint/2010/main" val="32731199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ctrTitle"/>
          </p:nvPr>
        </p:nvSpPr>
        <p:spPr>
          <a:xfrm>
            <a:off x="2100480" y="260647"/>
            <a:ext cx="7056784" cy="504057"/>
          </a:xfrm>
        </p:spPr>
        <p:txBody>
          <a:bodyPr>
            <a:noAutofit/>
          </a:bodyPr>
          <a:lstStyle/>
          <a:p>
            <a:pPr>
              <a:defRPr/>
            </a:pPr>
            <a:r>
              <a:rPr lang="tr-TR" sz="3200" b="1" dirty="0">
                <a:solidFill>
                  <a:srgbClr val="FF0000"/>
                </a:solidFill>
              </a:rPr>
              <a:t>ARAÇ MUAYENESİ</a:t>
            </a:r>
            <a:endParaRPr lang="tr-TR" altLang="tr-TR" sz="3200" b="1" dirty="0">
              <a:solidFill>
                <a:srgbClr val="FF0000"/>
              </a:solidFill>
            </a:endParaRPr>
          </a:p>
        </p:txBody>
      </p:sp>
      <p:sp>
        <p:nvSpPr>
          <p:cNvPr id="30723" name="Rectangle 2"/>
          <p:cNvSpPr>
            <a:spLocks noGrp="1" noChangeArrowheads="1"/>
          </p:cNvSpPr>
          <p:nvPr>
            <p:ph type="subTitle" idx="1"/>
          </p:nvPr>
        </p:nvSpPr>
        <p:spPr>
          <a:xfrm>
            <a:off x="251520" y="1315790"/>
            <a:ext cx="8712968" cy="4946941"/>
          </a:xfrm>
        </p:spPr>
        <p:txBody>
          <a:bodyPr>
            <a:noAutofit/>
          </a:bodyPr>
          <a:lstStyle/>
          <a:p>
            <a:pPr indent="361950" algn="just">
              <a:spcBef>
                <a:spcPts val="0"/>
              </a:spcBef>
              <a:spcAft>
                <a:spcPts val="1200"/>
              </a:spcAft>
            </a:pPr>
            <a:r>
              <a:rPr lang="tr-TR" sz="2400" b="1" dirty="0">
                <a:solidFill>
                  <a:schemeClr val="tx1"/>
                </a:solidFill>
              </a:rPr>
              <a:t>Araçların</a:t>
            </a:r>
            <a:r>
              <a:rPr lang="tr-TR" sz="2400" b="1" dirty="0">
                <a:solidFill>
                  <a:srgbClr val="0070C0"/>
                </a:solidFill>
              </a:rPr>
              <a:t> </a:t>
            </a:r>
            <a:r>
              <a:rPr lang="tr-TR" sz="2400" b="1" dirty="0">
                <a:solidFill>
                  <a:srgbClr val="FF0000"/>
                </a:solidFill>
              </a:rPr>
              <a:t>12/3/2023</a:t>
            </a:r>
            <a:r>
              <a:rPr lang="tr-TR" sz="2400" b="1" dirty="0">
                <a:solidFill>
                  <a:srgbClr val="0070C0"/>
                </a:solidFill>
              </a:rPr>
              <a:t> tarihine kadar yaptırılmamış olan muayenelerinin, </a:t>
            </a:r>
            <a:r>
              <a:rPr lang="tr-TR" sz="2400" b="1" dirty="0">
                <a:solidFill>
                  <a:srgbClr val="FF0000"/>
                </a:solidFill>
              </a:rPr>
              <a:t>30/9/2023 tarihine kadar </a:t>
            </a:r>
            <a:r>
              <a:rPr lang="tr-TR" sz="2400" b="1" dirty="0">
                <a:solidFill>
                  <a:srgbClr val="0070C0"/>
                </a:solidFill>
              </a:rPr>
              <a:t>(bu tarih dâhil) </a:t>
            </a:r>
            <a:r>
              <a:rPr lang="tr-TR" sz="2400" b="1" dirty="0">
                <a:solidFill>
                  <a:srgbClr val="FF0000"/>
                </a:solidFill>
              </a:rPr>
              <a:t>yaptırılması halinde,</a:t>
            </a:r>
          </a:p>
          <a:p>
            <a:pPr marL="342900" indent="-342900" algn="just">
              <a:spcBef>
                <a:spcPts val="0"/>
              </a:spcBef>
              <a:buFont typeface="Wingdings" panose="05000000000000000000" pitchFamily="2" charset="2"/>
              <a:buChar char="ü"/>
            </a:pPr>
            <a:r>
              <a:rPr lang="tr-TR" sz="2400" b="1" dirty="0">
                <a:solidFill>
                  <a:srgbClr val="0070C0"/>
                </a:solidFill>
              </a:rPr>
              <a:t>Muayene süresi geçirilen her ay ve kesri için tahsili gereken </a:t>
            </a:r>
            <a:r>
              <a:rPr lang="tr-TR" sz="2400" b="1" dirty="0">
                <a:solidFill>
                  <a:srgbClr val="FF0000"/>
                </a:solidFill>
              </a:rPr>
              <a:t>%5 fazla yerine Yİ-ÜFE oranları </a:t>
            </a:r>
            <a:r>
              <a:rPr lang="tr-TR" sz="2400" b="1" dirty="0">
                <a:solidFill>
                  <a:srgbClr val="0070C0"/>
                </a:solidFill>
              </a:rPr>
              <a:t>esas alınarak hesaplanacak tutar,</a:t>
            </a:r>
          </a:p>
          <a:p>
            <a:pPr marL="342900" indent="-342900" algn="just">
              <a:spcBef>
                <a:spcPts val="0"/>
              </a:spcBef>
              <a:buFont typeface="Wingdings" panose="05000000000000000000" pitchFamily="2" charset="2"/>
              <a:buChar char="ü"/>
            </a:pPr>
            <a:endParaRPr lang="tr-TR" sz="1000" b="1" dirty="0">
              <a:solidFill>
                <a:srgbClr val="0070C0"/>
              </a:solidFill>
            </a:endParaRPr>
          </a:p>
          <a:p>
            <a:pPr marL="342900" indent="-342900" algn="just">
              <a:spcBef>
                <a:spcPts val="0"/>
              </a:spcBef>
              <a:buFont typeface="Wingdings" panose="05000000000000000000" pitchFamily="2" charset="2"/>
              <a:buChar char="ü"/>
            </a:pPr>
            <a:r>
              <a:rPr lang="tr-TR" sz="2400" b="1" dirty="0">
                <a:solidFill>
                  <a:srgbClr val="FF0000"/>
                </a:solidFill>
              </a:rPr>
              <a:t>12/3/2023 tarihinden </a:t>
            </a:r>
            <a:r>
              <a:rPr lang="tr-TR" sz="2400" b="1" dirty="0">
                <a:solidFill>
                  <a:srgbClr val="0070C0"/>
                </a:solidFill>
              </a:rPr>
              <a:t>araç muayenelerinin yapıldığı tarihe kadar geçen sürenin her ay ve kesri için </a:t>
            </a:r>
            <a:r>
              <a:rPr lang="tr-TR" sz="2400" b="1" dirty="0">
                <a:solidFill>
                  <a:srgbClr val="FF0000"/>
                </a:solidFill>
              </a:rPr>
              <a:t>%0,75 oranı </a:t>
            </a:r>
            <a:r>
              <a:rPr lang="tr-TR" sz="2400" b="1" dirty="0">
                <a:solidFill>
                  <a:srgbClr val="0070C0"/>
                </a:solidFill>
              </a:rPr>
              <a:t>esas alınarak hesaplanacak tutar,</a:t>
            </a:r>
          </a:p>
          <a:p>
            <a:pPr marL="342900" indent="-342900" algn="just">
              <a:spcBef>
                <a:spcPts val="0"/>
              </a:spcBef>
              <a:buFont typeface="Wingdings" panose="05000000000000000000" pitchFamily="2" charset="2"/>
              <a:buChar char="ü"/>
            </a:pPr>
            <a:endParaRPr lang="tr-TR" sz="1000" b="1" dirty="0">
              <a:solidFill>
                <a:srgbClr val="0070C0"/>
              </a:solidFill>
            </a:endParaRPr>
          </a:p>
          <a:p>
            <a:pPr indent="358775" algn="just">
              <a:spcBef>
                <a:spcPts val="0"/>
              </a:spcBef>
            </a:pPr>
            <a:r>
              <a:rPr lang="tr-TR" sz="2400" b="1" dirty="0">
                <a:solidFill>
                  <a:srgbClr val="FF0000"/>
                </a:solidFill>
              </a:rPr>
              <a:t>tahsil edilecek.</a:t>
            </a:r>
          </a:p>
          <a:p>
            <a:pPr indent="358775" algn="just">
              <a:spcBef>
                <a:spcPts val="0"/>
              </a:spcBef>
            </a:pPr>
            <a:endParaRPr lang="tr-TR" sz="1000" b="1" dirty="0">
              <a:solidFill>
                <a:srgbClr val="0070C0"/>
              </a:solidFill>
            </a:endParaRPr>
          </a:p>
          <a:p>
            <a:pPr marL="342900" indent="-342900" algn="just">
              <a:spcBef>
                <a:spcPts val="0"/>
              </a:spcBef>
              <a:buFont typeface="Wingdings" panose="05000000000000000000" pitchFamily="2" charset="2"/>
              <a:buChar char="Ø"/>
            </a:pPr>
            <a:r>
              <a:rPr lang="tr-TR" sz="2400" b="1" dirty="0">
                <a:solidFill>
                  <a:srgbClr val="0070C0"/>
                </a:solidFill>
              </a:rPr>
              <a:t>Muayene süresi geçirilen her ay ve kesri için hesaplanan </a:t>
            </a:r>
            <a:r>
              <a:rPr lang="tr-TR" sz="2400" b="1" dirty="0">
                <a:solidFill>
                  <a:srgbClr val="FF0000"/>
                </a:solidFill>
              </a:rPr>
              <a:t>%5 fazlanın tahsilinden </a:t>
            </a:r>
            <a:r>
              <a:rPr lang="tr-TR" sz="2400" b="1" dirty="0">
                <a:solidFill>
                  <a:schemeClr val="tx1"/>
                </a:solidFill>
              </a:rPr>
              <a:t>vazgeçilecektir.</a:t>
            </a:r>
          </a:p>
          <a:p>
            <a:pPr algn="just">
              <a:spcBef>
                <a:spcPts val="0"/>
              </a:spcBef>
              <a:spcAft>
                <a:spcPts val="1200"/>
              </a:spcAft>
            </a:pPr>
            <a:endParaRPr lang="tr-TR" sz="2200" b="1" dirty="0">
              <a:solidFill>
                <a:srgbClr val="FF0000"/>
              </a:solidFill>
            </a:endParaRPr>
          </a:p>
        </p:txBody>
      </p:sp>
      <p:sp>
        <p:nvSpPr>
          <p:cNvPr id="50180" name="Rectangl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fld id="{3A2503C3-0045-4948-8B2F-3F4320FA3B7B}" type="slidenum">
              <a:rPr lang="tr-TR" altLang="tr-TR" sz="1200" smtClean="0">
                <a:solidFill>
                  <a:prstClr val="black"/>
                </a:solidFill>
                <a:latin typeface="Arial Black" pitchFamily="34" charset="0"/>
              </a:rPr>
              <a:pPr eaLnBrk="1" hangingPunct="1"/>
              <a:t>61</a:t>
            </a:fld>
            <a:endParaRPr lang="tr-TR" altLang="tr-TR" sz="1200">
              <a:solidFill>
                <a:prstClr val="black"/>
              </a:solidFill>
              <a:latin typeface="Arial Black" pitchFamily="34" charset="0"/>
            </a:endParaRPr>
          </a:p>
        </p:txBody>
      </p:sp>
      <p:sp>
        <p:nvSpPr>
          <p:cNvPr id="5" name="Rectangle 2"/>
          <p:cNvSpPr txBox="1">
            <a:spLocks noChangeArrowheads="1"/>
          </p:cNvSpPr>
          <p:nvPr/>
        </p:nvSpPr>
        <p:spPr>
          <a:xfrm>
            <a:off x="611560" y="2636912"/>
            <a:ext cx="8424936" cy="31683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spcBef>
                <a:spcPts val="0"/>
              </a:spcBef>
              <a:buFont typeface="Wingdings" panose="05000000000000000000" pitchFamily="2" charset="2"/>
              <a:buChar char="ü"/>
            </a:pPr>
            <a:endParaRPr lang="tr-TR" sz="2000" b="1" dirty="0">
              <a:solidFill>
                <a:srgbClr val="FF0000"/>
              </a:solidFill>
            </a:endParaRPr>
          </a:p>
        </p:txBody>
      </p:sp>
    </p:spTree>
    <p:extLst>
      <p:ext uri="{BB962C8B-B14F-4D97-AF65-F5344CB8AC3E}">
        <p14:creationId xmlns:p14="http://schemas.microsoft.com/office/powerpoint/2010/main" val="25843410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 y="6275724"/>
            <a:ext cx="9144000" cy="643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Başlık 1"/>
          <p:cNvSpPr txBox="1">
            <a:spLocks/>
          </p:cNvSpPr>
          <p:nvPr/>
        </p:nvSpPr>
        <p:spPr>
          <a:xfrm>
            <a:off x="683568" y="2420888"/>
            <a:ext cx="7772400" cy="108012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defRPr/>
            </a:pPr>
            <a:r>
              <a:rPr lang="tr-TR" sz="6600" dirty="0">
                <a:solidFill>
                  <a:srgbClr val="0070C0"/>
                </a:solidFill>
              </a:rPr>
              <a:t>Teşekkürler</a:t>
            </a:r>
          </a:p>
        </p:txBody>
      </p:sp>
    </p:spTree>
    <p:extLst>
      <p:ext uri="{BB962C8B-B14F-4D97-AF65-F5344CB8AC3E}">
        <p14:creationId xmlns:p14="http://schemas.microsoft.com/office/powerpoint/2010/main" val="3445368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7</a:t>
            </a:fld>
            <a:endParaRPr lang="tr-TR" altLang="tr-TR" sz="1200">
              <a:latin typeface="Arial Black" pitchFamily="34" charset="0"/>
            </a:endParaRPr>
          </a:p>
        </p:txBody>
      </p:sp>
      <p:sp>
        <p:nvSpPr>
          <p:cNvPr id="5" name="Dikdörtgen 4"/>
          <p:cNvSpPr/>
          <p:nvPr/>
        </p:nvSpPr>
        <p:spPr>
          <a:xfrm>
            <a:off x="2195737" y="188640"/>
            <a:ext cx="6840760" cy="553998"/>
          </a:xfrm>
          <a:prstGeom prst="rect">
            <a:avLst/>
          </a:prstGeom>
        </p:spPr>
        <p:txBody>
          <a:bodyPr wrap="square">
            <a:spAutoFit/>
          </a:bodyPr>
          <a:lstStyle/>
          <a:p>
            <a:pPr lvl="0" algn="ctr">
              <a:spcBef>
                <a:spcPct val="0"/>
              </a:spcBef>
              <a:defRPr/>
            </a:pPr>
            <a:r>
              <a:rPr lang="tr-TR" altLang="tr-TR" sz="3000" b="1" dirty="0">
                <a:solidFill>
                  <a:srgbClr val="002060"/>
                </a:solidFill>
              </a:rPr>
              <a:t>KAPSAM: </a:t>
            </a:r>
            <a:r>
              <a:rPr lang="tr-TR" altLang="tr-TR" sz="3000" b="1" dirty="0">
                <a:solidFill>
                  <a:srgbClr val="FF0000"/>
                </a:solidFill>
                <a:ea typeface="+mj-ea"/>
                <a:cs typeface="+mj-cs"/>
              </a:rPr>
              <a:t>ALACAK TÜRLERİ (2)</a:t>
            </a:r>
          </a:p>
        </p:txBody>
      </p:sp>
      <p:sp>
        <p:nvSpPr>
          <p:cNvPr id="9" name="Metin kutusu 8"/>
          <p:cNvSpPr txBox="1"/>
          <p:nvPr/>
        </p:nvSpPr>
        <p:spPr>
          <a:xfrm>
            <a:off x="4924040" y="1268760"/>
            <a:ext cx="3896432" cy="4124206"/>
          </a:xfrm>
          <a:prstGeom prst="rect">
            <a:avLst/>
          </a:prstGeom>
          <a:noFill/>
        </p:spPr>
        <p:txBody>
          <a:bodyPr wrap="square" rtlCol="0">
            <a:spAutoFit/>
          </a:bodyPr>
          <a:lstStyle/>
          <a:p>
            <a:pPr marL="69850" lvl="2" algn="ctr">
              <a:buClr>
                <a:srgbClr val="FF0000"/>
              </a:buClr>
              <a:defRPr/>
            </a:pPr>
            <a:r>
              <a:rPr lang="tr-TR" sz="2800" b="1" u="sng" dirty="0">
                <a:solidFill>
                  <a:srgbClr val="0070C0"/>
                </a:solidFill>
              </a:rPr>
              <a:t>3) DİĞER ALACAKLAR</a:t>
            </a:r>
          </a:p>
          <a:p>
            <a:pPr marL="358775" lvl="2" indent="-285750" algn="just">
              <a:spcBef>
                <a:spcPts val="200"/>
              </a:spcBef>
              <a:spcAft>
                <a:spcPts val="200"/>
              </a:spcAft>
              <a:buClr>
                <a:schemeClr val="tx1"/>
              </a:buClr>
              <a:buFont typeface="Wingdings" pitchFamily="2" charset="2"/>
              <a:buChar char="Ø"/>
              <a:defRPr/>
            </a:pPr>
            <a:r>
              <a:rPr lang="tr-TR" sz="1600" b="1" dirty="0"/>
              <a:t>Öğrenim Kredisi ve Katkı Kredisi Borçları</a:t>
            </a:r>
          </a:p>
          <a:p>
            <a:pPr marL="358775" lvl="2" indent="-285750" algn="just">
              <a:spcBef>
                <a:spcPts val="200"/>
              </a:spcBef>
              <a:spcAft>
                <a:spcPts val="200"/>
              </a:spcAft>
              <a:buClr>
                <a:schemeClr val="tx1"/>
              </a:buClr>
              <a:buFont typeface="Wingdings" pitchFamily="2" charset="2"/>
              <a:buChar char="Ø"/>
              <a:defRPr/>
            </a:pPr>
            <a:r>
              <a:rPr lang="tr-TR" sz="1600" b="1" dirty="0">
                <a:solidFill>
                  <a:srgbClr val="C00000"/>
                </a:solidFill>
              </a:rPr>
              <a:t>Madenlerden Devlet Hakkı</a:t>
            </a:r>
          </a:p>
          <a:p>
            <a:pPr marL="358775" lvl="2" indent="-285750" algn="just">
              <a:spcBef>
                <a:spcPts val="200"/>
              </a:spcBef>
              <a:spcAft>
                <a:spcPts val="200"/>
              </a:spcAft>
              <a:buClr>
                <a:schemeClr val="tx1"/>
              </a:buClr>
              <a:buFont typeface="Wingdings" pitchFamily="2" charset="2"/>
              <a:buChar char="Ø"/>
              <a:defRPr/>
            </a:pPr>
            <a:r>
              <a:rPr lang="tr-TR" sz="1600" b="1" dirty="0" err="1"/>
              <a:t>Ecrimisiller</a:t>
            </a:r>
            <a:endParaRPr lang="tr-TR" sz="1600" b="1" dirty="0"/>
          </a:p>
          <a:p>
            <a:pPr marL="358775" lvl="2" indent="-285750" algn="just">
              <a:spcBef>
                <a:spcPts val="200"/>
              </a:spcBef>
              <a:spcAft>
                <a:spcPts val="200"/>
              </a:spcAft>
              <a:buClr>
                <a:schemeClr val="tx1"/>
              </a:buClr>
              <a:buFont typeface="Wingdings" pitchFamily="2" charset="2"/>
              <a:buChar char="Ø"/>
              <a:defRPr/>
            </a:pPr>
            <a:r>
              <a:rPr lang="tr-TR" sz="1600" b="1" dirty="0">
                <a:solidFill>
                  <a:srgbClr val="C00000"/>
                </a:solidFill>
              </a:rPr>
              <a:t>Haksız Alınan Destekleme Ödemeleri</a:t>
            </a:r>
          </a:p>
          <a:p>
            <a:pPr marL="358775" lvl="2" indent="-285750" algn="just">
              <a:spcBef>
                <a:spcPts val="200"/>
              </a:spcBef>
              <a:spcAft>
                <a:spcPts val="200"/>
              </a:spcAft>
              <a:buClr>
                <a:schemeClr val="tx1"/>
              </a:buClr>
              <a:buFont typeface="Wingdings" pitchFamily="2" charset="2"/>
              <a:buChar char="Ø"/>
              <a:defRPr/>
            </a:pPr>
            <a:r>
              <a:rPr lang="tr-TR" sz="1600" b="1" dirty="0"/>
              <a:t>Kaynak Kullanımı Destekleme Fonu</a:t>
            </a:r>
          </a:p>
          <a:p>
            <a:pPr marL="358775" lvl="2" indent="-285750" algn="just">
              <a:spcBef>
                <a:spcPts val="200"/>
              </a:spcBef>
              <a:spcAft>
                <a:spcPts val="200"/>
              </a:spcAft>
              <a:buClr>
                <a:schemeClr val="tx1"/>
              </a:buClr>
              <a:buFont typeface="Wingdings" pitchFamily="2" charset="2"/>
              <a:buChar char="Ø"/>
              <a:defRPr/>
            </a:pPr>
            <a:r>
              <a:rPr lang="tr-TR" sz="1600" b="1" dirty="0">
                <a:solidFill>
                  <a:srgbClr val="C00000"/>
                </a:solidFill>
              </a:rPr>
              <a:t>Yiyecek Bedelleri</a:t>
            </a:r>
          </a:p>
          <a:p>
            <a:pPr marL="358775" lvl="2" indent="-285750" algn="just">
              <a:spcBef>
                <a:spcPts val="200"/>
              </a:spcBef>
              <a:spcAft>
                <a:spcPts val="200"/>
              </a:spcAft>
              <a:buClr>
                <a:schemeClr val="tx1"/>
              </a:buClr>
              <a:buFont typeface="Wingdings" pitchFamily="2" charset="2"/>
              <a:buChar char="Ø"/>
              <a:defRPr/>
            </a:pPr>
            <a:r>
              <a:rPr lang="tr-TR" sz="1600" b="1" dirty="0"/>
              <a:t>Vb.</a:t>
            </a:r>
          </a:p>
          <a:p>
            <a:pPr marL="541338" lvl="2" indent="-285750" algn="just">
              <a:spcBef>
                <a:spcPts val="200"/>
              </a:spcBef>
              <a:spcAft>
                <a:spcPts val="200"/>
              </a:spcAft>
              <a:buClr>
                <a:schemeClr val="tx1"/>
              </a:buClr>
              <a:buFont typeface="Wingdings" pitchFamily="2" charset="2"/>
              <a:buChar char="Ø"/>
              <a:defRPr/>
            </a:pPr>
            <a:endParaRPr lang="tr-TR" sz="1600" b="1" dirty="0"/>
          </a:p>
          <a:p>
            <a:pPr marL="541338" lvl="2" indent="-285750" algn="just">
              <a:spcBef>
                <a:spcPts val="200"/>
              </a:spcBef>
              <a:spcAft>
                <a:spcPts val="200"/>
              </a:spcAft>
              <a:buClr>
                <a:schemeClr val="tx1"/>
              </a:buClr>
              <a:buFont typeface="Wingdings" pitchFamily="2" charset="2"/>
              <a:buChar char="Ø"/>
              <a:defRPr/>
            </a:pPr>
            <a:endParaRPr lang="tr-TR" sz="1600" b="1" dirty="0"/>
          </a:p>
          <a:p>
            <a:pPr marL="0" lvl="2" algn="ctr"/>
            <a:r>
              <a:rPr lang="tr-TR" sz="2400" b="1" dirty="0">
                <a:solidFill>
                  <a:srgbClr val="0070C0"/>
                </a:solidFill>
              </a:rPr>
              <a:t>    </a:t>
            </a:r>
            <a:r>
              <a:rPr lang="tr-TR" sz="2800" b="1" u="sng" dirty="0">
                <a:solidFill>
                  <a:srgbClr val="0070C0"/>
                </a:solidFill>
              </a:rPr>
              <a:t>4) ADLİ PARA CEZALARI</a:t>
            </a:r>
            <a:endParaRPr lang="tr-TR" sz="2400" b="1" u="sng" dirty="0">
              <a:solidFill>
                <a:srgbClr val="0070C0"/>
              </a:solidFill>
            </a:endParaRPr>
          </a:p>
          <a:p>
            <a:pPr marL="358775" lvl="1" indent="-285750">
              <a:buFont typeface="Wingdings" panose="05000000000000000000" pitchFamily="2" charset="2"/>
              <a:buChar char="Ø"/>
            </a:pPr>
            <a:r>
              <a:rPr lang="tr-TR" sz="1600" b="1" dirty="0"/>
              <a:t>VD takip için gelmiş olanlar</a:t>
            </a:r>
          </a:p>
        </p:txBody>
      </p:sp>
      <p:sp>
        <p:nvSpPr>
          <p:cNvPr id="10" name="Rectangle 3"/>
          <p:cNvSpPr txBox="1">
            <a:spLocks noChangeArrowheads="1"/>
          </p:cNvSpPr>
          <p:nvPr/>
        </p:nvSpPr>
        <p:spPr>
          <a:xfrm>
            <a:off x="0" y="1268760"/>
            <a:ext cx="4788024" cy="47525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indent="542925" algn="l">
              <a:buClr>
                <a:srgbClr val="FF0000"/>
              </a:buClr>
              <a:defRPr/>
            </a:pPr>
            <a:r>
              <a:rPr lang="tr-TR" b="1" u="sng" dirty="0">
                <a:solidFill>
                  <a:srgbClr val="0070C0"/>
                </a:solidFill>
              </a:rPr>
              <a:t>2) İDARİ PARA CEZALARI</a:t>
            </a:r>
          </a:p>
          <a:p>
            <a:pPr marL="468000" lvl="1" indent="-285750" algn="just">
              <a:spcAft>
                <a:spcPts val="100"/>
              </a:spcAft>
              <a:buClr>
                <a:schemeClr val="tx1"/>
              </a:buClr>
              <a:buFont typeface="Wingdings" pitchFamily="2" charset="2"/>
              <a:buChar char="Ø"/>
            </a:pPr>
            <a:r>
              <a:rPr lang="tr-TR" altLang="tr-TR" sz="1800" b="1" dirty="0">
                <a:solidFill>
                  <a:schemeClr val="tx1"/>
                </a:solidFill>
              </a:rPr>
              <a:t>Trafik İdari Para Cezaları</a:t>
            </a:r>
          </a:p>
          <a:p>
            <a:pPr marL="468000" lvl="1" indent="-285750" algn="just">
              <a:spcAft>
                <a:spcPts val="100"/>
              </a:spcAft>
              <a:buClr>
                <a:schemeClr val="tx1"/>
              </a:buClr>
              <a:buFont typeface="Wingdings" pitchFamily="2" charset="2"/>
              <a:buChar char="Ø"/>
            </a:pPr>
            <a:r>
              <a:rPr lang="tr-TR" altLang="tr-TR" sz="1800" b="1" dirty="0">
                <a:solidFill>
                  <a:srgbClr val="C00000"/>
                </a:solidFill>
              </a:rPr>
              <a:t>Askerlik İdari Para Cezaları</a:t>
            </a:r>
          </a:p>
          <a:p>
            <a:pPr marL="468000" lvl="1" indent="-285750" algn="just">
              <a:spcAft>
                <a:spcPts val="100"/>
              </a:spcAft>
              <a:buClr>
                <a:schemeClr val="tx1"/>
              </a:buClr>
              <a:buFont typeface="Wingdings" pitchFamily="2" charset="2"/>
              <a:buChar char="Ø"/>
            </a:pPr>
            <a:r>
              <a:rPr lang="tr-TR" altLang="tr-TR" sz="1800" b="1" dirty="0">
                <a:solidFill>
                  <a:schemeClr val="tx1"/>
                </a:solidFill>
              </a:rPr>
              <a:t>Seçim İdari Para Cezaları</a:t>
            </a:r>
          </a:p>
          <a:p>
            <a:pPr marL="468000" lvl="1" indent="-285750" algn="just">
              <a:spcAft>
                <a:spcPts val="100"/>
              </a:spcAft>
              <a:buClr>
                <a:schemeClr val="tx1"/>
              </a:buClr>
              <a:buFont typeface="Wingdings" pitchFamily="2" charset="2"/>
              <a:buChar char="Ø"/>
            </a:pPr>
            <a:r>
              <a:rPr lang="tr-TR" altLang="tr-TR" sz="1800" b="1" dirty="0">
                <a:solidFill>
                  <a:srgbClr val="C00000"/>
                </a:solidFill>
              </a:rPr>
              <a:t>Nüfus İdari Para Cezaları </a:t>
            </a:r>
          </a:p>
          <a:p>
            <a:pPr marL="468000" lvl="1" indent="-285750" algn="just">
              <a:spcAft>
                <a:spcPts val="100"/>
              </a:spcAft>
              <a:buClr>
                <a:schemeClr val="tx1"/>
              </a:buClr>
              <a:buFont typeface="Wingdings" pitchFamily="2" charset="2"/>
              <a:buChar char="Ø"/>
            </a:pPr>
            <a:r>
              <a:rPr lang="tr-TR" altLang="tr-TR" sz="1800" b="1" dirty="0">
                <a:solidFill>
                  <a:schemeClr val="tx1"/>
                </a:solidFill>
              </a:rPr>
              <a:t>Karayolu Taşıma Kanununa Göre Kesilen İdari Para Cezaları </a:t>
            </a:r>
          </a:p>
          <a:p>
            <a:pPr marL="468000" lvl="1" indent="-285750" algn="just">
              <a:spcAft>
                <a:spcPts val="100"/>
              </a:spcAft>
              <a:buClr>
                <a:schemeClr val="tx1"/>
              </a:buClr>
              <a:buFont typeface="Wingdings" pitchFamily="2" charset="2"/>
              <a:buChar char="Ø"/>
            </a:pPr>
            <a:r>
              <a:rPr lang="tr-TR" altLang="tr-TR" sz="1800" b="1" dirty="0">
                <a:solidFill>
                  <a:srgbClr val="C00000"/>
                </a:solidFill>
              </a:rPr>
              <a:t>KGM İşletimindeki Otoyol ve Köprülerden Usulsüz Geçişler Nedeniyle Kesilen İdari Para Cezaları</a:t>
            </a:r>
          </a:p>
          <a:p>
            <a:pPr marL="468000" lvl="1" indent="-285750" algn="just">
              <a:spcAft>
                <a:spcPts val="100"/>
              </a:spcAft>
              <a:buClr>
                <a:schemeClr val="tx1"/>
              </a:buClr>
              <a:buFont typeface="Wingdings" pitchFamily="2" charset="2"/>
              <a:buChar char="Ø"/>
            </a:pPr>
            <a:r>
              <a:rPr lang="tr-TR" altLang="tr-TR" sz="1800" b="1" dirty="0">
                <a:solidFill>
                  <a:schemeClr val="tx1"/>
                </a:solidFill>
              </a:rPr>
              <a:t>Üst Kurullarca Verilen İdari Para Cezaları</a:t>
            </a:r>
          </a:p>
          <a:p>
            <a:pPr marL="468000" lvl="1" indent="-285750" algn="just">
              <a:spcAft>
                <a:spcPts val="100"/>
              </a:spcAft>
              <a:buClr>
                <a:schemeClr val="tx1"/>
              </a:buClr>
              <a:buFont typeface="Wingdings" pitchFamily="2" charset="2"/>
              <a:buChar char="Ø"/>
            </a:pPr>
            <a:r>
              <a:rPr lang="tr-TR" altLang="tr-TR" sz="1800" b="1" dirty="0">
                <a:solidFill>
                  <a:srgbClr val="C00000"/>
                </a:solidFill>
              </a:rPr>
              <a:t>4207 sayılı Tütün Ürünlerinin Zararlarının Önlenmesi ve Kontrolü Hakkında Kanun Kaynaklı İdari Para Cezaları</a:t>
            </a:r>
          </a:p>
          <a:p>
            <a:pPr marL="468000" lvl="1" indent="-285750" algn="just">
              <a:spcAft>
                <a:spcPts val="100"/>
              </a:spcAft>
              <a:buClr>
                <a:schemeClr val="tx1"/>
              </a:buClr>
              <a:buFont typeface="Wingdings" pitchFamily="2" charset="2"/>
              <a:buChar char="Ø"/>
            </a:pPr>
            <a:r>
              <a:rPr lang="tr-TR" altLang="tr-TR" sz="1800" b="1" dirty="0">
                <a:solidFill>
                  <a:schemeClr val="tx1"/>
                </a:solidFill>
              </a:rPr>
              <a:t>Vb.</a:t>
            </a:r>
          </a:p>
        </p:txBody>
      </p:sp>
    </p:spTree>
    <p:extLst>
      <p:ext uri="{BB962C8B-B14F-4D97-AF65-F5344CB8AC3E}">
        <p14:creationId xmlns:p14="http://schemas.microsoft.com/office/powerpoint/2010/main" val="1513925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solidFill>
                  <a:prstClr val="black"/>
                </a:solidFill>
                <a:latin typeface="Arial Black" pitchFamily="34" charset="0"/>
              </a:rPr>
              <a:pPr algn="r" eaLnBrk="1" hangingPunct="1"/>
              <a:t>8</a:t>
            </a:fld>
            <a:endParaRPr lang="tr-TR" altLang="tr-TR" sz="1200">
              <a:solidFill>
                <a:prstClr val="black"/>
              </a:solidFill>
              <a:latin typeface="Arial Black" pitchFamily="34" charset="0"/>
            </a:endParaRPr>
          </a:p>
        </p:txBody>
      </p:sp>
      <p:sp>
        <p:nvSpPr>
          <p:cNvPr id="7" name="Dikdörtgen 6"/>
          <p:cNvSpPr/>
          <p:nvPr/>
        </p:nvSpPr>
        <p:spPr>
          <a:xfrm>
            <a:off x="2195736" y="188640"/>
            <a:ext cx="6768751" cy="553998"/>
          </a:xfrm>
          <a:prstGeom prst="rect">
            <a:avLst/>
          </a:prstGeom>
        </p:spPr>
        <p:txBody>
          <a:bodyPr wrap="square">
            <a:spAutoFit/>
          </a:bodyPr>
          <a:lstStyle/>
          <a:p>
            <a:pPr algn="ctr">
              <a:spcBef>
                <a:spcPct val="0"/>
              </a:spcBef>
              <a:defRPr/>
            </a:pPr>
            <a:r>
              <a:rPr lang="tr-TR" altLang="tr-TR" sz="3000" b="1" dirty="0">
                <a:solidFill>
                  <a:srgbClr val="002060"/>
                </a:solidFill>
              </a:rPr>
              <a:t>KAPSAM: </a:t>
            </a:r>
            <a:r>
              <a:rPr lang="tr-TR" altLang="tr-TR" sz="3000" b="1" dirty="0">
                <a:solidFill>
                  <a:srgbClr val="FF0000"/>
                </a:solidFill>
              </a:rPr>
              <a:t>VERGİLERDE DÖNEM</a:t>
            </a:r>
          </a:p>
        </p:txBody>
      </p:sp>
      <p:sp>
        <p:nvSpPr>
          <p:cNvPr id="8" name="Dikdörtgen 2"/>
          <p:cNvSpPr/>
          <p:nvPr/>
        </p:nvSpPr>
        <p:spPr>
          <a:xfrm>
            <a:off x="539552" y="1404059"/>
            <a:ext cx="7776864" cy="4154984"/>
          </a:xfrm>
          <a:prstGeom prst="rect">
            <a:avLst/>
          </a:prstGeom>
        </p:spPr>
        <p:txBody>
          <a:bodyPr wrap="square">
            <a:spAutoFit/>
          </a:bodyPr>
          <a:lstStyle/>
          <a:p>
            <a:pPr marL="285750" indent="-285750" algn="just">
              <a:spcBef>
                <a:spcPct val="0"/>
              </a:spcBef>
              <a:buFont typeface="Wingdings" pitchFamily="2" charset="2"/>
              <a:buChar char="Ø"/>
            </a:pPr>
            <a:r>
              <a:rPr lang="tr-TR" altLang="tr-TR" sz="2400" b="1" dirty="0">
                <a:solidFill>
                  <a:srgbClr val="0070C0"/>
                </a:solidFill>
                <a:ea typeface="Calibri" pitchFamily="34" charset="0"/>
                <a:cs typeface="Calibri" pitchFamily="34" charset="0"/>
              </a:rPr>
              <a:t>KANUNUN KAPSAMI </a:t>
            </a:r>
            <a:r>
              <a:rPr lang="tr-TR" altLang="tr-TR" sz="3200" b="1" u="sng" dirty="0">
                <a:solidFill>
                  <a:srgbClr val="FF0000"/>
                </a:solidFill>
                <a:latin typeface="+mn-lt"/>
                <a:ea typeface="Calibri" pitchFamily="34" charset="0"/>
                <a:cs typeface="Calibri" pitchFamily="34" charset="0"/>
              </a:rPr>
              <a:t>31 Aralık 2022</a:t>
            </a:r>
            <a:r>
              <a:rPr lang="tr-TR" altLang="tr-TR" sz="3200" b="1" dirty="0">
                <a:solidFill>
                  <a:srgbClr val="0070C0"/>
                </a:solidFill>
                <a:latin typeface="+mn-lt"/>
                <a:ea typeface="Calibri" pitchFamily="34" charset="0"/>
                <a:cs typeface="Calibri" pitchFamily="34" charset="0"/>
              </a:rPr>
              <a:t> </a:t>
            </a:r>
            <a:r>
              <a:rPr lang="tr-TR" altLang="tr-TR" sz="2400" b="1" dirty="0">
                <a:solidFill>
                  <a:srgbClr val="0070C0"/>
                </a:solidFill>
                <a:latin typeface="+mn-lt"/>
                <a:ea typeface="Calibri" pitchFamily="34" charset="0"/>
                <a:cs typeface="Calibri" pitchFamily="34" charset="0"/>
              </a:rPr>
              <a:t>tarihi </a:t>
            </a:r>
            <a:r>
              <a:rPr lang="tr-TR" altLang="tr-TR" sz="2400" b="1" dirty="0">
                <a:solidFill>
                  <a:srgbClr val="0070C0"/>
                </a:solidFill>
                <a:ea typeface="Calibri" pitchFamily="34" charset="0"/>
                <a:cs typeface="Calibri" pitchFamily="34" charset="0"/>
              </a:rPr>
              <a:t>(bu tarih dahil) </a:t>
            </a:r>
            <a:r>
              <a:rPr lang="tr-TR" altLang="tr-TR" sz="2400" b="1" dirty="0">
                <a:solidFill>
                  <a:srgbClr val="0070C0"/>
                </a:solidFill>
                <a:latin typeface="+mn-lt"/>
                <a:ea typeface="Calibri" pitchFamily="34" charset="0"/>
                <a:cs typeface="Calibri" pitchFamily="34" charset="0"/>
              </a:rPr>
              <a:t>esas alınarak düzenlenmiştir.</a:t>
            </a:r>
          </a:p>
          <a:p>
            <a:pPr marL="342900" indent="-342900" algn="just">
              <a:spcBef>
                <a:spcPct val="0"/>
              </a:spcBef>
              <a:buFont typeface="Arial" pitchFamily="34" charset="0"/>
              <a:buChar char="•"/>
            </a:pPr>
            <a:endParaRPr lang="tr-TR" altLang="tr-TR" sz="1400" b="1" dirty="0">
              <a:latin typeface="+mn-lt"/>
              <a:ea typeface="Calibri" pitchFamily="34" charset="0"/>
              <a:cs typeface="Calibri" pitchFamily="34" charset="0"/>
            </a:endParaRPr>
          </a:p>
          <a:p>
            <a:pPr marL="285750" indent="-285750" algn="just">
              <a:spcBef>
                <a:spcPct val="0"/>
              </a:spcBef>
              <a:buFont typeface="Wingdings" pitchFamily="2" charset="2"/>
              <a:buChar char="Ø"/>
            </a:pPr>
            <a:r>
              <a:rPr lang="tr-TR" altLang="tr-TR" sz="2400" b="1" dirty="0">
                <a:solidFill>
                  <a:srgbClr val="FF0000"/>
                </a:solidFill>
                <a:ea typeface="Calibri" pitchFamily="34" charset="0"/>
                <a:cs typeface="Calibri" pitchFamily="34" charset="0"/>
              </a:rPr>
              <a:t>Vergiler</a:t>
            </a:r>
            <a:r>
              <a:rPr lang="tr-TR" altLang="tr-TR" sz="2400" b="1" dirty="0">
                <a:solidFill>
                  <a:srgbClr val="0070C0"/>
                </a:solidFill>
                <a:ea typeface="Calibri" pitchFamily="34" charset="0"/>
                <a:cs typeface="Calibri" pitchFamily="34" charset="0"/>
              </a:rPr>
              <a:t> için bu tarihten önceki </a:t>
            </a:r>
            <a:r>
              <a:rPr lang="tr-TR" altLang="tr-TR" sz="2400" b="1" dirty="0">
                <a:solidFill>
                  <a:srgbClr val="FF0000"/>
                </a:solidFill>
                <a:latin typeface="+mn-lt"/>
                <a:ea typeface="Calibri" pitchFamily="34" charset="0"/>
                <a:cs typeface="Calibri" pitchFamily="34" charset="0"/>
              </a:rPr>
              <a:t>vergilendirme dönemleri </a:t>
            </a:r>
            <a:r>
              <a:rPr lang="tr-TR" altLang="tr-TR" sz="2400" b="1" dirty="0">
                <a:solidFill>
                  <a:srgbClr val="0070C0"/>
                </a:solidFill>
                <a:ea typeface="Calibri" pitchFamily="34" charset="0"/>
                <a:cs typeface="Calibri" pitchFamily="34" charset="0"/>
              </a:rPr>
              <a:t>kapsama girmektedir.</a:t>
            </a:r>
          </a:p>
          <a:p>
            <a:pPr marL="285750" indent="-285750" algn="just">
              <a:spcBef>
                <a:spcPct val="0"/>
              </a:spcBef>
              <a:buFont typeface="Wingdings" pitchFamily="2" charset="2"/>
              <a:buChar char="Ø"/>
            </a:pPr>
            <a:endParaRPr lang="tr-TR" altLang="tr-TR" sz="1400" b="1" dirty="0">
              <a:latin typeface="+mn-lt"/>
              <a:ea typeface="Calibri" pitchFamily="34" charset="0"/>
              <a:cs typeface="Calibri" pitchFamily="34" charset="0"/>
            </a:endParaRPr>
          </a:p>
          <a:p>
            <a:pPr marL="285750" indent="-285750" algn="just">
              <a:spcBef>
                <a:spcPct val="0"/>
              </a:spcBef>
              <a:buFont typeface="Wingdings" pitchFamily="2" charset="2"/>
              <a:buChar char="Ø"/>
            </a:pPr>
            <a:r>
              <a:rPr lang="tr-TR" altLang="tr-TR" sz="2400" b="1" dirty="0">
                <a:solidFill>
                  <a:srgbClr val="FF0000"/>
                </a:solidFill>
                <a:latin typeface="+mn-lt"/>
                <a:ea typeface="Calibri" pitchFamily="34" charset="0"/>
                <a:cs typeface="Calibri" pitchFamily="34" charset="0"/>
              </a:rPr>
              <a:t>Beyannameli mükellefiyetlerde </a:t>
            </a:r>
            <a:r>
              <a:rPr lang="tr-TR" altLang="tr-TR" sz="2400" b="1" dirty="0">
                <a:solidFill>
                  <a:srgbClr val="0070C0"/>
                </a:solidFill>
                <a:latin typeface="+mn-lt"/>
                <a:ea typeface="Calibri" pitchFamily="34" charset="0"/>
                <a:cs typeface="Calibri" pitchFamily="34" charset="0"/>
              </a:rPr>
              <a:t>bu tarihe kadar verilmesi gereken </a:t>
            </a:r>
            <a:r>
              <a:rPr lang="tr-TR" altLang="tr-TR" sz="2400" b="1" dirty="0">
                <a:solidFill>
                  <a:srgbClr val="FF0000"/>
                </a:solidFill>
                <a:latin typeface="+mn-lt"/>
                <a:ea typeface="Calibri" pitchFamily="34" charset="0"/>
                <a:cs typeface="Calibri" pitchFamily="34" charset="0"/>
              </a:rPr>
              <a:t>beyannamelere</a:t>
            </a:r>
            <a:r>
              <a:rPr lang="tr-TR" altLang="tr-TR" sz="2400" b="1" dirty="0">
                <a:solidFill>
                  <a:srgbClr val="0070C0"/>
                </a:solidFill>
                <a:latin typeface="+mn-lt"/>
                <a:ea typeface="Calibri" pitchFamily="34" charset="0"/>
                <a:cs typeface="Calibri" pitchFamily="34" charset="0"/>
              </a:rPr>
              <a:t> konu vergiler </a:t>
            </a:r>
            <a:r>
              <a:rPr lang="tr-TR" altLang="tr-TR" sz="2400" b="1" dirty="0">
                <a:solidFill>
                  <a:srgbClr val="0070C0"/>
                </a:solidFill>
                <a:ea typeface="Calibri" pitchFamily="34" charset="0"/>
                <a:cs typeface="Calibri" pitchFamily="34" charset="0"/>
              </a:rPr>
              <a:t>kapsamdadır. </a:t>
            </a:r>
            <a:endParaRPr lang="tr-TR" altLang="tr-TR" sz="2400" b="1" dirty="0">
              <a:solidFill>
                <a:srgbClr val="0070C0"/>
              </a:solidFill>
              <a:latin typeface="+mn-lt"/>
              <a:ea typeface="Calibri" pitchFamily="34" charset="0"/>
              <a:cs typeface="Calibri" pitchFamily="34" charset="0"/>
            </a:endParaRPr>
          </a:p>
          <a:p>
            <a:pPr marL="266700" algn="just">
              <a:spcBef>
                <a:spcPct val="0"/>
              </a:spcBef>
            </a:pPr>
            <a:r>
              <a:rPr lang="tr-TR" altLang="tr-TR" sz="2400" b="1" dirty="0">
                <a:solidFill>
                  <a:srgbClr val="0070C0"/>
                </a:solidFill>
                <a:ea typeface="Calibri" pitchFamily="34" charset="0"/>
                <a:cs typeface="Calibri" pitchFamily="34" charset="0"/>
              </a:rPr>
              <a:t>(</a:t>
            </a:r>
            <a:r>
              <a:rPr lang="tr-TR" sz="2400" b="1" dirty="0">
                <a:solidFill>
                  <a:srgbClr val="FF0000"/>
                </a:solidFill>
              </a:rPr>
              <a:t>2022 yılında ödenmesi gereken geçici vergiler hariç</a:t>
            </a:r>
            <a:r>
              <a:rPr lang="tr-TR" sz="2400" b="1" dirty="0">
                <a:solidFill>
                  <a:srgbClr val="0070C0"/>
                </a:solidFill>
              </a:rPr>
              <a:t>)</a:t>
            </a:r>
            <a:endParaRPr lang="tr-TR" altLang="tr-TR" sz="2400" b="1" dirty="0">
              <a:solidFill>
                <a:srgbClr val="0070C0"/>
              </a:solidFill>
              <a:ea typeface="Calibri" pitchFamily="34" charset="0"/>
              <a:cs typeface="Calibri" pitchFamily="34" charset="0"/>
            </a:endParaRPr>
          </a:p>
          <a:p>
            <a:pPr algn="just">
              <a:spcBef>
                <a:spcPct val="0"/>
              </a:spcBef>
            </a:pPr>
            <a:endParaRPr lang="tr-TR" altLang="tr-TR" sz="1400" b="1" dirty="0">
              <a:solidFill>
                <a:srgbClr val="0070C0"/>
              </a:solidFill>
              <a:ea typeface="Calibri" pitchFamily="34" charset="0"/>
              <a:cs typeface="Calibri" pitchFamily="34" charset="0"/>
            </a:endParaRPr>
          </a:p>
          <a:p>
            <a:pPr marL="285750" indent="-285750" algn="just">
              <a:spcBef>
                <a:spcPct val="0"/>
              </a:spcBef>
              <a:buFont typeface="Wingdings" pitchFamily="2" charset="2"/>
              <a:buChar char="Ø"/>
            </a:pPr>
            <a:r>
              <a:rPr lang="tr-TR" altLang="tr-TR" sz="2400" b="1" dirty="0">
                <a:solidFill>
                  <a:srgbClr val="FF0000"/>
                </a:solidFill>
                <a:ea typeface="Calibri" pitchFamily="34" charset="0"/>
                <a:cs typeface="Calibri" pitchFamily="34" charset="0"/>
              </a:rPr>
              <a:t>2022 yılına </a:t>
            </a:r>
            <a:r>
              <a:rPr lang="tr-TR" altLang="tr-TR" sz="2400" b="1" dirty="0">
                <a:solidFill>
                  <a:srgbClr val="0070C0"/>
                </a:solidFill>
                <a:ea typeface="Calibri" pitchFamily="34" charset="0"/>
                <a:cs typeface="Calibri" pitchFamily="34" charset="0"/>
              </a:rPr>
              <a:t>ilişkin olarak bu tarihten önce </a:t>
            </a:r>
            <a:r>
              <a:rPr lang="tr-TR" altLang="tr-TR" sz="2400" b="1" dirty="0">
                <a:solidFill>
                  <a:srgbClr val="FF0000"/>
                </a:solidFill>
                <a:ea typeface="Calibri" pitchFamily="34" charset="0"/>
                <a:cs typeface="Calibri" pitchFamily="34" charset="0"/>
              </a:rPr>
              <a:t>tahakkuk</a:t>
            </a:r>
            <a:r>
              <a:rPr lang="tr-TR" altLang="tr-TR" sz="2400" b="1" dirty="0">
                <a:solidFill>
                  <a:srgbClr val="0070C0"/>
                </a:solidFill>
                <a:ea typeface="Calibri" pitchFamily="34" charset="0"/>
                <a:cs typeface="Calibri" pitchFamily="34" charset="0"/>
              </a:rPr>
              <a:t> eden </a:t>
            </a:r>
            <a:r>
              <a:rPr lang="tr-TR" altLang="tr-TR" sz="2400" b="1" dirty="0">
                <a:solidFill>
                  <a:srgbClr val="FF0000"/>
                </a:solidFill>
                <a:ea typeface="Calibri" pitchFamily="34" charset="0"/>
                <a:cs typeface="Calibri" pitchFamily="34" charset="0"/>
              </a:rPr>
              <a:t>motorlu taşıtlar vergisi </a:t>
            </a:r>
            <a:r>
              <a:rPr lang="tr-TR" altLang="tr-TR" sz="2400" b="1" dirty="0">
                <a:solidFill>
                  <a:srgbClr val="0070C0"/>
                </a:solidFill>
                <a:ea typeface="Calibri" pitchFamily="34" charset="0"/>
                <a:cs typeface="Calibri" pitchFamily="34" charset="0"/>
              </a:rPr>
              <a:t>ve </a:t>
            </a:r>
            <a:r>
              <a:rPr lang="tr-TR" altLang="tr-TR" sz="2400" b="1" dirty="0">
                <a:solidFill>
                  <a:srgbClr val="FF0000"/>
                </a:solidFill>
                <a:ea typeface="Calibri" pitchFamily="34" charset="0"/>
                <a:cs typeface="Calibri" pitchFamily="34" charset="0"/>
              </a:rPr>
              <a:t>yıllık harçlar </a:t>
            </a:r>
            <a:r>
              <a:rPr lang="tr-TR" altLang="tr-TR" sz="2400" b="1" dirty="0">
                <a:solidFill>
                  <a:srgbClr val="0070C0"/>
                </a:solidFill>
                <a:ea typeface="Calibri" pitchFamily="34" charset="0"/>
                <a:cs typeface="Calibri" pitchFamily="34" charset="0"/>
              </a:rPr>
              <a:t>kapsamdadır.</a:t>
            </a:r>
          </a:p>
        </p:txBody>
      </p:sp>
    </p:spTree>
    <p:extLst>
      <p:ext uri="{BB962C8B-B14F-4D97-AF65-F5344CB8AC3E}">
        <p14:creationId xmlns:p14="http://schemas.microsoft.com/office/powerpoint/2010/main" val="2938905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9</a:t>
            </a:fld>
            <a:endParaRPr lang="tr-TR" altLang="tr-TR" sz="1200">
              <a:latin typeface="Arial Black" pitchFamily="34" charset="0"/>
            </a:endParaRPr>
          </a:p>
        </p:txBody>
      </p:sp>
      <p:sp>
        <p:nvSpPr>
          <p:cNvPr id="8" name="Dikdörtgen 7"/>
          <p:cNvSpPr/>
          <p:nvPr/>
        </p:nvSpPr>
        <p:spPr>
          <a:xfrm>
            <a:off x="2267744" y="188640"/>
            <a:ext cx="6768751" cy="553998"/>
          </a:xfrm>
          <a:prstGeom prst="rect">
            <a:avLst/>
          </a:prstGeom>
        </p:spPr>
        <p:txBody>
          <a:bodyPr wrap="square">
            <a:spAutoFit/>
          </a:bodyPr>
          <a:lstStyle/>
          <a:p>
            <a:pPr lvl="0" algn="ctr">
              <a:spcBef>
                <a:spcPct val="0"/>
              </a:spcBef>
              <a:defRPr/>
            </a:pPr>
            <a:r>
              <a:rPr lang="tr-TR" altLang="tr-TR" sz="3000" b="1" dirty="0">
                <a:solidFill>
                  <a:srgbClr val="002060"/>
                </a:solidFill>
              </a:rPr>
              <a:t>KAPSAM: </a:t>
            </a:r>
            <a:r>
              <a:rPr lang="tr-TR" altLang="tr-TR" sz="3000" b="1" dirty="0">
                <a:solidFill>
                  <a:srgbClr val="FF0000"/>
                </a:solidFill>
                <a:ea typeface="+mj-ea"/>
                <a:cs typeface="+mj-cs"/>
              </a:rPr>
              <a:t>CEZALARDA DÖNEM</a:t>
            </a:r>
          </a:p>
        </p:txBody>
      </p:sp>
      <p:sp>
        <p:nvSpPr>
          <p:cNvPr id="9" name="Rectangle 3"/>
          <p:cNvSpPr txBox="1">
            <a:spLocks noChangeArrowheads="1"/>
          </p:cNvSpPr>
          <p:nvPr/>
        </p:nvSpPr>
        <p:spPr>
          <a:xfrm>
            <a:off x="216024" y="1196752"/>
            <a:ext cx="8316416" cy="48965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2" indent="-342900" algn="just">
              <a:buClr>
                <a:schemeClr val="tx1"/>
              </a:buClr>
              <a:buFont typeface="Wingdings" panose="05000000000000000000" pitchFamily="2" charset="2"/>
              <a:buChar char="Ø"/>
              <a:defRPr/>
            </a:pPr>
            <a:r>
              <a:rPr lang="tr-TR" altLang="tr-TR" sz="2300" b="1" dirty="0">
                <a:solidFill>
                  <a:srgbClr val="FF0000"/>
                </a:solidFill>
              </a:rPr>
              <a:t>31/12/2022</a:t>
            </a:r>
            <a:r>
              <a:rPr lang="tr-TR" altLang="tr-TR" sz="2300" b="1" dirty="0">
                <a:solidFill>
                  <a:srgbClr val="0070C0"/>
                </a:solidFill>
              </a:rPr>
              <a:t> tarihinden önceki </a:t>
            </a:r>
            <a:r>
              <a:rPr lang="tr-TR" altLang="tr-TR" b="1" u="sng" dirty="0">
                <a:solidFill>
                  <a:srgbClr val="FF0000"/>
                </a:solidFill>
              </a:rPr>
              <a:t>TESPİTLERE</a:t>
            </a:r>
            <a:r>
              <a:rPr lang="tr-TR" altLang="tr-TR" b="1" dirty="0">
                <a:solidFill>
                  <a:srgbClr val="FF0000"/>
                </a:solidFill>
              </a:rPr>
              <a:t> </a:t>
            </a:r>
            <a:r>
              <a:rPr lang="tr-TR" altLang="tr-TR" sz="2300" b="1" dirty="0">
                <a:solidFill>
                  <a:srgbClr val="0070C0"/>
                </a:solidFill>
              </a:rPr>
              <a:t>dayanılarak kesilen/kesilmesi gereken;</a:t>
            </a:r>
          </a:p>
          <a:p>
            <a:pPr marL="0" lvl="2" algn="l">
              <a:buClr>
                <a:schemeClr val="tx1"/>
              </a:buClr>
              <a:defRPr/>
            </a:pPr>
            <a:endParaRPr lang="tr-TR" altLang="tr-TR" sz="100" b="1" dirty="0">
              <a:solidFill>
                <a:srgbClr val="0070C0"/>
              </a:solidFill>
            </a:endParaRPr>
          </a:p>
          <a:p>
            <a:pPr marL="285750" lvl="2" indent="-285750">
              <a:buClr>
                <a:schemeClr val="tx1"/>
              </a:buClr>
              <a:defRPr/>
            </a:pPr>
            <a:endParaRPr lang="tr-TR" altLang="tr-TR" sz="800" b="1" dirty="0">
              <a:solidFill>
                <a:srgbClr val="0070C0"/>
              </a:solidFill>
            </a:endParaRPr>
          </a:p>
          <a:p>
            <a:pPr lvl="1" indent="-11113" algn="just">
              <a:lnSpc>
                <a:spcPct val="80000"/>
              </a:lnSpc>
              <a:spcBef>
                <a:spcPts val="0"/>
              </a:spcBef>
              <a:buClr>
                <a:schemeClr val="tx1"/>
              </a:buClr>
              <a:buFont typeface="Wingdings" pitchFamily="2" charset="2"/>
              <a:buChar char="Ø"/>
              <a:defRPr/>
            </a:pPr>
            <a:r>
              <a:rPr lang="tr-TR" altLang="tr-TR" sz="2300" b="1" dirty="0">
                <a:solidFill>
                  <a:srgbClr val="0070C0"/>
                </a:solidFill>
              </a:rPr>
              <a:t>Usulsüzlük Cezaları</a:t>
            </a:r>
          </a:p>
          <a:p>
            <a:pPr lvl="1" indent="-11113" algn="just">
              <a:lnSpc>
                <a:spcPct val="80000"/>
              </a:lnSpc>
              <a:spcBef>
                <a:spcPts val="0"/>
              </a:spcBef>
              <a:buClr>
                <a:schemeClr val="tx1"/>
              </a:buClr>
              <a:defRPr/>
            </a:pPr>
            <a:endParaRPr lang="tr-TR" altLang="tr-TR" sz="1200" b="1" dirty="0">
              <a:solidFill>
                <a:srgbClr val="0070C0"/>
              </a:solidFill>
            </a:endParaRPr>
          </a:p>
          <a:p>
            <a:pPr lvl="1" indent="-11113" algn="just">
              <a:lnSpc>
                <a:spcPct val="80000"/>
              </a:lnSpc>
              <a:spcBef>
                <a:spcPts val="0"/>
              </a:spcBef>
              <a:buClr>
                <a:schemeClr val="tx1"/>
              </a:buClr>
              <a:buFont typeface="Wingdings" pitchFamily="2" charset="2"/>
              <a:buChar char="Ø"/>
              <a:defRPr/>
            </a:pPr>
            <a:r>
              <a:rPr lang="tr-TR" altLang="tr-TR" sz="2300" b="1" dirty="0">
                <a:solidFill>
                  <a:srgbClr val="0070C0"/>
                </a:solidFill>
              </a:rPr>
              <a:t>Özel Usulsüzlük Cezaları</a:t>
            </a:r>
          </a:p>
          <a:p>
            <a:pPr marL="457200" indent="-11113" algn="just">
              <a:lnSpc>
                <a:spcPct val="80000"/>
              </a:lnSpc>
              <a:spcBef>
                <a:spcPts val="0"/>
              </a:spcBef>
              <a:buClr>
                <a:schemeClr val="tx1"/>
              </a:buClr>
              <a:buFont typeface="Wingdings" pitchFamily="2" charset="2"/>
              <a:buChar char="Ø"/>
              <a:defRPr/>
            </a:pPr>
            <a:endParaRPr lang="tr-TR" altLang="tr-TR" sz="1000" b="1" dirty="0">
              <a:solidFill>
                <a:schemeClr val="tx1"/>
              </a:solidFill>
            </a:endParaRPr>
          </a:p>
          <a:p>
            <a:pPr algn="just">
              <a:lnSpc>
                <a:spcPct val="80000"/>
              </a:lnSpc>
              <a:spcBef>
                <a:spcPts val="0"/>
              </a:spcBef>
              <a:buClr>
                <a:schemeClr val="tx1"/>
              </a:buClr>
              <a:buFont typeface="Wingdings" pitchFamily="2" charset="2"/>
              <a:buChar char="Ø"/>
              <a:defRPr/>
            </a:pPr>
            <a:endParaRPr lang="tr-TR" altLang="tr-TR" sz="800" b="1" dirty="0">
              <a:solidFill>
                <a:schemeClr val="tx1"/>
              </a:solidFill>
            </a:endParaRPr>
          </a:p>
          <a:p>
            <a:pPr algn="just">
              <a:lnSpc>
                <a:spcPct val="80000"/>
              </a:lnSpc>
              <a:spcBef>
                <a:spcPts val="0"/>
              </a:spcBef>
              <a:buClr>
                <a:schemeClr val="tx1"/>
              </a:buClr>
              <a:buFont typeface="Wingdings" pitchFamily="2" charset="2"/>
              <a:buChar char="Ø"/>
              <a:defRPr/>
            </a:pPr>
            <a:endParaRPr lang="tr-TR" altLang="tr-TR" sz="800" b="1" dirty="0">
              <a:solidFill>
                <a:schemeClr val="tx1"/>
              </a:solidFill>
            </a:endParaRPr>
          </a:p>
          <a:p>
            <a:pPr algn="just">
              <a:lnSpc>
                <a:spcPct val="80000"/>
              </a:lnSpc>
              <a:spcBef>
                <a:spcPts val="0"/>
              </a:spcBef>
              <a:buClr>
                <a:schemeClr val="tx1"/>
              </a:buClr>
              <a:buFont typeface="Wingdings" pitchFamily="2" charset="2"/>
              <a:buChar char="Ø"/>
              <a:defRPr/>
            </a:pPr>
            <a:endParaRPr lang="tr-TR" altLang="tr-TR" sz="800" b="1" dirty="0">
              <a:solidFill>
                <a:schemeClr val="tx1"/>
              </a:solidFill>
            </a:endParaRPr>
          </a:p>
          <a:p>
            <a:pPr marL="342900" indent="-342900" algn="just">
              <a:lnSpc>
                <a:spcPct val="80000"/>
              </a:lnSpc>
              <a:spcBef>
                <a:spcPts val="0"/>
              </a:spcBef>
              <a:buClr>
                <a:schemeClr val="tx1"/>
              </a:buClr>
              <a:buFont typeface="Wingdings" panose="05000000000000000000" pitchFamily="2" charset="2"/>
              <a:buChar char="Ø"/>
              <a:defRPr/>
            </a:pPr>
            <a:r>
              <a:rPr lang="tr-TR" altLang="tr-TR" sz="2300" b="1" dirty="0">
                <a:solidFill>
                  <a:srgbClr val="FF0000"/>
                </a:solidFill>
              </a:rPr>
              <a:t>31/12/2022 </a:t>
            </a:r>
            <a:r>
              <a:rPr lang="tr-TR" altLang="tr-TR" sz="2300" b="1" dirty="0">
                <a:solidFill>
                  <a:srgbClr val="0070C0"/>
                </a:solidFill>
              </a:rPr>
              <a:t>tarihinden önce </a:t>
            </a:r>
            <a:r>
              <a:rPr lang="tr-TR" altLang="tr-TR" sz="2400" b="1" u="sng" dirty="0">
                <a:solidFill>
                  <a:srgbClr val="FF0000"/>
                </a:solidFill>
              </a:rPr>
              <a:t>VERİLEN</a:t>
            </a:r>
            <a:r>
              <a:rPr lang="tr-TR" altLang="tr-TR" sz="2400" b="1" dirty="0">
                <a:solidFill>
                  <a:srgbClr val="FF0000"/>
                </a:solidFill>
              </a:rPr>
              <a:t> (</a:t>
            </a:r>
            <a:r>
              <a:rPr lang="tr-TR" altLang="tr-TR" sz="2300" b="1" dirty="0">
                <a:solidFill>
                  <a:srgbClr val="0070C0"/>
                </a:solidFill>
              </a:rPr>
              <a:t>ve</a:t>
            </a:r>
            <a:r>
              <a:rPr lang="tr-TR" altLang="tr-TR" sz="2400" b="1" dirty="0">
                <a:solidFill>
                  <a:srgbClr val="FF0000"/>
                </a:solidFill>
              </a:rPr>
              <a:t> 12/3/2023 tarihine kadar </a:t>
            </a:r>
            <a:r>
              <a:rPr lang="tr-TR" altLang="tr-TR" sz="2400" b="1" u="sng" dirty="0">
                <a:solidFill>
                  <a:srgbClr val="FF0000"/>
                </a:solidFill>
              </a:rPr>
              <a:t>TEBLİĞ</a:t>
            </a:r>
            <a:r>
              <a:rPr lang="tr-TR" altLang="tr-TR" sz="2400" b="1" dirty="0">
                <a:solidFill>
                  <a:srgbClr val="FF0000"/>
                </a:solidFill>
              </a:rPr>
              <a:t> edilen)</a:t>
            </a:r>
            <a:r>
              <a:rPr lang="tr-TR" altLang="tr-TR" sz="2300" b="1" dirty="0">
                <a:solidFill>
                  <a:srgbClr val="FF0000"/>
                </a:solidFill>
              </a:rPr>
              <a:t>;</a:t>
            </a:r>
          </a:p>
          <a:p>
            <a:pPr algn="just">
              <a:lnSpc>
                <a:spcPct val="80000"/>
              </a:lnSpc>
              <a:spcBef>
                <a:spcPts val="0"/>
              </a:spcBef>
              <a:buClr>
                <a:schemeClr val="tx1"/>
              </a:buClr>
              <a:defRPr/>
            </a:pPr>
            <a:endParaRPr lang="tr-TR" altLang="tr-TR" sz="400" b="1" dirty="0">
              <a:solidFill>
                <a:srgbClr val="0070C0"/>
              </a:solidFill>
            </a:endParaRPr>
          </a:p>
          <a:p>
            <a:pPr marL="109537" algn="just">
              <a:lnSpc>
                <a:spcPct val="80000"/>
              </a:lnSpc>
              <a:spcBef>
                <a:spcPts val="0"/>
              </a:spcBef>
              <a:buClr>
                <a:schemeClr val="tx1"/>
              </a:buClr>
              <a:defRPr/>
            </a:pPr>
            <a:endParaRPr lang="tr-TR" altLang="tr-TR" sz="800" b="1" dirty="0">
              <a:solidFill>
                <a:schemeClr val="tx1"/>
              </a:solidFill>
            </a:endParaRPr>
          </a:p>
          <a:p>
            <a:pPr lvl="1" algn="just">
              <a:lnSpc>
                <a:spcPct val="80000"/>
              </a:lnSpc>
              <a:spcBef>
                <a:spcPts val="0"/>
              </a:spcBef>
              <a:buClr>
                <a:schemeClr val="tx1"/>
              </a:buClr>
              <a:buFont typeface="Wingdings" pitchFamily="2" charset="2"/>
              <a:buChar char="Ø"/>
              <a:defRPr/>
            </a:pPr>
            <a:r>
              <a:rPr lang="tr-TR" altLang="tr-TR" sz="2300" b="1" dirty="0">
                <a:solidFill>
                  <a:srgbClr val="0070C0"/>
                </a:solidFill>
              </a:rPr>
              <a:t>Trafik  İdari Para Cezaları</a:t>
            </a:r>
          </a:p>
          <a:p>
            <a:pPr marL="566737" lvl="1" algn="just">
              <a:lnSpc>
                <a:spcPct val="80000"/>
              </a:lnSpc>
              <a:spcBef>
                <a:spcPts val="0"/>
              </a:spcBef>
              <a:buClr>
                <a:schemeClr val="tx1"/>
              </a:buClr>
              <a:defRPr/>
            </a:pPr>
            <a:endParaRPr lang="tr-TR" altLang="tr-TR" sz="1200" b="1" dirty="0">
              <a:solidFill>
                <a:srgbClr val="0070C0"/>
              </a:solidFill>
            </a:endParaRPr>
          </a:p>
          <a:p>
            <a:pPr lvl="1" algn="just">
              <a:lnSpc>
                <a:spcPct val="80000"/>
              </a:lnSpc>
              <a:spcBef>
                <a:spcPts val="0"/>
              </a:spcBef>
              <a:buClr>
                <a:schemeClr val="tx1"/>
              </a:buClr>
              <a:buFont typeface="Wingdings" pitchFamily="2" charset="2"/>
              <a:buChar char="Ø"/>
              <a:defRPr/>
            </a:pPr>
            <a:r>
              <a:rPr lang="tr-TR" altLang="tr-TR" sz="2300" b="1" dirty="0">
                <a:solidFill>
                  <a:srgbClr val="0070C0"/>
                </a:solidFill>
              </a:rPr>
              <a:t>Karayolu Taşıma Kanununa Göre Kesilen İdari Para Cezaları </a:t>
            </a:r>
          </a:p>
          <a:p>
            <a:pPr marL="566737" lvl="1" algn="just">
              <a:lnSpc>
                <a:spcPct val="80000"/>
              </a:lnSpc>
              <a:spcBef>
                <a:spcPts val="0"/>
              </a:spcBef>
              <a:buClr>
                <a:schemeClr val="tx1"/>
              </a:buClr>
              <a:defRPr/>
            </a:pPr>
            <a:endParaRPr lang="tr-TR" altLang="tr-TR" sz="1200" b="1" dirty="0">
              <a:solidFill>
                <a:srgbClr val="0070C0"/>
              </a:solidFill>
            </a:endParaRPr>
          </a:p>
          <a:p>
            <a:pPr marL="715963" lvl="1" indent="-266700" algn="just">
              <a:lnSpc>
                <a:spcPct val="80000"/>
              </a:lnSpc>
              <a:spcBef>
                <a:spcPts val="0"/>
              </a:spcBef>
              <a:buClr>
                <a:schemeClr val="tx1"/>
              </a:buClr>
              <a:buFont typeface="Wingdings" pitchFamily="2" charset="2"/>
              <a:buChar char="Ø"/>
              <a:defRPr/>
            </a:pPr>
            <a:r>
              <a:rPr lang="tr-TR" altLang="tr-TR" sz="2300" b="1" dirty="0" err="1">
                <a:solidFill>
                  <a:srgbClr val="0070C0"/>
                </a:solidFill>
              </a:rPr>
              <a:t>KGM’ce</a:t>
            </a:r>
            <a:r>
              <a:rPr lang="tr-TR" altLang="tr-TR" sz="2300" b="1" dirty="0">
                <a:solidFill>
                  <a:srgbClr val="0070C0"/>
                </a:solidFill>
              </a:rPr>
              <a:t> Kesilen İdari Para Cezaları</a:t>
            </a:r>
          </a:p>
          <a:p>
            <a:pPr marL="566737" lvl="1" algn="just">
              <a:lnSpc>
                <a:spcPct val="80000"/>
              </a:lnSpc>
              <a:spcBef>
                <a:spcPts val="0"/>
              </a:spcBef>
              <a:buClr>
                <a:schemeClr val="tx1"/>
              </a:buClr>
              <a:defRPr/>
            </a:pPr>
            <a:endParaRPr lang="tr-TR" altLang="tr-TR" sz="1200" b="1" dirty="0">
              <a:solidFill>
                <a:srgbClr val="0070C0"/>
              </a:solidFill>
            </a:endParaRPr>
          </a:p>
          <a:p>
            <a:pPr lvl="1" algn="just">
              <a:lnSpc>
                <a:spcPct val="80000"/>
              </a:lnSpc>
              <a:spcBef>
                <a:spcPts val="0"/>
              </a:spcBef>
              <a:buClr>
                <a:schemeClr val="tx1"/>
              </a:buClr>
              <a:buFont typeface="Wingdings" pitchFamily="2" charset="2"/>
              <a:buChar char="Ø"/>
              <a:defRPr/>
            </a:pPr>
            <a:r>
              <a:rPr lang="tr-TR" altLang="tr-TR" sz="2300" b="1" dirty="0">
                <a:solidFill>
                  <a:srgbClr val="0070C0"/>
                </a:solidFill>
              </a:rPr>
              <a:t>Askerlik, Seçim ve Nüfus İdari Para Cezaları </a:t>
            </a:r>
          </a:p>
          <a:p>
            <a:pPr lvl="1" algn="just">
              <a:lnSpc>
                <a:spcPct val="80000"/>
              </a:lnSpc>
              <a:spcBef>
                <a:spcPts val="0"/>
              </a:spcBef>
              <a:buClr>
                <a:schemeClr val="tx1"/>
              </a:buClr>
              <a:buFont typeface="Wingdings" pitchFamily="2" charset="2"/>
              <a:buChar char="Ø"/>
              <a:defRPr/>
            </a:pPr>
            <a:endParaRPr lang="tr-TR" altLang="tr-TR" sz="1200" b="1" dirty="0">
              <a:solidFill>
                <a:srgbClr val="0070C0"/>
              </a:solidFill>
            </a:endParaRPr>
          </a:p>
          <a:p>
            <a:pPr lvl="1" algn="just">
              <a:lnSpc>
                <a:spcPct val="80000"/>
              </a:lnSpc>
              <a:spcBef>
                <a:spcPts val="0"/>
              </a:spcBef>
              <a:buClr>
                <a:schemeClr val="tx1"/>
              </a:buClr>
              <a:buFont typeface="Wingdings" pitchFamily="2" charset="2"/>
              <a:buChar char="Ø"/>
              <a:defRPr/>
            </a:pPr>
            <a:r>
              <a:rPr lang="tr-TR" altLang="tr-TR" sz="2200" b="1" dirty="0">
                <a:solidFill>
                  <a:srgbClr val="0070C0"/>
                </a:solidFill>
              </a:rPr>
              <a:t>Diğer </a:t>
            </a:r>
            <a:r>
              <a:rPr lang="tr-TR" altLang="tr-TR" sz="2200" b="1" dirty="0">
                <a:solidFill>
                  <a:srgbClr val="FF0000"/>
                </a:solidFill>
              </a:rPr>
              <a:t>TÜM</a:t>
            </a:r>
            <a:r>
              <a:rPr lang="tr-TR" altLang="tr-TR" sz="2200" b="1" dirty="0">
                <a:solidFill>
                  <a:srgbClr val="0070C0"/>
                </a:solidFill>
              </a:rPr>
              <a:t> İdari Para Cezaları</a:t>
            </a:r>
            <a:endParaRPr lang="tr-TR" altLang="tr-TR" sz="2200" strike="sngStrike" dirty="0">
              <a:solidFill>
                <a:srgbClr val="0070C0"/>
              </a:solidFill>
            </a:endParaRPr>
          </a:p>
        </p:txBody>
      </p:sp>
    </p:spTree>
    <p:extLst>
      <p:ext uri="{BB962C8B-B14F-4D97-AF65-F5344CB8AC3E}">
        <p14:creationId xmlns:p14="http://schemas.microsoft.com/office/powerpoint/2010/main" val="13141159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5960</TotalTime>
  <Words>4442</Words>
  <Application>Microsoft Office PowerPoint</Application>
  <PresentationFormat>Ekran Gösterisi (4:3)</PresentationFormat>
  <Paragraphs>1139</Paragraphs>
  <Slides>62</Slides>
  <Notes>62</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62</vt:i4>
      </vt:variant>
    </vt:vector>
  </HeadingPairs>
  <TitlesOfParts>
    <vt:vector size="72" baseType="lpstr">
      <vt:lpstr>Arial</vt:lpstr>
      <vt:lpstr>Arial Black</vt:lpstr>
      <vt:lpstr>Calibri</vt:lpstr>
      <vt:lpstr>Georgia</vt:lpstr>
      <vt:lpstr>Myriad Pro</vt:lpstr>
      <vt:lpstr>Times New Roman</vt:lpstr>
      <vt:lpstr>Trebuchet MS</vt:lpstr>
      <vt:lpstr>Wingdings</vt:lpstr>
      <vt:lpstr>Ofis Teması</vt:lpstr>
      <vt:lpstr>1_Ofis Teması</vt:lpstr>
      <vt:lpstr>BAZI ALACAKLARIN YENİDEN YAPILANDIRILMASINA DAİR 7440 SAYILI KANUN</vt:lpstr>
      <vt:lpstr>MEVZUAT</vt:lpstr>
      <vt:lpstr>AMAÇ</vt:lpstr>
      <vt:lpstr>KANUNA GENEL BAKIŞ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MATRAH ve VERGİ ARTIRIMI</vt:lpstr>
      <vt:lpstr>PowerPoint Sunusu</vt:lpstr>
      <vt:lpstr>GELİR VERGİSİ MATRAH ARTIRIMI</vt:lpstr>
      <vt:lpstr>GELİR VERGİSİ MATRAH ARTIRIMI</vt:lpstr>
      <vt:lpstr>KURUMLAR VERGİSİ MATRAH ARTIRIMI</vt:lpstr>
      <vt:lpstr>KURUMLAR VERGİSİ MATRAH ARTIRIMI</vt:lpstr>
      <vt:lpstr>YATIRIM İNDİRİMİ VERGİ ARTIRIMI</vt:lpstr>
      <vt:lpstr> GELİR ve KURUMLAR VERGİSİ MATRAH ARTIRIMINA İLİŞKİN ORTAK HÜKÜMLER</vt:lpstr>
      <vt:lpstr>GELİR (STOPAJ) ve KURUMLAR (STOPAJ)  VERGİSİ ARTIRIMI</vt:lpstr>
      <vt:lpstr>PowerPoint Sunusu</vt:lpstr>
      <vt:lpstr>SERBEST MESLEK, KİRA ve KAR PAYI STOPAJINDA ARTIRIM</vt:lpstr>
      <vt:lpstr>YILLARA SARİ İNŞAAT İŞLERİ  STOPAJINDA ARTIRIM</vt:lpstr>
      <vt:lpstr>VERGİDEN MUAF ESNAFA YAPILAN ÖDEMELERDE STOPAJ ARTIRIMI</vt:lpstr>
      <vt:lpstr>ZİRAİ MAHSUL VE HİZMETLER İÇİN ÇİFTÇİLERE YAPILAN ÖDEMELERDE STOPAJ ARTIRIMI</vt:lpstr>
      <vt:lpstr>BEYANNAME VERMEMİŞ OLANLAR</vt:lpstr>
      <vt:lpstr>BEYANNAME VERMEMİŞ OLANLAR- ASGARİ MATRAH</vt:lpstr>
      <vt:lpstr>2022 YILI GV VE KV MATRAH ARTIRIMI</vt:lpstr>
      <vt:lpstr>2022 YILI GV VE KV MATRAH ARTIRIMI</vt:lpstr>
      <vt:lpstr>2022 YILI GV VE KV MATRAH ARTIRIMI</vt:lpstr>
      <vt:lpstr>KATMA DEĞER VERGİSİ ARTIRIMI</vt:lpstr>
      <vt:lpstr>MATRAH ve VERGİ ARTIRIMINA İLİŞKİN ORTAK HÜKÜMLER</vt:lpstr>
      <vt:lpstr>MATRAH ve VERGİ ARTIRIMINA İLİŞKİN ORTAK HÜKÜMLER</vt:lpstr>
      <vt:lpstr>MATRAH ve VERGİ ARTIRIMINA İLİŞKİN ORTAK HÜKÜMLER</vt:lpstr>
      <vt:lpstr> İŞLETMEDE BULUNDUĞU HALDE KAYITLARDA  YER ALMAYAN KIYMETLER (1)</vt:lpstr>
      <vt:lpstr> İŞLETMEDE BULUNDUĞU HALDE KAYITLARDA  YER ALMAYAN KIYMETLER (2)</vt:lpstr>
      <vt:lpstr>KAYITLARDA YER ALDIĞI HALDE İŞLETMEDE BULUNMAYAN EMTİA, MAKİNE, TEÇHİZAT VE DEMİRBAŞLAR</vt:lpstr>
      <vt:lpstr>KAYITLARDA YER ALDIĞI HALDE İŞLETMEDE BULUNMAYAN KASA MEVCUDU VE ORTAKLARDAN ALACAKLAR</vt:lpstr>
      <vt:lpstr>KANUNDAN YARARLANMA ŞARTLARI</vt:lpstr>
      <vt:lpstr>BAŞVURU, TAKSİT SAYISI VE ÖDEME SÜRESİ </vt:lpstr>
      <vt:lpstr>TAKSİTLİ ÖDEMELER</vt:lpstr>
      <vt:lpstr>İNDİRİMLİ ÖDEME </vt:lpstr>
      <vt:lpstr>ÖDEME KOLAYLIĞI</vt:lpstr>
      <vt:lpstr>ÖDEME KOLAYLIĞI</vt:lpstr>
      <vt:lpstr>SÜRESİNDE ÖDENMEYEN TAKSİTLER</vt:lpstr>
      <vt:lpstr>KATSAYISIZ ÖZEL ÖDEME ŞEKLİ (1)</vt:lpstr>
      <vt:lpstr>PowerPoint Sunusu</vt:lpstr>
      <vt:lpstr>DİĞER HUSUSLAR (1)</vt:lpstr>
      <vt:lpstr>DİĞER HUSUSLAR (2)</vt:lpstr>
      <vt:lpstr>ÖĞRENİM VE KATKI KREDİLERİNİN  GECİKME ZAMLARI </vt:lpstr>
      <vt:lpstr>ARAÇ MUAYENESİ</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GGM</dc:creator>
  <cp:lastModifiedBy>OSMAN KIRBAS</cp:lastModifiedBy>
  <cp:revision>532</cp:revision>
  <cp:lastPrinted>2023-03-15T12:43:37Z</cp:lastPrinted>
  <dcterms:created xsi:type="dcterms:W3CDTF">2016-04-15T06:58:29Z</dcterms:created>
  <dcterms:modified xsi:type="dcterms:W3CDTF">2023-04-12T09:20:47Z</dcterms:modified>
</cp:coreProperties>
</file>