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3" r:id="rId1"/>
  </p:sldMasterIdLst>
  <p:notesMasterIdLst>
    <p:notesMasterId r:id="rId28"/>
  </p:notesMasterIdLst>
  <p:sldIdLst>
    <p:sldId id="337" r:id="rId2"/>
    <p:sldId id="881" r:id="rId3"/>
    <p:sldId id="866" r:id="rId4"/>
    <p:sldId id="867" r:id="rId5"/>
    <p:sldId id="939" r:id="rId6"/>
    <p:sldId id="888" r:id="rId7"/>
    <p:sldId id="892" r:id="rId8"/>
    <p:sldId id="940" r:id="rId9"/>
    <p:sldId id="880" r:id="rId10"/>
    <p:sldId id="875" r:id="rId11"/>
    <p:sldId id="876" r:id="rId12"/>
    <p:sldId id="889" r:id="rId13"/>
    <p:sldId id="914" r:id="rId14"/>
    <p:sldId id="887" r:id="rId15"/>
    <p:sldId id="877" r:id="rId16"/>
    <p:sldId id="943" r:id="rId17"/>
    <p:sldId id="944" r:id="rId18"/>
    <p:sldId id="924" r:id="rId19"/>
    <p:sldId id="945" r:id="rId20"/>
    <p:sldId id="947" r:id="rId21"/>
    <p:sldId id="911" r:id="rId22"/>
    <p:sldId id="886" r:id="rId23"/>
    <p:sldId id="941" r:id="rId24"/>
    <p:sldId id="942" r:id="rId25"/>
    <p:sldId id="946" r:id="rId26"/>
    <p:sldId id="270"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700"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611DB6-1DAC-4D1E-80B1-4FD3C28B6D97}" type="datetimeFigureOut">
              <a:rPr lang="tr-TR" smtClean="0"/>
              <a:t>15.06.2023</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87ABD3-134A-4C42-B067-60DF67E6C5D8}" type="slidenum">
              <a:rPr lang="tr-TR" smtClean="0"/>
              <a:t>‹#›</a:t>
            </a:fld>
            <a:endParaRPr lang="tr-TR"/>
          </a:p>
        </p:txBody>
      </p:sp>
    </p:spTree>
    <p:extLst>
      <p:ext uri="{BB962C8B-B14F-4D97-AF65-F5344CB8AC3E}">
        <p14:creationId xmlns:p14="http://schemas.microsoft.com/office/powerpoint/2010/main" val="11783781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2687ABD3-134A-4C42-B067-60DF67E6C5D8}" type="slidenum">
              <a:rPr lang="tr-TR" smtClean="0"/>
              <a:t>21</a:t>
            </a:fld>
            <a:endParaRPr lang="tr-TR"/>
          </a:p>
        </p:txBody>
      </p:sp>
    </p:spTree>
    <p:extLst>
      <p:ext uri="{BB962C8B-B14F-4D97-AF65-F5344CB8AC3E}">
        <p14:creationId xmlns:p14="http://schemas.microsoft.com/office/powerpoint/2010/main" val="38156860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043DAAC1-E753-4804-B94E-D7460A0623EB}" type="datetimeFigureOut">
              <a:rPr lang="tr-TR" smtClean="0"/>
              <a:t>15.06.2023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1ECF1A4-DEA6-4FB9-A4BD-3B7E9A4CF2F7}" type="slidenum">
              <a:rPr lang="tr-TR" smtClean="0"/>
              <a:t>‹#›</a:t>
            </a:fld>
            <a:endParaRPr lang="tr-TR"/>
          </a:p>
        </p:txBody>
      </p:sp>
    </p:spTree>
    <p:extLst>
      <p:ext uri="{BB962C8B-B14F-4D97-AF65-F5344CB8AC3E}">
        <p14:creationId xmlns:p14="http://schemas.microsoft.com/office/powerpoint/2010/main" val="35187706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043DAAC1-E753-4804-B94E-D7460A0623EB}" type="datetimeFigureOut">
              <a:rPr lang="tr-TR" smtClean="0"/>
              <a:t>15.06.2023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1ECF1A4-DEA6-4FB9-A4BD-3B7E9A4CF2F7}" type="slidenum">
              <a:rPr lang="tr-TR" smtClean="0"/>
              <a:t>‹#›</a:t>
            </a:fld>
            <a:endParaRPr lang="tr-TR"/>
          </a:p>
        </p:txBody>
      </p:sp>
    </p:spTree>
    <p:extLst>
      <p:ext uri="{BB962C8B-B14F-4D97-AF65-F5344CB8AC3E}">
        <p14:creationId xmlns:p14="http://schemas.microsoft.com/office/powerpoint/2010/main" val="1326910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043DAAC1-E753-4804-B94E-D7460A0623EB}" type="datetimeFigureOut">
              <a:rPr lang="tr-TR" smtClean="0"/>
              <a:t>15.06.2023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1ECF1A4-DEA6-4FB9-A4BD-3B7E9A4CF2F7}" type="slidenum">
              <a:rPr lang="tr-TR" smtClean="0"/>
              <a:t>‹#›</a:t>
            </a:fld>
            <a:endParaRPr lang="tr-TR"/>
          </a:p>
        </p:txBody>
      </p:sp>
    </p:spTree>
    <p:extLst>
      <p:ext uri="{BB962C8B-B14F-4D97-AF65-F5344CB8AC3E}">
        <p14:creationId xmlns:p14="http://schemas.microsoft.com/office/powerpoint/2010/main" val="395579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043DAAC1-E753-4804-B94E-D7460A0623EB}" type="datetimeFigureOut">
              <a:rPr lang="tr-TR" smtClean="0"/>
              <a:t>15.06.2023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1ECF1A4-DEA6-4FB9-A4BD-3B7E9A4CF2F7}" type="slidenum">
              <a:rPr lang="tr-TR" smtClean="0"/>
              <a:t>‹#›</a:t>
            </a:fld>
            <a:endParaRPr lang="tr-TR"/>
          </a:p>
        </p:txBody>
      </p:sp>
    </p:spTree>
    <p:extLst>
      <p:ext uri="{BB962C8B-B14F-4D97-AF65-F5344CB8AC3E}">
        <p14:creationId xmlns:p14="http://schemas.microsoft.com/office/powerpoint/2010/main" val="1341296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043DAAC1-E753-4804-B94E-D7460A0623EB}" type="datetimeFigureOut">
              <a:rPr lang="tr-TR" smtClean="0"/>
              <a:t>15.06.2023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1ECF1A4-DEA6-4FB9-A4BD-3B7E9A4CF2F7}" type="slidenum">
              <a:rPr lang="tr-TR" smtClean="0"/>
              <a:t>‹#›</a:t>
            </a:fld>
            <a:endParaRPr lang="tr-TR"/>
          </a:p>
        </p:txBody>
      </p:sp>
    </p:spTree>
    <p:extLst>
      <p:ext uri="{BB962C8B-B14F-4D97-AF65-F5344CB8AC3E}">
        <p14:creationId xmlns:p14="http://schemas.microsoft.com/office/powerpoint/2010/main" val="1269536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043DAAC1-E753-4804-B94E-D7460A0623EB}" type="datetimeFigureOut">
              <a:rPr lang="tr-TR" smtClean="0"/>
              <a:t>15.06.2023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1ECF1A4-DEA6-4FB9-A4BD-3B7E9A4CF2F7}" type="slidenum">
              <a:rPr lang="tr-TR" smtClean="0"/>
              <a:t>‹#›</a:t>
            </a:fld>
            <a:endParaRPr lang="tr-TR"/>
          </a:p>
        </p:txBody>
      </p:sp>
    </p:spTree>
    <p:extLst>
      <p:ext uri="{BB962C8B-B14F-4D97-AF65-F5344CB8AC3E}">
        <p14:creationId xmlns:p14="http://schemas.microsoft.com/office/powerpoint/2010/main" val="172508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043DAAC1-E753-4804-B94E-D7460A0623EB}" type="datetimeFigureOut">
              <a:rPr lang="tr-TR" smtClean="0"/>
              <a:t>15.06.2023</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11ECF1A4-DEA6-4FB9-A4BD-3B7E9A4CF2F7}" type="slidenum">
              <a:rPr lang="tr-TR" smtClean="0"/>
              <a:t>‹#›</a:t>
            </a:fld>
            <a:endParaRPr lang="tr-TR"/>
          </a:p>
        </p:txBody>
      </p:sp>
    </p:spTree>
    <p:extLst>
      <p:ext uri="{BB962C8B-B14F-4D97-AF65-F5344CB8AC3E}">
        <p14:creationId xmlns:p14="http://schemas.microsoft.com/office/powerpoint/2010/main" val="2776069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043DAAC1-E753-4804-B94E-D7460A0623EB}" type="datetimeFigureOut">
              <a:rPr lang="tr-TR" smtClean="0"/>
              <a:t>15.06.2023</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11ECF1A4-DEA6-4FB9-A4BD-3B7E9A4CF2F7}" type="slidenum">
              <a:rPr lang="tr-TR" smtClean="0"/>
              <a:t>‹#›</a:t>
            </a:fld>
            <a:endParaRPr lang="tr-TR"/>
          </a:p>
        </p:txBody>
      </p:sp>
    </p:spTree>
    <p:extLst>
      <p:ext uri="{BB962C8B-B14F-4D97-AF65-F5344CB8AC3E}">
        <p14:creationId xmlns:p14="http://schemas.microsoft.com/office/powerpoint/2010/main" val="30353520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3DAAC1-E753-4804-B94E-D7460A0623EB}" type="datetimeFigureOut">
              <a:rPr lang="tr-TR" smtClean="0"/>
              <a:t>15.06.2023</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11ECF1A4-DEA6-4FB9-A4BD-3B7E9A4CF2F7}" type="slidenum">
              <a:rPr lang="tr-TR" smtClean="0"/>
              <a:t>‹#›</a:t>
            </a:fld>
            <a:endParaRPr lang="tr-TR"/>
          </a:p>
        </p:txBody>
      </p:sp>
    </p:spTree>
    <p:extLst>
      <p:ext uri="{BB962C8B-B14F-4D97-AF65-F5344CB8AC3E}">
        <p14:creationId xmlns:p14="http://schemas.microsoft.com/office/powerpoint/2010/main" val="22617440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043DAAC1-E753-4804-B94E-D7460A0623EB}" type="datetimeFigureOut">
              <a:rPr lang="tr-TR" smtClean="0"/>
              <a:t>15.06.2023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1ECF1A4-DEA6-4FB9-A4BD-3B7E9A4CF2F7}" type="slidenum">
              <a:rPr lang="tr-TR" smtClean="0"/>
              <a:t>‹#›</a:t>
            </a:fld>
            <a:endParaRPr lang="tr-TR"/>
          </a:p>
        </p:txBody>
      </p:sp>
    </p:spTree>
    <p:extLst>
      <p:ext uri="{BB962C8B-B14F-4D97-AF65-F5344CB8AC3E}">
        <p14:creationId xmlns:p14="http://schemas.microsoft.com/office/powerpoint/2010/main" val="20984646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043DAAC1-E753-4804-B94E-D7460A0623EB}" type="datetimeFigureOut">
              <a:rPr lang="tr-TR" smtClean="0"/>
              <a:t>15.06.2023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1ECF1A4-DEA6-4FB9-A4BD-3B7E9A4CF2F7}" type="slidenum">
              <a:rPr lang="tr-TR" smtClean="0"/>
              <a:t>‹#›</a:t>
            </a:fld>
            <a:endParaRPr lang="tr-TR"/>
          </a:p>
        </p:txBody>
      </p:sp>
    </p:spTree>
    <p:extLst>
      <p:ext uri="{BB962C8B-B14F-4D97-AF65-F5344CB8AC3E}">
        <p14:creationId xmlns:p14="http://schemas.microsoft.com/office/powerpoint/2010/main" val="1162921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3DAAC1-E753-4804-B94E-D7460A0623EB}" type="datetimeFigureOut">
              <a:rPr lang="tr-TR" smtClean="0"/>
              <a:t>15.06.2023</a:t>
            </a:fld>
            <a:endParaRPr lang="tr-T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ECF1A4-DEA6-4FB9-A4BD-3B7E9A4CF2F7}" type="slidenum">
              <a:rPr lang="tr-TR" smtClean="0"/>
              <a:t>‹#›</a:t>
            </a:fld>
            <a:endParaRPr lang="tr-TR"/>
          </a:p>
        </p:txBody>
      </p:sp>
    </p:spTree>
    <p:extLst>
      <p:ext uri="{BB962C8B-B14F-4D97-AF65-F5344CB8AC3E}">
        <p14:creationId xmlns:p14="http://schemas.microsoft.com/office/powerpoint/2010/main" val="3672408981"/>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1.png"/><Relationship Id="rId4" Type="http://schemas.openxmlformats.org/officeDocument/2006/relationships/image" Target="../media/image10.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B0CF3B3-BFF4-462F-8B49-16C690F8C531}" type="slidenum">
              <a:rPr kumimoji="0" lang="tr-TR" sz="1500" b="0" i="0" u="none" strike="noStrike" kern="1200" cap="none" spc="0" normalizeH="0" baseline="0" noProof="0" smtClean="0">
                <a:ln>
                  <a:noFill/>
                </a:ln>
                <a:solidFill>
                  <a:prstClr val="white"/>
                </a:solidFill>
                <a:effectLst/>
                <a:uLnTx/>
                <a:uFillTx/>
                <a:latin typeface="Gotham Narrow Thin"/>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a:t>
            </a:fld>
            <a:endParaRPr kumimoji="0" lang="tr-TR" sz="1500" b="0" i="0" u="none" strike="noStrike" kern="1200" cap="none" spc="0" normalizeH="0" baseline="0" noProof="0" dirty="0">
              <a:ln>
                <a:noFill/>
              </a:ln>
              <a:solidFill>
                <a:prstClr val="white"/>
              </a:solidFill>
              <a:effectLst/>
              <a:uLnTx/>
              <a:uFillTx/>
              <a:latin typeface="Gotham Narrow Thin"/>
              <a:ea typeface="+mn-ea"/>
              <a:cs typeface="+mn-cs"/>
            </a:endParaRPr>
          </a:p>
        </p:txBody>
      </p:sp>
      <p:sp>
        <p:nvSpPr>
          <p:cNvPr id="8" name="Metin kutusu 7"/>
          <p:cNvSpPr txBox="1"/>
          <p:nvPr/>
        </p:nvSpPr>
        <p:spPr>
          <a:xfrm>
            <a:off x="1038578" y="873303"/>
            <a:ext cx="9954821" cy="1938992"/>
          </a:xfrm>
          <a:prstGeom prst="rect">
            <a:avLst/>
          </a:prstGeom>
          <a:noFill/>
        </p:spPr>
        <p:txBody>
          <a:bodyPr wrap="square" rtlCol="0">
            <a:spAutoFit/>
          </a:bodyPr>
          <a:lstStyle/>
          <a:p>
            <a:pPr algn="ctr"/>
            <a:r>
              <a:rPr lang="tr-TR" sz="6000" b="1" dirty="0">
                <a:solidFill>
                  <a:schemeClr val="bg1"/>
                </a:solidFill>
                <a:latin typeface="Times New Roman" panose="02020603050405020304" pitchFamily="18" charset="0"/>
                <a:cs typeface="Times New Roman" panose="02020603050405020304" pitchFamily="18" charset="0"/>
              </a:rPr>
              <a:t>İNDİRİMLİ KURUMLAR VERGİSİ</a:t>
            </a:r>
          </a:p>
        </p:txBody>
      </p:sp>
      <p:sp>
        <p:nvSpPr>
          <p:cNvPr id="10" name="Metin kutusu 9"/>
          <p:cNvSpPr txBox="1"/>
          <p:nvPr/>
        </p:nvSpPr>
        <p:spPr>
          <a:xfrm>
            <a:off x="4684889" y="6149524"/>
            <a:ext cx="2460977" cy="461665"/>
          </a:xfrm>
          <a:prstGeom prst="rect">
            <a:avLst/>
          </a:prstGeom>
          <a:noFill/>
          <a:ln>
            <a:noFill/>
          </a:ln>
        </p:spPr>
        <p:txBody>
          <a:bodyPr wrap="square" rtlCol="0">
            <a:spAutoFit/>
          </a:bodyPr>
          <a:lstStyle/>
          <a:p>
            <a:pPr algn="ctr"/>
            <a:r>
              <a:rPr lang="tr-TR" sz="24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Haziran </a:t>
            </a:r>
            <a:r>
              <a:rPr lang="tr-TR" sz="2400" b="1" dirty="0" smtClean="0">
                <a:ln>
                  <a:solidFill>
                    <a:srgbClr val="6C8190"/>
                  </a:solidFill>
                </a:ln>
                <a:solidFill>
                  <a:schemeClr val="bg1"/>
                </a:solidFill>
                <a:latin typeface="Times New Roman" panose="02020603050405020304" pitchFamily="18" charset="0"/>
                <a:cs typeface="Times New Roman" panose="02020603050405020304" pitchFamily="18" charset="0"/>
              </a:rPr>
              <a:t> </a:t>
            </a:r>
            <a:r>
              <a:rPr lang="tr-TR" sz="2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2023</a:t>
            </a:r>
          </a:p>
        </p:txBody>
      </p:sp>
      <p:sp>
        <p:nvSpPr>
          <p:cNvPr id="6" name="Metin kutusu 5">
            <a:extLst>
              <a:ext uri="{FF2B5EF4-FFF2-40B4-BE49-F238E27FC236}">
                <a16:creationId xmlns:a16="http://schemas.microsoft.com/office/drawing/2014/main" id="{49096A79-F131-40B3-B87B-18DA7B1115D1}"/>
              </a:ext>
            </a:extLst>
          </p:cNvPr>
          <p:cNvSpPr txBox="1"/>
          <p:nvPr/>
        </p:nvSpPr>
        <p:spPr>
          <a:xfrm>
            <a:off x="1806084" y="4620975"/>
            <a:ext cx="4308362" cy="892552"/>
          </a:xfrm>
          <a:prstGeom prst="rect">
            <a:avLst/>
          </a:prstGeom>
          <a:noFill/>
        </p:spPr>
        <p:txBody>
          <a:bodyPr wrap="square" rtlCol="0">
            <a:spAutoFit/>
          </a:bodyPr>
          <a:lstStyle/>
          <a:p>
            <a:pPr algn="ctr" eaLnBrk="0" fontAlgn="auto" hangingPunct="0">
              <a:lnSpc>
                <a:spcPct val="120000"/>
              </a:lnSpc>
              <a:spcBef>
                <a:spcPct val="20000"/>
              </a:spcBef>
              <a:spcAft>
                <a:spcPts val="0"/>
              </a:spcAft>
              <a:buSzPct val="100000"/>
            </a:pPr>
            <a:r>
              <a:rPr lang="tr-TR" sz="2000" b="1" dirty="0">
                <a:solidFill>
                  <a:srgbClr val="6C8190"/>
                </a:solidFill>
                <a:effectLst>
                  <a:outerShdw blurRad="38100" dist="38100" dir="2700000" algn="tl">
                    <a:srgbClr val="000000">
                      <a:alpha val="43137"/>
                    </a:srgbClr>
                  </a:outerShdw>
                </a:effectLst>
              </a:rPr>
              <a:t>                      </a:t>
            </a:r>
          </a:p>
          <a:p>
            <a:pPr algn="ctr" eaLnBrk="0" fontAlgn="auto" hangingPunct="0">
              <a:lnSpc>
                <a:spcPct val="120000"/>
              </a:lnSpc>
              <a:spcBef>
                <a:spcPct val="20000"/>
              </a:spcBef>
              <a:spcAft>
                <a:spcPts val="0"/>
              </a:spcAft>
              <a:buSzPct val="100000"/>
            </a:pPr>
            <a:endParaRPr lang="tr-TR" sz="2000" b="1" dirty="0">
              <a:solidFill>
                <a:srgbClr val="6C8190"/>
              </a:solidFill>
              <a:effectLst>
                <a:outerShdw blurRad="38100" dist="38100" dir="2700000" algn="tl">
                  <a:srgbClr val="000000">
                    <a:alpha val="43137"/>
                  </a:srgbClr>
                </a:outerShdw>
              </a:effectLst>
            </a:endParaRPr>
          </a:p>
        </p:txBody>
      </p:sp>
      <p:sp>
        <p:nvSpPr>
          <p:cNvPr id="9" name="Metin kutusu 8">
            <a:extLst>
              <a:ext uri="{FF2B5EF4-FFF2-40B4-BE49-F238E27FC236}">
                <a16:creationId xmlns:a16="http://schemas.microsoft.com/office/drawing/2014/main" id="{49096A79-F131-40B3-B87B-18DA7B1115D1}"/>
              </a:ext>
            </a:extLst>
          </p:cNvPr>
          <p:cNvSpPr txBox="1"/>
          <p:nvPr/>
        </p:nvSpPr>
        <p:spPr>
          <a:xfrm>
            <a:off x="1038578" y="3984978"/>
            <a:ext cx="9670584" cy="1212640"/>
          </a:xfrm>
          <a:prstGeom prst="rect">
            <a:avLst/>
          </a:prstGeom>
          <a:noFill/>
        </p:spPr>
        <p:txBody>
          <a:bodyPr wrap="square" rtlCol="0">
            <a:spAutoFit/>
          </a:bodyPr>
          <a:lstStyle/>
          <a:p>
            <a:pPr algn="ctr" eaLnBrk="0" fontAlgn="auto" hangingPunct="0">
              <a:lnSpc>
                <a:spcPct val="120000"/>
              </a:lnSpc>
              <a:spcBef>
                <a:spcPct val="20000"/>
              </a:spcBef>
              <a:spcAft>
                <a:spcPts val="0"/>
              </a:spcAft>
              <a:buSzPct val="100000"/>
            </a:pPr>
            <a:r>
              <a:rPr lang="tr-TR" sz="2000" b="1" dirty="0">
                <a:solidFill>
                  <a:srgbClr val="6C8190"/>
                </a:solidFill>
                <a:effectLst>
                  <a:outerShdw blurRad="38100" dist="38100" dir="2700000" algn="tl">
                    <a:srgbClr val="000000">
                      <a:alpha val="43137"/>
                    </a:srgbClr>
                  </a:outerShdw>
                </a:effectLst>
              </a:rPr>
              <a:t> </a:t>
            </a:r>
            <a:r>
              <a:rPr lang="tr-TR"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SMMM Güney ÇINAR                                      </a:t>
            </a:r>
          </a:p>
          <a:p>
            <a:pPr algn="ctr" eaLnBrk="0" fontAlgn="auto" hangingPunct="0">
              <a:lnSpc>
                <a:spcPct val="120000"/>
              </a:lnSpc>
              <a:spcBef>
                <a:spcPct val="20000"/>
              </a:spcBef>
              <a:spcAft>
                <a:spcPts val="0"/>
              </a:spcAft>
              <a:buSzPct val="100000"/>
            </a:pPr>
            <a:r>
              <a:rPr lang="tr-TR"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Gaziantep </a:t>
            </a:r>
            <a:r>
              <a:rPr lang="tr-TR" sz="28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Tesmer</a:t>
            </a:r>
            <a:r>
              <a:rPr lang="tr-TR"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Eğitmeni</a:t>
            </a:r>
          </a:p>
        </p:txBody>
      </p:sp>
    </p:spTree>
    <p:extLst>
      <p:ext uri="{BB962C8B-B14F-4D97-AF65-F5344CB8AC3E}">
        <p14:creationId xmlns:p14="http://schemas.microsoft.com/office/powerpoint/2010/main" val="32985524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a:xfrm>
            <a:off x="11645267" y="6489989"/>
            <a:ext cx="4953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B0CF3B3-BFF4-462F-8B49-16C690F8C531}" type="slidenum">
              <a:rPr kumimoji="0" lang="tr-TR" sz="1500" b="0" i="0" u="none" strike="noStrike" kern="1200" cap="none" spc="0" normalizeH="0" baseline="0" noProof="0" smtClean="0">
                <a:ln>
                  <a:noFill/>
                </a:ln>
                <a:solidFill>
                  <a:prstClr val="white"/>
                </a:solidFill>
                <a:effectLst/>
                <a:uLnTx/>
                <a:uFillTx/>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tr-TR" sz="1500" b="0" i="0" u="none" strike="noStrike" kern="1200" cap="none" spc="0" normalizeH="0" baseline="0" noProof="0" dirty="0">
              <a:ln>
                <a:noFill/>
              </a:ln>
              <a:solidFill>
                <a:prstClr val="white"/>
              </a:solidFill>
              <a:effectLst/>
              <a:uLnTx/>
              <a:uFillTx/>
            </a:endParaRPr>
          </a:p>
        </p:txBody>
      </p:sp>
      <p:sp>
        <p:nvSpPr>
          <p:cNvPr id="6" name="Metin kutusu 5">
            <a:extLst>
              <a:ext uri="{FF2B5EF4-FFF2-40B4-BE49-F238E27FC236}">
                <a16:creationId xmlns:a16="http://schemas.microsoft.com/office/drawing/2014/main" id="{3FFE89F2-5AD7-4317-9070-8C07066819B4}"/>
              </a:ext>
            </a:extLst>
          </p:cNvPr>
          <p:cNvSpPr txBox="1"/>
          <p:nvPr/>
        </p:nvSpPr>
        <p:spPr>
          <a:xfrm>
            <a:off x="1179870" y="733633"/>
            <a:ext cx="10001361" cy="523220"/>
          </a:xfrm>
          <a:prstGeom prst="rect">
            <a:avLst/>
          </a:prstGeom>
          <a:solidFill>
            <a:schemeClr val="accent1">
              <a:lumMod val="75000"/>
            </a:schemeClr>
          </a:solidFill>
        </p:spPr>
        <p:txBody>
          <a:bodyPr wrap="square" rtlCol="0">
            <a:spAutoFit/>
          </a:bodyPr>
          <a:lstStyle/>
          <a:p>
            <a:pPr lvl="0" algn="ctr">
              <a:defRPr/>
            </a:pPr>
            <a:r>
              <a:rPr lang="tr-TR" sz="2800" b="1" dirty="0">
                <a:solidFill>
                  <a:prstClr val="white"/>
                </a:solidFill>
              </a:rPr>
              <a:t>İndirimli Kurumlar Vergisi Uygulaması</a:t>
            </a:r>
          </a:p>
        </p:txBody>
      </p:sp>
      <p:sp>
        <p:nvSpPr>
          <p:cNvPr id="2" name="Dikdörtgen 1"/>
          <p:cNvSpPr/>
          <p:nvPr/>
        </p:nvSpPr>
        <p:spPr>
          <a:xfrm>
            <a:off x="1108008" y="1744127"/>
            <a:ext cx="10073224" cy="4539704"/>
          </a:xfrm>
          <a:prstGeom prst="rect">
            <a:avLst/>
          </a:prstGeom>
        </p:spPr>
        <p:txBody>
          <a:bodyPr wrap="square">
            <a:spAutoFit/>
          </a:bodyPr>
          <a:lstStyle/>
          <a:p>
            <a:pPr algn="ctr">
              <a:lnSpc>
                <a:spcPct val="150000"/>
              </a:lnSpc>
              <a:spcAft>
                <a:spcPts val="600"/>
              </a:spcAft>
            </a:pPr>
            <a:r>
              <a:rPr lang="tr-TR" sz="2000" b="1" dirty="0">
                <a:latin typeface="Tahoma" panose="020B0604030504040204" pitchFamily="34" charset="0"/>
                <a:ea typeface="Tahoma" panose="020B0604030504040204" pitchFamily="34" charset="0"/>
                <a:cs typeface="Tahoma" panose="020B0604030504040204" pitchFamily="34" charset="0"/>
              </a:rPr>
              <a:t>İndirimli Kurumlar Vergisi Uygulamasında ve Yatırıma Katkı Tutarının Hesaplanmasında Dikkate Alınmayacak Yatırım Harcamaları</a:t>
            </a:r>
          </a:p>
          <a:p>
            <a:pPr marL="342900" indent="-342900" algn="just">
              <a:lnSpc>
                <a:spcPct val="150000"/>
              </a:lnSpc>
              <a:spcAft>
                <a:spcPts val="600"/>
              </a:spcAft>
              <a:buFontTx/>
              <a:buChar char="-"/>
            </a:pPr>
            <a:r>
              <a:rPr lang="tr-TR" sz="2000" dirty="0">
                <a:latin typeface="Tahoma" panose="020B0604030504040204" pitchFamily="34" charset="0"/>
                <a:ea typeface="Tahoma" panose="020B0604030504040204" pitchFamily="34" charset="0"/>
                <a:cs typeface="Tahoma" panose="020B0604030504040204" pitchFamily="34" charset="0"/>
              </a:rPr>
              <a:t>Arsa</a:t>
            </a:r>
          </a:p>
          <a:p>
            <a:pPr marL="342900" indent="-342900" algn="just">
              <a:lnSpc>
                <a:spcPct val="150000"/>
              </a:lnSpc>
              <a:spcAft>
                <a:spcPts val="600"/>
              </a:spcAft>
              <a:buFontTx/>
              <a:buChar char="-"/>
            </a:pPr>
            <a:r>
              <a:rPr lang="tr-TR" sz="2000" dirty="0">
                <a:latin typeface="Tahoma" panose="020B0604030504040204" pitchFamily="34" charset="0"/>
                <a:ea typeface="Tahoma" panose="020B0604030504040204" pitchFamily="34" charset="0"/>
                <a:cs typeface="Tahoma" panose="020B0604030504040204" pitchFamily="34" charset="0"/>
              </a:rPr>
              <a:t>Arazi</a:t>
            </a:r>
          </a:p>
          <a:p>
            <a:pPr marL="342900" indent="-342900" algn="just">
              <a:lnSpc>
                <a:spcPct val="150000"/>
              </a:lnSpc>
              <a:spcAft>
                <a:spcPts val="600"/>
              </a:spcAft>
              <a:buFontTx/>
              <a:buChar char="-"/>
            </a:pPr>
            <a:r>
              <a:rPr lang="tr-TR" sz="2000" dirty="0">
                <a:latin typeface="Tahoma" panose="020B0604030504040204" pitchFamily="34" charset="0"/>
                <a:ea typeface="Tahoma" panose="020B0604030504040204" pitchFamily="34" charset="0"/>
                <a:cs typeface="Tahoma" panose="020B0604030504040204" pitchFamily="34" charset="0"/>
              </a:rPr>
              <a:t>Royalti</a:t>
            </a:r>
          </a:p>
          <a:p>
            <a:pPr marL="342900" indent="-342900" algn="just">
              <a:lnSpc>
                <a:spcPct val="150000"/>
              </a:lnSpc>
              <a:spcAft>
                <a:spcPts val="600"/>
              </a:spcAft>
              <a:buFontTx/>
              <a:buChar char="-"/>
            </a:pPr>
            <a:r>
              <a:rPr lang="tr-TR" sz="2000" dirty="0">
                <a:latin typeface="Tahoma" panose="020B0604030504040204" pitchFamily="34" charset="0"/>
                <a:ea typeface="Tahoma" panose="020B0604030504040204" pitchFamily="34" charset="0"/>
                <a:cs typeface="Tahoma" panose="020B0604030504040204" pitchFamily="34" charset="0"/>
              </a:rPr>
              <a:t>Yedek </a:t>
            </a:r>
            <a:r>
              <a:rPr lang="tr-TR" sz="2000" dirty="0" smtClean="0">
                <a:latin typeface="Tahoma" panose="020B0604030504040204" pitchFamily="34" charset="0"/>
                <a:ea typeface="Tahoma" panose="020B0604030504040204" pitchFamily="34" charset="0"/>
                <a:cs typeface="Tahoma" panose="020B0604030504040204" pitchFamily="34" charset="0"/>
              </a:rPr>
              <a:t>Parça (</a:t>
            </a:r>
            <a:r>
              <a:rPr lang="tr-TR" i="1" dirty="0" smtClean="0"/>
              <a:t>"</a:t>
            </a:r>
            <a:r>
              <a:rPr lang="tr-TR" i="1" dirty="0"/>
              <a:t>Makine ve teçhizat bedelinin yüzde beşine kadar yedek parça ve Ek-8'de yer alan makine ve teçhizat gümrük vergisi muafiyeti sağlanmaksızın ithal edilerek sabit yatırım tutarına dâhil edilebilir</a:t>
            </a:r>
            <a:r>
              <a:rPr lang="tr-TR" i="1" dirty="0" smtClean="0"/>
              <a:t>.</a:t>
            </a:r>
            <a:r>
              <a:rPr lang="tr-TR" i="1" dirty="0"/>
              <a:t> "</a:t>
            </a:r>
            <a:r>
              <a:rPr lang="tr-TR" i="1" dirty="0" smtClean="0"/>
              <a:t>)</a:t>
            </a:r>
            <a:endParaRPr lang="tr-TR" sz="2000" i="1" dirty="0">
              <a:latin typeface="Tahoma" panose="020B0604030504040204" pitchFamily="34" charset="0"/>
              <a:ea typeface="Tahoma" panose="020B0604030504040204" pitchFamily="34" charset="0"/>
              <a:cs typeface="Tahoma" panose="020B0604030504040204" pitchFamily="34" charset="0"/>
            </a:endParaRPr>
          </a:p>
          <a:p>
            <a:pPr marL="342900" indent="-342900" algn="just">
              <a:lnSpc>
                <a:spcPct val="150000"/>
              </a:lnSpc>
              <a:spcAft>
                <a:spcPts val="600"/>
              </a:spcAft>
              <a:buFontTx/>
              <a:buChar char="-"/>
            </a:pPr>
            <a:r>
              <a:rPr lang="tr-TR" sz="2000" dirty="0">
                <a:latin typeface="Tahoma" panose="020B0604030504040204" pitchFamily="34" charset="0"/>
                <a:ea typeface="Tahoma" panose="020B0604030504040204" pitchFamily="34" charset="0"/>
                <a:cs typeface="Tahoma" panose="020B0604030504040204" pitchFamily="34" charset="0"/>
              </a:rPr>
              <a:t>Amortismana Tâbi Olmayan diğer harcamalar</a:t>
            </a:r>
            <a:endParaRPr lang="tr-TR" sz="900" dirty="0">
              <a:effectLst/>
              <a:latin typeface="Tahoma"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058765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a:xfrm>
            <a:off x="11645267" y="6489989"/>
            <a:ext cx="4953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B0CF3B3-BFF4-462F-8B49-16C690F8C531}" type="slidenum">
              <a:rPr kumimoji="0" lang="tr-TR" sz="1500" b="0" i="0" u="none" strike="noStrike" kern="1200" cap="none" spc="0" normalizeH="0" baseline="0" noProof="0" smtClean="0">
                <a:ln>
                  <a:noFill/>
                </a:ln>
                <a:solidFill>
                  <a:prstClr val="white"/>
                </a:solidFill>
                <a:effectLst/>
                <a:uLnTx/>
                <a:uFillTx/>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tr-TR" sz="1500" b="0" i="0" u="none" strike="noStrike" kern="1200" cap="none" spc="0" normalizeH="0" baseline="0" noProof="0" dirty="0">
              <a:ln>
                <a:noFill/>
              </a:ln>
              <a:solidFill>
                <a:prstClr val="white"/>
              </a:solidFill>
              <a:effectLst/>
              <a:uLnTx/>
              <a:uFillTx/>
            </a:endParaRPr>
          </a:p>
        </p:txBody>
      </p:sp>
      <p:sp>
        <p:nvSpPr>
          <p:cNvPr id="6" name="Metin kutusu 5">
            <a:extLst>
              <a:ext uri="{FF2B5EF4-FFF2-40B4-BE49-F238E27FC236}">
                <a16:creationId xmlns:a16="http://schemas.microsoft.com/office/drawing/2014/main" id="{3FFE89F2-5AD7-4317-9070-8C07066819B4}"/>
              </a:ext>
            </a:extLst>
          </p:cNvPr>
          <p:cNvSpPr txBox="1"/>
          <p:nvPr/>
        </p:nvSpPr>
        <p:spPr>
          <a:xfrm>
            <a:off x="973394" y="733633"/>
            <a:ext cx="10363200" cy="461665"/>
          </a:xfrm>
          <a:prstGeom prst="rect">
            <a:avLst/>
          </a:prstGeom>
          <a:solidFill>
            <a:schemeClr val="accent1">
              <a:lumMod val="75000"/>
            </a:schemeClr>
          </a:solidFill>
        </p:spPr>
        <p:txBody>
          <a:bodyPr wrap="square" rtlCol="0">
            <a:spAutoFit/>
          </a:bodyPr>
          <a:lstStyle/>
          <a:p>
            <a:pPr lvl="0" algn="ctr">
              <a:defRPr/>
            </a:pPr>
            <a:r>
              <a:rPr lang="tr-TR" sz="2400" b="1" dirty="0">
                <a:solidFill>
                  <a:prstClr val="white"/>
                </a:solidFill>
              </a:rPr>
              <a:t>İndirimli Kurumlar Vergisi Uygulaması</a:t>
            </a:r>
          </a:p>
        </p:txBody>
      </p:sp>
      <p:sp>
        <p:nvSpPr>
          <p:cNvPr id="2" name="Dikdörtgen 1"/>
          <p:cNvSpPr/>
          <p:nvPr/>
        </p:nvSpPr>
        <p:spPr>
          <a:xfrm>
            <a:off x="882947" y="1473231"/>
            <a:ext cx="10523346" cy="5016758"/>
          </a:xfrm>
          <a:prstGeom prst="rect">
            <a:avLst/>
          </a:prstGeom>
        </p:spPr>
        <p:txBody>
          <a:bodyPr wrap="square">
            <a:spAutoFit/>
          </a:bodyPr>
          <a:lstStyle/>
          <a:p>
            <a:pPr algn="just">
              <a:lnSpc>
                <a:spcPct val="150000"/>
              </a:lnSpc>
              <a:spcAft>
                <a:spcPts val="600"/>
              </a:spcAft>
            </a:pPr>
            <a:r>
              <a:rPr lang="tr-TR" dirty="0">
                <a:latin typeface="Tahoma" panose="020B0604030504040204" pitchFamily="34" charset="0"/>
                <a:ea typeface="Tahoma" panose="020B0604030504040204" pitchFamily="34" charset="0"/>
                <a:cs typeface="Tahoma" panose="020B0604030504040204" pitchFamily="34" charset="0"/>
              </a:rPr>
              <a:t>Kurumlar Vergisi Kanununa 28/2/2009 tarih ve 5838 sayılı Kanunla eklenen </a:t>
            </a:r>
            <a:r>
              <a:rPr lang="tr-TR" b="1" dirty="0">
                <a:latin typeface="Tahoma" panose="020B0604030504040204" pitchFamily="34" charset="0"/>
                <a:ea typeface="Tahoma" panose="020B0604030504040204" pitchFamily="34" charset="0"/>
                <a:cs typeface="Tahoma" panose="020B0604030504040204" pitchFamily="34" charset="0"/>
              </a:rPr>
              <a:t>32/A maddesi ile</a:t>
            </a:r>
            <a:r>
              <a:rPr lang="tr-TR" dirty="0">
                <a:latin typeface="Tahoma" panose="020B0604030504040204" pitchFamily="34" charset="0"/>
                <a:ea typeface="Tahoma" panose="020B0604030504040204" pitchFamily="34" charset="0"/>
                <a:cs typeface="Tahoma" panose="020B0604030504040204" pitchFamily="34" charset="0"/>
              </a:rPr>
              <a:t>,                                          </a:t>
            </a:r>
            <a:r>
              <a:rPr lang="tr-TR" u="sng" dirty="0">
                <a:latin typeface="Tahoma" panose="020B0604030504040204" pitchFamily="34" charset="0"/>
                <a:ea typeface="Tahoma" panose="020B0604030504040204" pitchFamily="34" charset="0"/>
                <a:cs typeface="Tahoma" panose="020B0604030504040204" pitchFamily="34" charset="0"/>
              </a:rPr>
              <a:t>yatırım teşvik belgesine bağlanan yatırımlardan elde edilen kazançların</a:t>
            </a:r>
            <a:r>
              <a:rPr lang="tr-TR" dirty="0">
                <a:latin typeface="Tahoma" panose="020B0604030504040204" pitchFamily="34" charset="0"/>
                <a:ea typeface="Tahoma" panose="020B0604030504040204" pitchFamily="34" charset="0"/>
                <a:cs typeface="Tahoma" panose="020B0604030504040204" pitchFamily="34" charset="0"/>
              </a:rPr>
              <a:t>, ilgili teşvik belgesinde                      yer alan yatırıma katkı ve vergi indirim oranları dikkate alınarak yatırımın kısmen veya tamamen işletilmesine başlanılan hesap döneminden itibaren yatırıma katkı tutarına ulaşıncaya kadar               indirimli oranlar üzerinden kurumlar vergisine tabi tutulacağı hüküm altına alınmıştır.</a:t>
            </a:r>
          </a:p>
          <a:p>
            <a:endParaRPr lang="tr-TR" sz="1200" dirty="0">
              <a:latin typeface="Tahoma" panose="020B0604030504040204" pitchFamily="34" charset="0"/>
              <a:ea typeface="Tahoma" panose="020B0604030504040204" pitchFamily="34" charset="0"/>
              <a:cs typeface="Tahoma" panose="020B0604030504040204" pitchFamily="34" charset="0"/>
            </a:endParaRPr>
          </a:p>
          <a:p>
            <a:pPr algn="just">
              <a:lnSpc>
                <a:spcPct val="150000"/>
              </a:lnSpc>
              <a:spcAft>
                <a:spcPts val="600"/>
              </a:spcAft>
            </a:pPr>
            <a:r>
              <a:rPr lang="tr-TR" dirty="0">
                <a:latin typeface="Tahoma" panose="020B0604030504040204" pitchFamily="34" charset="0"/>
                <a:ea typeface="Tahoma" panose="020B0604030504040204" pitchFamily="34" charset="0"/>
                <a:cs typeface="Tahoma" panose="020B0604030504040204" pitchFamily="34" charset="0"/>
              </a:rPr>
              <a:t>Ayrıca 6322 sayılı Kanunla Kurumlar Vergisi Kanununun 32/A maddesinin ikinci fıkrasına                    eklenen (c) bendi ile</a:t>
            </a:r>
            <a:r>
              <a:rPr lang="tr-TR" b="1" dirty="0">
                <a:latin typeface="Tahoma" panose="020B0604030504040204" pitchFamily="34" charset="0"/>
                <a:ea typeface="Tahoma" panose="020B0604030504040204" pitchFamily="34" charset="0"/>
                <a:cs typeface="Tahoma" panose="020B0604030504040204" pitchFamily="34" charset="0"/>
              </a:rPr>
              <a:t> </a:t>
            </a:r>
            <a:r>
              <a:rPr lang="tr-TR" dirty="0">
                <a:solidFill>
                  <a:srgbClr val="000000"/>
                </a:solidFill>
                <a:latin typeface="Tahoma" panose="020B0604030504040204" pitchFamily="34" charset="0"/>
                <a:ea typeface="Tahoma" panose="020B0604030504040204" pitchFamily="34" charset="0"/>
                <a:cs typeface="Tahoma" panose="020B0604030504040204" pitchFamily="34" charset="0"/>
              </a:rPr>
              <a:t>mükelleflerin, </a:t>
            </a:r>
            <a:r>
              <a:rPr lang="tr-TR" u="sng" dirty="0">
                <a:solidFill>
                  <a:srgbClr val="000000"/>
                </a:solidFill>
                <a:latin typeface="Tahoma" panose="020B0604030504040204" pitchFamily="34" charset="0"/>
                <a:ea typeface="Tahoma" panose="020B0604030504040204" pitchFamily="34" charset="0"/>
                <a:cs typeface="Tahoma" panose="020B0604030504040204" pitchFamily="34" charset="0"/>
              </a:rPr>
              <a:t>yatırım teşvik belgesi kapsamındaki yatırımlarından                          elde ettikleri kazançlarının yanı sıra</a:t>
            </a:r>
            <a:r>
              <a:rPr lang="tr-TR" dirty="0">
                <a:solidFill>
                  <a:srgbClr val="000000"/>
                </a:solidFill>
                <a:latin typeface="Tahoma" panose="020B0604030504040204" pitchFamily="34" charset="0"/>
                <a:ea typeface="Tahoma" panose="020B0604030504040204" pitchFamily="34" charset="0"/>
                <a:cs typeface="Tahoma" panose="020B0604030504040204" pitchFamily="34" charset="0"/>
              </a:rPr>
              <a:t> toplam yatırıma katkı tutarının Bakanlar Kurulu (Cumhurbaşkanı) Kararı ile belirlenen kısmını ve</a:t>
            </a:r>
            <a:r>
              <a:rPr lang="tr-TR"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tr-TR" dirty="0">
                <a:solidFill>
                  <a:srgbClr val="000000"/>
                </a:solidFill>
                <a:latin typeface="Tahoma" panose="020B0604030504040204" pitchFamily="34" charset="0"/>
                <a:ea typeface="Tahoma" panose="020B0604030504040204" pitchFamily="34" charset="0"/>
                <a:cs typeface="Tahoma" panose="020B0604030504040204" pitchFamily="34" charset="0"/>
              </a:rPr>
              <a:t>gerçekleştirilen yatırım harcaması tutarını geçmemek üzere                                 </a:t>
            </a:r>
            <a:r>
              <a:rPr lang="tr-TR" u="sng" dirty="0">
                <a:solidFill>
                  <a:srgbClr val="000000"/>
                </a:solidFill>
                <a:latin typeface="Tahoma" panose="020B0604030504040204" pitchFamily="34" charset="0"/>
                <a:ea typeface="Tahoma" panose="020B0604030504040204" pitchFamily="34" charset="0"/>
                <a:cs typeface="Tahoma" panose="020B0604030504040204" pitchFamily="34" charset="0"/>
              </a:rPr>
              <a:t>yatırım döneminde </a:t>
            </a:r>
            <a:r>
              <a:rPr lang="tr-TR" u="sng" dirty="0">
                <a:solidFill>
                  <a:srgbClr val="FF0000"/>
                </a:solidFill>
                <a:latin typeface="Tahoma" panose="020B0604030504040204" pitchFamily="34" charset="0"/>
                <a:ea typeface="Tahoma" panose="020B0604030504040204" pitchFamily="34" charset="0"/>
                <a:cs typeface="Tahoma" panose="020B0604030504040204" pitchFamily="34" charset="0"/>
              </a:rPr>
              <a:t>diğer faaliyetlerinden elde ettikleri kazançlarına da </a:t>
            </a:r>
            <a:r>
              <a:rPr lang="tr-TR" u="sng" dirty="0">
                <a:solidFill>
                  <a:srgbClr val="000000"/>
                </a:solidFill>
                <a:latin typeface="Tahoma" panose="020B0604030504040204" pitchFamily="34" charset="0"/>
                <a:ea typeface="Tahoma" panose="020B0604030504040204" pitchFamily="34" charset="0"/>
                <a:cs typeface="Tahoma" panose="020B0604030504040204" pitchFamily="34" charset="0"/>
              </a:rPr>
              <a:t>(01.01.2013 tarihinden itibaren)</a:t>
            </a:r>
            <a:r>
              <a:rPr lang="tr-TR" dirty="0">
                <a:solidFill>
                  <a:srgbClr val="000000"/>
                </a:solidFill>
                <a:latin typeface="Tahoma" panose="020B0604030504040204" pitchFamily="34" charset="0"/>
                <a:ea typeface="Tahoma" panose="020B0604030504040204" pitchFamily="34" charset="0"/>
                <a:cs typeface="Tahoma" panose="020B0604030504040204" pitchFamily="34" charset="0"/>
              </a:rPr>
              <a:t> indirimli kurumlar vergisi uygulanması mümkün hale gelmiştir.</a:t>
            </a:r>
            <a:endParaRPr lang="tr-TR"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1580626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a:xfrm>
            <a:off x="11645267" y="6489989"/>
            <a:ext cx="4953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B0CF3B3-BFF4-462F-8B49-16C690F8C531}" type="slidenum">
              <a:rPr kumimoji="0" lang="tr-TR" sz="1500" b="0" i="0" u="none" strike="noStrike" kern="1200" cap="none" spc="0" normalizeH="0" baseline="0" noProof="0" smtClean="0">
                <a:ln>
                  <a:noFill/>
                </a:ln>
                <a:solidFill>
                  <a:prstClr val="white"/>
                </a:solidFill>
                <a:effectLst/>
                <a:uLnTx/>
                <a:uFillTx/>
              </a:rPr>
              <a:pPr marL="0" marR="0" lvl="0" indent="0" algn="ctr" defTabSz="914400" rtl="0" eaLnBrk="1" fontAlgn="auto" latinLnBrk="0" hangingPunct="1">
                <a:lnSpc>
                  <a:spcPct val="100000"/>
                </a:lnSpc>
                <a:spcBef>
                  <a:spcPts val="0"/>
                </a:spcBef>
                <a:spcAft>
                  <a:spcPts val="0"/>
                </a:spcAft>
                <a:buClrTx/>
                <a:buSzTx/>
                <a:buFontTx/>
                <a:buNone/>
                <a:tabLst/>
                <a:defRPr/>
              </a:pPr>
              <a:t>12</a:t>
            </a:fld>
            <a:endParaRPr kumimoji="0" lang="tr-TR" sz="1500" b="0" i="0" u="none" strike="noStrike" kern="1200" cap="none" spc="0" normalizeH="0" baseline="0" noProof="0" dirty="0">
              <a:ln>
                <a:noFill/>
              </a:ln>
              <a:solidFill>
                <a:prstClr val="white"/>
              </a:solidFill>
              <a:effectLst/>
              <a:uLnTx/>
              <a:uFillTx/>
            </a:endParaRPr>
          </a:p>
        </p:txBody>
      </p:sp>
      <p:sp>
        <p:nvSpPr>
          <p:cNvPr id="6" name="Metin kutusu 5">
            <a:extLst>
              <a:ext uri="{FF2B5EF4-FFF2-40B4-BE49-F238E27FC236}">
                <a16:creationId xmlns:a16="http://schemas.microsoft.com/office/drawing/2014/main" id="{3FFE89F2-5AD7-4317-9070-8C07066819B4}"/>
              </a:ext>
            </a:extLst>
          </p:cNvPr>
          <p:cNvSpPr txBox="1"/>
          <p:nvPr/>
        </p:nvSpPr>
        <p:spPr>
          <a:xfrm>
            <a:off x="976602" y="733633"/>
            <a:ext cx="10294778" cy="523220"/>
          </a:xfrm>
          <a:prstGeom prst="rect">
            <a:avLst/>
          </a:prstGeom>
          <a:solidFill>
            <a:schemeClr val="accent1">
              <a:lumMod val="75000"/>
            </a:schemeClr>
          </a:solidFill>
        </p:spPr>
        <p:txBody>
          <a:bodyPr wrap="square" rtlCol="0">
            <a:spAutoFit/>
          </a:bodyPr>
          <a:lstStyle/>
          <a:p>
            <a:pPr lvl="0" algn="ctr">
              <a:defRPr/>
            </a:pPr>
            <a:r>
              <a:rPr lang="tr-TR" sz="2800" b="1" dirty="0">
                <a:solidFill>
                  <a:prstClr val="white"/>
                </a:solidFill>
              </a:rPr>
              <a:t>Diğer Faaliyetlerden Elde Edilen Kazançlar</a:t>
            </a:r>
          </a:p>
        </p:txBody>
      </p:sp>
      <p:sp>
        <p:nvSpPr>
          <p:cNvPr id="4" name="Dikdörtgen 3"/>
          <p:cNvSpPr/>
          <p:nvPr/>
        </p:nvSpPr>
        <p:spPr>
          <a:xfrm>
            <a:off x="976602" y="3301486"/>
            <a:ext cx="10294778" cy="3077766"/>
          </a:xfrm>
          <a:prstGeom prst="rect">
            <a:avLst/>
          </a:prstGeom>
        </p:spPr>
        <p:txBody>
          <a:bodyPr wrap="square">
            <a:spAutoFit/>
          </a:bodyPr>
          <a:lstStyle/>
          <a:p>
            <a:endParaRPr lang="tr-TR" sz="1200" dirty="0">
              <a:solidFill>
                <a:srgbClr val="000000"/>
              </a:solidFill>
              <a:latin typeface="Calibri" panose="020F0502020204030204" pitchFamily="34" charset="0"/>
            </a:endParaRPr>
          </a:p>
          <a:p>
            <a:pPr algn="just">
              <a:lnSpc>
                <a:spcPct val="150000"/>
              </a:lnSpc>
              <a:spcAft>
                <a:spcPts val="600"/>
              </a:spcAft>
            </a:pPr>
            <a:r>
              <a:rPr lang="tr-TR" u="sng" dirty="0">
                <a:solidFill>
                  <a:srgbClr val="000000"/>
                </a:solidFill>
                <a:latin typeface="Tahoma" panose="020B0604030504040204" pitchFamily="34" charset="0"/>
                <a:ea typeface="Tahoma" panose="020B0604030504040204" pitchFamily="34" charset="0"/>
                <a:cs typeface="Tahoma" panose="020B0604030504040204" pitchFamily="34" charset="0"/>
              </a:rPr>
              <a:t>Bakanlar Kurulunun 07.09.2016 tarih ve 2016/9139 sayılı Kararı ile</a:t>
            </a:r>
            <a:r>
              <a:rPr lang="tr-TR" dirty="0">
                <a:solidFill>
                  <a:srgbClr val="000000"/>
                </a:solidFill>
                <a:latin typeface="Tahoma" panose="020B0604030504040204" pitchFamily="34" charset="0"/>
                <a:ea typeface="Tahoma" panose="020B0604030504040204" pitchFamily="34" charset="0"/>
                <a:cs typeface="Tahoma" panose="020B0604030504040204" pitchFamily="34" charset="0"/>
              </a:rPr>
              <a:t> 05.10.2016 tarihinden itibaren, </a:t>
            </a:r>
          </a:p>
          <a:p>
            <a:pPr algn="just">
              <a:lnSpc>
                <a:spcPct val="150000"/>
              </a:lnSpc>
              <a:spcAft>
                <a:spcPts val="600"/>
              </a:spcAft>
            </a:pPr>
            <a:r>
              <a:rPr lang="tr-TR" dirty="0">
                <a:solidFill>
                  <a:srgbClr val="000000"/>
                </a:solidFill>
                <a:latin typeface="Tahoma" panose="020B0604030504040204" pitchFamily="34" charset="0"/>
                <a:ea typeface="Tahoma" panose="020B0604030504040204" pitchFamily="34" charset="0"/>
                <a:cs typeface="Tahoma" panose="020B0604030504040204" pitchFamily="34" charset="0"/>
              </a:rPr>
              <a:t>- gerçekleştirilen yatırım harcaması tutarını</a:t>
            </a:r>
            <a:r>
              <a:rPr lang="tr-TR" b="1" dirty="0">
                <a:solidFill>
                  <a:srgbClr val="000000"/>
                </a:solidFill>
                <a:latin typeface="Tahoma" panose="020B0604030504040204" pitchFamily="34" charset="0"/>
                <a:ea typeface="Tahoma" panose="020B0604030504040204" pitchFamily="34" charset="0"/>
                <a:cs typeface="Tahoma" panose="020B0604030504040204" pitchFamily="34" charset="0"/>
              </a:rPr>
              <a:t> aşmamak</a:t>
            </a:r>
            <a:r>
              <a:rPr lang="tr-TR" dirty="0">
                <a:solidFill>
                  <a:srgbClr val="000000"/>
                </a:solidFill>
                <a:latin typeface="Tahoma" panose="020B0604030504040204" pitchFamily="34" charset="0"/>
                <a:ea typeface="Tahoma" panose="020B0604030504040204" pitchFamily="34" charset="0"/>
                <a:cs typeface="Tahoma" panose="020B0604030504040204" pitchFamily="34" charset="0"/>
              </a:rPr>
              <a:t> ve </a:t>
            </a:r>
          </a:p>
          <a:p>
            <a:pPr algn="just">
              <a:lnSpc>
                <a:spcPct val="150000"/>
              </a:lnSpc>
              <a:spcAft>
                <a:spcPts val="600"/>
              </a:spcAft>
            </a:pPr>
            <a:r>
              <a:rPr lang="tr-TR" dirty="0">
                <a:solidFill>
                  <a:srgbClr val="000000"/>
                </a:solidFill>
                <a:latin typeface="Tahoma" panose="020B0604030504040204" pitchFamily="34" charset="0"/>
                <a:ea typeface="Tahoma" panose="020B0604030504040204" pitchFamily="34" charset="0"/>
                <a:cs typeface="Tahoma" panose="020B0604030504040204" pitchFamily="34" charset="0"/>
              </a:rPr>
              <a:t>- toplam yatırıma katkı tutarının </a:t>
            </a:r>
            <a:r>
              <a:rPr lang="tr-TR" b="1" dirty="0">
                <a:solidFill>
                  <a:srgbClr val="000000"/>
                </a:solidFill>
                <a:latin typeface="Tahoma" panose="020B0604030504040204" pitchFamily="34" charset="0"/>
                <a:ea typeface="Tahoma" panose="020B0604030504040204" pitchFamily="34" charset="0"/>
                <a:cs typeface="Tahoma" panose="020B0604030504040204" pitchFamily="34" charset="0"/>
              </a:rPr>
              <a:t>%80</a:t>
            </a:r>
            <a:r>
              <a:rPr lang="tr-TR" dirty="0">
                <a:solidFill>
                  <a:srgbClr val="000000"/>
                </a:solidFill>
                <a:latin typeface="Tahoma" panose="020B0604030504040204" pitchFamily="34" charset="0"/>
                <a:ea typeface="Tahoma" panose="020B0604030504040204" pitchFamily="34" charset="0"/>
                <a:cs typeface="Tahoma" panose="020B0604030504040204" pitchFamily="34" charset="0"/>
              </a:rPr>
              <a:t>’ini geçmemek üzere </a:t>
            </a:r>
          </a:p>
          <a:p>
            <a:pPr algn="just">
              <a:lnSpc>
                <a:spcPct val="150000"/>
              </a:lnSpc>
              <a:spcAft>
                <a:spcPts val="600"/>
              </a:spcAft>
            </a:pPr>
            <a:r>
              <a:rPr lang="tr-TR" dirty="0">
                <a:solidFill>
                  <a:srgbClr val="000000"/>
                </a:solidFill>
                <a:latin typeface="Tahoma" panose="020B0604030504040204" pitchFamily="34" charset="0"/>
                <a:ea typeface="Tahoma" panose="020B0604030504040204" pitchFamily="34" charset="0"/>
                <a:cs typeface="Tahoma" panose="020B0604030504040204" pitchFamily="34" charset="0"/>
              </a:rPr>
              <a:t>yatırım döneminde yatırımcının diğer faaliyetlerinden elde edilen kazançlarına indirimli gelir veya kurumlar vergisi uygulanabilecektir.</a:t>
            </a:r>
          </a:p>
          <a:p>
            <a:pPr algn="just">
              <a:lnSpc>
                <a:spcPct val="150000"/>
              </a:lnSpc>
              <a:spcAft>
                <a:spcPts val="600"/>
              </a:spcAft>
            </a:pPr>
            <a:r>
              <a:rPr lang="tr-TR" dirty="0">
                <a:solidFill>
                  <a:srgbClr val="000000"/>
                </a:solidFill>
                <a:latin typeface="Tahoma" panose="020B0604030504040204" pitchFamily="34" charset="0"/>
                <a:ea typeface="Tahoma" panose="020B0604030504040204" pitchFamily="34" charset="0"/>
                <a:cs typeface="Tahoma" panose="020B0604030504040204" pitchFamily="34" charset="0"/>
              </a:rPr>
              <a:t>Söz konusu Karar ile, </a:t>
            </a:r>
            <a:r>
              <a:rPr lang="tr-TR" dirty="0">
                <a:latin typeface="Tahoma" panose="020B0604030504040204" pitchFamily="34" charset="0"/>
                <a:ea typeface="Tahoma" panose="020B0604030504040204" pitchFamily="34" charset="0"/>
                <a:cs typeface="Tahoma" panose="020B0604030504040204" pitchFamily="34" charset="0"/>
              </a:rPr>
              <a:t>bu oranın uygulanmasında bölge ve sektör ayrımı da ortadan kaldırılmıştır. </a:t>
            </a:r>
          </a:p>
        </p:txBody>
      </p:sp>
      <p:sp>
        <p:nvSpPr>
          <p:cNvPr id="5" name="Dikdörtgen 4"/>
          <p:cNvSpPr/>
          <p:nvPr/>
        </p:nvSpPr>
        <p:spPr>
          <a:xfrm>
            <a:off x="976602" y="1547160"/>
            <a:ext cx="10294778" cy="1754326"/>
          </a:xfrm>
          <a:prstGeom prst="rect">
            <a:avLst/>
          </a:prstGeom>
        </p:spPr>
        <p:txBody>
          <a:bodyPr wrap="square">
            <a:spAutoFit/>
          </a:bodyPr>
          <a:lstStyle/>
          <a:p>
            <a:pPr lvl="0" algn="just">
              <a:lnSpc>
                <a:spcPct val="150000"/>
              </a:lnSpc>
            </a:pPr>
            <a:r>
              <a:rPr lang="tr-TR" dirty="0">
                <a:solidFill>
                  <a:srgbClr val="000000"/>
                </a:solidFill>
                <a:latin typeface="Tahoma" panose="020B0604030504040204" pitchFamily="34" charset="0"/>
                <a:ea typeface="Tahoma" panose="020B0604030504040204" pitchFamily="34" charset="0"/>
                <a:cs typeface="Tahoma" panose="020B0604030504040204" pitchFamily="34" charset="0"/>
              </a:rPr>
              <a:t>Buna göre, mükelleflerin diğer faaliyetlerinden yatırım döneminde elde ettikleri kazançlarına              indirimli kurumlar vergisi uygulanmak suretiyle kısmen yararlanılabilecek yatırıma katkı tutarı,              en fazla toplam yatırıma katkı tutarının Bakanlar Kurulu Kararı ile belirlenen oranına tekabül eden kısmı kadar olabilecektir.</a:t>
            </a:r>
            <a:endParaRPr lang="tr-TR"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2554971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a:xfrm>
            <a:off x="11645267" y="6489989"/>
            <a:ext cx="4953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B0CF3B3-BFF4-462F-8B49-16C690F8C531}" type="slidenum">
              <a:rPr kumimoji="0" lang="tr-TR" sz="1500" b="0" i="0" u="none" strike="noStrike" kern="1200" cap="none" spc="0" normalizeH="0" baseline="0" noProof="0" smtClean="0">
                <a:ln>
                  <a:noFill/>
                </a:ln>
                <a:solidFill>
                  <a:prstClr val="white"/>
                </a:solidFill>
                <a:effectLst/>
                <a:uLnTx/>
                <a:uFillTx/>
              </a:rPr>
              <a:pPr marL="0" marR="0" lvl="0" indent="0" algn="ctr" defTabSz="914400" rtl="0" eaLnBrk="1" fontAlgn="auto" latinLnBrk="0" hangingPunct="1">
                <a:lnSpc>
                  <a:spcPct val="100000"/>
                </a:lnSpc>
                <a:spcBef>
                  <a:spcPts val="0"/>
                </a:spcBef>
                <a:spcAft>
                  <a:spcPts val="0"/>
                </a:spcAft>
                <a:buClrTx/>
                <a:buSzTx/>
                <a:buFontTx/>
                <a:buNone/>
                <a:tabLst/>
                <a:defRPr/>
              </a:pPr>
              <a:t>13</a:t>
            </a:fld>
            <a:endParaRPr kumimoji="0" lang="tr-TR" sz="1500" b="0" i="0" u="none" strike="noStrike" kern="1200" cap="none" spc="0" normalizeH="0" baseline="0" noProof="0" dirty="0">
              <a:ln>
                <a:noFill/>
              </a:ln>
              <a:solidFill>
                <a:prstClr val="white"/>
              </a:solidFill>
              <a:effectLst/>
              <a:uLnTx/>
              <a:uFillTx/>
            </a:endParaRPr>
          </a:p>
        </p:txBody>
      </p:sp>
      <p:sp>
        <p:nvSpPr>
          <p:cNvPr id="6" name="Metin kutusu 5">
            <a:extLst>
              <a:ext uri="{FF2B5EF4-FFF2-40B4-BE49-F238E27FC236}">
                <a16:creationId xmlns:a16="http://schemas.microsoft.com/office/drawing/2014/main" id="{3FFE89F2-5AD7-4317-9070-8C07066819B4}"/>
              </a:ext>
            </a:extLst>
          </p:cNvPr>
          <p:cNvSpPr txBox="1"/>
          <p:nvPr/>
        </p:nvSpPr>
        <p:spPr>
          <a:xfrm>
            <a:off x="1015892" y="733633"/>
            <a:ext cx="10257453" cy="523220"/>
          </a:xfrm>
          <a:prstGeom prst="rect">
            <a:avLst/>
          </a:prstGeom>
          <a:solidFill>
            <a:schemeClr val="accent1">
              <a:lumMod val="75000"/>
            </a:schemeClr>
          </a:solidFill>
        </p:spPr>
        <p:txBody>
          <a:bodyPr wrap="square" rtlCol="0">
            <a:spAutoFit/>
          </a:bodyPr>
          <a:lstStyle/>
          <a:p>
            <a:pPr lvl="0" algn="ctr">
              <a:defRPr/>
            </a:pPr>
            <a:r>
              <a:rPr lang="tr-TR" sz="2800" b="1" dirty="0">
                <a:solidFill>
                  <a:prstClr val="white"/>
                </a:solidFill>
              </a:rPr>
              <a:t>Diğer Faaliyetlerden Elde Edilen Kazançlar</a:t>
            </a:r>
          </a:p>
        </p:txBody>
      </p:sp>
      <p:sp>
        <p:nvSpPr>
          <p:cNvPr id="2" name="Dikdörtgen 1"/>
          <p:cNvSpPr/>
          <p:nvPr/>
        </p:nvSpPr>
        <p:spPr>
          <a:xfrm>
            <a:off x="1015893" y="1861367"/>
            <a:ext cx="10257453" cy="4304255"/>
          </a:xfrm>
          <a:prstGeom prst="rect">
            <a:avLst/>
          </a:prstGeom>
        </p:spPr>
        <p:txBody>
          <a:bodyPr wrap="square">
            <a:spAutoFit/>
          </a:bodyPr>
          <a:lstStyle/>
          <a:p>
            <a:pPr algn="just">
              <a:lnSpc>
                <a:spcPct val="150000"/>
              </a:lnSpc>
              <a:spcAft>
                <a:spcPts val="600"/>
              </a:spcAft>
            </a:pPr>
            <a:r>
              <a:rPr lang="tr-TR" dirty="0">
                <a:solidFill>
                  <a:srgbClr val="000000"/>
                </a:solidFill>
                <a:latin typeface="Tahoma" panose="020B0604030504040204" pitchFamily="34" charset="0"/>
                <a:ea typeface="Tahoma" panose="020B0604030504040204" pitchFamily="34" charset="0"/>
                <a:cs typeface="Tahoma" panose="020B0604030504040204" pitchFamily="34" charset="0"/>
              </a:rPr>
              <a:t>Diğer faaliyetlerden elde edilen kazançlara indirimli kurumlar vergisi uygulanması açısından </a:t>
            </a:r>
            <a:r>
              <a:rPr lang="tr-TR" b="1" dirty="0">
                <a:solidFill>
                  <a:srgbClr val="000000"/>
                </a:solidFill>
                <a:latin typeface="Tahoma" panose="020B0604030504040204" pitchFamily="34" charset="0"/>
                <a:ea typeface="Tahoma" panose="020B0604030504040204" pitchFamily="34" charset="0"/>
                <a:cs typeface="Tahoma" panose="020B0604030504040204" pitchFamily="34" charset="0"/>
              </a:rPr>
              <a:t>“yatırım dönemi” ifadesinden</a:t>
            </a:r>
            <a:r>
              <a:rPr lang="tr-TR"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tr-TR" u="sng" dirty="0">
                <a:solidFill>
                  <a:srgbClr val="000000"/>
                </a:solidFill>
                <a:latin typeface="Tahoma" panose="020B0604030504040204" pitchFamily="34" charset="0"/>
                <a:ea typeface="Tahoma" panose="020B0604030504040204" pitchFamily="34" charset="0"/>
                <a:cs typeface="Tahoma" panose="020B0604030504040204" pitchFamily="34" charset="0"/>
              </a:rPr>
              <a:t>yatırım teşvik belgesi kapsamındaki yatırıma fiilen başlanılan tarihi içeren geçici vergilendirme döneminin başından</a:t>
            </a:r>
            <a:r>
              <a:rPr lang="tr-TR"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tr-TR" u="sng" dirty="0">
                <a:solidFill>
                  <a:srgbClr val="000000"/>
                </a:solidFill>
                <a:latin typeface="Tahoma" panose="020B0604030504040204" pitchFamily="34" charset="0"/>
                <a:ea typeface="Tahoma" panose="020B0604030504040204" pitchFamily="34" charset="0"/>
                <a:cs typeface="Tahoma" panose="020B0604030504040204" pitchFamily="34" charset="0"/>
              </a:rPr>
              <a:t>tamamlama vizesi yapılması amacıyla Ekonomi Bakanlığına müracaat tarihini içeren geçici vergilendirme döneminin son gününe kadar olan sürenin anlaşılması gerekmektedir</a:t>
            </a:r>
            <a:r>
              <a:rPr lang="tr-TR" dirty="0">
                <a:solidFill>
                  <a:srgbClr val="000000"/>
                </a:solidFill>
                <a:latin typeface="Tahoma" panose="020B0604030504040204" pitchFamily="34" charset="0"/>
                <a:ea typeface="Tahoma" panose="020B0604030504040204" pitchFamily="34" charset="0"/>
                <a:cs typeface="Tahoma" panose="020B0604030504040204" pitchFamily="34" charset="0"/>
              </a:rPr>
              <a:t>.</a:t>
            </a:r>
            <a:endParaRPr lang="tr-TR" dirty="0">
              <a:latin typeface="Tahoma" panose="020B0604030504040204" pitchFamily="34" charset="0"/>
              <a:ea typeface="Tahoma" panose="020B0604030504040204" pitchFamily="34" charset="0"/>
              <a:cs typeface="Tahoma" panose="020B0604030504040204" pitchFamily="34" charset="0"/>
            </a:endParaRPr>
          </a:p>
          <a:p>
            <a:pPr algn="just">
              <a:lnSpc>
                <a:spcPct val="115000"/>
              </a:lnSpc>
              <a:spcAft>
                <a:spcPts val="600"/>
              </a:spcAft>
            </a:pPr>
            <a:r>
              <a:rPr lang="tr-TR" dirty="0">
                <a:solidFill>
                  <a:srgbClr val="000000"/>
                </a:solidFill>
                <a:latin typeface="Tahoma" panose="020B0604030504040204" pitchFamily="34" charset="0"/>
                <a:ea typeface="Tahoma" panose="020B0604030504040204" pitchFamily="34" charset="0"/>
                <a:cs typeface="Tahoma" panose="020B0604030504040204" pitchFamily="34" charset="0"/>
              </a:rPr>
              <a:t> </a:t>
            </a:r>
            <a:endParaRPr lang="tr-TR" dirty="0">
              <a:latin typeface="Tahoma" panose="020B0604030504040204" pitchFamily="34" charset="0"/>
              <a:ea typeface="Tahoma" panose="020B0604030504040204" pitchFamily="34" charset="0"/>
              <a:cs typeface="Tahoma" panose="020B0604030504040204" pitchFamily="34" charset="0"/>
            </a:endParaRPr>
          </a:p>
          <a:p>
            <a:pPr algn="just">
              <a:lnSpc>
                <a:spcPct val="150000"/>
              </a:lnSpc>
              <a:spcAft>
                <a:spcPts val="600"/>
              </a:spcAft>
            </a:pPr>
            <a:r>
              <a:rPr lang="tr-TR" u="sng" dirty="0">
                <a:solidFill>
                  <a:srgbClr val="000000"/>
                </a:solidFill>
                <a:latin typeface="Tahoma" panose="020B0604030504040204" pitchFamily="34" charset="0"/>
                <a:ea typeface="Tahoma" panose="020B0604030504040204" pitchFamily="34" charset="0"/>
                <a:cs typeface="Tahoma" panose="020B0604030504040204" pitchFamily="34" charset="0"/>
              </a:rPr>
              <a:t>Öte yandan yatırımın fiilen tamamlandığı tarihin</a:t>
            </a:r>
            <a:r>
              <a:rPr lang="tr-TR" dirty="0">
                <a:solidFill>
                  <a:srgbClr val="000000"/>
                </a:solidFill>
                <a:latin typeface="Tahoma" panose="020B0604030504040204" pitchFamily="34" charset="0"/>
                <a:ea typeface="Tahoma" panose="020B0604030504040204" pitchFamily="34" charset="0"/>
                <a:cs typeface="Tahoma" panose="020B0604030504040204" pitchFamily="34" charset="0"/>
              </a:rPr>
              <a:t>, tamamlama vizesinin yapılmasına ilişkin olarak Ekonomi Bakanlığına müracaat tarihinden önceki bir geçici vergilendirme dönemine isabet etmesi halinde ise; </a:t>
            </a:r>
            <a:r>
              <a:rPr lang="tr-TR" u="sng" dirty="0">
                <a:solidFill>
                  <a:srgbClr val="000000"/>
                </a:solidFill>
                <a:latin typeface="Tahoma" panose="020B0604030504040204" pitchFamily="34" charset="0"/>
                <a:ea typeface="Tahoma" panose="020B0604030504040204" pitchFamily="34" charset="0"/>
                <a:cs typeface="Tahoma" panose="020B0604030504040204" pitchFamily="34" charset="0"/>
              </a:rPr>
              <a:t>yatırımın fiilen tamamlandığı tarihi içeren geçici vergilendirme döneminin son gününün </a:t>
            </a:r>
            <a:r>
              <a:rPr lang="tr-TR" b="1" u="sng" dirty="0">
                <a:solidFill>
                  <a:srgbClr val="000000"/>
                </a:solidFill>
                <a:latin typeface="Tahoma" panose="020B0604030504040204" pitchFamily="34" charset="0"/>
                <a:ea typeface="Tahoma" panose="020B0604030504040204" pitchFamily="34" charset="0"/>
                <a:cs typeface="Tahoma" panose="020B0604030504040204" pitchFamily="34" charset="0"/>
              </a:rPr>
              <a:t>yatırım döneminin sona erdiği tarih olarak dikkate alınması gerekmektedir</a:t>
            </a:r>
            <a:r>
              <a:rPr lang="tr-TR" b="1" dirty="0">
                <a:solidFill>
                  <a:srgbClr val="000000"/>
                </a:solidFill>
                <a:latin typeface="Tahoma" panose="020B0604030504040204" pitchFamily="34" charset="0"/>
                <a:ea typeface="Tahoma" panose="020B0604030504040204" pitchFamily="34" charset="0"/>
                <a:cs typeface="Tahoma" panose="020B0604030504040204" pitchFamily="34" charset="0"/>
              </a:rPr>
              <a:t>.</a:t>
            </a:r>
            <a:endParaRPr lang="tr-TR" dirty="0">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8364039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a:xfrm>
            <a:off x="11645267" y="6489989"/>
            <a:ext cx="4953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B0CF3B3-BFF4-462F-8B49-16C690F8C531}" type="slidenum">
              <a:rPr kumimoji="0" lang="tr-TR" sz="1500" b="0" i="0" u="none" strike="noStrike" kern="1200" cap="none" spc="0" normalizeH="0" baseline="0" noProof="0" smtClean="0">
                <a:ln>
                  <a:noFill/>
                </a:ln>
                <a:solidFill>
                  <a:prstClr val="white"/>
                </a:solidFill>
                <a:effectLst/>
                <a:uLnTx/>
                <a:uFillTx/>
              </a:rPr>
              <a:pPr marL="0" marR="0" lvl="0" indent="0" algn="ctr" defTabSz="914400" rtl="0" eaLnBrk="1" fontAlgn="auto" latinLnBrk="0" hangingPunct="1">
                <a:lnSpc>
                  <a:spcPct val="100000"/>
                </a:lnSpc>
                <a:spcBef>
                  <a:spcPts val="0"/>
                </a:spcBef>
                <a:spcAft>
                  <a:spcPts val="0"/>
                </a:spcAft>
                <a:buClrTx/>
                <a:buSzTx/>
                <a:buFontTx/>
                <a:buNone/>
                <a:tabLst/>
                <a:defRPr/>
              </a:pPr>
              <a:t>14</a:t>
            </a:fld>
            <a:endParaRPr kumimoji="0" lang="tr-TR" sz="1500" b="0" i="0" u="none" strike="noStrike" kern="1200" cap="none" spc="0" normalizeH="0" baseline="0" noProof="0" dirty="0">
              <a:ln>
                <a:noFill/>
              </a:ln>
              <a:solidFill>
                <a:prstClr val="white"/>
              </a:solidFill>
              <a:effectLst/>
              <a:uLnTx/>
              <a:uFillTx/>
            </a:endParaRPr>
          </a:p>
        </p:txBody>
      </p:sp>
      <p:sp>
        <p:nvSpPr>
          <p:cNvPr id="6" name="Metin kutusu 5">
            <a:extLst>
              <a:ext uri="{FF2B5EF4-FFF2-40B4-BE49-F238E27FC236}">
                <a16:creationId xmlns:a16="http://schemas.microsoft.com/office/drawing/2014/main" id="{3FFE89F2-5AD7-4317-9070-8C07066819B4}"/>
              </a:ext>
            </a:extLst>
          </p:cNvPr>
          <p:cNvSpPr txBox="1"/>
          <p:nvPr/>
        </p:nvSpPr>
        <p:spPr>
          <a:xfrm>
            <a:off x="883296" y="733633"/>
            <a:ext cx="10238793" cy="523220"/>
          </a:xfrm>
          <a:prstGeom prst="rect">
            <a:avLst/>
          </a:prstGeom>
          <a:solidFill>
            <a:schemeClr val="accent1">
              <a:lumMod val="75000"/>
            </a:schemeClr>
          </a:solidFill>
        </p:spPr>
        <p:txBody>
          <a:bodyPr wrap="square" rtlCol="0">
            <a:spAutoFit/>
          </a:bodyPr>
          <a:lstStyle/>
          <a:p>
            <a:pPr lvl="0" algn="ctr">
              <a:defRPr/>
            </a:pPr>
            <a:r>
              <a:rPr lang="tr-TR" sz="2800" b="1" dirty="0">
                <a:solidFill>
                  <a:prstClr val="white"/>
                </a:solidFill>
              </a:rPr>
              <a:t>Diğer Faaliyetlerden Elde Edilen Kazançlar</a:t>
            </a:r>
          </a:p>
        </p:txBody>
      </p:sp>
      <p:sp>
        <p:nvSpPr>
          <p:cNvPr id="2" name="Dikdörtgen 1"/>
          <p:cNvSpPr/>
          <p:nvPr/>
        </p:nvSpPr>
        <p:spPr>
          <a:xfrm>
            <a:off x="883296" y="1420614"/>
            <a:ext cx="10238793" cy="5078313"/>
          </a:xfrm>
          <a:prstGeom prst="rect">
            <a:avLst/>
          </a:prstGeom>
        </p:spPr>
        <p:txBody>
          <a:bodyPr wrap="square">
            <a:spAutoFit/>
          </a:bodyPr>
          <a:lstStyle/>
          <a:p>
            <a:pPr algn="just">
              <a:lnSpc>
                <a:spcPct val="150000"/>
              </a:lnSpc>
            </a:pPr>
            <a:r>
              <a:rPr lang="tr-TR" b="1" u="sng" dirty="0">
                <a:solidFill>
                  <a:srgbClr val="000000"/>
                </a:solidFill>
                <a:latin typeface="Tahoma" panose="020B0604030504040204" pitchFamily="34" charset="0"/>
                <a:ea typeface="Tahoma" panose="020B0604030504040204" pitchFamily="34" charset="0"/>
                <a:cs typeface="Tahoma" panose="020B0604030504040204" pitchFamily="34" charset="0"/>
              </a:rPr>
              <a:t>2012/3305 sayılı BKK’nın Geçici 8. maddesine göre</a:t>
            </a:r>
            <a:r>
              <a:rPr lang="tr-TR" dirty="0">
                <a:solidFill>
                  <a:srgbClr val="000000"/>
                </a:solidFill>
                <a:latin typeface="Tahoma" panose="020B0604030504040204" pitchFamily="34" charset="0"/>
                <a:ea typeface="Tahoma" panose="020B0604030504040204" pitchFamily="34" charset="0"/>
                <a:cs typeface="Tahoma" panose="020B0604030504040204" pitchFamily="34" charset="0"/>
              </a:rPr>
              <a:t>;</a:t>
            </a:r>
          </a:p>
          <a:p>
            <a:pPr marL="342900" indent="-342900" algn="just">
              <a:lnSpc>
                <a:spcPct val="150000"/>
              </a:lnSpc>
              <a:buAutoNum type="arabicParenBoth"/>
            </a:pPr>
            <a:r>
              <a:rPr lang="tr-TR" dirty="0">
                <a:solidFill>
                  <a:srgbClr val="000000"/>
                </a:solidFill>
                <a:latin typeface="Tahoma" panose="020B0604030504040204" pitchFamily="34" charset="0"/>
                <a:ea typeface="Tahoma" panose="020B0604030504040204" pitchFamily="34" charset="0"/>
                <a:cs typeface="Tahoma" panose="020B0604030504040204" pitchFamily="34" charset="0"/>
              </a:rPr>
              <a:t>Bu Karar ve daha önceki kararlara istinaden imalat sanayiine yönelik (US-97 Kodu:15-37) düzenlenen yatırım teşvik belgeleri kapsamında, 01.01.2017 ile 31.12.2019 (1950 sayılı Cumhurbaşkanı kararı ile</a:t>
            </a:r>
            <a:r>
              <a:rPr lang="tr-TR"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tr-TR" b="1" dirty="0" smtClean="0">
                <a:solidFill>
                  <a:srgbClr val="000000"/>
                </a:solidFill>
                <a:latin typeface="Tahoma" panose="020B0604030504040204" pitchFamily="34" charset="0"/>
                <a:ea typeface="Tahoma" panose="020B0604030504040204" pitchFamily="34" charset="0"/>
                <a:cs typeface="Tahoma" panose="020B0604030504040204" pitchFamily="34" charset="0"/>
              </a:rPr>
              <a:t>31.12.2022 </a:t>
            </a:r>
            <a:r>
              <a:rPr lang="tr-TR" b="1" dirty="0">
                <a:solidFill>
                  <a:srgbClr val="000000"/>
                </a:solidFill>
                <a:latin typeface="Tahoma" panose="020B0604030504040204" pitchFamily="34" charset="0"/>
                <a:ea typeface="Tahoma" panose="020B0604030504040204" pitchFamily="34" charset="0"/>
                <a:cs typeface="Tahoma" panose="020B0604030504040204" pitchFamily="34" charset="0"/>
              </a:rPr>
              <a:t>tarihine kadar uzatılmıştır</a:t>
            </a:r>
            <a:r>
              <a:rPr lang="tr-TR" dirty="0">
                <a:solidFill>
                  <a:srgbClr val="000000"/>
                </a:solidFill>
                <a:latin typeface="Tahoma" panose="020B0604030504040204" pitchFamily="34" charset="0"/>
                <a:ea typeface="Tahoma" panose="020B0604030504040204" pitchFamily="34" charset="0"/>
                <a:cs typeface="Tahoma" panose="020B0604030504040204" pitchFamily="34" charset="0"/>
              </a:rPr>
              <a:t>.) tarihleri arasında gerçekleştirilecek yatırım harcamaları için;</a:t>
            </a:r>
          </a:p>
          <a:p>
            <a:pPr algn="just">
              <a:lnSpc>
                <a:spcPct val="150000"/>
              </a:lnSpc>
            </a:pPr>
            <a:r>
              <a:rPr lang="tr-TR" dirty="0">
                <a:solidFill>
                  <a:srgbClr val="000000"/>
                </a:solidFill>
                <a:latin typeface="Tahoma" panose="020B0604030504040204" pitchFamily="34" charset="0"/>
                <a:ea typeface="Tahoma" panose="020B0604030504040204" pitchFamily="34" charset="0"/>
                <a:cs typeface="Tahoma" panose="020B0604030504040204" pitchFamily="34" charset="0"/>
              </a:rPr>
              <a:t>…</a:t>
            </a:r>
          </a:p>
          <a:p>
            <a:pPr algn="just">
              <a:lnSpc>
                <a:spcPct val="150000"/>
              </a:lnSpc>
            </a:pPr>
            <a:r>
              <a:rPr lang="tr-TR" dirty="0">
                <a:solidFill>
                  <a:srgbClr val="000000"/>
                </a:solidFill>
                <a:latin typeface="Tahoma" panose="020B0604030504040204" pitchFamily="34" charset="0"/>
                <a:ea typeface="Tahoma" panose="020B0604030504040204" pitchFamily="34" charset="0"/>
                <a:cs typeface="Tahoma" panose="020B0604030504040204" pitchFamily="34" charset="0"/>
              </a:rPr>
              <a:t>b) Bölgesel, büyük ölçekli ve  stratejik teşvik uygulamaları kapsamında vergi indirimi               desteğinde uygulanacak yatırıma katkı oranları her bir bölgede geçerli olan yatırıma katkı oranına </a:t>
            </a:r>
            <a:r>
              <a:rPr lang="tr-TR" b="1" dirty="0">
                <a:solidFill>
                  <a:srgbClr val="000000"/>
                </a:solidFill>
                <a:latin typeface="Tahoma" panose="020B0604030504040204" pitchFamily="34" charset="0"/>
                <a:ea typeface="Tahoma" panose="020B0604030504040204" pitchFamily="34" charset="0"/>
                <a:cs typeface="Tahoma" panose="020B0604030504040204" pitchFamily="34" charset="0"/>
              </a:rPr>
              <a:t>15 puan ilave </a:t>
            </a:r>
            <a:r>
              <a:rPr lang="tr-TR" dirty="0">
                <a:solidFill>
                  <a:srgbClr val="000000"/>
                </a:solidFill>
                <a:latin typeface="Tahoma" panose="020B0604030504040204" pitchFamily="34" charset="0"/>
                <a:ea typeface="Tahoma" panose="020B0604030504040204" pitchFamily="34" charset="0"/>
                <a:cs typeface="Tahoma" panose="020B0604030504040204" pitchFamily="34" charset="0"/>
              </a:rPr>
              <a:t>edilmek suretiyle, kurumlar vergisi veya gelir vergisi indirimi tüm bölgelerde            </a:t>
            </a:r>
            <a:r>
              <a:rPr lang="tr-TR" b="1" dirty="0" smtClean="0">
                <a:solidFill>
                  <a:srgbClr val="000000"/>
                </a:solidFill>
                <a:latin typeface="Tahoma" panose="020B0604030504040204" pitchFamily="34" charset="0"/>
                <a:ea typeface="Tahoma" panose="020B0604030504040204" pitchFamily="34" charset="0"/>
                <a:cs typeface="Tahoma" panose="020B0604030504040204" pitchFamily="34" charset="0"/>
              </a:rPr>
              <a:t>%100 </a:t>
            </a:r>
            <a:r>
              <a:rPr lang="tr-TR" dirty="0">
                <a:solidFill>
                  <a:srgbClr val="000000"/>
                </a:solidFill>
                <a:latin typeface="Tahoma" panose="020B0604030504040204" pitchFamily="34" charset="0"/>
                <a:ea typeface="Tahoma" panose="020B0604030504040204" pitchFamily="34" charset="0"/>
                <a:cs typeface="Tahoma" panose="020B0604030504040204" pitchFamily="34" charset="0"/>
              </a:rPr>
              <a:t>oranında ve yatırıma katkı tutarının yatırım döneminde yatırımcının                               </a:t>
            </a:r>
            <a:r>
              <a:rPr lang="tr-TR" b="1" dirty="0">
                <a:solidFill>
                  <a:srgbClr val="000000"/>
                </a:solidFill>
                <a:latin typeface="Tahoma" panose="020B0604030504040204" pitchFamily="34" charset="0"/>
                <a:ea typeface="Tahoma" panose="020B0604030504040204" pitchFamily="34" charset="0"/>
                <a:cs typeface="Tahoma" panose="020B0604030504040204" pitchFamily="34" charset="0"/>
              </a:rPr>
              <a:t>diğer faaliyetlerinden elde ettiği kazançlarına uygulanacak oranı % 100 </a:t>
            </a:r>
            <a:r>
              <a:rPr lang="tr-TR" dirty="0">
                <a:solidFill>
                  <a:srgbClr val="000000"/>
                </a:solidFill>
                <a:latin typeface="Tahoma" panose="020B0604030504040204" pitchFamily="34" charset="0"/>
                <a:ea typeface="Tahoma" panose="020B0604030504040204" pitchFamily="34" charset="0"/>
                <a:cs typeface="Tahoma" panose="020B0604030504040204" pitchFamily="34" charset="0"/>
              </a:rPr>
              <a:t>olmak üzere,</a:t>
            </a:r>
          </a:p>
          <a:p>
            <a:pPr algn="just">
              <a:lnSpc>
                <a:spcPct val="150000"/>
              </a:lnSpc>
            </a:pPr>
            <a:r>
              <a:rPr lang="tr-TR" u="sng" dirty="0">
                <a:solidFill>
                  <a:srgbClr val="000000"/>
                </a:solidFill>
                <a:latin typeface="Tahoma" panose="020B0604030504040204" pitchFamily="34" charset="0"/>
                <a:ea typeface="Tahoma" panose="020B0604030504040204" pitchFamily="34" charset="0"/>
                <a:cs typeface="Tahoma" panose="020B0604030504040204" pitchFamily="34" charset="0"/>
              </a:rPr>
              <a:t>teşvik belgesi üzerinde herhangi bir işlem yapılmaksızın uygulanır</a:t>
            </a:r>
            <a:r>
              <a:rPr lang="tr-TR" dirty="0">
                <a:solidFill>
                  <a:srgbClr val="000000"/>
                </a:solidFill>
                <a:latin typeface="Tahoma" panose="020B0604030504040204" pitchFamily="34" charset="0"/>
                <a:ea typeface="Tahoma" panose="020B0604030504040204" pitchFamily="34" charset="0"/>
                <a:cs typeface="Tahoma" panose="020B0604030504040204" pitchFamily="34" charset="0"/>
              </a:rPr>
              <a:t>."</a:t>
            </a:r>
            <a:endParaRPr lang="tr-TR"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2012462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a:xfrm>
            <a:off x="11645267" y="6489989"/>
            <a:ext cx="4953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B0CF3B3-BFF4-462F-8B49-16C690F8C531}" type="slidenum">
              <a:rPr kumimoji="0" lang="tr-TR" sz="1500" b="0" i="0" u="none" strike="noStrike" kern="1200" cap="none" spc="0" normalizeH="0" baseline="0" noProof="0" smtClean="0">
                <a:ln>
                  <a:noFill/>
                </a:ln>
                <a:solidFill>
                  <a:prstClr val="white"/>
                </a:solidFill>
                <a:effectLst/>
                <a:uLnTx/>
                <a:uFillTx/>
              </a:rPr>
              <a:pPr marL="0" marR="0" lvl="0" indent="0" algn="ctr" defTabSz="914400" rtl="0" eaLnBrk="1" fontAlgn="auto" latinLnBrk="0" hangingPunct="1">
                <a:lnSpc>
                  <a:spcPct val="100000"/>
                </a:lnSpc>
                <a:spcBef>
                  <a:spcPts val="0"/>
                </a:spcBef>
                <a:spcAft>
                  <a:spcPts val="0"/>
                </a:spcAft>
                <a:buClrTx/>
                <a:buSzTx/>
                <a:buFontTx/>
                <a:buNone/>
                <a:tabLst/>
                <a:defRPr/>
              </a:pPr>
              <a:t>15</a:t>
            </a:fld>
            <a:endParaRPr kumimoji="0" lang="tr-TR" sz="1500" b="0" i="0" u="none" strike="noStrike" kern="1200" cap="none" spc="0" normalizeH="0" baseline="0" noProof="0" dirty="0">
              <a:ln>
                <a:noFill/>
              </a:ln>
              <a:solidFill>
                <a:prstClr val="white"/>
              </a:solidFill>
              <a:effectLst/>
              <a:uLnTx/>
              <a:uFillTx/>
            </a:endParaRPr>
          </a:p>
        </p:txBody>
      </p:sp>
      <p:sp>
        <p:nvSpPr>
          <p:cNvPr id="6" name="Metin kutusu 5">
            <a:extLst>
              <a:ext uri="{FF2B5EF4-FFF2-40B4-BE49-F238E27FC236}">
                <a16:creationId xmlns:a16="http://schemas.microsoft.com/office/drawing/2014/main" id="{3FFE89F2-5AD7-4317-9070-8C07066819B4}"/>
              </a:ext>
            </a:extLst>
          </p:cNvPr>
          <p:cNvSpPr txBox="1"/>
          <p:nvPr/>
        </p:nvSpPr>
        <p:spPr>
          <a:xfrm>
            <a:off x="587829" y="723801"/>
            <a:ext cx="10946674" cy="523220"/>
          </a:xfrm>
          <a:prstGeom prst="rect">
            <a:avLst/>
          </a:prstGeom>
          <a:solidFill>
            <a:schemeClr val="accent1">
              <a:lumMod val="75000"/>
            </a:schemeClr>
          </a:solidFill>
        </p:spPr>
        <p:txBody>
          <a:bodyPr wrap="square" rtlCol="0">
            <a:spAutoFit/>
          </a:bodyPr>
          <a:lstStyle/>
          <a:p>
            <a:pPr lvl="0" algn="ctr">
              <a:defRPr/>
            </a:pPr>
            <a:r>
              <a:rPr lang="tr-TR" sz="2800" b="1" dirty="0">
                <a:solidFill>
                  <a:prstClr val="white"/>
                </a:solidFill>
                <a:effectLst>
                  <a:outerShdw blurRad="38100" dist="38100" dir="2700000" algn="tl">
                    <a:srgbClr val="000000">
                      <a:alpha val="43137"/>
                    </a:srgbClr>
                  </a:outerShdw>
                </a:effectLst>
              </a:rPr>
              <a:t>Vergi İndirimi Desteği</a:t>
            </a:r>
            <a:endParaRPr lang="en-US" sz="2800" b="1" dirty="0">
              <a:solidFill>
                <a:srgbClr val="ED7D31"/>
              </a:solidFill>
              <a:effectLst>
                <a:outerShdw blurRad="38100" dist="38100" dir="2700000" algn="tl">
                  <a:srgbClr val="000000">
                    <a:alpha val="43137"/>
                  </a:srgbClr>
                </a:outerShdw>
              </a:effectLst>
              <a:cs typeface="Arial" panose="020B0604020202020204" pitchFamily="34" charset="0"/>
            </a:endParaRPr>
          </a:p>
        </p:txBody>
      </p:sp>
      <p:graphicFrame>
        <p:nvGraphicFramePr>
          <p:cNvPr id="9" name="Tablo 8"/>
          <p:cNvGraphicFramePr>
            <a:graphicFrameLocks noGrp="1"/>
          </p:cNvGraphicFramePr>
          <p:nvPr>
            <p:extLst>
              <p:ext uri="{D42A27DB-BD31-4B8C-83A1-F6EECF244321}">
                <p14:modId xmlns:p14="http://schemas.microsoft.com/office/powerpoint/2010/main" val="2197659287"/>
              </p:ext>
            </p:extLst>
          </p:nvPr>
        </p:nvGraphicFramePr>
        <p:xfrm>
          <a:off x="1323519" y="1556932"/>
          <a:ext cx="9518649" cy="2016877"/>
        </p:xfrm>
        <a:graphic>
          <a:graphicData uri="http://schemas.openxmlformats.org/drawingml/2006/table">
            <a:tbl>
              <a:tblPr/>
              <a:tblGrid>
                <a:gridCol w="2712902">
                  <a:extLst>
                    <a:ext uri="{9D8B030D-6E8A-4147-A177-3AD203B41FA5}">
                      <a16:colId xmlns:a16="http://schemas.microsoft.com/office/drawing/2014/main" val="714984619"/>
                    </a:ext>
                  </a:extLst>
                </a:gridCol>
                <a:gridCol w="1119354">
                  <a:extLst>
                    <a:ext uri="{9D8B030D-6E8A-4147-A177-3AD203B41FA5}">
                      <a16:colId xmlns:a16="http://schemas.microsoft.com/office/drawing/2014/main" val="3088106012"/>
                    </a:ext>
                  </a:extLst>
                </a:gridCol>
                <a:gridCol w="1134238">
                  <a:extLst>
                    <a:ext uri="{9D8B030D-6E8A-4147-A177-3AD203B41FA5}">
                      <a16:colId xmlns:a16="http://schemas.microsoft.com/office/drawing/2014/main" val="2240514111"/>
                    </a:ext>
                  </a:extLst>
                </a:gridCol>
                <a:gridCol w="1134238">
                  <a:extLst>
                    <a:ext uri="{9D8B030D-6E8A-4147-A177-3AD203B41FA5}">
                      <a16:colId xmlns:a16="http://schemas.microsoft.com/office/drawing/2014/main" val="373780354"/>
                    </a:ext>
                  </a:extLst>
                </a:gridCol>
                <a:gridCol w="1154237">
                  <a:extLst>
                    <a:ext uri="{9D8B030D-6E8A-4147-A177-3AD203B41FA5}">
                      <a16:colId xmlns:a16="http://schemas.microsoft.com/office/drawing/2014/main" val="3932697056"/>
                    </a:ext>
                  </a:extLst>
                </a:gridCol>
                <a:gridCol w="1154237">
                  <a:extLst>
                    <a:ext uri="{9D8B030D-6E8A-4147-A177-3AD203B41FA5}">
                      <a16:colId xmlns:a16="http://schemas.microsoft.com/office/drawing/2014/main" val="4158419274"/>
                    </a:ext>
                  </a:extLst>
                </a:gridCol>
                <a:gridCol w="1109443">
                  <a:extLst>
                    <a:ext uri="{9D8B030D-6E8A-4147-A177-3AD203B41FA5}">
                      <a16:colId xmlns:a16="http://schemas.microsoft.com/office/drawing/2014/main" val="2147882371"/>
                    </a:ext>
                  </a:extLst>
                </a:gridCol>
              </a:tblGrid>
              <a:tr h="495893">
                <a:tc rowSpan="2">
                  <a:txBody>
                    <a:bodyPr/>
                    <a:lstStyle/>
                    <a:p>
                      <a:pPr marL="0" lvl="0" indent="0" algn="ctr">
                        <a:lnSpc>
                          <a:spcPct val="150000"/>
                        </a:lnSpc>
                        <a:spcAft>
                          <a:spcPts val="600"/>
                        </a:spcAft>
                        <a:buFont typeface="+mj-lt"/>
                        <a:buNone/>
                      </a:pPr>
                      <a:r>
                        <a:rPr lang="tr-TR" sz="1400" b="1" dirty="0">
                          <a:solidFill>
                            <a:srgbClr val="FFFFFF"/>
                          </a:solidFill>
                          <a:effectLst/>
                          <a:latin typeface="Tahoma" panose="020B0604030504040204" pitchFamily="34" charset="0"/>
                          <a:ea typeface="Tahoma" panose="020B0604030504040204" pitchFamily="34" charset="0"/>
                          <a:cs typeface="Tahoma" panose="020B0604030504040204" pitchFamily="34" charset="0"/>
                        </a:rPr>
                        <a:t>Vergi İndirimi</a:t>
                      </a:r>
                    </a:p>
                  </a:txBody>
                  <a:tcPr marL="44450" marR="44450" marT="9525" marB="0" anchor="ctr">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olid"/>
                      <a:round/>
                      <a:headEnd type="none" w="med" len="med"/>
                      <a:tailEnd type="none" w="med" len="med"/>
                    </a:lnB>
                    <a:solidFill>
                      <a:schemeClr val="accent1">
                        <a:lumMod val="75000"/>
                      </a:schemeClr>
                    </a:solidFill>
                  </a:tcPr>
                </a:tc>
                <a:tc gridSpan="6">
                  <a:txBody>
                    <a:bodyPr/>
                    <a:lstStyle/>
                    <a:p>
                      <a:pPr marL="0" lvl="0" indent="0" algn="ctr">
                        <a:lnSpc>
                          <a:spcPct val="150000"/>
                        </a:lnSpc>
                        <a:spcAft>
                          <a:spcPts val="600"/>
                        </a:spcAft>
                        <a:buFont typeface="+mj-lt"/>
                        <a:buNone/>
                      </a:pPr>
                      <a:r>
                        <a:rPr lang="tr-TR" sz="1400" b="1" dirty="0">
                          <a:solidFill>
                            <a:srgbClr val="FFFFFF"/>
                          </a:solidFill>
                          <a:effectLst/>
                          <a:latin typeface="Tahoma" panose="020B0604030504040204" pitchFamily="34" charset="0"/>
                          <a:ea typeface="Calibri" panose="020F0502020204030204" pitchFamily="34" charset="0"/>
                          <a:cs typeface="Times New Roman" panose="02020603050405020304" pitchFamily="18" charset="0"/>
                        </a:rPr>
                        <a:t>BÖLGELER</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olid"/>
                      <a:round/>
                      <a:headEnd type="none" w="med" len="med"/>
                      <a:tailEnd type="none" w="med" len="med"/>
                    </a:lnB>
                    <a:solidFill>
                      <a:schemeClr val="accent1">
                        <a:lumMod val="75000"/>
                      </a:schemeClr>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178434969"/>
                  </a:ext>
                </a:extLst>
              </a:tr>
              <a:tr h="527482">
                <a:tc vMerge="1">
                  <a:txBody>
                    <a:bodyPr/>
                    <a:lstStyle/>
                    <a:p>
                      <a:endParaRPr lang="tr-TR"/>
                    </a:p>
                  </a:txBody>
                  <a:tcPr/>
                </a:tc>
                <a:tc>
                  <a:txBody>
                    <a:bodyPr/>
                    <a:lstStyle/>
                    <a:p>
                      <a:pPr marL="0" lvl="0" indent="0" algn="ctr">
                        <a:lnSpc>
                          <a:spcPct val="150000"/>
                        </a:lnSpc>
                        <a:spcAft>
                          <a:spcPts val="600"/>
                        </a:spcAft>
                        <a:buFont typeface="+mj-lt"/>
                        <a:buNone/>
                      </a:pPr>
                      <a:r>
                        <a:rPr lang="tr-TR" sz="1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I</a:t>
                      </a:r>
                      <a:endParaRPr lang="tr-TR" sz="14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44450" marR="44450" marT="9525" marB="0" anchor="ctr">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olid"/>
                      <a:round/>
                      <a:headEnd type="none" w="med" len="med"/>
                      <a:tailEnd type="none" w="med" len="med"/>
                    </a:lnB>
                    <a:solidFill>
                      <a:srgbClr val="FFFF00"/>
                    </a:solidFill>
                  </a:tcPr>
                </a:tc>
                <a:tc>
                  <a:txBody>
                    <a:bodyPr/>
                    <a:lstStyle/>
                    <a:p>
                      <a:pPr marL="0" lvl="0" indent="0" algn="ctr">
                        <a:lnSpc>
                          <a:spcPct val="150000"/>
                        </a:lnSpc>
                        <a:spcAft>
                          <a:spcPts val="600"/>
                        </a:spcAft>
                        <a:buFont typeface="+mj-lt"/>
                        <a:buNone/>
                      </a:pPr>
                      <a:r>
                        <a:rPr lang="tr-TR" sz="1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II</a:t>
                      </a:r>
                      <a:endParaRPr lang="tr-TR" sz="14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44450" marR="44450" marT="9525" marB="0" anchor="ctr">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olid"/>
                      <a:round/>
                      <a:headEnd type="none" w="med" len="med"/>
                      <a:tailEnd type="none" w="med" len="med"/>
                    </a:lnB>
                    <a:solidFill>
                      <a:srgbClr val="FFFF00"/>
                    </a:solidFill>
                  </a:tcPr>
                </a:tc>
                <a:tc>
                  <a:txBody>
                    <a:bodyPr/>
                    <a:lstStyle/>
                    <a:p>
                      <a:pPr marL="0" lvl="0" indent="0" algn="ctr">
                        <a:lnSpc>
                          <a:spcPct val="150000"/>
                        </a:lnSpc>
                        <a:spcAft>
                          <a:spcPts val="600"/>
                        </a:spcAft>
                        <a:buFont typeface="+mj-lt"/>
                        <a:buNone/>
                      </a:pPr>
                      <a:r>
                        <a:rPr lang="tr-TR" sz="1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III</a:t>
                      </a:r>
                      <a:endParaRPr lang="tr-TR" sz="14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44450" marR="44450" marT="9525" marB="0" anchor="ctr">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olid"/>
                      <a:round/>
                      <a:headEnd type="none" w="med" len="med"/>
                      <a:tailEnd type="none" w="med" len="med"/>
                    </a:lnB>
                    <a:solidFill>
                      <a:srgbClr val="FFFF00"/>
                    </a:solidFill>
                  </a:tcPr>
                </a:tc>
                <a:tc>
                  <a:txBody>
                    <a:bodyPr/>
                    <a:lstStyle/>
                    <a:p>
                      <a:pPr marL="0" lvl="0" indent="0" algn="ctr">
                        <a:lnSpc>
                          <a:spcPct val="150000"/>
                        </a:lnSpc>
                        <a:spcAft>
                          <a:spcPts val="600"/>
                        </a:spcAft>
                        <a:buFont typeface="+mj-lt"/>
                        <a:buNone/>
                      </a:pPr>
                      <a:r>
                        <a:rPr lang="tr-TR" sz="1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IV</a:t>
                      </a:r>
                      <a:endParaRPr lang="tr-TR" sz="14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44450" marR="44450" marT="9525" marB="0" anchor="ctr">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olid"/>
                      <a:round/>
                      <a:headEnd type="none" w="med" len="med"/>
                      <a:tailEnd type="none" w="med" len="med"/>
                    </a:lnB>
                    <a:solidFill>
                      <a:srgbClr val="FFFF00"/>
                    </a:solidFill>
                  </a:tcPr>
                </a:tc>
                <a:tc>
                  <a:txBody>
                    <a:bodyPr/>
                    <a:lstStyle/>
                    <a:p>
                      <a:pPr marL="0" lvl="0" indent="0" algn="ctr">
                        <a:lnSpc>
                          <a:spcPct val="150000"/>
                        </a:lnSpc>
                        <a:spcAft>
                          <a:spcPts val="600"/>
                        </a:spcAft>
                        <a:buFont typeface="+mj-lt"/>
                        <a:buNone/>
                      </a:pPr>
                      <a:r>
                        <a:rPr lang="tr-TR" sz="1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V</a:t>
                      </a:r>
                      <a:endParaRPr lang="tr-TR" sz="14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44450" marR="44450" marT="9525" marB="0" anchor="ctr">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olid"/>
                      <a:round/>
                      <a:headEnd type="none" w="med" len="med"/>
                      <a:tailEnd type="none" w="med" len="med"/>
                    </a:lnB>
                    <a:solidFill>
                      <a:srgbClr val="FFFF00"/>
                    </a:solidFill>
                  </a:tcPr>
                </a:tc>
                <a:tc>
                  <a:txBody>
                    <a:bodyPr/>
                    <a:lstStyle/>
                    <a:p>
                      <a:pPr marL="0" lvl="0" indent="0" algn="ctr">
                        <a:lnSpc>
                          <a:spcPct val="150000"/>
                        </a:lnSpc>
                        <a:spcAft>
                          <a:spcPts val="600"/>
                        </a:spcAft>
                        <a:buFont typeface="+mj-lt"/>
                        <a:buNone/>
                      </a:pPr>
                      <a:r>
                        <a:rPr lang="tr-TR" sz="1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VI</a:t>
                      </a:r>
                      <a:endParaRPr lang="tr-TR" sz="14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44450" marR="44450" marT="9525" marB="0" anchor="ctr">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olid"/>
                      <a:round/>
                      <a:headEnd type="none" w="med" len="med"/>
                      <a:tailEnd type="none" w="med" len="med"/>
                    </a:lnB>
                    <a:solidFill>
                      <a:srgbClr val="FFFF00"/>
                    </a:solidFill>
                  </a:tcPr>
                </a:tc>
                <a:extLst>
                  <a:ext uri="{0D108BD9-81ED-4DB2-BD59-A6C34878D82A}">
                    <a16:rowId xmlns:a16="http://schemas.microsoft.com/office/drawing/2014/main" val="986682137"/>
                  </a:ext>
                </a:extLst>
              </a:tr>
              <a:tr h="993502">
                <a:tc>
                  <a:txBody>
                    <a:bodyPr/>
                    <a:lstStyle/>
                    <a:p>
                      <a:pPr marL="0" lvl="0" indent="0" algn="ctr">
                        <a:lnSpc>
                          <a:spcPct val="150000"/>
                        </a:lnSpc>
                        <a:spcAft>
                          <a:spcPts val="600"/>
                        </a:spcAft>
                        <a:buFont typeface="+mj-lt"/>
                        <a:buNone/>
                      </a:pPr>
                      <a:r>
                        <a:rPr lang="tr-TR" sz="1600" b="1" dirty="0">
                          <a:effectLst/>
                          <a:latin typeface="Tahoma" panose="020B0604030504040204" pitchFamily="34" charset="0"/>
                          <a:ea typeface="Tahoma" panose="020B0604030504040204" pitchFamily="34" charset="0"/>
                          <a:cs typeface="Tahoma" panose="020B0604030504040204" pitchFamily="34" charset="0"/>
                        </a:rPr>
                        <a:t>Yatırıma Katkı Oranı</a:t>
                      </a:r>
                    </a:p>
                    <a:p>
                      <a:pPr marL="0" lvl="0" indent="0" algn="ctr">
                        <a:lnSpc>
                          <a:spcPct val="150000"/>
                        </a:lnSpc>
                        <a:spcAft>
                          <a:spcPts val="600"/>
                        </a:spcAft>
                        <a:buFont typeface="+mj-lt"/>
                        <a:buNone/>
                      </a:pPr>
                      <a:r>
                        <a:rPr lang="tr-TR" sz="1600" b="1" dirty="0">
                          <a:effectLst/>
                          <a:latin typeface="Tahoma" panose="020B0604030504040204" pitchFamily="34" charset="0"/>
                          <a:ea typeface="Tahoma" panose="020B0604030504040204" pitchFamily="34" charset="0"/>
                          <a:cs typeface="Tahoma" panose="020B0604030504040204" pitchFamily="34" charset="0"/>
                        </a:rPr>
                        <a:t>Vergi İndirim Oranı</a:t>
                      </a:r>
                    </a:p>
                  </a:txBody>
                  <a:tcPr marL="44450" marR="44450" marT="9525" marB="0" anchor="ctr">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olid"/>
                      <a:round/>
                      <a:headEnd type="none" w="med" len="med"/>
                      <a:tailEnd type="none" w="med" len="med"/>
                    </a:lnB>
                    <a:solidFill>
                      <a:srgbClr val="FFFFFF"/>
                    </a:solidFill>
                  </a:tcPr>
                </a:tc>
                <a:tc>
                  <a:txBody>
                    <a:bodyPr/>
                    <a:lstStyle/>
                    <a:p>
                      <a:pPr marL="0" lvl="0" indent="0" algn="ctr">
                        <a:lnSpc>
                          <a:spcPct val="150000"/>
                        </a:lnSpc>
                        <a:spcAft>
                          <a:spcPts val="600"/>
                        </a:spcAft>
                        <a:buFont typeface="+mj-lt"/>
                        <a:buNone/>
                      </a:pPr>
                      <a:r>
                        <a:rPr lang="tr-TR" sz="1400" b="1" dirty="0">
                          <a:effectLst/>
                          <a:latin typeface="Tahoma" panose="020B0604030504040204" pitchFamily="34" charset="0"/>
                          <a:ea typeface="Tahoma" panose="020B0604030504040204" pitchFamily="34" charset="0"/>
                          <a:cs typeface="Tahoma" panose="020B0604030504040204" pitchFamily="34" charset="0"/>
                        </a:rPr>
                        <a:t>% 15</a:t>
                      </a:r>
                      <a:endParaRPr lang="tr-TR" sz="1400" dirty="0">
                        <a:effectLst/>
                        <a:latin typeface="Tahoma" panose="020B0604030504040204" pitchFamily="34" charset="0"/>
                        <a:ea typeface="Tahoma" panose="020B0604030504040204" pitchFamily="34" charset="0"/>
                        <a:cs typeface="Tahoma" panose="020B0604030504040204" pitchFamily="34" charset="0"/>
                      </a:endParaRPr>
                    </a:p>
                    <a:p>
                      <a:pPr marL="0" lvl="0" indent="0" algn="ctr">
                        <a:lnSpc>
                          <a:spcPct val="150000"/>
                        </a:lnSpc>
                        <a:spcAft>
                          <a:spcPts val="600"/>
                        </a:spcAft>
                        <a:buFont typeface="+mj-lt"/>
                        <a:buNone/>
                      </a:pPr>
                      <a:r>
                        <a:rPr lang="tr-TR" sz="1400" b="1" dirty="0">
                          <a:effectLst/>
                          <a:latin typeface="Tahoma" panose="020B0604030504040204" pitchFamily="34" charset="0"/>
                          <a:ea typeface="Tahoma" panose="020B0604030504040204" pitchFamily="34" charset="0"/>
                          <a:cs typeface="Tahoma" panose="020B0604030504040204" pitchFamily="34" charset="0"/>
                        </a:rPr>
                        <a:t>% 50</a:t>
                      </a:r>
                      <a:endParaRPr lang="tr-TR" sz="1400" dirty="0">
                        <a:effectLst/>
                        <a:latin typeface="Tahoma" panose="020B0604030504040204" pitchFamily="34" charset="0"/>
                        <a:ea typeface="Tahoma" panose="020B0604030504040204" pitchFamily="34" charset="0"/>
                        <a:cs typeface="Tahoma" panose="020B0604030504040204" pitchFamily="34" charset="0"/>
                      </a:endParaRPr>
                    </a:p>
                  </a:txBody>
                  <a:tcPr marL="44450" marR="44450" marT="9525" marB="0" anchor="ctr">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olid"/>
                      <a:round/>
                      <a:headEnd type="none" w="med" len="med"/>
                      <a:tailEnd type="none" w="med" len="med"/>
                    </a:lnB>
                    <a:solidFill>
                      <a:srgbClr val="FFFFFF"/>
                    </a:solidFill>
                  </a:tcPr>
                </a:tc>
                <a:tc>
                  <a:txBody>
                    <a:bodyPr/>
                    <a:lstStyle/>
                    <a:p>
                      <a:pPr marL="0" lvl="0" indent="0" algn="ctr">
                        <a:lnSpc>
                          <a:spcPct val="150000"/>
                        </a:lnSpc>
                        <a:spcAft>
                          <a:spcPts val="600"/>
                        </a:spcAft>
                        <a:buFont typeface="+mj-lt"/>
                        <a:buNone/>
                      </a:pPr>
                      <a:r>
                        <a:rPr lang="tr-TR" sz="1400" b="1" dirty="0">
                          <a:effectLst/>
                          <a:latin typeface="Tahoma" panose="020B0604030504040204" pitchFamily="34" charset="0"/>
                          <a:ea typeface="Tahoma" panose="020B0604030504040204" pitchFamily="34" charset="0"/>
                          <a:cs typeface="Tahoma" panose="020B0604030504040204" pitchFamily="34" charset="0"/>
                        </a:rPr>
                        <a:t>% 20</a:t>
                      </a:r>
                      <a:endParaRPr lang="tr-TR" sz="1400" dirty="0">
                        <a:effectLst/>
                        <a:latin typeface="Tahoma" panose="020B0604030504040204" pitchFamily="34" charset="0"/>
                        <a:ea typeface="Tahoma" panose="020B0604030504040204" pitchFamily="34" charset="0"/>
                        <a:cs typeface="Tahoma" panose="020B0604030504040204" pitchFamily="34" charset="0"/>
                      </a:endParaRPr>
                    </a:p>
                    <a:p>
                      <a:pPr marL="0" lvl="0" indent="0" algn="ctr">
                        <a:lnSpc>
                          <a:spcPct val="150000"/>
                        </a:lnSpc>
                        <a:spcAft>
                          <a:spcPts val="600"/>
                        </a:spcAft>
                        <a:buFont typeface="+mj-lt"/>
                        <a:buNone/>
                      </a:pPr>
                      <a:r>
                        <a:rPr lang="tr-TR" sz="1400" b="1" dirty="0">
                          <a:effectLst/>
                          <a:latin typeface="Tahoma" panose="020B0604030504040204" pitchFamily="34" charset="0"/>
                          <a:ea typeface="Tahoma" panose="020B0604030504040204" pitchFamily="34" charset="0"/>
                          <a:cs typeface="Tahoma" panose="020B0604030504040204" pitchFamily="34" charset="0"/>
                        </a:rPr>
                        <a:t>% 55</a:t>
                      </a:r>
                      <a:endParaRPr lang="tr-TR" sz="1400" dirty="0">
                        <a:effectLst/>
                        <a:latin typeface="Tahoma" panose="020B0604030504040204" pitchFamily="34" charset="0"/>
                        <a:ea typeface="Tahoma" panose="020B0604030504040204" pitchFamily="34" charset="0"/>
                        <a:cs typeface="Tahoma" panose="020B0604030504040204" pitchFamily="34" charset="0"/>
                      </a:endParaRPr>
                    </a:p>
                  </a:txBody>
                  <a:tcPr marL="44450" marR="44450" marT="9525" marB="0" anchor="ctr">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olid"/>
                      <a:round/>
                      <a:headEnd type="none" w="med" len="med"/>
                      <a:tailEnd type="none" w="med" len="med"/>
                    </a:lnB>
                    <a:solidFill>
                      <a:srgbClr val="FFFFFF"/>
                    </a:solidFill>
                  </a:tcPr>
                </a:tc>
                <a:tc>
                  <a:txBody>
                    <a:bodyPr/>
                    <a:lstStyle/>
                    <a:p>
                      <a:pPr marL="0" lvl="0" indent="0" algn="ctr">
                        <a:lnSpc>
                          <a:spcPct val="150000"/>
                        </a:lnSpc>
                        <a:spcAft>
                          <a:spcPts val="600"/>
                        </a:spcAft>
                        <a:buFont typeface="+mj-lt"/>
                        <a:buNone/>
                      </a:pPr>
                      <a:r>
                        <a:rPr lang="tr-TR" sz="1400" b="1" dirty="0">
                          <a:effectLst/>
                          <a:latin typeface="Tahoma" panose="020B0604030504040204" pitchFamily="34" charset="0"/>
                          <a:ea typeface="Tahoma" panose="020B0604030504040204" pitchFamily="34" charset="0"/>
                          <a:cs typeface="Tahoma" panose="020B0604030504040204" pitchFamily="34" charset="0"/>
                        </a:rPr>
                        <a:t>% 25</a:t>
                      </a:r>
                      <a:endParaRPr lang="tr-TR" sz="1400" dirty="0">
                        <a:effectLst/>
                        <a:latin typeface="Tahoma" panose="020B0604030504040204" pitchFamily="34" charset="0"/>
                        <a:ea typeface="Tahoma" panose="020B0604030504040204" pitchFamily="34" charset="0"/>
                        <a:cs typeface="Tahoma" panose="020B0604030504040204" pitchFamily="34" charset="0"/>
                      </a:endParaRPr>
                    </a:p>
                    <a:p>
                      <a:pPr marL="0" lvl="0" indent="0" algn="ctr">
                        <a:lnSpc>
                          <a:spcPct val="150000"/>
                        </a:lnSpc>
                        <a:spcAft>
                          <a:spcPts val="600"/>
                        </a:spcAft>
                        <a:buFont typeface="+mj-lt"/>
                        <a:buNone/>
                      </a:pPr>
                      <a:r>
                        <a:rPr lang="tr-TR" sz="1400" b="1" dirty="0">
                          <a:effectLst/>
                          <a:latin typeface="Tahoma" panose="020B0604030504040204" pitchFamily="34" charset="0"/>
                          <a:ea typeface="Tahoma" panose="020B0604030504040204" pitchFamily="34" charset="0"/>
                          <a:cs typeface="Tahoma" panose="020B0604030504040204" pitchFamily="34" charset="0"/>
                        </a:rPr>
                        <a:t>% 60</a:t>
                      </a:r>
                      <a:endParaRPr lang="tr-TR" sz="1400" dirty="0">
                        <a:effectLst/>
                        <a:latin typeface="Tahoma" panose="020B0604030504040204" pitchFamily="34" charset="0"/>
                        <a:ea typeface="Tahoma" panose="020B0604030504040204" pitchFamily="34" charset="0"/>
                        <a:cs typeface="Tahoma" panose="020B0604030504040204" pitchFamily="34" charset="0"/>
                      </a:endParaRPr>
                    </a:p>
                  </a:txBody>
                  <a:tcPr marL="44450" marR="44450" marT="9525" marB="0" anchor="ctr">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olid"/>
                      <a:round/>
                      <a:headEnd type="none" w="med" len="med"/>
                      <a:tailEnd type="none" w="med" len="med"/>
                    </a:lnB>
                    <a:solidFill>
                      <a:srgbClr val="FFFFFF"/>
                    </a:solidFill>
                  </a:tcPr>
                </a:tc>
                <a:tc>
                  <a:txBody>
                    <a:bodyPr/>
                    <a:lstStyle/>
                    <a:p>
                      <a:pPr marL="0" lvl="0" indent="0" algn="ctr">
                        <a:lnSpc>
                          <a:spcPct val="150000"/>
                        </a:lnSpc>
                        <a:spcAft>
                          <a:spcPts val="600"/>
                        </a:spcAft>
                        <a:buFont typeface="+mj-lt"/>
                        <a:buNone/>
                      </a:pPr>
                      <a:r>
                        <a:rPr lang="tr-TR" sz="1400" b="1" dirty="0">
                          <a:effectLst/>
                          <a:latin typeface="Tahoma" panose="020B0604030504040204" pitchFamily="34" charset="0"/>
                          <a:ea typeface="Tahoma" panose="020B0604030504040204" pitchFamily="34" charset="0"/>
                          <a:cs typeface="Tahoma" panose="020B0604030504040204" pitchFamily="34" charset="0"/>
                        </a:rPr>
                        <a:t>% 30</a:t>
                      </a:r>
                      <a:endParaRPr lang="tr-TR" sz="1400" dirty="0">
                        <a:effectLst/>
                        <a:latin typeface="Tahoma" panose="020B0604030504040204" pitchFamily="34" charset="0"/>
                        <a:ea typeface="Tahoma" panose="020B0604030504040204" pitchFamily="34" charset="0"/>
                        <a:cs typeface="Tahoma" panose="020B0604030504040204" pitchFamily="34" charset="0"/>
                      </a:endParaRPr>
                    </a:p>
                    <a:p>
                      <a:pPr marL="0" lvl="0" indent="0" algn="ctr">
                        <a:lnSpc>
                          <a:spcPct val="150000"/>
                        </a:lnSpc>
                        <a:spcAft>
                          <a:spcPts val="600"/>
                        </a:spcAft>
                        <a:buFont typeface="+mj-lt"/>
                        <a:buNone/>
                      </a:pPr>
                      <a:r>
                        <a:rPr lang="tr-TR" sz="1400" b="1" dirty="0">
                          <a:effectLst/>
                          <a:latin typeface="Tahoma" panose="020B0604030504040204" pitchFamily="34" charset="0"/>
                          <a:ea typeface="Tahoma" panose="020B0604030504040204" pitchFamily="34" charset="0"/>
                          <a:cs typeface="Tahoma" panose="020B0604030504040204" pitchFamily="34" charset="0"/>
                        </a:rPr>
                        <a:t>% 70</a:t>
                      </a:r>
                      <a:endParaRPr lang="tr-TR" sz="1400" dirty="0">
                        <a:effectLst/>
                        <a:latin typeface="Tahoma" panose="020B0604030504040204" pitchFamily="34" charset="0"/>
                        <a:ea typeface="Tahoma" panose="020B0604030504040204" pitchFamily="34" charset="0"/>
                        <a:cs typeface="Tahoma" panose="020B0604030504040204" pitchFamily="34" charset="0"/>
                      </a:endParaRPr>
                    </a:p>
                  </a:txBody>
                  <a:tcPr marL="44450" marR="44450" marT="9525" marB="0" anchor="ctr">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olid"/>
                      <a:round/>
                      <a:headEnd type="none" w="med" len="med"/>
                      <a:tailEnd type="none" w="med" len="med"/>
                    </a:lnB>
                    <a:solidFill>
                      <a:srgbClr val="FFFFFF"/>
                    </a:solidFill>
                  </a:tcPr>
                </a:tc>
                <a:tc>
                  <a:txBody>
                    <a:bodyPr/>
                    <a:lstStyle/>
                    <a:p>
                      <a:pPr marL="0" lvl="0" indent="0" algn="ctr">
                        <a:lnSpc>
                          <a:spcPct val="150000"/>
                        </a:lnSpc>
                        <a:spcAft>
                          <a:spcPts val="600"/>
                        </a:spcAft>
                        <a:buFont typeface="+mj-lt"/>
                        <a:buNone/>
                      </a:pPr>
                      <a:r>
                        <a:rPr lang="tr-TR" sz="1400" b="1" dirty="0">
                          <a:effectLst/>
                          <a:latin typeface="Tahoma" panose="020B0604030504040204" pitchFamily="34" charset="0"/>
                          <a:ea typeface="Tahoma" panose="020B0604030504040204" pitchFamily="34" charset="0"/>
                          <a:cs typeface="Tahoma" panose="020B0604030504040204" pitchFamily="34" charset="0"/>
                        </a:rPr>
                        <a:t>% 40</a:t>
                      </a:r>
                      <a:endParaRPr lang="tr-TR" sz="1400" dirty="0">
                        <a:effectLst/>
                        <a:latin typeface="Tahoma" panose="020B0604030504040204" pitchFamily="34" charset="0"/>
                        <a:ea typeface="Tahoma" panose="020B0604030504040204" pitchFamily="34" charset="0"/>
                        <a:cs typeface="Tahoma" panose="020B0604030504040204" pitchFamily="34" charset="0"/>
                      </a:endParaRPr>
                    </a:p>
                    <a:p>
                      <a:pPr marL="0" lvl="0" indent="0" algn="ctr">
                        <a:lnSpc>
                          <a:spcPct val="150000"/>
                        </a:lnSpc>
                        <a:spcAft>
                          <a:spcPts val="600"/>
                        </a:spcAft>
                        <a:buFont typeface="+mj-lt"/>
                        <a:buNone/>
                      </a:pPr>
                      <a:r>
                        <a:rPr lang="tr-TR" sz="1400" b="1" dirty="0">
                          <a:effectLst/>
                          <a:latin typeface="Tahoma" panose="020B0604030504040204" pitchFamily="34" charset="0"/>
                          <a:ea typeface="Tahoma" panose="020B0604030504040204" pitchFamily="34" charset="0"/>
                          <a:cs typeface="Tahoma" panose="020B0604030504040204" pitchFamily="34" charset="0"/>
                        </a:rPr>
                        <a:t>% 80</a:t>
                      </a:r>
                      <a:endParaRPr lang="tr-TR" sz="1400" dirty="0">
                        <a:effectLst/>
                        <a:latin typeface="Tahoma" panose="020B0604030504040204" pitchFamily="34" charset="0"/>
                        <a:ea typeface="Tahoma" panose="020B0604030504040204" pitchFamily="34" charset="0"/>
                        <a:cs typeface="Tahoma" panose="020B0604030504040204" pitchFamily="34" charset="0"/>
                      </a:endParaRPr>
                    </a:p>
                  </a:txBody>
                  <a:tcPr marL="44450" marR="44450" marT="9525" marB="0" anchor="ctr">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olid"/>
                      <a:round/>
                      <a:headEnd type="none" w="med" len="med"/>
                      <a:tailEnd type="none" w="med" len="med"/>
                    </a:lnB>
                    <a:solidFill>
                      <a:srgbClr val="FFFFFF"/>
                    </a:solidFill>
                  </a:tcPr>
                </a:tc>
                <a:tc>
                  <a:txBody>
                    <a:bodyPr/>
                    <a:lstStyle/>
                    <a:p>
                      <a:pPr marL="0" lvl="0" indent="0" algn="ctr">
                        <a:lnSpc>
                          <a:spcPct val="150000"/>
                        </a:lnSpc>
                        <a:spcAft>
                          <a:spcPts val="600"/>
                        </a:spcAft>
                        <a:buFont typeface="+mj-lt"/>
                        <a:buNone/>
                      </a:pPr>
                      <a:r>
                        <a:rPr lang="tr-TR" sz="1400" b="1" dirty="0">
                          <a:effectLst/>
                          <a:latin typeface="Tahoma" panose="020B0604030504040204" pitchFamily="34" charset="0"/>
                          <a:ea typeface="Tahoma" panose="020B0604030504040204" pitchFamily="34" charset="0"/>
                          <a:cs typeface="Tahoma" panose="020B0604030504040204" pitchFamily="34" charset="0"/>
                        </a:rPr>
                        <a:t>% 50</a:t>
                      </a:r>
                      <a:endParaRPr lang="tr-TR" sz="1400" dirty="0">
                        <a:effectLst/>
                        <a:latin typeface="Tahoma" panose="020B0604030504040204" pitchFamily="34" charset="0"/>
                        <a:ea typeface="Tahoma" panose="020B0604030504040204" pitchFamily="34" charset="0"/>
                        <a:cs typeface="Tahoma" panose="020B0604030504040204" pitchFamily="34" charset="0"/>
                      </a:endParaRPr>
                    </a:p>
                    <a:p>
                      <a:pPr marL="0" lvl="0" indent="0" algn="ctr">
                        <a:lnSpc>
                          <a:spcPct val="150000"/>
                        </a:lnSpc>
                        <a:spcAft>
                          <a:spcPts val="600"/>
                        </a:spcAft>
                        <a:buFont typeface="+mj-lt"/>
                        <a:buNone/>
                      </a:pPr>
                      <a:r>
                        <a:rPr lang="tr-TR" sz="1400" b="1" dirty="0">
                          <a:effectLst/>
                          <a:latin typeface="Tahoma" panose="020B0604030504040204" pitchFamily="34" charset="0"/>
                          <a:ea typeface="Tahoma" panose="020B0604030504040204" pitchFamily="34" charset="0"/>
                          <a:cs typeface="Tahoma" panose="020B0604030504040204" pitchFamily="34" charset="0"/>
                        </a:rPr>
                        <a:t>% 90</a:t>
                      </a:r>
                      <a:endParaRPr lang="tr-TR" sz="1400" dirty="0">
                        <a:effectLst/>
                        <a:latin typeface="Tahoma" panose="020B0604030504040204" pitchFamily="34" charset="0"/>
                        <a:ea typeface="Tahoma" panose="020B0604030504040204" pitchFamily="34" charset="0"/>
                        <a:cs typeface="Tahoma" panose="020B0604030504040204" pitchFamily="34" charset="0"/>
                      </a:endParaRPr>
                    </a:p>
                  </a:txBody>
                  <a:tcPr marL="44450" marR="44450" marT="9525" marB="0" anchor="ctr">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olid"/>
                      <a:round/>
                      <a:headEnd type="none" w="med" len="med"/>
                      <a:tailEnd type="none" w="med" len="med"/>
                    </a:lnB>
                    <a:solidFill>
                      <a:srgbClr val="FFFFFF"/>
                    </a:solidFill>
                  </a:tcPr>
                </a:tc>
                <a:extLst>
                  <a:ext uri="{0D108BD9-81ED-4DB2-BD59-A6C34878D82A}">
                    <a16:rowId xmlns:a16="http://schemas.microsoft.com/office/drawing/2014/main" val="2874333916"/>
                  </a:ext>
                </a:extLst>
              </a:tr>
            </a:tbl>
          </a:graphicData>
        </a:graphic>
      </p:graphicFrame>
      <p:sp>
        <p:nvSpPr>
          <p:cNvPr id="10" name="Dikdörtgen 9"/>
          <p:cNvSpPr/>
          <p:nvPr/>
        </p:nvSpPr>
        <p:spPr>
          <a:xfrm>
            <a:off x="587829" y="3935444"/>
            <a:ext cx="10946674" cy="2708434"/>
          </a:xfrm>
          <a:prstGeom prst="rect">
            <a:avLst/>
          </a:prstGeom>
        </p:spPr>
        <p:txBody>
          <a:bodyPr wrap="square">
            <a:spAutoFit/>
          </a:bodyPr>
          <a:lstStyle/>
          <a:p>
            <a:pPr algn="just">
              <a:lnSpc>
                <a:spcPct val="150000"/>
              </a:lnSpc>
              <a:spcAft>
                <a:spcPts val="1400"/>
              </a:spcAft>
            </a:pPr>
            <a:r>
              <a:rPr lang="tr-TR" dirty="0" smtClean="0">
                <a:solidFill>
                  <a:prstClr val="black"/>
                </a:solidFill>
                <a:latin typeface="Tahoma" panose="020B0604030504040204" pitchFamily="34" charset="0"/>
                <a:ea typeface="Tahoma" panose="020B0604030504040204" pitchFamily="34" charset="0"/>
                <a:cs typeface="Tahoma" panose="020B0604030504040204" pitchFamily="34" charset="0"/>
              </a:rPr>
              <a:t>  </a:t>
            </a:r>
            <a:r>
              <a:rPr lang="tr-TR" u="sng" dirty="0" smtClean="0">
                <a:solidFill>
                  <a:prstClr val="black"/>
                </a:solidFill>
                <a:latin typeface="Tahoma" panose="020B0604030504040204" pitchFamily="34" charset="0"/>
                <a:ea typeface="Tahoma" panose="020B0604030504040204" pitchFamily="34" charset="0"/>
                <a:cs typeface="Tahoma" panose="020B0604030504040204" pitchFamily="34" charset="0"/>
              </a:rPr>
              <a:t>İmalat </a:t>
            </a:r>
            <a:r>
              <a:rPr lang="tr-TR" u="sng" dirty="0">
                <a:solidFill>
                  <a:prstClr val="black"/>
                </a:solidFill>
                <a:latin typeface="Tahoma" panose="020B0604030504040204" pitchFamily="34" charset="0"/>
                <a:ea typeface="Tahoma" panose="020B0604030504040204" pitchFamily="34" charset="0"/>
                <a:cs typeface="Tahoma" panose="020B0604030504040204" pitchFamily="34" charset="0"/>
              </a:rPr>
              <a:t>sanayiine yönelik (</a:t>
            </a:r>
            <a:r>
              <a:rPr lang="tr-TR" b="1" u="sng" dirty="0">
                <a:solidFill>
                  <a:prstClr val="black"/>
                </a:solidFill>
                <a:latin typeface="Tahoma" panose="020B0604030504040204" pitchFamily="34" charset="0"/>
                <a:ea typeface="Tahoma" panose="020B0604030504040204" pitchFamily="34" charset="0"/>
                <a:cs typeface="Tahoma" panose="020B0604030504040204" pitchFamily="34" charset="0"/>
              </a:rPr>
              <a:t>US-97 Kodu: 15-37</a:t>
            </a:r>
            <a:r>
              <a:rPr lang="tr-TR" u="sng" dirty="0">
                <a:solidFill>
                  <a:prstClr val="black"/>
                </a:solidFill>
                <a:latin typeface="Tahoma" panose="020B0604030504040204" pitchFamily="34" charset="0"/>
                <a:ea typeface="Tahoma" panose="020B0604030504040204" pitchFamily="34" charset="0"/>
                <a:cs typeface="Tahoma" panose="020B0604030504040204" pitchFamily="34" charset="0"/>
              </a:rPr>
              <a:t>) düzenlenen yatırım teşvik belgeleri kapsamında</a:t>
            </a:r>
            <a:r>
              <a:rPr lang="tr-TR" dirty="0">
                <a:solidFill>
                  <a:prstClr val="black"/>
                </a:solidFill>
                <a:latin typeface="Tahoma" panose="020B0604030504040204" pitchFamily="34" charset="0"/>
                <a:ea typeface="Tahoma" panose="020B0604030504040204" pitchFamily="34" charset="0"/>
                <a:cs typeface="Tahoma" panose="020B0604030504040204" pitchFamily="34" charset="0"/>
              </a:rPr>
              <a:t>;</a:t>
            </a:r>
            <a:r>
              <a:rPr lang="tr-TR"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tr-TR" b="1" dirty="0" smtClean="0">
                <a:solidFill>
                  <a:prstClr val="black"/>
                </a:solidFill>
                <a:latin typeface="Tahoma" panose="020B0604030504040204" pitchFamily="34" charset="0"/>
                <a:ea typeface="Tahoma" panose="020B0604030504040204" pitchFamily="34" charset="0"/>
                <a:cs typeface="Tahoma" panose="020B0604030504040204" pitchFamily="34" charset="0"/>
              </a:rPr>
              <a:t>01/01/2017 </a:t>
            </a:r>
            <a:r>
              <a:rPr lang="tr-TR" b="1" dirty="0">
                <a:solidFill>
                  <a:prstClr val="black"/>
                </a:solidFill>
                <a:latin typeface="Tahoma" panose="020B0604030504040204" pitchFamily="34" charset="0"/>
                <a:ea typeface="Tahoma" panose="020B0604030504040204" pitchFamily="34" charset="0"/>
                <a:cs typeface="Tahoma" panose="020B0604030504040204" pitchFamily="34" charset="0"/>
              </a:rPr>
              <a:t>ile 31/12/2022 </a:t>
            </a:r>
            <a:r>
              <a:rPr lang="tr-TR" dirty="0">
                <a:solidFill>
                  <a:prstClr val="black"/>
                </a:solidFill>
                <a:latin typeface="Tahoma" panose="020B0604030504040204" pitchFamily="34" charset="0"/>
                <a:ea typeface="Tahoma" panose="020B0604030504040204" pitchFamily="34" charset="0"/>
                <a:cs typeface="Tahoma" panose="020B0604030504040204" pitchFamily="34" charset="0"/>
              </a:rPr>
              <a:t>tarihleri arasında gerçekleştirilecek yatırım harcamaları </a:t>
            </a:r>
            <a:r>
              <a:rPr lang="tr-TR" dirty="0" smtClean="0">
                <a:solidFill>
                  <a:prstClr val="black"/>
                </a:solidFill>
                <a:latin typeface="Tahoma" panose="020B0604030504040204" pitchFamily="34" charset="0"/>
                <a:ea typeface="Tahoma" panose="020B0604030504040204" pitchFamily="34" charset="0"/>
                <a:cs typeface="Tahoma" panose="020B0604030504040204" pitchFamily="34" charset="0"/>
              </a:rPr>
              <a:t>için;</a:t>
            </a:r>
            <a:endParaRPr lang="tr-TR"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algn="just">
              <a:lnSpc>
                <a:spcPct val="150000"/>
              </a:lnSpc>
              <a:spcAft>
                <a:spcPts val="1400"/>
              </a:spcAft>
            </a:pPr>
            <a:r>
              <a:rPr lang="tr-TR" dirty="0">
                <a:solidFill>
                  <a:prstClr val="black"/>
                </a:solidFill>
                <a:latin typeface="Tahoma" panose="020B0604030504040204" pitchFamily="34" charset="0"/>
                <a:ea typeface="Tahoma" panose="020B0604030504040204" pitchFamily="34" charset="0"/>
                <a:cs typeface="Tahoma" panose="020B0604030504040204" pitchFamily="34" charset="0"/>
              </a:rPr>
              <a:t>- Yatırıma Katkı Oranı </a:t>
            </a:r>
            <a:r>
              <a:rPr lang="tr-TR" u="sng" dirty="0">
                <a:solidFill>
                  <a:prstClr val="black"/>
                </a:solidFill>
                <a:latin typeface="Tahoma" panose="020B0604030504040204" pitchFamily="34" charset="0"/>
                <a:ea typeface="Tahoma" panose="020B0604030504040204" pitchFamily="34" charset="0"/>
                <a:cs typeface="Tahoma" panose="020B0604030504040204" pitchFamily="34" charset="0"/>
              </a:rPr>
              <a:t>her bir bölgede geçerli olan</a:t>
            </a:r>
            <a:r>
              <a:rPr lang="tr-TR" dirty="0">
                <a:solidFill>
                  <a:prstClr val="black"/>
                </a:solidFill>
                <a:latin typeface="Tahoma" panose="020B0604030504040204" pitchFamily="34" charset="0"/>
                <a:ea typeface="Tahoma" panose="020B0604030504040204" pitchFamily="34" charset="0"/>
                <a:cs typeface="Tahoma" panose="020B0604030504040204" pitchFamily="34" charset="0"/>
              </a:rPr>
              <a:t> Yatırıma Katkı Oranına </a:t>
            </a:r>
            <a:r>
              <a:rPr lang="tr-TR" b="1" dirty="0">
                <a:solidFill>
                  <a:prstClr val="black"/>
                </a:solidFill>
                <a:latin typeface="Tahoma" panose="020B0604030504040204" pitchFamily="34" charset="0"/>
                <a:ea typeface="Tahoma" panose="020B0604030504040204" pitchFamily="34" charset="0"/>
                <a:cs typeface="Tahoma" panose="020B0604030504040204" pitchFamily="34" charset="0"/>
              </a:rPr>
              <a:t>15 puan </a:t>
            </a:r>
            <a:r>
              <a:rPr lang="tr-TR" dirty="0">
                <a:solidFill>
                  <a:prstClr val="black"/>
                </a:solidFill>
                <a:latin typeface="Tahoma" panose="020B0604030504040204" pitchFamily="34" charset="0"/>
                <a:ea typeface="Tahoma" panose="020B0604030504040204" pitchFamily="34" charset="0"/>
                <a:cs typeface="Tahoma" panose="020B0604030504040204" pitchFamily="34" charset="0"/>
              </a:rPr>
              <a:t>ilave edilmek suretiyle,</a:t>
            </a:r>
          </a:p>
          <a:p>
            <a:pPr algn="just">
              <a:lnSpc>
                <a:spcPct val="150000"/>
              </a:lnSpc>
              <a:spcAft>
                <a:spcPts val="1400"/>
              </a:spcAft>
            </a:pPr>
            <a:r>
              <a:rPr lang="tr-TR" dirty="0">
                <a:solidFill>
                  <a:prstClr val="black"/>
                </a:solidFill>
                <a:latin typeface="Tahoma" panose="020B0604030504040204" pitchFamily="34" charset="0"/>
                <a:ea typeface="Tahoma" panose="020B0604030504040204" pitchFamily="34" charset="0"/>
                <a:cs typeface="Tahoma" panose="020B0604030504040204" pitchFamily="34" charset="0"/>
              </a:rPr>
              <a:t>- Vergi İndirimi Oranı </a:t>
            </a:r>
            <a:r>
              <a:rPr lang="tr-TR" u="sng" dirty="0">
                <a:solidFill>
                  <a:prstClr val="black"/>
                </a:solidFill>
                <a:latin typeface="Tahoma" panose="020B0604030504040204" pitchFamily="34" charset="0"/>
                <a:ea typeface="Tahoma" panose="020B0604030504040204" pitchFamily="34" charset="0"/>
                <a:cs typeface="Tahoma" panose="020B0604030504040204" pitchFamily="34" charset="0"/>
              </a:rPr>
              <a:t>tüm bölgelerde</a:t>
            </a:r>
            <a:r>
              <a:rPr lang="tr-TR"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tr-TR" b="1" dirty="0">
                <a:solidFill>
                  <a:prstClr val="black"/>
                </a:solidFill>
                <a:latin typeface="Tahoma" panose="020B0604030504040204" pitchFamily="34" charset="0"/>
                <a:ea typeface="Tahoma" panose="020B0604030504040204" pitchFamily="34" charset="0"/>
                <a:cs typeface="Tahoma" panose="020B0604030504040204" pitchFamily="34" charset="0"/>
              </a:rPr>
              <a:t>%100 </a:t>
            </a:r>
            <a:r>
              <a:rPr lang="tr-TR" dirty="0">
                <a:solidFill>
                  <a:prstClr val="black"/>
                </a:solidFill>
                <a:latin typeface="Tahoma" panose="020B0604030504040204" pitchFamily="34" charset="0"/>
                <a:ea typeface="Tahoma" panose="020B0604030504040204" pitchFamily="34" charset="0"/>
                <a:cs typeface="Tahoma" panose="020B0604030504040204" pitchFamily="34" charset="0"/>
              </a:rPr>
              <a:t>oranında ve</a:t>
            </a:r>
          </a:p>
          <a:p>
            <a:pPr algn="just">
              <a:lnSpc>
                <a:spcPct val="150000"/>
              </a:lnSpc>
              <a:spcAft>
                <a:spcPts val="1400"/>
              </a:spcAft>
            </a:pPr>
            <a:r>
              <a:rPr lang="tr-TR" dirty="0">
                <a:solidFill>
                  <a:prstClr val="black"/>
                </a:solidFill>
                <a:latin typeface="Tahoma" panose="020B0604030504040204" pitchFamily="34" charset="0"/>
                <a:ea typeface="Tahoma" panose="020B0604030504040204" pitchFamily="34" charset="0"/>
                <a:cs typeface="Tahoma" panose="020B0604030504040204" pitchFamily="34" charset="0"/>
              </a:rPr>
              <a:t>- Yatırıma Katkı Tutarının Yatırım Döneminde Kullanılabilecek Oranı </a:t>
            </a:r>
            <a:r>
              <a:rPr lang="tr-TR" b="1" dirty="0">
                <a:solidFill>
                  <a:prstClr val="black"/>
                </a:solidFill>
                <a:latin typeface="Tahoma" panose="020B0604030504040204" pitchFamily="34" charset="0"/>
                <a:ea typeface="Tahoma" panose="020B0604030504040204" pitchFamily="34" charset="0"/>
                <a:cs typeface="Tahoma" panose="020B0604030504040204" pitchFamily="34" charset="0"/>
              </a:rPr>
              <a:t>%100 </a:t>
            </a:r>
            <a:r>
              <a:rPr lang="tr-TR" dirty="0">
                <a:solidFill>
                  <a:prstClr val="black"/>
                </a:solidFill>
                <a:latin typeface="Tahoma" panose="020B0604030504040204" pitchFamily="34" charset="0"/>
                <a:ea typeface="Tahoma" panose="020B0604030504040204" pitchFamily="34" charset="0"/>
                <a:cs typeface="Tahoma" panose="020B0604030504040204" pitchFamily="34" charset="0"/>
              </a:rPr>
              <a:t>olarak uygulanır.</a:t>
            </a:r>
            <a:endParaRPr lang="tr-TR"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5882907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etin kutusu 8">
            <a:extLst>
              <a:ext uri="{FF2B5EF4-FFF2-40B4-BE49-F238E27FC236}">
                <a16:creationId xmlns:a16="http://schemas.microsoft.com/office/drawing/2014/main" id="{3FFE89F2-5AD7-4317-9070-8C07066819B4}"/>
              </a:ext>
            </a:extLst>
          </p:cNvPr>
          <p:cNvSpPr txBox="1"/>
          <p:nvPr/>
        </p:nvSpPr>
        <p:spPr>
          <a:xfrm>
            <a:off x="460430" y="536988"/>
            <a:ext cx="10946674" cy="523220"/>
          </a:xfrm>
          <a:prstGeom prst="rect">
            <a:avLst/>
          </a:prstGeom>
          <a:solidFill>
            <a:schemeClr val="accent1">
              <a:lumMod val="75000"/>
            </a:schemeClr>
          </a:solidFill>
        </p:spPr>
        <p:txBody>
          <a:bodyPr wrap="square" rtlCol="0">
            <a:spAutoFit/>
          </a:bodyPr>
          <a:lstStyle/>
          <a:p>
            <a:pPr lvl="0" algn="ctr">
              <a:defRPr/>
            </a:pPr>
            <a:r>
              <a:rPr lang="tr-TR" sz="2800" b="1" dirty="0" smtClean="0">
                <a:solidFill>
                  <a:prstClr val="white"/>
                </a:solidFill>
                <a:effectLst>
                  <a:outerShdw blurRad="38100" dist="38100" dir="2700000" algn="tl">
                    <a:srgbClr val="000000">
                      <a:alpha val="43137"/>
                    </a:srgbClr>
                  </a:outerShdw>
                </a:effectLst>
              </a:rPr>
              <a:t>US-97 </a:t>
            </a:r>
            <a:r>
              <a:rPr lang="tr-TR" sz="2800" b="1" dirty="0">
                <a:solidFill>
                  <a:prstClr val="white"/>
                </a:solidFill>
                <a:effectLst>
                  <a:outerShdw blurRad="38100" dist="38100" dir="2700000" algn="tl">
                    <a:srgbClr val="000000">
                      <a:alpha val="43137"/>
                    </a:srgbClr>
                  </a:outerShdw>
                </a:effectLst>
              </a:rPr>
              <a:t>kodu; ulusal faaliyet ve ürün </a:t>
            </a:r>
            <a:r>
              <a:rPr lang="tr-TR" sz="2800" b="1" dirty="0" smtClean="0">
                <a:solidFill>
                  <a:prstClr val="white"/>
                </a:solidFill>
                <a:effectLst>
                  <a:outerShdw blurRad="38100" dist="38100" dir="2700000" algn="tl">
                    <a:srgbClr val="000000">
                      <a:alpha val="43137"/>
                    </a:srgbClr>
                  </a:outerShdw>
                </a:effectLst>
              </a:rPr>
              <a:t>sınıflaması</a:t>
            </a:r>
            <a:endParaRPr lang="en-US" sz="2800" b="1" dirty="0">
              <a:solidFill>
                <a:prstClr val="white"/>
              </a:solidFill>
              <a:effectLst>
                <a:outerShdw blurRad="38100" dist="38100" dir="2700000" algn="tl">
                  <a:srgbClr val="000000">
                    <a:alpha val="43137"/>
                  </a:srgbClr>
                </a:outerShdw>
              </a:effectLst>
            </a:endParaRPr>
          </a:p>
        </p:txBody>
      </p:sp>
      <p:pic>
        <p:nvPicPr>
          <p:cNvPr id="12" name="İçerik Yer Tutucusu 11"/>
          <p:cNvPicPr>
            <a:picLocks noGrp="1" noChangeAspect="1"/>
          </p:cNvPicPr>
          <p:nvPr>
            <p:ph idx="1"/>
          </p:nvPr>
        </p:nvPicPr>
        <p:blipFill>
          <a:blip r:embed="rId2"/>
          <a:stretch>
            <a:fillRect/>
          </a:stretch>
        </p:blipFill>
        <p:spPr>
          <a:xfrm>
            <a:off x="2576053" y="1455174"/>
            <a:ext cx="6420464" cy="4788310"/>
          </a:xfrm>
          <a:prstGeom prst="rect">
            <a:avLst/>
          </a:prstGeom>
        </p:spPr>
      </p:pic>
    </p:spTree>
    <p:extLst>
      <p:ext uri="{BB962C8B-B14F-4D97-AF65-F5344CB8AC3E}">
        <p14:creationId xmlns:p14="http://schemas.microsoft.com/office/powerpoint/2010/main" val="360834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p:nvPr/>
        </p:nvPicPr>
        <p:blipFill rotWithShape="1">
          <a:blip r:embed="rId2"/>
          <a:srcRect t="14817" r="35402" b="8584"/>
          <a:stretch/>
        </p:blipFill>
        <p:spPr bwMode="auto">
          <a:xfrm>
            <a:off x="371690" y="973393"/>
            <a:ext cx="3720465" cy="3765755"/>
          </a:xfrm>
          <a:prstGeom prst="rect">
            <a:avLst/>
          </a:prstGeom>
          <a:ln>
            <a:noFill/>
          </a:ln>
          <a:extLst>
            <a:ext uri="{53640926-AAD7-44D8-BBD7-CCE9431645EC}">
              <a14:shadowObscured xmlns:a14="http://schemas.microsoft.com/office/drawing/2010/main"/>
            </a:ext>
          </a:extLst>
        </p:spPr>
      </p:pic>
      <p:pic>
        <p:nvPicPr>
          <p:cNvPr id="6" name="Resim 5"/>
          <p:cNvPicPr/>
          <p:nvPr/>
        </p:nvPicPr>
        <p:blipFill rotWithShape="1">
          <a:blip r:embed="rId3"/>
          <a:srcRect l="1" t="13421" r="46868" b="18509"/>
          <a:stretch/>
        </p:blipFill>
        <p:spPr bwMode="auto">
          <a:xfrm>
            <a:off x="4369321" y="973392"/>
            <a:ext cx="3889776" cy="3765755"/>
          </a:xfrm>
          <a:prstGeom prst="rect">
            <a:avLst/>
          </a:prstGeom>
          <a:ln>
            <a:noFill/>
          </a:ln>
          <a:extLst>
            <a:ext uri="{53640926-AAD7-44D8-BBD7-CCE9431645EC}">
              <a14:shadowObscured xmlns:a14="http://schemas.microsoft.com/office/drawing/2010/main"/>
            </a:ext>
          </a:extLst>
        </p:spPr>
      </p:pic>
      <p:pic>
        <p:nvPicPr>
          <p:cNvPr id="7" name="Resim 6"/>
          <p:cNvPicPr/>
          <p:nvPr/>
        </p:nvPicPr>
        <p:blipFill rotWithShape="1">
          <a:blip r:embed="rId4"/>
          <a:srcRect l="-1" t="13699" r="40737" b="19333"/>
          <a:stretch/>
        </p:blipFill>
        <p:spPr bwMode="auto">
          <a:xfrm>
            <a:off x="8410832" y="973394"/>
            <a:ext cx="3781168" cy="371659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774058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a:xfrm>
            <a:off x="11645267" y="6489989"/>
            <a:ext cx="4953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B0CF3B3-BFF4-462F-8B49-16C690F8C531}" type="slidenum">
              <a:rPr kumimoji="0" lang="tr-TR" sz="1500" b="0" i="0" u="none" strike="noStrike" kern="1200" cap="none" spc="0" normalizeH="0" baseline="0" noProof="0" smtClean="0">
                <a:ln>
                  <a:noFill/>
                </a:ln>
                <a:solidFill>
                  <a:prstClr val="white"/>
                </a:solidFill>
                <a:effectLst/>
                <a:uLnTx/>
                <a:uFillTx/>
              </a:rPr>
              <a:pPr marL="0" marR="0" lvl="0" indent="0" algn="ctr" defTabSz="914400" rtl="0" eaLnBrk="1" fontAlgn="auto" latinLnBrk="0" hangingPunct="1">
                <a:lnSpc>
                  <a:spcPct val="100000"/>
                </a:lnSpc>
                <a:spcBef>
                  <a:spcPts val="0"/>
                </a:spcBef>
                <a:spcAft>
                  <a:spcPts val="0"/>
                </a:spcAft>
                <a:buClrTx/>
                <a:buSzTx/>
                <a:buFontTx/>
                <a:buNone/>
                <a:tabLst/>
                <a:defRPr/>
              </a:pPr>
              <a:t>18</a:t>
            </a:fld>
            <a:endParaRPr kumimoji="0" lang="tr-TR" sz="1500" b="0" i="0" u="none" strike="noStrike" kern="1200" cap="none" spc="0" normalizeH="0" baseline="0" noProof="0" dirty="0">
              <a:ln>
                <a:noFill/>
              </a:ln>
              <a:solidFill>
                <a:prstClr val="white"/>
              </a:solidFill>
              <a:effectLst/>
              <a:uLnTx/>
              <a:uFillTx/>
            </a:endParaRPr>
          </a:p>
        </p:txBody>
      </p:sp>
      <p:sp>
        <p:nvSpPr>
          <p:cNvPr id="6" name="Metin kutusu 5">
            <a:extLst>
              <a:ext uri="{FF2B5EF4-FFF2-40B4-BE49-F238E27FC236}">
                <a16:creationId xmlns:a16="http://schemas.microsoft.com/office/drawing/2014/main" id="{3FFE89F2-5AD7-4317-9070-8C07066819B4}"/>
              </a:ext>
            </a:extLst>
          </p:cNvPr>
          <p:cNvSpPr txBox="1"/>
          <p:nvPr/>
        </p:nvSpPr>
        <p:spPr>
          <a:xfrm>
            <a:off x="778934" y="441304"/>
            <a:ext cx="10531736" cy="461665"/>
          </a:xfrm>
          <a:prstGeom prst="rect">
            <a:avLst/>
          </a:prstGeom>
          <a:solidFill>
            <a:schemeClr val="accent1">
              <a:lumMod val="75000"/>
            </a:schemeClr>
          </a:solidFill>
        </p:spPr>
        <p:txBody>
          <a:bodyPr wrap="square" rtlCol="0">
            <a:spAutoFit/>
          </a:bodyPr>
          <a:lstStyle/>
          <a:p>
            <a:pPr lvl="0" algn="ctr">
              <a:defRPr/>
            </a:pPr>
            <a:r>
              <a:rPr lang="tr-TR" sz="2400" b="1" dirty="0">
                <a:solidFill>
                  <a:prstClr val="white"/>
                </a:solidFill>
              </a:rPr>
              <a:t>Yatırıma Katkı Tutarında Endeksleme</a:t>
            </a:r>
          </a:p>
        </p:txBody>
      </p:sp>
      <p:sp>
        <p:nvSpPr>
          <p:cNvPr id="2" name="Dikdörtgen 1"/>
          <p:cNvSpPr/>
          <p:nvPr/>
        </p:nvSpPr>
        <p:spPr>
          <a:xfrm>
            <a:off x="819606" y="1209369"/>
            <a:ext cx="10491064" cy="4108817"/>
          </a:xfrm>
          <a:prstGeom prst="rect">
            <a:avLst/>
          </a:prstGeom>
        </p:spPr>
        <p:txBody>
          <a:bodyPr wrap="square">
            <a:spAutoFit/>
          </a:bodyPr>
          <a:lstStyle/>
          <a:p>
            <a:pPr algn="just">
              <a:lnSpc>
                <a:spcPct val="150000"/>
              </a:lnSpc>
              <a:spcAft>
                <a:spcPts val="1200"/>
              </a:spcAft>
            </a:pPr>
            <a:r>
              <a:rPr lang="tr-TR" dirty="0">
                <a:solidFill>
                  <a:srgbClr val="000000"/>
                </a:solidFill>
                <a:latin typeface="Tahoma" panose="020B0604030504040204" pitchFamily="34" charset="0"/>
                <a:ea typeface="Tahoma" panose="020B0604030504040204" pitchFamily="34" charset="0"/>
                <a:cs typeface="Tahoma" panose="020B0604030504040204" pitchFamily="34" charset="0"/>
              </a:rPr>
              <a:t>5520 sayılı  Kanunun 32/A maddesinin ikinci fıkrasına, birinci cümlesinden sonra gelmek üzere;               “</a:t>
            </a:r>
            <a:r>
              <a:rPr lang="tr-TR" b="1" dirty="0">
                <a:solidFill>
                  <a:srgbClr val="000000"/>
                </a:solidFill>
                <a:latin typeface="Tahoma" panose="020B0604030504040204" pitchFamily="34" charset="0"/>
                <a:ea typeface="Tahoma" panose="020B0604030504040204" pitchFamily="34" charset="0"/>
                <a:cs typeface="Tahoma" panose="020B0604030504040204" pitchFamily="34" charset="0"/>
              </a:rPr>
              <a:t>Yatırımın tamamlanması şartıyla</a:t>
            </a:r>
            <a:r>
              <a:rPr lang="tr-TR" dirty="0">
                <a:solidFill>
                  <a:srgbClr val="000000"/>
                </a:solidFill>
                <a:latin typeface="Tahoma" panose="020B0604030504040204" pitchFamily="34" charset="0"/>
                <a:ea typeface="Tahoma" panose="020B0604030504040204" pitchFamily="34" charset="0"/>
                <a:cs typeface="Tahoma" panose="020B0604030504040204" pitchFamily="34" charset="0"/>
              </a:rPr>
              <a:t>, indirimli kurumlar vergisi uygulanmak suretiyle              yararlanılan kısmı hariç olmak üzere </a:t>
            </a:r>
            <a:r>
              <a:rPr lang="tr-TR" u="sng" dirty="0">
                <a:solidFill>
                  <a:srgbClr val="000000"/>
                </a:solidFill>
                <a:latin typeface="Tahoma" panose="020B0604030504040204" pitchFamily="34" charset="0"/>
                <a:ea typeface="Tahoma" panose="020B0604030504040204" pitchFamily="34" charset="0"/>
                <a:cs typeface="Tahoma" panose="020B0604030504040204" pitchFamily="34" charset="0"/>
              </a:rPr>
              <a:t>kalan yatırıma katkı tutarı</a:t>
            </a:r>
            <a:r>
              <a:rPr lang="tr-TR"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tr-TR" b="1" dirty="0">
                <a:solidFill>
                  <a:srgbClr val="000000"/>
                </a:solidFill>
                <a:latin typeface="Tahoma" panose="020B0604030504040204" pitchFamily="34" charset="0"/>
                <a:ea typeface="Tahoma" panose="020B0604030504040204" pitchFamily="34" charset="0"/>
                <a:cs typeface="Tahoma" panose="020B0604030504040204" pitchFamily="34" charset="0"/>
              </a:rPr>
              <a:t>yatırımın tamamlandığı                 hesap dönemini izleyen yıllarda</a:t>
            </a:r>
            <a:r>
              <a:rPr lang="tr-TR"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tr-TR" u="sng" dirty="0">
                <a:solidFill>
                  <a:srgbClr val="000000"/>
                </a:solidFill>
                <a:latin typeface="Tahoma" panose="020B0604030504040204" pitchFamily="34" charset="0"/>
                <a:ea typeface="Tahoma" panose="020B0604030504040204" pitchFamily="34" charset="0"/>
                <a:cs typeface="Tahoma" panose="020B0604030504040204" pitchFamily="34" charset="0"/>
              </a:rPr>
              <a:t>Vergi Usul Kanunu hükümlerine göre bu yıllar için belirlenen yeniden değerleme oranında artırılarak dikkate alınır</a:t>
            </a:r>
            <a:r>
              <a:rPr lang="tr-TR" dirty="0">
                <a:solidFill>
                  <a:srgbClr val="000000"/>
                </a:solidFill>
                <a:latin typeface="Tahoma" panose="020B0604030504040204" pitchFamily="34" charset="0"/>
                <a:ea typeface="Tahoma" panose="020B0604030504040204" pitchFamily="34" charset="0"/>
                <a:cs typeface="Tahoma" panose="020B0604030504040204" pitchFamily="34" charset="0"/>
              </a:rPr>
              <a:t>.” hükmü eklenmiştir.(07.09.2016 tarih ve 6745 sayılı yasa</a:t>
            </a:r>
            <a:r>
              <a:rPr lang="tr-TR" dirty="0" smtClean="0">
                <a:solidFill>
                  <a:srgbClr val="000000"/>
                </a:solidFill>
                <a:latin typeface="Tahoma" panose="020B0604030504040204" pitchFamily="34" charset="0"/>
                <a:ea typeface="Tahoma" panose="020B0604030504040204" pitchFamily="34" charset="0"/>
                <a:cs typeface="Tahoma" panose="020B0604030504040204" pitchFamily="34" charset="0"/>
              </a:rPr>
              <a:t>)</a:t>
            </a:r>
          </a:p>
          <a:p>
            <a:pPr algn="just">
              <a:lnSpc>
                <a:spcPct val="150000"/>
              </a:lnSpc>
              <a:spcAft>
                <a:spcPts val="1200"/>
              </a:spcAft>
            </a:pPr>
            <a:endParaRPr lang="tr-TR"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algn="just">
              <a:lnSpc>
                <a:spcPct val="150000"/>
              </a:lnSpc>
              <a:spcAft>
                <a:spcPts val="1200"/>
              </a:spcAft>
            </a:pPr>
            <a:endParaRPr lang="tr-TR"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algn="just">
              <a:lnSpc>
                <a:spcPct val="150000"/>
              </a:lnSpc>
              <a:spcAft>
                <a:spcPts val="600"/>
              </a:spcAft>
            </a:pPr>
            <a:endParaRPr lang="tr-TR" sz="1000"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4" name="Tablo 3"/>
          <p:cNvGraphicFramePr>
            <a:graphicFrameLocks noGrp="1"/>
          </p:cNvGraphicFramePr>
          <p:nvPr>
            <p:extLst>
              <p:ext uri="{D42A27DB-BD31-4B8C-83A1-F6EECF244321}">
                <p14:modId xmlns:p14="http://schemas.microsoft.com/office/powerpoint/2010/main" val="3986927461"/>
              </p:ext>
            </p:extLst>
          </p:nvPr>
        </p:nvGraphicFramePr>
        <p:xfrm>
          <a:off x="838200" y="3834584"/>
          <a:ext cx="10472470" cy="2890685"/>
        </p:xfrm>
        <a:graphic>
          <a:graphicData uri="http://schemas.openxmlformats.org/drawingml/2006/table">
            <a:tbl>
              <a:tblPr/>
              <a:tblGrid>
                <a:gridCol w="5236235">
                  <a:extLst>
                    <a:ext uri="{9D8B030D-6E8A-4147-A177-3AD203B41FA5}">
                      <a16:colId xmlns:a16="http://schemas.microsoft.com/office/drawing/2014/main" val="4218750286"/>
                    </a:ext>
                  </a:extLst>
                </a:gridCol>
                <a:gridCol w="5236235">
                  <a:extLst>
                    <a:ext uri="{9D8B030D-6E8A-4147-A177-3AD203B41FA5}">
                      <a16:colId xmlns:a16="http://schemas.microsoft.com/office/drawing/2014/main" val="469411833"/>
                    </a:ext>
                  </a:extLst>
                </a:gridCol>
              </a:tblGrid>
              <a:tr h="412955">
                <a:tc>
                  <a:txBody>
                    <a:bodyPr/>
                    <a:lstStyle/>
                    <a:p>
                      <a:pPr algn="ctr"/>
                      <a:r>
                        <a:rPr lang="tr-TR" b="1" dirty="0">
                          <a:solidFill>
                            <a:srgbClr val="333333"/>
                          </a:solidFill>
                          <a:effectLst/>
                          <a:latin typeface="Arial" panose="020B0604020202020204" pitchFamily="34" charset="0"/>
                        </a:rPr>
                        <a:t>Yıllar</a:t>
                      </a:r>
                      <a:endParaRPr lang="tr-TR" dirty="0">
                        <a:solidFill>
                          <a:srgbClr val="333333"/>
                        </a:solidFill>
                        <a:effectLst/>
                        <a:latin typeface="Arial" panose="020B0604020202020204" pitchFamily="34" charset="0"/>
                      </a:endParaRPr>
                    </a:p>
                  </a:txBody>
                  <a:tcPr marL="127000" marR="63500" marT="63500" marB="63500" anchor="ctr">
                    <a:lnL>
                      <a:noFill/>
                    </a:lnL>
                    <a:lnR>
                      <a:noFill/>
                    </a:lnR>
                    <a:lnT>
                      <a:noFill/>
                    </a:lnT>
                    <a:lnB w="6350" cap="flat" cmpd="sng" algn="ctr">
                      <a:solidFill>
                        <a:srgbClr val="555555"/>
                      </a:solidFill>
                      <a:prstDash val="solid"/>
                      <a:round/>
                      <a:headEnd type="none" w="med" len="med"/>
                      <a:tailEnd type="none" w="med" len="med"/>
                    </a:lnB>
                    <a:solidFill>
                      <a:srgbClr val="FFFF00"/>
                    </a:solidFill>
                  </a:tcPr>
                </a:tc>
                <a:tc>
                  <a:txBody>
                    <a:bodyPr/>
                    <a:lstStyle/>
                    <a:p>
                      <a:pPr algn="ctr"/>
                      <a:r>
                        <a:rPr lang="tr-TR" b="1" dirty="0">
                          <a:solidFill>
                            <a:srgbClr val="333333"/>
                          </a:solidFill>
                          <a:effectLst/>
                          <a:latin typeface="Arial" panose="020B0604020202020204" pitchFamily="34" charset="0"/>
                        </a:rPr>
                        <a:t>Oran</a:t>
                      </a:r>
                      <a:endParaRPr lang="tr-TR" dirty="0">
                        <a:solidFill>
                          <a:srgbClr val="333333"/>
                        </a:solidFill>
                        <a:effectLst/>
                        <a:latin typeface="Arial" panose="020B0604020202020204" pitchFamily="34" charset="0"/>
                      </a:endParaRPr>
                    </a:p>
                  </a:txBody>
                  <a:tcPr marL="127000" marR="63500" marT="63500" marB="63500" anchor="ctr">
                    <a:lnL>
                      <a:noFill/>
                    </a:lnL>
                    <a:lnR>
                      <a:noFill/>
                    </a:lnR>
                    <a:lnT>
                      <a:noFill/>
                    </a:lnT>
                    <a:lnB w="6350" cap="flat" cmpd="sng" algn="ctr">
                      <a:solidFill>
                        <a:srgbClr val="555555"/>
                      </a:solidFill>
                      <a:prstDash val="solid"/>
                      <a:round/>
                      <a:headEnd type="none" w="med" len="med"/>
                      <a:tailEnd type="none" w="med" len="med"/>
                    </a:lnB>
                    <a:solidFill>
                      <a:srgbClr val="FFFF00"/>
                    </a:solidFill>
                  </a:tcPr>
                </a:tc>
                <a:extLst>
                  <a:ext uri="{0D108BD9-81ED-4DB2-BD59-A6C34878D82A}">
                    <a16:rowId xmlns:a16="http://schemas.microsoft.com/office/drawing/2014/main" val="289259185"/>
                  </a:ext>
                </a:extLst>
              </a:tr>
              <a:tr h="412955">
                <a:tc>
                  <a:txBody>
                    <a:bodyPr/>
                    <a:lstStyle/>
                    <a:p>
                      <a:pPr algn="ctr"/>
                      <a:r>
                        <a:rPr lang="tr-TR" b="1" dirty="0">
                          <a:effectLst/>
                          <a:latin typeface="Arial" panose="020B0604020202020204" pitchFamily="34" charset="0"/>
                        </a:rPr>
                        <a:t>2022</a:t>
                      </a:r>
                      <a:endParaRPr lang="tr-TR" dirty="0">
                        <a:effectLst/>
                        <a:latin typeface="Arial" panose="020B0604020202020204" pitchFamily="34" charset="0"/>
                      </a:endParaRPr>
                    </a:p>
                  </a:txBody>
                  <a:tcPr marL="127000" marR="63500" marT="63500" marB="63500" anchor="ctr">
                    <a:lnL>
                      <a:noFill/>
                    </a:lnL>
                    <a:lnR>
                      <a:noFill/>
                    </a:lnR>
                    <a:lnT w="6350" cap="flat" cmpd="sng" algn="ctr">
                      <a:solidFill>
                        <a:srgbClr val="555555"/>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CFCFC"/>
                    </a:solidFill>
                  </a:tcPr>
                </a:tc>
                <a:tc>
                  <a:txBody>
                    <a:bodyPr/>
                    <a:lstStyle/>
                    <a:p>
                      <a:pPr algn="ctr"/>
                      <a:r>
                        <a:rPr lang="tr-TR" b="1" dirty="0">
                          <a:effectLst/>
                          <a:latin typeface="Arial" panose="020B0604020202020204" pitchFamily="34" charset="0"/>
                        </a:rPr>
                        <a:t>%122,93</a:t>
                      </a:r>
                      <a:endParaRPr lang="tr-TR" dirty="0">
                        <a:effectLst/>
                        <a:latin typeface="Arial" panose="020B0604020202020204" pitchFamily="34" charset="0"/>
                      </a:endParaRPr>
                    </a:p>
                  </a:txBody>
                  <a:tcPr marL="127000" marR="63500" marT="63500" marB="63500" anchor="ctr">
                    <a:lnL>
                      <a:noFill/>
                    </a:lnL>
                    <a:lnR>
                      <a:noFill/>
                    </a:lnR>
                    <a:lnT w="6350" cap="flat" cmpd="sng" algn="ctr">
                      <a:solidFill>
                        <a:srgbClr val="555555"/>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CFCFC"/>
                    </a:solidFill>
                  </a:tcPr>
                </a:tc>
                <a:extLst>
                  <a:ext uri="{0D108BD9-81ED-4DB2-BD59-A6C34878D82A}">
                    <a16:rowId xmlns:a16="http://schemas.microsoft.com/office/drawing/2014/main" val="1779862408"/>
                  </a:ext>
                </a:extLst>
              </a:tr>
              <a:tr h="412955">
                <a:tc>
                  <a:txBody>
                    <a:bodyPr/>
                    <a:lstStyle/>
                    <a:p>
                      <a:pPr algn="ctr"/>
                      <a:r>
                        <a:rPr lang="tr-TR" dirty="0">
                          <a:effectLst/>
                          <a:latin typeface="Arial" panose="020B0604020202020204" pitchFamily="34" charset="0"/>
                        </a:rPr>
                        <a:t>2021</a:t>
                      </a:r>
                    </a:p>
                  </a:txBody>
                  <a:tcPr marL="127000" marR="63500" marT="63500" marB="63500" anchor="ctr">
                    <a:lnL>
                      <a:noFill/>
                    </a:lnL>
                    <a:lnR>
                      <a:noFill/>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CFCFC"/>
                    </a:solidFill>
                  </a:tcPr>
                </a:tc>
                <a:tc>
                  <a:txBody>
                    <a:bodyPr/>
                    <a:lstStyle/>
                    <a:p>
                      <a:pPr algn="ctr"/>
                      <a:r>
                        <a:rPr lang="tr-TR" dirty="0">
                          <a:effectLst/>
                          <a:latin typeface="Arial" panose="020B0604020202020204" pitchFamily="34" charset="0"/>
                        </a:rPr>
                        <a:t>%36,20</a:t>
                      </a:r>
                    </a:p>
                  </a:txBody>
                  <a:tcPr marL="127000" marR="63500" marT="63500" marB="63500" anchor="ctr">
                    <a:lnL>
                      <a:noFill/>
                    </a:lnL>
                    <a:lnR>
                      <a:noFill/>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CFCFC"/>
                    </a:solidFill>
                  </a:tcPr>
                </a:tc>
                <a:extLst>
                  <a:ext uri="{0D108BD9-81ED-4DB2-BD59-A6C34878D82A}">
                    <a16:rowId xmlns:a16="http://schemas.microsoft.com/office/drawing/2014/main" val="3804132507"/>
                  </a:ext>
                </a:extLst>
              </a:tr>
              <a:tr h="412955">
                <a:tc>
                  <a:txBody>
                    <a:bodyPr/>
                    <a:lstStyle/>
                    <a:p>
                      <a:pPr algn="ctr"/>
                      <a:r>
                        <a:rPr lang="tr-TR" dirty="0">
                          <a:effectLst/>
                          <a:latin typeface="Arial" panose="020B0604020202020204" pitchFamily="34" charset="0"/>
                        </a:rPr>
                        <a:t>2020</a:t>
                      </a:r>
                    </a:p>
                  </a:txBody>
                  <a:tcPr marL="127000" marR="63500" marT="63500" marB="63500" anchor="ctr">
                    <a:lnL>
                      <a:noFill/>
                    </a:lnL>
                    <a:lnR>
                      <a:noFill/>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CFCFC"/>
                    </a:solidFill>
                  </a:tcPr>
                </a:tc>
                <a:tc>
                  <a:txBody>
                    <a:bodyPr/>
                    <a:lstStyle/>
                    <a:p>
                      <a:pPr algn="ctr"/>
                      <a:r>
                        <a:rPr lang="tr-TR" dirty="0">
                          <a:effectLst/>
                          <a:latin typeface="Arial" panose="020B0604020202020204" pitchFamily="34" charset="0"/>
                        </a:rPr>
                        <a:t>%9,11</a:t>
                      </a:r>
                    </a:p>
                  </a:txBody>
                  <a:tcPr marL="127000" marR="63500" marT="63500" marB="63500" anchor="ctr">
                    <a:lnL>
                      <a:noFill/>
                    </a:lnL>
                    <a:lnR>
                      <a:noFill/>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CFCFC"/>
                    </a:solidFill>
                  </a:tcPr>
                </a:tc>
                <a:extLst>
                  <a:ext uri="{0D108BD9-81ED-4DB2-BD59-A6C34878D82A}">
                    <a16:rowId xmlns:a16="http://schemas.microsoft.com/office/drawing/2014/main" val="174640841"/>
                  </a:ext>
                </a:extLst>
              </a:tr>
              <a:tr h="412955">
                <a:tc>
                  <a:txBody>
                    <a:bodyPr/>
                    <a:lstStyle/>
                    <a:p>
                      <a:pPr algn="ctr"/>
                      <a:r>
                        <a:rPr lang="tr-TR" dirty="0">
                          <a:effectLst/>
                          <a:latin typeface="Arial" panose="020B0604020202020204" pitchFamily="34" charset="0"/>
                        </a:rPr>
                        <a:t>2019</a:t>
                      </a:r>
                    </a:p>
                  </a:txBody>
                  <a:tcPr marL="127000" marR="63500" marT="63500" marB="63500" anchor="ctr">
                    <a:lnL>
                      <a:noFill/>
                    </a:lnL>
                    <a:lnR>
                      <a:noFill/>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CFCFC"/>
                    </a:solidFill>
                  </a:tcPr>
                </a:tc>
                <a:tc>
                  <a:txBody>
                    <a:bodyPr/>
                    <a:lstStyle/>
                    <a:p>
                      <a:pPr algn="ctr"/>
                      <a:r>
                        <a:rPr lang="tr-TR">
                          <a:effectLst/>
                          <a:latin typeface="Arial" panose="020B0604020202020204" pitchFamily="34" charset="0"/>
                        </a:rPr>
                        <a:t>%22,58</a:t>
                      </a:r>
                    </a:p>
                  </a:txBody>
                  <a:tcPr marL="127000" marR="63500" marT="63500" marB="63500" anchor="ctr">
                    <a:lnL>
                      <a:noFill/>
                    </a:lnL>
                    <a:lnR>
                      <a:noFill/>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CFCFC"/>
                    </a:solidFill>
                  </a:tcPr>
                </a:tc>
                <a:extLst>
                  <a:ext uri="{0D108BD9-81ED-4DB2-BD59-A6C34878D82A}">
                    <a16:rowId xmlns:a16="http://schemas.microsoft.com/office/drawing/2014/main" val="1691338719"/>
                  </a:ext>
                </a:extLst>
              </a:tr>
              <a:tr h="412955">
                <a:tc>
                  <a:txBody>
                    <a:bodyPr/>
                    <a:lstStyle/>
                    <a:p>
                      <a:pPr algn="ctr"/>
                      <a:r>
                        <a:rPr lang="tr-TR" dirty="0">
                          <a:effectLst/>
                          <a:latin typeface="Arial" panose="020B0604020202020204" pitchFamily="34" charset="0"/>
                        </a:rPr>
                        <a:t>2018</a:t>
                      </a:r>
                    </a:p>
                  </a:txBody>
                  <a:tcPr marL="127000" marR="63500" marT="63500" marB="63500" anchor="ctr">
                    <a:lnL>
                      <a:noFill/>
                    </a:lnL>
                    <a:lnR>
                      <a:noFill/>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CFCFC"/>
                    </a:solidFill>
                  </a:tcPr>
                </a:tc>
                <a:tc>
                  <a:txBody>
                    <a:bodyPr/>
                    <a:lstStyle/>
                    <a:p>
                      <a:pPr algn="ctr"/>
                      <a:r>
                        <a:rPr lang="tr-TR" dirty="0">
                          <a:effectLst/>
                          <a:latin typeface="Arial" panose="020B0604020202020204" pitchFamily="34" charset="0"/>
                        </a:rPr>
                        <a:t>%23,73</a:t>
                      </a:r>
                    </a:p>
                  </a:txBody>
                  <a:tcPr marL="127000" marR="63500" marT="63500" marB="63500" anchor="ctr">
                    <a:lnL>
                      <a:noFill/>
                    </a:lnL>
                    <a:lnR>
                      <a:noFill/>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CFCFC"/>
                    </a:solidFill>
                  </a:tcPr>
                </a:tc>
                <a:extLst>
                  <a:ext uri="{0D108BD9-81ED-4DB2-BD59-A6C34878D82A}">
                    <a16:rowId xmlns:a16="http://schemas.microsoft.com/office/drawing/2014/main" val="4126372520"/>
                  </a:ext>
                </a:extLst>
              </a:tr>
              <a:tr h="412955">
                <a:tc>
                  <a:txBody>
                    <a:bodyPr/>
                    <a:lstStyle/>
                    <a:p>
                      <a:pPr algn="ctr"/>
                      <a:r>
                        <a:rPr lang="tr-TR">
                          <a:effectLst/>
                          <a:latin typeface="Arial" panose="020B0604020202020204" pitchFamily="34" charset="0"/>
                        </a:rPr>
                        <a:t>2017</a:t>
                      </a:r>
                    </a:p>
                  </a:txBody>
                  <a:tcPr marL="127000" marR="63500" marT="63500" marB="63500" anchor="ctr">
                    <a:lnL>
                      <a:noFill/>
                    </a:lnL>
                    <a:lnR>
                      <a:noFill/>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CFCFC"/>
                    </a:solidFill>
                  </a:tcPr>
                </a:tc>
                <a:tc>
                  <a:txBody>
                    <a:bodyPr/>
                    <a:lstStyle/>
                    <a:p>
                      <a:pPr algn="ctr"/>
                      <a:r>
                        <a:rPr lang="tr-TR" dirty="0">
                          <a:effectLst/>
                          <a:latin typeface="Arial" panose="020B0604020202020204" pitchFamily="34" charset="0"/>
                        </a:rPr>
                        <a:t>%14,47</a:t>
                      </a:r>
                    </a:p>
                  </a:txBody>
                  <a:tcPr marL="127000" marR="63500" marT="63500" marB="63500" anchor="ctr">
                    <a:lnL>
                      <a:noFill/>
                    </a:lnL>
                    <a:lnR>
                      <a:noFill/>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CFCFC"/>
                    </a:solidFill>
                  </a:tcPr>
                </a:tc>
                <a:extLst>
                  <a:ext uri="{0D108BD9-81ED-4DB2-BD59-A6C34878D82A}">
                    <a16:rowId xmlns:a16="http://schemas.microsoft.com/office/drawing/2014/main" val="1110933456"/>
                  </a:ext>
                </a:extLst>
              </a:tr>
            </a:tbl>
          </a:graphicData>
        </a:graphic>
      </p:graphicFrame>
    </p:spTree>
    <p:extLst>
      <p:ext uri="{BB962C8B-B14F-4D97-AF65-F5344CB8AC3E}">
        <p14:creationId xmlns:p14="http://schemas.microsoft.com/office/powerpoint/2010/main" val="13596454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a:xfrm>
            <a:off x="11645267" y="6489989"/>
            <a:ext cx="4953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B0CF3B3-BFF4-462F-8B49-16C690F8C531}" type="slidenum">
              <a:rPr kumimoji="0" lang="tr-TR" sz="1500" b="0" i="0" u="none" strike="noStrike" kern="1200" cap="none" spc="0" normalizeH="0" baseline="0" noProof="0" smtClean="0">
                <a:ln>
                  <a:noFill/>
                </a:ln>
                <a:solidFill>
                  <a:prstClr val="white"/>
                </a:solidFill>
                <a:effectLst/>
                <a:uLnTx/>
                <a:uFillTx/>
              </a:rPr>
              <a:pPr marL="0" marR="0" lvl="0" indent="0" algn="ctr" defTabSz="914400" rtl="0" eaLnBrk="1" fontAlgn="auto" latinLnBrk="0" hangingPunct="1">
                <a:lnSpc>
                  <a:spcPct val="100000"/>
                </a:lnSpc>
                <a:spcBef>
                  <a:spcPts val="0"/>
                </a:spcBef>
                <a:spcAft>
                  <a:spcPts val="0"/>
                </a:spcAft>
                <a:buClrTx/>
                <a:buSzTx/>
                <a:buFontTx/>
                <a:buNone/>
                <a:tabLst/>
                <a:defRPr/>
              </a:pPr>
              <a:t>19</a:t>
            </a:fld>
            <a:endParaRPr kumimoji="0" lang="tr-TR" sz="1500" b="0" i="0" u="none" strike="noStrike" kern="1200" cap="none" spc="0" normalizeH="0" baseline="0" noProof="0" dirty="0">
              <a:ln>
                <a:noFill/>
              </a:ln>
              <a:solidFill>
                <a:prstClr val="white"/>
              </a:solidFill>
              <a:effectLst/>
              <a:uLnTx/>
              <a:uFillTx/>
            </a:endParaRPr>
          </a:p>
        </p:txBody>
      </p:sp>
      <p:sp>
        <p:nvSpPr>
          <p:cNvPr id="6" name="Metin kutusu 5">
            <a:extLst>
              <a:ext uri="{FF2B5EF4-FFF2-40B4-BE49-F238E27FC236}">
                <a16:creationId xmlns:a16="http://schemas.microsoft.com/office/drawing/2014/main" id="{3FFE89F2-5AD7-4317-9070-8C07066819B4}"/>
              </a:ext>
            </a:extLst>
          </p:cNvPr>
          <p:cNvSpPr txBox="1"/>
          <p:nvPr/>
        </p:nvSpPr>
        <p:spPr>
          <a:xfrm>
            <a:off x="778934" y="441304"/>
            <a:ext cx="10531736" cy="461665"/>
          </a:xfrm>
          <a:prstGeom prst="rect">
            <a:avLst/>
          </a:prstGeom>
          <a:solidFill>
            <a:schemeClr val="accent1">
              <a:lumMod val="75000"/>
            </a:schemeClr>
          </a:solidFill>
        </p:spPr>
        <p:txBody>
          <a:bodyPr wrap="square" rtlCol="0">
            <a:spAutoFit/>
          </a:bodyPr>
          <a:lstStyle/>
          <a:p>
            <a:pPr lvl="0" algn="ctr">
              <a:defRPr/>
            </a:pPr>
            <a:r>
              <a:rPr lang="tr-TR" sz="2400" dirty="0">
                <a:solidFill>
                  <a:schemeClr val="bg1"/>
                </a:solidFill>
                <a:latin typeface="Tahoma" panose="020B0604030504040204" pitchFamily="34" charset="0"/>
                <a:ea typeface="Tahoma" panose="020B0604030504040204" pitchFamily="34" charset="0"/>
                <a:cs typeface="Tahoma" panose="020B0604030504040204" pitchFamily="34" charset="0"/>
              </a:rPr>
              <a:t>Geçici 8’nci maddede</a:t>
            </a:r>
            <a:endParaRPr lang="tr-TR" sz="2400" b="1" dirty="0">
              <a:solidFill>
                <a:schemeClr val="bg1"/>
              </a:solidFill>
            </a:endParaRPr>
          </a:p>
        </p:txBody>
      </p:sp>
      <p:sp>
        <p:nvSpPr>
          <p:cNvPr id="2" name="Dikdörtgen 1"/>
          <p:cNvSpPr/>
          <p:nvPr/>
        </p:nvSpPr>
        <p:spPr>
          <a:xfrm>
            <a:off x="819606" y="1209369"/>
            <a:ext cx="10491064" cy="4524315"/>
          </a:xfrm>
          <a:prstGeom prst="rect">
            <a:avLst/>
          </a:prstGeom>
        </p:spPr>
        <p:txBody>
          <a:bodyPr wrap="square">
            <a:spAutoFit/>
          </a:bodyPr>
          <a:lstStyle/>
          <a:p>
            <a:pPr algn="just">
              <a:lnSpc>
                <a:spcPct val="150000"/>
              </a:lnSpc>
              <a:spcAft>
                <a:spcPts val="1200"/>
              </a:spcAft>
            </a:pPr>
            <a:r>
              <a:rPr lang="tr-TR" dirty="0" smtClean="0">
                <a:solidFill>
                  <a:srgbClr val="000000"/>
                </a:solidFill>
                <a:latin typeface="Tahoma" panose="020B0604030504040204" pitchFamily="34" charset="0"/>
                <a:ea typeface="Tahoma" panose="020B0604030504040204" pitchFamily="34" charset="0"/>
                <a:cs typeface="Tahoma" panose="020B0604030504040204" pitchFamily="34" charset="0"/>
              </a:rPr>
              <a:t>Geçici </a:t>
            </a:r>
            <a:r>
              <a:rPr lang="tr-TR" dirty="0">
                <a:solidFill>
                  <a:srgbClr val="000000"/>
                </a:solidFill>
                <a:latin typeface="Tahoma" panose="020B0604030504040204" pitchFamily="34" charset="0"/>
                <a:ea typeface="Tahoma" panose="020B0604030504040204" pitchFamily="34" charset="0"/>
                <a:cs typeface="Tahoma" panose="020B0604030504040204" pitchFamily="34" charset="0"/>
              </a:rPr>
              <a:t>8’nci maddede belirtilen tarih aralığında</a:t>
            </a:r>
            <a:r>
              <a:rPr lang="tr-TR" dirty="0" smtClean="0">
                <a:solidFill>
                  <a:srgbClr val="000000"/>
                </a:solidFill>
                <a:latin typeface="Tahoma" panose="020B0604030504040204" pitchFamily="34" charset="0"/>
                <a:ea typeface="Tahoma" panose="020B0604030504040204" pitchFamily="34" charset="0"/>
                <a:cs typeface="Tahoma" panose="020B0604030504040204" pitchFamily="34" charset="0"/>
              </a:rPr>
              <a:t> yapılan </a:t>
            </a:r>
            <a:r>
              <a:rPr lang="tr-TR" dirty="0">
                <a:solidFill>
                  <a:srgbClr val="000000"/>
                </a:solidFill>
                <a:latin typeface="Tahoma" panose="020B0604030504040204" pitchFamily="34" charset="0"/>
                <a:ea typeface="Tahoma" panose="020B0604030504040204" pitchFamily="34" charset="0"/>
                <a:cs typeface="Tahoma" panose="020B0604030504040204" pitchFamily="34" charset="0"/>
              </a:rPr>
              <a:t>harcamalardan kaynaklı hak kazanılan yatırıma katkı tutarına yüzde yüz vergi indirimi uygulanması için anılan yıllarda matrahın yetersizliği veya kazancın yetersizliği nedeniyle yatırıma katkı tutarından faydalanılmamış olabilir. </a:t>
            </a:r>
            <a:endParaRPr lang="tr-TR" dirty="0" smtClean="0">
              <a:solidFill>
                <a:srgbClr val="000000"/>
              </a:solidFill>
              <a:latin typeface="Tahoma" panose="020B0604030504040204" pitchFamily="34" charset="0"/>
              <a:ea typeface="Tahoma" panose="020B0604030504040204" pitchFamily="34" charset="0"/>
              <a:cs typeface="Tahoma" panose="020B0604030504040204" pitchFamily="34" charset="0"/>
            </a:endParaRPr>
          </a:p>
          <a:p>
            <a:pPr algn="just">
              <a:lnSpc>
                <a:spcPct val="150000"/>
              </a:lnSpc>
              <a:spcAft>
                <a:spcPts val="1200"/>
              </a:spcAft>
            </a:pPr>
            <a:r>
              <a:rPr lang="tr-TR" dirty="0" smtClean="0">
                <a:solidFill>
                  <a:srgbClr val="000000"/>
                </a:solidFill>
                <a:latin typeface="Tahoma" panose="020B0604030504040204" pitchFamily="34" charset="0"/>
                <a:ea typeface="Tahoma" panose="020B0604030504040204" pitchFamily="34" charset="0"/>
                <a:cs typeface="Tahoma" panose="020B0604030504040204" pitchFamily="34" charset="0"/>
              </a:rPr>
              <a:t>Bu </a:t>
            </a:r>
            <a:r>
              <a:rPr lang="tr-TR" dirty="0">
                <a:solidFill>
                  <a:srgbClr val="000000"/>
                </a:solidFill>
                <a:latin typeface="Tahoma" panose="020B0604030504040204" pitchFamily="34" charset="0"/>
                <a:ea typeface="Tahoma" panose="020B0604030504040204" pitchFamily="34" charset="0"/>
                <a:cs typeface="Tahoma" panose="020B0604030504040204" pitchFamily="34" charset="0"/>
              </a:rPr>
              <a:t>durumda bu harcamalardan kaynaklı indirimli kurumlar vergisi matrahına </a:t>
            </a:r>
            <a:r>
              <a:rPr lang="tr-TR" b="1" dirty="0">
                <a:solidFill>
                  <a:srgbClr val="000000"/>
                </a:solidFill>
                <a:latin typeface="Tahoma" panose="020B0604030504040204" pitchFamily="34" charset="0"/>
                <a:ea typeface="Tahoma" panose="020B0604030504040204" pitchFamily="34" charset="0"/>
                <a:cs typeface="Tahoma" panose="020B0604030504040204" pitchFamily="34" charset="0"/>
              </a:rPr>
              <a:t>izleyen yıllarda da vergi indirimi yüzde yüz olarak uygulanabilecektir.</a:t>
            </a:r>
            <a:r>
              <a:rPr lang="tr-TR" dirty="0">
                <a:solidFill>
                  <a:srgbClr val="000000"/>
                </a:solidFill>
                <a:latin typeface="Tahoma" panose="020B0604030504040204" pitchFamily="34" charset="0"/>
                <a:ea typeface="Tahoma" panose="020B0604030504040204" pitchFamily="34" charset="0"/>
                <a:cs typeface="Tahoma" panose="020B0604030504040204" pitchFamily="34" charset="0"/>
              </a:rPr>
              <a:t> Yani diğer deyişle geçici 8’nci maddede belirtilen tarih aralığında yapılan harcamalara sağlanan yüzde yüz vergi indirimin kullanımı anılan sürelerle sınırlı değildir. Yine anılan dönemlerde yatırıma katkı tutarlarının tamamından yatırım döneminde faydalanılabilecektir.</a:t>
            </a:r>
          </a:p>
          <a:p>
            <a:pPr algn="just">
              <a:lnSpc>
                <a:spcPct val="150000"/>
              </a:lnSpc>
              <a:spcAft>
                <a:spcPts val="1200"/>
              </a:spcAft>
            </a:pPr>
            <a:endParaRPr lang="tr-TR"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algn="just">
              <a:lnSpc>
                <a:spcPct val="150000"/>
              </a:lnSpc>
              <a:spcAft>
                <a:spcPts val="600"/>
              </a:spcAft>
            </a:pPr>
            <a:endParaRPr lang="tr-TR" sz="1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5946025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a:xfrm>
            <a:off x="11645267" y="6489989"/>
            <a:ext cx="4953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B0CF3B3-BFF4-462F-8B49-16C690F8C531}" type="slidenum">
              <a:rPr kumimoji="0" lang="tr-TR" sz="1500" b="0" i="0" u="none" strike="noStrike" kern="1200" cap="none" spc="0" normalizeH="0" baseline="0" noProof="0" smtClean="0">
                <a:ln>
                  <a:noFill/>
                </a:ln>
                <a:solidFill>
                  <a:prstClr val="white"/>
                </a:solidFill>
                <a:effectLst/>
                <a:uLnTx/>
                <a:uFillTx/>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tr-TR" sz="1500" b="0" i="0" u="none" strike="noStrike" kern="1200" cap="none" spc="0" normalizeH="0" baseline="0" noProof="0" dirty="0">
              <a:ln>
                <a:noFill/>
              </a:ln>
              <a:solidFill>
                <a:prstClr val="white"/>
              </a:solidFill>
              <a:effectLst/>
              <a:uLnTx/>
              <a:uFillTx/>
            </a:endParaRPr>
          </a:p>
        </p:txBody>
      </p:sp>
      <p:sp>
        <p:nvSpPr>
          <p:cNvPr id="6" name="Metin kutusu 5">
            <a:extLst>
              <a:ext uri="{FF2B5EF4-FFF2-40B4-BE49-F238E27FC236}">
                <a16:creationId xmlns:a16="http://schemas.microsoft.com/office/drawing/2014/main" id="{3FFE89F2-5AD7-4317-9070-8C07066819B4}"/>
              </a:ext>
            </a:extLst>
          </p:cNvPr>
          <p:cNvSpPr txBox="1"/>
          <p:nvPr/>
        </p:nvSpPr>
        <p:spPr>
          <a:xfrm>
            <a:off x="1276736" y="733633"/>
            <a:ext cx="9785788" cy="535531"/>
          </a:xfrm>
          <a:prstGeom prst="rect">
            <a:avLst/>
          </a:prstGeom>
          <a:solidFill>
            <a:schemeClr val="accent1">
              <a:lumMod val="75000"/>
            </a:schemeClr>
          </a:solidFill>
        </p:spPr>
        <p:txBody>
          <a:bodyPr wrap="square" rtlCol="0">
            <a:spAutoFit/>
          </a:bodyPr>
          <a:lstStyle/>
          <a:p>
            <a:pPr lvl="0" algn="ctr" defTabSz="1422400">
              <a:lnSpc>
                <a:spcPct val="90000"/>
              </a:lnSpc>
              <a:spcBef>
                <a:spcPct val="0"/>
              </a:spcBef>
              <a:spcAft>
                <a:spcPct val="35000"/>
              </a:spcAft>
            </a:pPr>
            <a:r>
              <a:rPr lang="tr-TR" sz="3200" b="1" dirty="0">
                <a:solidFill>
                  <a:prstClr val="white"/>
                </a:solidFill>
                <a:effectLst>
                  <a:outerShdw blurRad="38100" dist="38100" dir="2700000" algn="tl">
                    <a:srgbClr val="000000">
                      <a:alpha val="43137"/>
                    </a:srgbClr>
                  </a:outerShdw>
                </a:effectLst>
                <a:ea typeface="Tahoma" panose="020B0604030504040204" pitchFamily="34" charset="0"/>
                <a:cs typeface="Tahoma" panose="020B0604030504040204" pitchFamily="34" charset="0"/>
              </a:rPr>
              <a:t>Yatırım Teşvik Belgesi </a:t>
            </a:r>
            <a:endParaRPr lang="en-US" sz="3200" b="1" dirty="0">
              <a:solidFill>
                <a:srgbClr val="ED7D31"/>
              </a:solidFill>
              <a:effectLst>
                <a:outerShdw blurRad="38100" dist="38100" dir="2700000" algn="tl">
                  <a:srgbClr val="000000">
                    <a:alpha val="43137"/>
                  </a:srgbClr>
                </a:outerShdw>
              </a:effectLst>
              <a:ea typeface="Tahoma" panose="020B0604030504040204" pitchFamily="34" charset="0"/>
              <a:cs typeface="Tahoma" panose="020B0604030504040204" pitchFamily="34" charset="0"/>
            </a:endParaRPr>
          </a:p>
        </p:txBody>
      </p:sp>
      <p:sp>
        <p:nvSpPr>
          <p:cNvPr id="2" name="Dikdörtgen 1"/>
          <p:cNvSpPr/>
          <p:nvPr/>
        </p:nvSpPr>
        <p:spPr>
          <a:xfrm>
            <a:off x="1276735" y="1921267"/>
            <a:ext cx="9785789" cy="2477601"/>
          </a:xfrm>
          <a:prstGeom prst="rect">
            <a:avLst/>
          </a:prstGeom>
        </p:spPr>
        <p:txBody>
          <a:bodyPr wrap="square">
            <a:spAutoFit/>
          </a:bodyPr>
          <a:lstStyle/>
          <a:p>
            <a:pPr algn="just">
              <a:lnSpc>
                <a:spcPct val="150000"/>
              </a:lnSpc>
              <a:spcAft>
                <a:spcPts val="600"/>
              </a:spcAft>
            </a:pPr>
            <a:r>
              <a:rPr lang="tr-TR" sz="2000" dirty="0">
                <a:latin typeface="Tahoma" panose="020B0604030504040204" pitchFamily="34" charset="0"/>
                <a:ea typeface="Calibri" panose="020F0502020204030204" pitchFamily="34" charset="0"/>
                <a:cs typeface="Times New Roman" panose="02020603050405020304" pitchFamily="18" charset="0"/>
              </a:rPr>
              <a:t>Yatırımın karakteristik değerlerini ihtiva eden, yatırımın bu değerler ve tespit edilen şartlara uygun olarak gerçekleştirilmesi halinde üzerinde kayıtlı destek unsurlarından istifade olanağı sağlayan bir belgedir. </a:t>
            </a:r>
          </a:p>
          <a:p>
            <a:pPr algn="just">
              <a:lnSpc>
                <a:spcPct val="150000"/>
              </a:lnSpc>
              <a:spcAft>
                <a:spcPts val="600"/>
              </a:spcAft>
            </a:pPr>
            <a:r>
              <a:rPr lang="tr-TR" sz="2000" dirty="0">
                <a:latin typeface="Tahoma" panose="020B0604030504040204" pitchFamily="34" charset="0"/>
                <a:ea typeface="Calibri" panose="020F0502020204030204" pitchFamily="34" charset="0"/>
                <a:cs typeface="Times New Roman" panose="02020603050405020304" pitchFamily="18" charset="0"/>
              </a:rPr>
              <a:t>15.06.2012 tarih ve 2012/3305 sayılı Bakanlar Kurulu Kararı’nın amaçlarına uygun olarak gerçekleştirilecek yatırımlar için düzenlenir.</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46280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a:xfrm>
            <a:off x="11645267" y="6489989"/>
            <a:ext cx="4953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B0CF3B3-BFF4-462F-8B49-16C690F8C531}" type="slidenum">
              <a:rPr kumimoji="0" lang="tr-TR" sz="1500" b="0" i="0" u="none" strike="noStrike" kern="1200" cap="none" spc="0" normalizeH="0" baseline="0" noProof="0" smtClean="0">
                <a:ln>
                  <a:noFill/>
                </a:ln>
                <a:solidFill>
                  <a:prstClr val="white"/>
                </a:solidFill>
                <a:effectLst/>
                <a:uLnTx/>
                <a:uFillTx/>
              </a:rPr>
              <a:pPr marL="0" marR="0" lvl="0" indent="0" algn="ctr" defTabSz="914400" rtl="0" eaLnBrk="1" fontAlgn="auto" latinLnBrk="0" hangingPunct="1">
                <a:lnSpc>
                  <a:spcPct val="100000"/>
                </a:lnSpc>
                <a:spcBef>
                  <a:spcPts val="0"/>
                </a:spcBef>
                <a:spcAft>
                  <a:spcPts val="0"/>
                </a:spcAft>
                <a:buClrTx/>
                <a:buSzTx/>
                <a:buFontTx/>
                <a:buNone/>
                <a:tabLst/>
                <a:defRPr/>
              </a:pPr>
              <a:t>20</a:t>
            </a:fld>
            <a:endParaRPr kumimoji="0" lang="tr-TR" sz="1500" b="0" i="0" u="none" strike="noStrike" kern="1200" cap="none" spc="0" normalizeH="0" baseline="0" noProof="0" dirty="0">
              <a:ln>
                <a:noFill/>
              </a:ln>
              <a:solidFill>
                <a:prstClr val="white"/>
              </a:solidFill>
              <a:effectLst/>
              <a:uLnTx/>
              <a:uFillTx/>
            </a:endParaRPr>
          </a:p>
        </p:txBody>
      </p:sp>
      <p:sp>
        <p:nvSpPr>
          <p:cNvPr id="6" name="Metin kutusu 5">
            <a:extLst>
              <a:ext uri="{FF2B5EF4-FFF2-40B4-BE49-F238E27FC236}">
                <a16:creationId xmlns:a16="http://schemas.microsoft.com/office/drawing/2014/main" id="{3FFE89F2-5AD7-4317-9070-8C07066819B4}"/>
              </a:ext>
            </a:extLst>
          </p:cNvPr>
          <p:cNvSpPr txBox="1"/>
          <p:nvPr/>
        </p:nvSpPr>
        <p:spPr>
          <a:xfrm>
            <a:off x="778934" y="441304"/>
            <a:ext cx="10531736" cy="523220"/>
          </a:xfrm>
          <a:prstGeom prst="rect">
            <a:avLst/>
          </a:prstGeom>
          <a:solidFill>
            <a:schemeClr val="accent1">
              <a:lumMod val="75000"/>
            </a:schemeClr>
          </a:solidFill>
        </p:spPr>
        <p:txBody>
          <a:bodyPr wrap="square" rtlCol="0">
            <a:spAutoFit/>
          </a:bodyPr>
          <a:lstStyle/>
          <a:p>
            <a:pPr lvl="0" algn="ctr">
              <a:defRPr/>
            </a:pPr>
            <a:r>
              <a:rPr lang="tr-TR" sz="2800" dirty="0" smtClean="0">
                <a:solidFill>
                  <a:schemeClr val="bg1"/>
                </a:solidFill>
              </a:rPr>
              <a:t>Safi Kazanç Tutarı</a:t>
            </a:r>
            <a:endParaRPr lang="tr-TR" sz="2400" b="1" dirty="0">
              <a:solidFill>
                <a:schemeClr val="bg1"/>
              </a:solidFill>
            </a:endParaRPr>
          </a:p>
        </p:txBody>
      </p:sp>
      <p:sp>
        <p:nvSpPr>
          <p:cNvPr id="2" name="Dikdörtgen 1"/>
          <p:cNvSpPr/>
          <p:nvPr/>
        </p:nvSpPr>
        <p:spPr>
          <a:xfrm>
            <a:off x="819606" y="1386349"/>
            <a:ext cx="10491064" cy="5832366"/>
          </a:xfrm>
          <a:prstGeom prst="rect">
            <a:avLst/>
          </a:prstGeom>
        </p:spPr>
        <p:txBody>
          <a:bodyPr wrap="square">
            <a:spAutoFit/>
          </a:bodyPr>
          <a:lstStyle/>
          <a:p>
            <a:pPr algn="just">
              <a:lnSpc>
                <a:spcPct val="150000"/>
              </a:lnSpc>
              <a:spcAft>
                <a:spcPts val="1200"/>
              </a:spcAft>
            </a:pPr>
            <a:r>
              <a:rPr lang="tr-TR" sz="1600" dirty="0">
                <a:solidFill>
                  <a:srgbClr val="000000"/>
                </a:solidFill>
                <a:latin typeface="Tahoma" panose="020B0604030504040204" pitchFamily="34" charset="0"/>
                <a:ea typeface="Tahoma" panose="020B0604030504040204" pitchFamily="34" charset="0"/>
                <a:cs typeface="Tahoma" panose="020B0604030504040204" pitchFamily="34" charset="0"/>
              </a:rPr>
              <a:t>Sayı: 13649056-125[2020-ÖZE-02]-26829 Tarih: 11/04/2023 </a:t>
            </a:r>
          </a:p>
          <a:p>
            <a:pPr algn="ctr">
              <a:lnSpc>
                <a:spcPct val="150000"/>
              </a:lnSpc>
              <a:spcAft>
                <a:spcPts val="1200"/>
              </a:spcAft>
            </a:pPr>
            <a:r>
              <a:rPr lang="tr-TR" sz="1600" dirty="0">
                <a:solidFill>
                  <a:srgbClr val="000000"/>
                </a:solidFill>
                <a:latin typeface="Tahoma" panose="020B0604030504040204" pitchFamily="34" charset="0"/>
                <a:ea typeface="Tahoma" panose="020B0604030504040204" pitchFamily="34" charset="0"/>
                <a:cs typeface="Tahoma" panose="020B0604030504040204" pitchFamily="34" charset="0"/>
              </a:rPr>
              <a:t>T.C. </a:t>
            </a:r>
            <a:endParaRPr lang="tr-TR" sz="1600" dirty="0" smtClean="0">
              <a:solidFill>
                <a:srgbClr val="000000"/>
              </a:solidFill>
              <a:latin typeface="Tahoma" panose="020B0604030504040204" pitchFamily="34" charset="0"/>
              <a:ea typeface="Tahoma" panose="020B0604030504040204" pitchFamily="34" charset="0"/>
              <a:cs typeface="Tahoma" panose="020B0604030504040204" pitchFamily="34" charset="0"/>
            </a:endParaRPr>
          </a:p>
          <a:p>
            <a:pPr algn="ctr">
              <a:lnSpc>
                <a:spcPct val="150000"/>
              </a:lnSpc>
              <a:spcAft>
                <a:spcPts val="1200"/>
              </a:spcAft>
            </a:pPr>
            <a:r>
              <a:rPr lang="tr-TR" sz="1600" dirty="0" smtClean="0">
                <a:solidFill>
                  <a:srgbClr val="000000"/>
                </a:solidFill>
                <a:latin typeface="Tahoma" panose="020B0604030504040204" pitchFamily="34" charset="0"/>
                <a:ea typeface="Tahoma" panose="020B0604030504040204" pitchFamily="34" charset="0"/>
                <a:cs typeface="Tahoma" panose="020B0604030504040204" pitchFamily="34" charset="0"/>
              </a:rPr>
              <a:t>GELİR </a:t>
            </a:r>
            <a:r>
              <a:rPr lang="tr-TR" sz="1600" dirty="0">
                <a:solidFill>
                  <a:srgbClr val="000000"/>
                </a:solidFill>
                <a:latin typeface="Tahoma" panose="020B0604030504040204" pitchFamily="34" charset="0"/>
                <a:ea typeface="Tahoma" panose="020B0604030504040204" pitchFamily="34" charset="0"/>
                <a:cs typeface="Tahoma" panose="020B0604030504040204" pitchFamily="34" charset="0"/>
              </a:rPr>
              <a:t>İDARESİ BAŞKANLIĞI </a:t>
            </a:r>
          </a:p>
          <a:p>
            <a:pPr algn="ctr">
              <a:lnSpc>
                <a:spcPct val="150000"/>
              </a:lnSpc>
              <a:spcAft>
                <a:spcPts val="1200"/>
              </a:spcAft>
            </a:pPr>
            <a:r>
              <a:rPr lang="tr-TR" sz="1600" dirty="0">
                <a:solidFill>
                  <a:srgbClr val="000000"/>
                </a:solidFill>
                <a:latin typeface="Tahoma" panose="020B0604030504040204" pitchFamily="34" charset="0"/>
                <a:ea typeface="Tahoma" panose="020B0604030504040204" pitchFamily="34" charset="0"/>
                <a:cs typeface="Tahoma" panose="020B0604030504040204" pitchFamily="34" charset="0"/>
              </a:rPr>
              <a:t>Samsun Vergi Dairesi Başkanlığı </a:t>
            </a:r>
          </a:p>
          <a:p>
            <a:pPr algn="just">
              <a:lnSpc>
                <a:spcPct val="150000"/>
              </a:lnSpc>
              <a:spcAft>
                <a:spcPts val="1200"/>
              </a:spcAft>
            </a:pPr>
            <a:r>
              <a:rPr lang="tr-TR" sz="1600" dirty="0" smtClean="0">
                <a:solidFill>
                  <a:srgbClr val="000000"/>
                </a:solidFill>
                <a:latin typeface="Tahoma" panose="020B0604030504040204" pitchFamily="34" charset="0"/>
                <a:ea typeface="Tahoma" panose="020B0604030504040204" pitchFamily="34" charset="0"/>
                <a:cs typeface="Tahoma" panose="020B0604030504040204" pitchFamily="34" charset="0"/>
              </a:rPr>
              <a:t>Konu </a:t>
            </a:r>
            <a:r>
              <a:rPr lang="tr-TR" sz="1600" dirty="0">
                <a:solidFill>
                  <a:srgbClr val="000000"/>
                </a:solidFill>
                <a:latin typeface="Tahoma" panose="020B0604030504040204" pitchFamily="34" charset="0"/>
                <a:ea typeface="Tahoma" panose="020B0604030504040204" pitchFamily="34" charset="0"/>
                <a:cs typeface="Tahoma" panose="020B0604030504040204" pitchFamily="34" charset="0"/>
              </a:rPr>
              <a:t>: Komple yeni yatırımda diğer faaliyetlerden doğan kazançlar kapsamında indirimli kurumlar </a:t>
            </a:r>
            <a:r>
              <a:rPr lang="tr-TR" sz="1600" dirty="0" smtClean="0">
                <a:solidFill>
                  <a:srgbClr val="000000"/>
                </a:solidFill>
                <a:latin typeface="Tahoma" panose="020B0604030504040204" pitchFamily="34" charset="0"/>
                <a:ea typeface="Tahoma" panose="020B0604030504040204" pitchFamily="34" charset="0"/>
                <a:cs typeface="Tahoma" panose="020B0604030504040204" pitchFamily="34" charset="0"/>
              </a:rPr>
              <a:t>vergisi</a:t>
            </a:r>
          </a:p>
          <a:p>
            <a:pPr algn="just">
              <a:lnSpc>
                <a:spcPct val="150000"/>
              </a:lnSpc>
              <a:spcAft>
                <a:spcPts val="1200"/>
              </a:spcAft>
            </a:pPr>
            <a:r>
              <a:rPr lang="tr-TR" sz="1600" dirty="0">
                <a:solidFill>
                  <a:srgbClr val="000000"/>
                </a:solidFill>
                <a:latin typeface="Tahoma" panose="020B0604030504040204" pitchFamily="34" charset="0"/>
                <a:ea typeface="Tahoma" panose="020B0604030504040204" pitchFamily="34" charset="0"/>
                <a:cs typeface="Tahoma" panose="020B0604030504040204" pitchFamily="34" charset="0"/>
              </a:rPr>
              <a:t>………………..</a:t>
            </a:r>
          </a:p>
          <a:p>
            <a:pPr algn="just">
              <a:lnSpc>
                <a:spcPct val="150000"/>
              </a:lnSpc>
              <a:spcAft>
                <a:spcPts val="1200"/>
              </a:spcAft>
            </a:pPr>
            <a:r>
              <a:rPr lang="tr-TR" sz="1600" dirty="0">
                <a:solidFill>
                  <a:srgbClr val="000000"/>
                </a:solidFill>
                <a:latin typeface="Tahoma" panose="020B0604030504040204" pitchFamily="34" charset="0"/>
                <a:ea typeface="Tahoma" panose="020B0604030504040204" pitchFamily="34" charset="0"/>
                <a:cs typeface="Tahoma" panose="020B0604030504040204" pitchFamily="34" charset="0"/>
              </a:rPr>
              <a:t>Buna göre, … tarih ve … sayı ile komple yatırım yapmak üzere Ekonomi Bakanlığından alınan, 2012/3305 sayılı Karara göre düzenlenmiş yatırım teşvik belgesi kapsamındaki yatırımınız devam ederken diğer faaliyetlerinizden elde ettiğiniz kazançlara, anılan Bakanlar Kurulu Kararının 15 inci maddesinin beşinci fıkrası dikkate alınarak indirimli kurumlar vergisi uygulanması mümkün olup, indirimli kurumlar vergisinin, </a:t>
            </a:r>
            <a:r>
              <a:rPr lang="tr-TR" sz="1600" b="1" dirty="0">
                <a:solidFill>
                  <a:srgbClr val="000000"/>
                </a:solidFill>
                <a:latin typeface="Tahoma" panose="020B0604030504040204" pitchFamily="34" charset="0"/>
                <a:ea typeface="Tahoma" panose="020B0604030504040204" pitchFamily="34" charset="0"/>
                <a:cs typeface="Tahoma" panose="020B0604030504040204" pitchFamily="34" charset="0"/>
              </a:rPr>
              <a:t>ticari bilanço kar veya zararına kanunen kabul edilmeyen giderler eklendikten, tüm indirim, istisna ve geçmiş yıl zararları düşüldükten sonra kalan safi kazanç tutarı üzerinden hesaplanması gerekmektedir.</a:t>
            </a:r>
            <a:r>
              <a:rPr lang="tr-TR" sz="1600" dirty="0">
                <a:solidFill>
                  <a:srgbClr val="000000"/>
                </a:solidFill>
                <a:latin typeface="Tahoma" panose="020B0604030504040204" pitchFamily="34" charset="0"/>
                <a:ea typeface="Tahoma" panose="020B0604030504040204" pitchFamily="34" charset="0"/>
                <a:cs typeface="Tahoma" panose="020B0604030504040204" pitchFamily="34" charset="0"/>
              </a:rPr>
              <a:t>  </a:t>
            </a:r>
          </a:p>
          <a:p>
            <a:pPr algn="just">
              <a:lnSpc>
                <a:spcPct val="150000"/>
              </a:lnSpc>
              <a:spcAft>
                <a:spcPts val="600"/>
              </a:spcAft>
            </a:pPr>
            <a:endParaRPr lang="tr-TR" sz="1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5094483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a:xfrm>
            <a:off x="11645267" y="6489989"/>
            <a:ext cx="4953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B0CF3B3-BFF4-462F-8B49-16C690F8C531}" type="slidenum">
              <a:rPr kumimoji="0" lang="tr-TR" sz="1500" b="0" i="0" u="none" strike="noStrike" kern="1200" cap="none" spc="0" normalizeH="0" baseline="0" noProof="0" smtClean="0">
                <a:ln>
                  <a:noFill/>
                </a:ln>
                <a:solidFill>
                  <a:prstClr val="white"/>
                </a:solidFill>
                <a:effectLst/>
                <a:uLnTx/>
                <a:uFillTx/>
              </a:rPr>
              <a:pPr marL="0" marR="0" lvl="0" indent="0" algn="ctr" defTabSz="914400" rtl="0" eaLnBrk="1" fontAlgn="auto" latinLnBrk="0" hangingPunct="1">
                <a:lnSpc>
                  <a:spcPct val="100000"/>
                </a:lnSpc>
                <a:spcBef>
                  <a:spcPts val="0"/>
                </a:spcBef>
                <a:spcAft>
                  <a:spcPts val="0"/>
                </a:spcAft>
                <a:buClrTx/>
                <a:buSzTx/>
                <a:buFontTx/>
                <a:buNone/>
                <a:tabLst/>
                <a:defRPr/>
              </a:pPr>
              <a:t>21</a:t>
            </a:fld>
            <a:endParaRPr kumimoji="0" lang="tr-TR" sz="1500" b="0" i="0" u="none" strike="noStrike" kern="1200" cap="none" spc="0" normalizeH="0" baseline="0" noProof="0" dirty="0">
              <a:ln>
                <a:noFill/>
              </a:ln>
              <a:solidFill>
                <a:prstClr val="white"/>
              </a:solidFill>
              <a:effectLst/>
              <a:uLnTx/>
              <a:uFillTx/>
            </a:endParaRPr>
          </a:p>
        </p:txBody>
      </p:sp>
      <p:sp>
        <p:nvSpPr>
          <p:cNvPr id="6" name="Metin kutusu 5">
            <a:extLst>
              <a:ext uri="{FF2B5EF4-FFF2-40B4-BE49-F238E27FC236}">
                <a16:creationId xmlns:a16="http://schemas.microsoft.com/office/drawing/2014/main" id="{3FFE89F2-5AD7-4317-9070-8C07066819B4}"/>
              </a:ext>
            </a:extLst>
          </p:cNvPr>
          <p:cNvSpPr txBox="1"/>
          <p:nvPr/>
        </p:nvSpPr>
        <p:spPr>
          <a:xfrm>
            <a:off x="1102899" y="733633"/>
            <a:ext cx="10083442" cy="461665"/>
          </a:xfrm>
          <a:prstGeom prst="rect">
            <a:avLst/>
          </a:prstGeom>
          <a:solidFill>
            <a:schemeClr val="accent1">
              <a:lumMod val="75000"/>
            </a:schemeClr>
          </a:solidFill>
        </p:spPr>
        <p:txBody>
          <a:bodyPr wrap="square" rtlCol="0">
            <a:spAutoFit/>
          </a:bodyPr>
          <a:lstStyle/>
          <a:p>
            <a:pPr algn="ctr">
              <a:defRPr/>
            </a:pPr>
            <a:r>
              <a:rPr lang="tr-TR" sz="2400" b="1" dirty="0">
                <a:solidFill>
                  <a:prstClr val="white"/>
                </a:solidFill>
              </a:rPr>
              <a:t>7338 sayılı Kanun ile Yapılan Değişiklik</a:t>
            </a:r>
          </a:p>
        </p:txBody>
      </p:sp>
      <p:sp>
        <p:nvSpPr>
          <p:cNvPr id="2" name="Dikdörtgen 1"/>
          <p:cNvSpPr/>
          <p:nvPr/>
        </p:nvSpPr>
        <p:spPr>
          <a:xfrm>
            <a:off x="1102899" y="1670623"/>
            <a:ext cx="10083442" cy="4732065"/>
          </a:xfrm>
          <a:prstGeom prst="rect">
            <a:avLst/>
          </a:prstGeom>
        </p:spPr>
        <p:txBody>
          <a:bodyPr wrap="square">
            <a:spAutoFit/>
          </a:bodyPr>
          <a:lstStyle/>
          <a:p>
            <a:pPr indent="359410" algn="just">
              <a:lnSpc>
                <a:spcPct val="150000"/>
              </a:lnSpc>
              <a:spcAft>
                <a:spcPts val="600"/>
              </a:spcAft>
              <a:tabLst>
                <a:tab pos="359410" algn="l"/>
              </a:tabLst>
            </a:pPr>
            <a:r>
              <a:rPr lang="tr-TR" sz="1600" dirty="0">
                <a:latin typeface="Tahoma" panose="020B0604030504040204" pitchFamily="34" charset="0"/>
                <a:ea typeface="Tahoma" panose="020B0604030504040204" pitchFamily="34" charset="0"/>
                <a:cs typeface="Tahoma" panose="020B0604030504040204" pitchFamily="34" charset="0"/>
              </a:rPr>
              <a:t>5520 sayılı Kanunun 32/A maddesinin yedinci fıkrasından sonra gelmek üzere aşağıdaki fıkra eklenmiştir.</a:t>
            </a:r>
          </a:p>
          <a:p>
            <a:pPr indent="359410" algn="just">
              <a:lnSpc>
                <a:spcPct val="150000"/>
              </a:lnSpc>
              <a:spcAft>
                <a:spcPts val="600"/>
              </a:spcAft>
              <a:tabLst>
                <a:tab pos="359410" algn="l"/>
              </a:tabLst>
            </a:pPr>
            <a:endParaRPr lang="tr-TR" sz="500" dirty="0">
              <a:latin typeface="Tahoma" panose="020B0604030504040204" pitchFamily="34" charset="0"/>
              <a:ea typeface="Tahoma" panose="020B0604030504040204" pitchFamily="34" charset="0"/>
              <a:cs typeface="Tahoma" panose="020B0604030504040204" pitchFamily="34" charset="0"/>
            </a:endParaRPr>
          </a:p>
          <a:p>
            <a:pPr indent="359410" algn="just">
              <a:lnSpc>
                <a:spcPct val="150000"/>
              </a:lnSpc>
              <a:spcAft>
                <a:spcPts val="600"/>
              </a:spcAft>
              <a:tabLst>
                <a:tab pos="359410" algn="l"/>
              </a:tabLst>
            </a:pPr>
            <a:r>
              <a:rPr lang="tr-TR" sz="1600" b="1" dirty="0">
                <a:latin typeface="Tahoma" panose="020B0604030504040204" pitchFamily="34" charset="0"/>
                <a:ea typeface="Tahoma" panose="020B0604030504040204" pitchFamily="34" charset="0"/>
                <a:cs typeface="Tahoma" panose="020B0604030504040204" pitchFamily="34" charset="0"/>
              </a:rPr>
              <a:t>(8) </a:t>
            </a:r>
            <a:r>
              <a:rPr lang="tr-TR" sz="1600" dirty="0">
                <a:latin typeface="Tahoma" panose="020B0604030504040204" pitchFamily="34" charset="0"/>
                <a:ea typeface="Tahoma" panose="020B0604030504040204" pitchFamily="34" charset="0"/>
                <a:cs typeface="Tahoma" panose="020B0604030504040204" pitchFamily="34" charset="0"/>
              </a:rPr>
              <a:t>Yatırım teşvik belgesi bazında yapılan yatırım harcamasına yatırıma katkı oranının uygulanmasıyla                 belirlenen tutarın </a:t>
            </a:r>
            <a:r>
              <a:rPr lang="tr-TR" sz="1600" b="1" dirty="0">
                <a:latin typeface="Tahoma" panose="020B0604030504040204" pitchFamily="34" charset="0"/>
                <a:ea typeface="Tahoma" panose="020B0604030504040204" pitchFamily="34" charset="0"/>
                <a:cs typeface="Tahoma" panose="020B0604030504040204" pitchFamily="34" charset="0"/>
              </a:rPr>
              <a:t>%10’luk kısmı</a:t>
            </a:r>
            <a:r>
              <a:rPr lang="tr-TR" sz="1600" dirty="0">
                <a:latin typeface="Tahoma" panose="020B0604030504040204" pitchFamily="34" charset="0"/>
                <a:ea typeface="Tahoma" panose="020B0604030504040204" pitchFamily="34" charset="0"/>
                <a:cs typeface="Tahoma" panose="020B0604030504040204" pitchFamily="34" charset="0"/>
              </a:rPr>
              <a:t>, kurumlar vergisi beyannamesinin verilmesi gereken ayı takip eden                            2. ayın sonuna kadar talep edilmesi şartıyla, </a:t>
            </a:r>
            <a:r>
              <a:rPr lang="tr-TR" sz="1600" u="sng" dirty="0">
                <a:latin typeface="Tahoma" panose="020B0604030504040204" pitchFamily="34" charset="0"/>
                <a:ea typeface="Tahoma" panose="020B0604030504040204" pitchFamily="34" charset="0"/>
                <a:cs typeface="Tahoma" panose="020B0604030504040204" pitchFamily="34" charset="0"/>
              </a:rPr>
              <a:t>ÖTV ve KDV hariç olmak üzere tahakkuk etmiş                                    diğer vergi borçlarından terkin edilmek suretiyle kullanılabilir.</a:t>
            </a:r>
          </a:p>
          <a:p>
            <a:pPr indent="359410" algn="just">
              <a:lnSpc>
                <a:spcPct val="150000"/>
              </a:lnSpc>
              <a:spcAft>
                <a:spcPts val="600"/>
              </a:spcAft>
              <a:tabLst>
                <a:tab pos="359410" algn="l"/>
              </a:tabLst>
            </a:pPr>
            <a:endParaRPr lang="tr-TR" sz="500" u="sng" dirty="0">
              <a:latin typeface="Tahoma" panose="020B0604030504040204" pitchFamily="34" charset="0"/>
              <a:ea typeface="Tahoma" panose="020B0604030504040204" pitchFamily="34" charset="0"/>
              <a:cs typeface="Tahoma" panose="020B0604030504040204" pitchFamily="34" charset="0"/>
            </a:endParaRPr>
          </a:p>
          <a:p>
            <a:pPr indent="359410" algn="just">
              <a:lnSpc>
                <a:spcPct val="150000"/>
              </a:lnSpc>
              <a:spcAft>
                <a:spcPts val="600"/>
              </a:spcAft>
              <a:tabLst>
                <a:tab pos="359410" algn="l"/>
              </a:tabLst>
            </a:pPr>
            <a:r>
              <a:rPr lang="tr-TR" sz="1600" b="1" dirty="0">
                <a:latin typeface="Tahoma" panose="020B0604030504040204" pitchFamily="34" charset="0"/>
                <a:ea typeface="Tahoma" panose="020B0604030504040204" pitchFamily="34" charset="0"/>
                <a:cs typeface="Tahoma" panose="020B0604030504040204" pitchFamily="34" charset="0"/>
              </a:rPr>
              <a:t>Terkin talebinde bulunulabilecek tutar</a:t>
            </a:r>
            <a:r>
              <a:rPr lang="tr-TR" sz="1600" dirty="0">
                <a:latin typeface="Tahoma" panose="020B0604030504040204" pitchFamily="34" charset="0"/>
                <a:ea typeface="Tahoma" panose="020B0604030504040204" pitchFamily="34" charset="0"/>
                <a:cs typeface="Tahoma" panose="020B0604030504040204" pitchFamily="34" charset="0"/>
              </a:rPr>
              <a:t>, hak edilen yatırıma katkı tutarından indirimli kurumlar vergisi yoluyla kullanılan yatırıma katkı tutarının düşülmesinden sonra bulunan tutarın </a:t>
            </a:r>
            <a:r>
              <a:rPr lang="tr-TR" sz="1600" u="sng" dirty="0">
                <a:latin typeface="Tahoma" panose="020B0604030504040204" pitchFamily="34" charset="0"/>
                <a:ea typeface="Tahoma" panose="020B0604030504040204" pitchFamily="34" charset="0"/>
                <a:cs typeface="Tahoma" panose="020B0604030504040204" pitchFamily="34" charset="0"/>
              </a:rPr>
              <a:t>yarısından fazla olamaz</a:t>
            </a:r>
            <a:r>
              <a:rPr lang="tr-TR" sz="1600" dirty="0">
                <a:latin typeface="Tahoma" panose="020B0604030504040204" pitchFamily="34" charset="0"/>
                <a:ea typeface="Tahoma" panose="020B0604030504040204" pitchFamily="34" charset="0"/>
                <a:cs typeface="Tahoma" panose="020B0604030504040204" pitchFamily="34" charset="0"/>
              </a:rPr>
              <a:t>. </a:t>
            </a:r>
          </a:p>
          <a:p>
            <a:pPr indent="359410" algn="just">
              <a:lnSpc>
                <a:spcPct val="150000"/>
              </a:lnSpc>
              <a:spcAft>
                <a:spcPts val="600"/>
              </a:spcAft>
              <a:tabLst>
                <a:tab pos="359410" algn="l"/>
              </a:tabLst>
            </a:pPr>
            <a:endParaRPr lang="tr-TR" sz="500" dirty="0">
              <a:latin typeface="Tahoma" panose="020B0604030504040204" pitchFamily="34" charset="0"/>
              <a:ea typeface="Tahoma" panose="020B0604030504040204" pitchFamily="34" charset="0"/>
              <a:cs typeface="Tahoma" panose="020B0604030504040204" pitchFamily="34" charset="0"/>
            </a:endParaRPr>
          </a:p>
          <a:p>
            <a:pPr indent="359410" algn="just">
              <a:lnSpc>
                <a:spcPct val="150000"/>
              </a:lnSpc>
              <a:spcAft>
                <a:spcPts val="600"/>
              </a:spcAft>
              <a:tabLst>
                <a:tab pos="359410" algn="l"/>
              </a:tabLst>
            </a:pPr>
            <a:r>
              <a:rPr lang="tr-TR" sz="1600" dirty="0">
                <a:latin typeface="Tahoma" panose="020B0604030504040204" pitchFamily="34" charset="0"/>
                <a:ea typeface="Tahoma" panose="020B0604030504040204" pitchFamily="34" charset="0"/>
                <a:cs typeface="Tahoma" panose="020B0604030504040204" pitchFamily="34" charset="0"/>
              </a:rPr>
              <a:t>Diğer vergi borçlarının terkini suretiyle kullanılan tutarın 1 katına isabet eden yatırıma katkı tutarından            vazgeçildiği kabul edilir, diğer vergilerden terkini talep edilen tutar ile vazgeçilen yatırıma katkı tutarları dolayısıyla vergi matrahına indirimli oranda kurumlar vergisi uygulanmaz. </a:t>
            </a:r>
          </a:p>
        </p:txBody>
      </p:sp>
    </p:spTree>
    <p:extLst>
      <p:ext uri="{BB962C8B-B14F-4D97-AF65-F5344CB8AC3E}">
        <p14:creationId xmlns:p14="http://schemas.microsoft.com/office/powerpoint/2010/main" val="41768975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a:xfrm>
            <a:off x="11645267" y="6489989"/>
            <a:ext cx="4953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B0CF3B3-BFF4-462F-8B49-16C690F8C531}" type="slidenum">
              <a:rPr kumimoji="0" lang="tr-TR" sz="1500" b="0" i="0" u="none" strike="noStrike" kern="1200" cap="none" spc="0" normalizeH="0" baseline="0" noProof="0" smtClean="0">
                <a:ln>
                  <a:noFill/>
                </a:ln>
                <a:solidFill>
                  <a:prstClr val="white"/>
                </a:solidFill>
                <a:effectLst/>
                <a:uLnTx/>
                <a:uFillTx/>
              </a:rPr>
              <a:pPr marL="0" marR="0" lvl="0" indent="0" algn="ctr" defTabSz="914400" rtl="0" eaLnBrk="1" fontAlgn="auto" latinLnBrk="0" hangingPunct="1">
                <a:lnSpc>
                  <a:spcPct val="100000"/>
                </a:lnSpc>
                <a:spcBef>
                  <a:spcPts val="0"/>
                </a:spcBef>
                <a:spcAft>
                  <a:spcPts val="0"/>
                </a:spcAft>
                <a:buClrTx/>
                <a:buSzTx/>
                <a:buFontTx/>
                <a:buNone/>
                <a:tabLst/>
                <a:defRPr/>
              </a:pPr>
              <a:t>22</a:t>
            </a:fld>
            <a:endParaRPr kumimoji="0" lang="tr-TR" sz="1500" b="0" i="0" u="none" strike="noStrike" kern="1200" cap="none" spc="0" normalizeH="0" baseline="0" noProof="0" dirty="0">
              <a:ln>
                <a:noFill/>
              </a:ln>
              <a:solidFill>
                <a:prstClr val="white"/>
              </a:solidFill>
              <a:effectLst/>
              <a:uLnTx/>
              <a:uFillTx/>
            </a:endParaRPr>
          </a:p>
        </p:txBody>
      </p:sp>
      <p:sp>
        <p:nvSpPr>
          <p:cNvPr id="6" name="Metin kutusu 5">
            <a:extLst>
              <a:ext uri="{FF2B5EF4-FFF2-40B4-BE49-F238E27FC236}">
                <a16:creationId xmlns:a16="http://schemas.microsoft.com/office/drawing/2014/main" id="{3FFE89F2-5AD7-4317-9070-8C07066819B4}"/>
              </a:ext>
            </a:extLst>
          </p:cNvPr>
          <p:cNvSpPr txBox="1"/>
          <p:nvPr/>
        </p:nvSpPr>
        <p:spPr>
          <a:xfrm>
            <a:off x="1112933" y="733633"/>
            <a:ext cx="9826278" cy="461665"/>
          </a:xfrm>
          <a:prstGeom prst="rect">
            <a:avLst/>
          </a:prstGeom>
          <a:solidFill>
            <a:schemeClr val="accent1">
              <a:lumMod val="75000"/>
            </a:schemeClr>
          </a:solidFill>
        </p:spPr>
        <p:txBody>
          <a:bodyPr wrap="square" rtlCol="0">
            <a:spAutoFit/>
          </a:bodyPr>
          <a:lstStyle/>
          <a:p>
            <a:pPr lvl="0" algn="ctr">
              <a:defRPr/>
            </a:pPr>
            <a:r>
              <a:rPr lang="tr-TR" sz="2400" b="1" dirty="0">
                <a:solidFill>
                  <a:prstClr val="white"/>
                </a:solidFill>
              </a:rPr>
              <a:t>7338 sayılı Kanun ile Yapılan Değişiklik</a:t>
            </a:r>
          </a:p>
        </p:txBody>
      </p:sp>
      <p:sp>
        <p:nvSpPr>
          <p:cNvPr id="2" name="Dikdörtgen 1"/>
          <p:cNvSpPr/>
          <p:nvPr/>
        </p:nvSpPr>
        <p:spPr>
          <a:xfrm>
            <a:off x="1112933" y="2287339"/>
            <a:ext cx="9826278" cy="3016210"/>
          </a:xfrm>
          <a:prstGeom prst="rect">
            <a:avLst/>
          </a:prstGeom>
        </p:spPr>
        <p:txBody>
          <a:bodyPr wrap="square">
            <a:spAutoFit/>
          </a:bodyPr>
          <a:lstStyle/>
          <a:p>
            <a:pPr algn="just">
              <a:lnSpc>
                <a:spcPct val="150000"/>
              </a:lnSpc>
              <a:spcAft>
                <a:spcPts val="600"/>
              </a:spcAft>
            </a:pPr>
            <a:r>
              <a:rPr lang="tr-TR" sz="1600" b="1" dirty="0" smtClean="0">
                <a:latin typeface="Tahoma" panose="020B0604030504040204" pitchFamily="34" charset="0"/>
                <a:ea typeface="Tahoma" panose="020B0604030504040204" pitchFamily="34" charset="0"/>
                <a:cs typeface="Tahoma" panose="020B0604030504040204" pitchFamily="34" charset="0"/>
              </a:rPr>
              <a:t>Bu </a:t>
            </a:r>
            <a:r>
              <a:rPr lang="tr-TR" sz="1600" b="1" dirty="0">
                <a:latin typeface="Tahoma" panose="020B0604030504040204" pitchFamily="34" charset="0"/>
                <a:ea typeface="Tahoma" panose="020B0604030504040204" pitchFamily="34" charset="0"/>
                <a:cs typeface="Tahoma" panose="020B0604030504040204" pitchFamily="34" charset="0"/>
              </a:rPr>
              <a:t>fıkra kapsamında diğer vergi borçlarından terkin edilebilecek toplam tutar</a:t>
            </a:r>
            <a:r>
              <a:rPr lang="tr-TR" sz="1600" dirty="0">
                <a:latin typeface="Tahoma" panose="020B0604030504040204" pitchFamily="34" charset="0"/>
                <a:ea typeface="Tahoma" panose="020B0604030504040204" pitchFamily="34" charset="0"/>
                <a:cs typeface="Tahoma" panose="020B0604030504040204" pitchFamily="34" charset="0"/>
              </a:rPr>
              <a:t>, ilgili yatırım  teşvik belgesi kapsamında fiilen yapılan yatırım harcamalarına, yatırıma katkı oranı uygulanmak suretiyle hesaplanan tutarın %10’undan fazla olamaz.</a:t>
            </a:r>
          </a:p>
          <a:p>
            <a:pPr algn="just">
              <a:lnSpc>
                <a:spcPct val="150000"/>
              </a:lnSpc>
              <a:spcAft>
                <a:spcPts val="600"/>
              </a:spcAft>
            </a:pPr>
            <a:endParaRPr lang="tr-TR" sz="800" b="1" dirty="0">
              <a:effectLst/>
              <a:latin typeface="Tahoma" panose="020B0604030504040204" pitchFamily="34" charset="0"/>
              <a:ea typeface="Tahoma" panose="020B0604030504040204" pitchFamily="34" charset="0"/>
              <a:cs typeface="Tahoma" panose="020B0604030504040204" pitchFamily="34" charset="0"/>
            </a:endParaRPr>
          </a:p>
          <a:p>
            <a:pPr algn="just">
              <a:lnSpc>
                <a:spcPct val="150000"/>
              </a:lnSpc>
              <a:spcAft>
                <a:spcPts val="600"/>
              </a:spcAft>
            </a:pPr>
            <a:r>
              <a:rPr lang="tr-TR" sz="1600" b="1" dirty="0">
                <a:effectLst/>
                <a:latin typeface="Tahoma" panose="020B0604030504040204" pitchFamily="34" charset="0"/>
                <a:ea typeface="Tahoma" panose="020B0604030504040204" pitchFamily="34" charset="0"/>
                <a:cs typeface="Tahoma" panose="020B0604030504040204" pitchFamily="34" charset="0"/>
              </a:rPr>
              <a:t>Düzenleme</a:t>
            </a:r>
            <a:r>
              <a:rPr lang="tr-TR" sz="1600" dirty="0">
                <a:effectLst/>
                <a:latin typeface="Tahoma" panose="020B0604030504040204" pitchFamily="34" charset="0"/>
                <a:ea typeface="Tahoma" panose="020B0604030504040204" pitchFamily="34" charset="0"/>
                <a:cs typeface="Tahoma" panose="020B0604030504040204" pitchFamily="34" charset="0"/>
              </a:rPr>
              <a:t>, gerek mevcut gerekse yeni alınacak yatırım teşvik belgeleri kapsamında </a:t>
            </a:r>
            <a:r>
              <a:rPr lang="tr-TR" sz="1600" b="1" dirty="0">
                <a:effectLst/>
                <a:latin typeface="Tahoma" panose="020B0604030504040204" pitchFamily="34" charset="0"/>
                <a:ea typeface="Tahoma" panose="020B0604030504040204" pitchFamily="34" charset="0"/>
                <a:cs typeface="Tahoma" panose="020B0604030504040204" pitchFamily="34" charset="0"/>
              </a:rPr>
              <a:t>01.01.2022 tarihinden  itibaren yapılacak yatırım harcamalarına uygulanmak üzere</a:t>
            </a:r>
            <a:r>
              <a:rPr lang="tr-TR" sz="1600" dirty="0">
                <a:effectLst/>
                <a:latin typeface="Tahoma" panose="020B0604030504040204" pitchFamily="34" charset="0"/>
                <a:ea typeface="Tahoma" panose="020B0604030504040204" pitchFamily="34" charset="0"/>
                <a:cs typeface="Tahoma" panose="020B0604030504040204" pitchFamily="34" charset="0"/>
              </a:rPr>
              <a:t> yürürlüğe girecek olup </a:t>
            </a:r>
            <a:r>
              <a:rPr lang="tr-TR" sz="1600" u="sng" dirty="0">
                <a:effectLst/>
                <a:latin typeface="Tahoma" panose="020B0604030504040204" pitchFamily="34" charset="0"/>
                <a:ea typeface="Tahoma" panose="020B0604030504040204" pitchFamily="34" charset="0"/>
                <a:cs typeface="Tahoma" panose="020B0604030504040204" pitchFamily="34" charset="0"/>
              </a:rPr>
              <a:t>01.01.2022 tarihinden önce yapılan yatırım harcamaları nedeniyle hak kazanılan ancak                            kazanç yetersizliği nedeniyle henüz kullanılamamış yatırıma katkı tutarları bu kapsamda değildir.</a:t>
            </a:r>
          </a:p>
        </p:txBody>
      </p:sp>
    </p:spTree>
    <p:extLst>
      <p:ext uri="{BB962C8B-B14F-4D97-AF65-F5344CB8AC3E}">
        <p14:creationId xmlns:p14="http://schemas.microsoft.com/office/powerpoint/2010/main" val="13880053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698090" y="294968"/>
            <a:ext cx="4198375" cy="6017341"/>
          </a:xfrm>
          <a:prstGeom prst="rect">
            <a:avLst/>
          </a:prstGeom>
        </p:spPr>
      </p:pic>
      <p:pic>
        <p:nvPicPr>
          <p:cNvPr id="5" name="Resim 4"/>
          <p:cNvPicPr>
            <a:picLocks noChangeAspect="1"/>
          </p:cNvPicPr>
          <p:nvPr/>
        </p:nvPicPr>
        <p:blipFill>
          <a:blip r:embed="rId3"/>
          <a:stretch>
            <a:fillRect/>
          </a:stretch>
        </p:blipFill>
        <p:spPr>
          <a:xfrm>
            <a:off x="6459794" y="294968"/>
            <a:ext cx="3991895" cy="6017341"/>
          </a:xfrm>
          <a:prstGeom prst="rect">
            <a:avLst/>
          </a:prstGeom>
        </p:spPr>
      </p:pic>
    </p:spTree>
    <p:extLst>
      <p:ext uri="{BB962C8B-B14F-4D97-AF65-F5344CB8AC3E}">
        <p14:creationId xmlns:p14="http://schemas.microsoft.com/office/powerpoint/2010/main" val="25672277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stretch>
            <a:fillRect/>
          </a:stretch>
        </p:blipFill>
        <p:spPr>
          <a:xfrm>
            <a:off x="1002891" y="580103"/>
            <a:ext cx="4267199" cy="5948516"/>
          </a:xfrm>
          <a:prstGeom prst="rect">
            <a:avLst/>
          </a:prstGeom>
        </p:spPr>
      </p:pic>
      <p:pic>
        <p:nvPicPr>
          <p:cNvPr id="5" name="Resim 4"/>
          <p:cNvPicPr>
            <a:picLocks noChangeAspect="1"/>
          </p:cNvPicPr>
          <p:nvPr/>
        </p:nvPicPr>
        <p:blipFill>
          <a:blip r:embed="rId3"/>
          <a:stretch>
            <a:fillRect/>
          </a:stretch>
        </p:blipFill>
        <p:spPr>
          <a:xfrm>
            <a:off x="6390968" y="580103"/>
            <a:ext cx="4119715" cy="5948516"/>
          </a:xfrm>
          <a:prstGeom prst="rect">
            <a:avLst/>
          </a:prstGeom>
        </p:spPr>
      </p:pic>
    </p:spTree>
    <p:extLst>
      <p:ext uri="{BB962C8B-B14F-4D97-AF65-F5344CB8AC3E}">
        <p14:creationId xmlns:p14="http://schemas.microsoft.com/office/powerpoint/2010/main" val="38341677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Nesne 3"/>
          <p:cNvGraphicFramePr>
            <a:graphicFrameLocks noChangeAspect="1"/>
          </p:cNvGraphicFramePr>
          <p:nvPr>
            <p:extLst>
              <p:ext uri="{D42A27DB-BD31-4B8C-83A1-F6EECF244321}">
                <p14:modId xmlns:p14="http://schemas.microsoft.com/office/powerpoint/2010/main" val="2838918615"/>
              </p:ext>
            </p:extLst>
          </p:nvPr>
        </p:nvGraphicFramePr>
        <p:xfrm>
          <a:off x="677555" y="2094271"/>
          <a:ext cx="4622032" cy="1917291"/>
        </p:xfrm>
        <a:graphic>
          <a:graphicData uri="http://schemas.openxmlformats.org/presentationml/2006/ole">
            <mc:AlternateContent xmlns:mc="http://schemas.openxmlformats.org/markup-compatibility/2006">
              <mc:Choice xmlns:v="urn:schemas-microsoft-com:vml" Requires="v">
                <p:oleObj spid="_x0000_s1035" name="Belge" r:id="rId3" imgW="3500350" imgH="649034" progId="Word.Document.12">
                  <p:embed/>
                </p:oleObj>
              </mc:Choice>
              <mc:Fallback>
                <p:oleObj name="Belge" r:id="rId3" imgW="3500350" imgH="649034" progId="Word.Document.12">
                  <p:embed/>
                  <p:pic>
                    <p:nvPicPr>
                      <p:cNvPr id="0" name=""/>
                      <p:cNvPicPr/>
                      <p:nvPr/>
                    </p:nvPicPr>
                    <p:blipFill>
                      <a:blip r:embed="rId4"/>
                      <a:stretch>
                        <a:fillRect/>
                      </a:stretch>
                    </p:blipFill>
                    <p:spPr>
                      <a:xfrm>
                        <a:off x="677555" y="2094271"/>
                        <a:ext cx="4622032" cy="1917291"/>
                      </a:xfrm>
                      <a:prstGeom prst="rect">
                        <a:avLst/>
                      </a:prstGeom>
                    </p:spPr>
                  </p:pic>
                </p:oleObj>
              </mc:Fallback>
            </mc:AlternateContent>
          </a:graphicData>
        </a:graphic>
      </p:graphicFrame>
      <p:pic>
        <p:nvPicPr>
          <p:cNvPr id="1027" name="Resim 1"/>
          <p:cNvPicPr>
            <a:picLocks noChangeAspect="1" noChangeArrowheads="1"/>
          </p:cNvPicPr>
          <p:nvPr/>
        </p:nvPicPr>
        <p:blipFill>
          <a:blip r:embed="rId5">
            <a:extLst>
              <a:ext uri="{28A0092B-C50C-407E-A947-70E740481C1C}">
                <a14:useLocalDpi xmlns:a14="http://schemas.microsoft.com/office/drawing/2010/main" val="0"/>
              </a:ext>
            </a:extLst>
          </a:blip>
          <a:srcRect l="16969" t="44160" r="22224" b="38126"/>
          <a:stretch>
            <a:fillRect/>
          </a:stretch>
        </p:blipFill>
        <p:spPr bwMode="auto">
          <a:xfrm>
            <a:off x="6617110" y="2094272"/>
            <a:ext cx="4501125" cy="1917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31828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1288027" y="668593"/>
            <a:ext cx="9507792" cy="3896451"/>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eaLnBrk="0" fontAlgn="auto" hangingPunct="0">
              <a:lnSpc>
                <a:spcPct val="120000"/>
              </a:lnSpc>
              <a:spcBef>
                <a:spcPct val="20000"/>
              </a:spcBef>
              <a:spcAft>
                <a:spcPts val="0"/>
              </a:spcAft>
              <a:buSzPct val="100000"/>
            </a:pPr>
            <a:endParaRPr lang="tr-TR" sz="2800" dirty="0" smtClean="0">
              <a:latin typeface="Times New Roman" panose="02020603050405020304" pitchFamily="18" charset="0"/>
              <a:ea typeface="Tahoma" panose="020B0604030504040204" pitchFamily="34" charset="0"/>
              <a:cs typeface="Times New Roman" panose="02020603050405020304" pitchFamily="18" charset="0"/>
            </a:endParaRPr>
          </a:p>
          <a:p>
            <a:pPr algn="ctr" eaLnBrk="0" fontAlgn="auto" hangingPunct="0">
              <a:lnSpc>
                <a:spcPct val="120000"/>
              </a:lnSpc>
              <a:spcBef>
                <a:spcPct val="20000"/>
              </a:spcBef>
              <a:spcAft>
                <a:spcPts val="0"/>
              </a:spcAft>
              <a:buSzPct val="100000"/>
            </a:pPr>
            <a:r>
              <a:rPr lang="tr-TR" sz="2800" dirty="0" smtClean="0">
                <a:latin typeface="Times New Roman" panose="02020603050405020304" pitchFamily="18" charset="0"/>
                <a:ea typeface="Tahoma" panose="020B0604030504040204" pitchFamily="34" charset="0"/>
                <a:cs typeface="Times New Roman" panose="02020603050405020304" pitchFamily="18" charset="0"/>
              </a:rPr>
              <a:t>SMMM </a:t>
            </a:r>
            <a:r>
              <a:rPr lang="tr-TR" sz="2800" dirty="0">
                <a:latin typeface="Times New Roman" panose="02020603050405020304" pitchFamily="18" charset="0"/>
                <a:ea typeface="Tahoma" panose="020B0604030504040204" pitchFamily="34" charset="0"/>
                <a:cs typeface="Times New Roman" panose="02020603050405020304" pitchFamily="18" charset="0"/>
              </a:rPr>
              <a:t>Güney ÇINAR                                      </a:t>
            </a:r>
          </a:p>
          <a:p>
            <a:pPr algn="ctr" eaLnBrk="0" fontAlgn="auto" hangingPunct="0">
              <a:lnSpc>
                <a:spcPct val="120000"/>
              </a:lnSpc>
              <a:spcBef>
                <a:spcPct val="20000"/>
              </a:spcBef>
              <a:spcAft>
                <a:spcPts val="0"/>
              </a:spcAft>
              <a:buSzPct val="100000"/>
            </a:pPr>
            <a:r>
              <a:rPr lang="tr-TR" sz="2800" dirty="0">
                <a:latin typeface="Times New Roman" panose="02020603050405020304" pitchFamily="18" charset="0"/>
                <a:ea typeface="Tahoma" panose="020B0604030504040204" pitchFamily="34" charset="0"/>
                <a:cs typeface="Times New Roman" panose="02020603050405020304" pitchFamily="18" charset="0"/>
              </a:rPr>
              <a:t>Gaziantep </a:t>
            </a:r>
            <a:r>
              <a:rPr lang="tr-TR" sz="2800" dirty="0" err="1">
                <a:latin typeface="Times New Roman" panose="02020603050405020304" pitchFamily="18" charset="0"/>
                <a:ea typeface="Tahoma" panose="020B0604030504040204" pitchFamily="34" charset="0"/>
                <a:cs typeface="Times New Roman" panose="02020603050405020304" pitchFamily="18" charset="0"/>
              </a:rPr>
              <a:t>Tesmer</a:t>
            </a:r>
            <a:r>
              <a:rPr lang="tr-TR" sz="2800" dirty="0">
                <a:latin typeface="Times New Roman" panose="02020603050405020304" pitchFamily="18" charset="0"/>
                <a:ea typeface="Tahoma" panose="020B0604030504040204" pitchFamily="34" charset="0"/>
                <a:cs typeface="Times New Roman" panose="02020603050405020304" pitchFamily="18" charset="0"/>
              </a:rPr>
              <a:t> Eğitmeni</a:t>
            </a:r>
          </a:p>
          <a:p>
            <a:pPr algn="ctr" eaLnBrk="0" fontAlgn="auto" hangingPunct="0">
              <a:lnSpc>
                <a:spcPct val="120000"/>
              </a:lnSpc>
              <a:spcBef>
                <a:spcPct val="20000"/>
              </a:spcBef>
              <a:spcAft>
                <a:spcPts val="0"/>
              </a:spcAft>
              <a:buSzPct val="100000"/>
            </a:pPr>
            <a:r>
              <a:rPr lang="tr-TR"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guneycinar@hotmail.com</a:t>
            </a:r>
          </a:p>
          <a:p>
            <a:pPr algn="ctr"/>
            <a:endParaRPr lang="tr-TR" sz="4800" dirty="0" smtClean="0">
              <a:latin typeface="Tahoma" panose="020B0604030504040204" pitchFamily="34" charset="0"/>
              <a:ea typeface="Tahoma" panose="020B0604030504040204" pitchFamily="34" charset="0"/>
              <a:cs typeface="Tahoma" panose="020B0604030504040204" pitchFamily="34" charset="0"/>
            </a:endParaRPr>
          </a:p>
          <a:p>
            <a:pPr algn="ctr"/>
            <a:r>
              <a:rPr lang="tr-TR" sz="4800" dirty="0" smtClean="0">
                <a:latin typeface="Tahoma" panose="020B0604030504040204" pitchFamily="34" charset="0"/>
                <a:ea typeface="Tahoma" panose="020B0604030504040204" pitchFamily="34" charset="0"/>
                <a:cs typeface="Tahoma" panose="020B0604030504040204" pitchFamily="34" charset="0"/>
              </a:rPr>
              <a:t>Teşekkürler</a:t>
            </a:r>
            <a:endParaRPr lang="tr-TR" sz="4800" dirty="0">
              <a:latin typeface="Tahoma" panose="020B0604030504040204" pitchFamily="34" charset="0"/>
              <a:ea typeface="Tahoma" panose="020B0604030504040204" pitchFamily="34" charset="0"/>
              <a:cs typeface="Tahoma" panose="020B0604030504040204" pitchFamily="34" charset="0"/>
            </a:endParaRPr>
          </a:p>
        </p:txBody>
      </p:sp>
      <p:sp>
        <p:nvSpPr>
          <p:cNvPr id="2" name="Slayt Numarası Yer Tutucusu 1"/>
          <p:cNvSpPr>
            <a:spLocks noGrp="1"/>
          </p:cNvSpPr>
          <p:nvPr>
            <p:ph type="sldNum" sz="quarter" idx="12"/>
          </p:nvPr>
        </p:nvSpPr>
        <p:spPr/>
        <p:txBody>
          <a:bodyPr/>
          <a:lstStyle/>
          <a:p>
            <a:fld id="{0B0CF3B3-BFF4-462F-8B49-16C690F8C531}" type="slidenum">
              <a:rPr lang="tr-TR" smtClean="0"/>
              <a:pPr/>
              <a:t>26</a:t>
            </a:fld>
            <a:endParaRPr lang="tr-TR"/>
          </a:p>
        </p:txBody>
      </p:sp>
    </p:spTree>
    <p:extLst>
      <p:ext uri="{BB962C8B-B14F-4D97-AF65-F5344CB8AC3E}">
        <p14:creationId xmlns:p14="http://schemas.microsoft.com/office/powerpoint/2010/main" val="13895613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a:xfrm>
            <a:off x="11645267" y="6489989"/>
            <a:ext cx="4953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B0CF3B3-BFF4-462F-8B49-16C690F8C531}" type="slidenum">
              <a:rPr kumimoji="0" lang="tr-TR" sz="1500" b="0" i="0" u="none" strike="noStrike" kern="1200" cap="none" spc="0" normalizeH="0" baseline="0" noProof="0" smtClean="0">
                <a:ln>
                  <a:noFill/>
                </a:ln>
                <a:solidFill>
                  <a:prstClr val="white"/>
                </a:solidFill>
                <a:effectLst/>
                <a:uLnTx/>
                <a:uFillTx/>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tr-TR" sz="1500" b="0" i="0" u="none" strike="noStrike" kern="1200" cap="none" spc="0" normalizeH="0" baseline="0" noProof="0" dirty="0">
              <a:ln>
                <a:noFill/>
              </a:ln>
              <a:solidFill>
                <a:prstClr val="white"/>
              </a:solidFill>
              <a:effectLst/>
              <a:uLnTx/>
              <a:uFillTx/>
            </a:endParaRPr>
          </a:p>
        </p:txBody>
      </p:sp>
      <p:sp>
        <p:nvSpPr>
          <p:cNvPr id="6" name="Metin kutusu 5">
            <a:extLst>
              <a:ext uri="{FF2B5EF4-FFF2-40B4-BE49-F238E27FC236}">
                <a16:creationId xmlns:a16="http://schemas.microsoft.com/office/drawing/2014/main" id="{3FFE89F2-5AD7-4317-9070-8C07066819B4}"/>
              </a:ext>
            </a:extLst>
          </p:cNvPr>
          <p:cNvSpPr txBox="1"/>
          <p:nvPr/>
        </p:nvSpPr>
        <p:spPr>
          <a:xfrm>
            <a:off x="623714" y="318499"/>
            <a:ext cx="11041812" cy="535531"/>
          </a:xfrm>
          <a:prstGeom prst="rect">
            <a:avLst/>
          </a:prstGeom>
          <a:solidFill>
            <a:schemeClr val="accent1">
              <a:lumMod val="75000"/>
            </a:schemeClr>
          </a:solidFill>
        </p:spPr>
        <p:txBody>
          <a:bodyPr wrap="square" rtlCol="0">
            <a:spAutoFit/>
          </a:bodyPr>
          <a:lstStyle/>
          <a:p>
            <a:pPr lvl="0" algn="ctr" defTabSz="1422400">
              <a:lnSpc>
                <a:spcPct val="90000"/>
              </a:lnSpc>
              <a:spcBef>
                <a:spcPct val="0"/>
              </a:spcBef>
              <a:spcAft>
                <a:spcPct val="35000"/>
              </a:spcAft>
            </a:pPr>
            <a:r>
              <a:rPr lang="tr-TR" sz="3200" b="1" dirty="0">
                <a:solidFill>
                  <a:prstClr val="white"/>
                </a:solidFill>
                <a:effectLst>
                  <a:outerShdw blurRad="38100" dist="38100" dir="2700000" algn="tl">
                    <a:srgbClr val="000000">
                      <a:alpha val="43137"/>
                    </a:srgbClr>
                  </a:outerShdw>
                </a:effectLst>
              </a:rPr>
              <a:t>2012/3305 Sayılı Karar</a:t>
            </a:r>
            <a:endParaRPr lang="en-US" sz="3200" b="1" dirty="0">
              <a:solidFill>
                <a:srgbClr val="ED7D31"/>
              </a:solidFill>
              <a:effectLst>
                <a:outerShdw blurRad="38100" dist="38100" dir="2700000" algn="tl">
                  <a:srgbClr val="000000">
                    <a:alpha val="43137"/>
                  </a:srgbClr>
                </a:outerShdw>
              </a:effectLst>
              <a:cs typeface="Arial" panose="020B0604020202020204" pitchFamily="34" charset="0"/>
            </a:endParaRPr>
          </a:p>
        </p:txBody>
      </p:sp>
      <p:grpSp>
        <p:nvGrpSpPr>
          <p:cNvPr id="10" name="Grup 9"/>
          <p:cNvGrpSpPr/>
          <p:nvPr/>
        </p:nvGrpSpPr>
        <p:grpSpPr>
          <a:xfrm>
            <a:off x="3405256" y="1139094"/>
            <a:ext cx="2431748" cy="1398623"/>
            <a:chOff x="2646929" y="1560518"/>
            <a:chExt cx="2440269" cy="1380290"/>
          </a:xfrm>
          <a:solidFill>
            <a:schemeClr val="bg1">
              <a:lumMod val="75000"/>
            </a:schemeClr>
          </a:solidFill>
        </p:grpSpPr>
        <p:sp>
          <p:nvSpPr>
            <p:cNvPr id="11" name="Yuvarlatılmış Dikdörtgen 10"/>
            <p:cNvSpPr/>
            <p:nvPr/>
          </p:nvSpPr>
          <p:spPr>
            <a:xfrm>
              <a:off x="2646929" y="1560518"/>
              <a:ext cx="2440269" cy="1380290"/>
            </a:xfrm>
            <a:prstGeom prst="roundRect">
              <a:avLst>
                <a:gd name="adj" fmla="val 10000"/>
              </a:avLst>
            </a:prstGeom>
            <a:grpFill/>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sp>
        <p:sp>
          <p:nvSpPr>
            <p:cNvPr id="12" name="Yuvarlatılmış Dikdörtgen 4"/>
            <p:cNvSpPr txBox="1"/>
            <p:nvPr/>
          </p:nvSpPr>
          <p:spPr>
            <a:xfrm>
              <a:off x="2687356" y="1600945"/>
              <a:ext cx="2359415" cy="129943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b="1" kern="1200" dirty="0">
                  <a:solidFill>
                    <a:schemeClr val="accent1">
                      <a:lumMod val="75000"/>
                    </a:schemeClr>
                  </a:solidFill>
                  <a:latin typeface="Calibri" pitchFamily="34" charset="0"/>
                  <a:cs typeface="Calibri" pitchFamily="34" charset="0"/>
                </a:rPr>
                <a:t>ÖNCELİKLİ YATIRIM KONULARI</a:t>
              </a:r>
              <a:endParaRPr lang="en-US" sz="2000" b="1" kern="1200" noProof="0" dirty="0">
                <a:solidFill>
                  <a:schemeClr val="accent1">
                    <a:lumMod val="75000"/>
                  </a:schemeClr>
                </a:solidFill>
                <a:latin typeface="Calibri" pitchFamily="34" charset="0"/>
                <a:cs typeface="Calibri" pitchFamily="34" charset="0"/>
              </a:endParaRPr>
            </a:p>
          </p:txBody>
        </p:sp>
      </p:grpSp>
      <p:grpSp>
        <p:nvGrpSpPr>
          <p:cNvPr id="13" name="Grup 12"/>
          <p:cNvGrpSpPr/>
          <p:nvPr/>
        </p:nvGrpSpPr>
        <p:grpSpPr>
          <a:xfrm>
            <a:off x="5986645" y="1116972"/>
            <a:ext cx="2678941" cy="1442865"/>
            <a:chOff x="5292181" y="1560518"/>
            <a:chExt cx="2440269" cy="1380290"/>
          </a:xfrm>
          <a:solidFill>
            <a:schemeClr val="bg1">
              <a:lumMod val="75000"/>
            </a:schemeClr>
          </a:solidFill>
        </p:grpSpPr>
        <p:sp>
          <p:nvSpPr>
            <p:cNvPr id="14" name="Yuvarlatılmış Dikdörtgen 13"/>
            <p:cNvSpPr/>
            <p:nvPr/>
          </p:nvSpPr>
          <p:spPr>
            <a:xfrm>
              <a:off x="5292181" y="1560518"/>
              <a:ext cx="2440269" cy="1380290"/>
            </a:xfrm>
            <a:prstGeom prst="roundRect">
              <a:avLst>
                <a:gd name="adj" fmla="val 10000"/>
              </a:avLst>
            </a:prstGeom>
            <a:grpFill/>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sp>
        <p:sp>
          <p:nvSpPr>
            <p:cNvPr id="15" name="Yuvarlatılmış Dikdörtgen 4"/>
            <p:cNvSpPr txBox="1"/>
            <p:nvPr/>
          </p:nvSpPr>
          <p:spPr>
            <a:xfrm>
              <a:off x="5332609" y="1600945"/>
              <a:ext cx="2261943" cy="129943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b="1" kern="1200" dirty="0">
                  <a:solidFill>
                    <a:schemeClr val="accent1">
                      <a:lumMod val="75000"/>
                    </a:schemeClr>
                  </a:solidFill>
                  <a:latin typeface="Calibri" pitchFamily="34" charset="0"/>
                  <a:cs typeface="Calibri" pitchFamily="34" charset="0"/>
                </a:rPr>
                <a:t>STRATEJİK YATIRIMLAR</a:t>
              </a:r>
              <a:endParaRPr lang="en-US" sz="2000" b="1" kern="1200" noProof="0" dirty="0">
                <a:solidFill>
                  <a:schemeClr val="accent1">
                    <a:lumMod val="75000"/>
                  </a:schemeClr>
                </a:solidFill>
                <a:latin typeface="Calibri" pitchFamily="34" charset="0"/>
                <a:cs typeface="Calibri" pitchFamily="34" charset="0"/>
              </a:endParaRPr>
            </a:p>
          </p:txBody>
        </p:sp>
      </p:grpSp>
      <p:grpSp>
        <p:nvGrpSpPr>
          <p:cNvPr id="16" name="Grup 15"/>
          <p:cNvGrpSpPr/>
          <p:nvPr/>
        </p:nvGrpSpPr>
        <p:grpSpPr>
          <a:xfrm>
            <a:off x="8815227" y="1139094"/>
            <a:ext cx="2663646" cy="1442865"/>
            <a:chOff x="7937433" y="1560518"/>
            <a:chExt cx="2440269" cy="1380290"/>
          </a:xfrm>
          <a:solidFill>
            <a:schemeClr val="bg1">
              <a:lumMod val="75000"/>
            </a:schemeClr>
          </a:solidFill>
        </p:grpSpPr>
        <p:sp>
          <p:nvSpPr>
            <p:cNvPr id="17" name="Yuvarlatılmış Dikdörtgen 16"/>
            <p:cNvSpPr/>
            <p:nvPr/>
          </p:nvSpPr>
          <p:spPr>
            <a:xfrm>
              <a:off x="7937433" y="1560518"/>
              <a:ext cx="2440269" cy="1380290"/>
            </a:xfrm>
            <a:prstGeom prst="roundRect">
              <a:avLst>
                <a:gd name="adj" fmla="val 10000"/>
              </a:avLst>
            </a:prstGeom>
            <a:grpFill/>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sp>
        <p:sp>
          <p:nvSpPr>
            <p:cNvPr id="18" name="Yuvarlatılmış Dikdörtgen 4"/>
            <p:cNvSpPr txBox="1"/>
            <p:nvPr/>
          </p:nvSpPr>
          <p:spPr>
            <a:xfrm>
              <a:off x="7977860" y="1600945"/>
              <a:ext cx="2359415" cy="129943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b="1" kern="1200" dirty="0">
                  <a:solidFill>
                    <a:schemeClr val="accent1">
                      <a:lumMod val="75000"/>
                    </a:schemeClr>
                  </a:solidFill>
                  <a:latin typeface="Calibri" pitchFamily="34" charset="0"/>
                  <a:cs typeface="Calibri" pitchFamily="34" charset="0"/>
                </a:rPr>
                <a:t>GENEL TEŞVİK UYGULAMASI</a:t>
              </a:r>
              <a:endParaRPr lang="en-US" sz="2000" b="1" kern="1200" noProof="0" dirty="0">
                <a:solidFill>
                  <a:schemeClr val="accent1">
                    <a:lumMod val="75000"/>
                  </a:schemeClr>
                </a:solidFill>
                <a:latin typeface="Calibri" pitchFamily="34" charset="0"/>
                <a:cs typeface="Calibri" pitchFamily="34" charset="0"/>
              </a:endParaRPr>
            </a:p>
          </p:txBody>
        </p:sp>
      </p:grpSp>
      <p:grpSp>
        <p:nvGrpSpPr>
          <p:cNvPr id="7" name="Grup 6">
            <a:extLst>
              <a:ext uri="{FF2B5EF4-FFF2-40B4-BE49-F238E27FC236}">
                <a16:creationId xmlns:a16="http://schemas.microsoft.com/office/drawing/2014/main" id="{26F98E5E-A8EA-DCAE-5AF2-4C77B7033F6E}"/>
              </a:ext>
            </a:extLst>
          </p:cNvPr>
          <p:cNvGrpSpPr/>
          <p:nvPr/>
        </p:nvGrpSpPr>
        <p:grpSpPr>
          <a:xfrm>
            <a:off x="816066" y="1139094"/>
            <a:ext cx="2330195" cy="1398623"/>
            <a:chOff x="2646928" y="1095540"/>
            <a:chExt cx="2471435" cy="1678058"/>
          </a:xfrm>
          <a:solidFill>
            <a:schemeClr val="bg1">
              <a:lumMod val="75000"/>
            </a:schemeClr>
          </a:solidFill>
        </p:grpSpPr>
        <p:sp>
          <p:nvSpPr>
            <p:cNvPr id="8" name="Yuvarlatılmış Dikdörtgen 10">
              <a:extLst>
                <a:ext uri="{FF2B5EF4-FFF2-40B4-BE49-F238E27FC236}">
                  <a16:creationId xmlns:a16="http://schemas.microsoft.com/office/drawing/2014/main" id="{8A188ADD-0290-9EFC-5E76-0E63CBB08909}"/>
                </a:ext>
              </a:extLst>
            </p:cNvPr>
            <p:cNvSpPr/>
            <p:nvPr/>
          </p:nvSpPr>
          <p:spPr>
            <a:xfrm>
              <a:off x="2646928" y="1095540"/>
              <a:ext cx="2471435" cy="1678058"/>
            </a:xfrm>
            <a:prstGeom prst="roundRect">
              <a:avLst>
                <a:gd name="adj" fmla="val 10000"/>
              </a:avLst>
            </a:prstGeom>
            <a:grpFill/>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sp>
        <p:sp>
          <p:nvSpPr>
            <p:cNvPr id="9" name="Yuvarlatılmış Dikdörtgen 4">
              <a:extLst>
                <a:ext uri="{FF2B5EF4-FFF2-40B4-BE49-F238E27FC236}">
                  <a16:creationId xmlns:a16="http://schemas.microsoft.com/office/drawing/2014/main" id="{698491E9-D266-1406-C5C7-645431A6F4CC}"/>
                </a:ext>
              </a:extLst>
            </p:cNvPr>
            <p:cNvSpPr txBox="1"/>
            <p:nvPr/>
          </p:nvSpPr>
          <p:spPr>
            <a:xfrm>
              <a:off x="2646929" y="1134782"/>
              <a:ext cx="2428966" cy="130062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endParaRPr lang="tr-TR" sz="1000" b="1" kern="1200" dirty="0" smtClean="0">
                <a:solidFill>
                  <a:schemeClr val="accent1">
                    <a:lumMod val="75000"/>
                  </a:schemeClr>
                </a:solidFill>
                <a:latin typeface="Calibri" pitchFamily="34" charset="0"/>
                <a:cs typeface="Calibri" pitchFamily="34" charset="0"/>
              </a:endParaRPr>
            </a:p>
            <a:p>
              <a:pPr lvl="0" algn="ctr" defTabSz="889000">
                <a:lnSpc>
                  <a:spcPct val="90000"/>
                </a:lnSpc>
                <a:spcBef>
                  <a:spcPct val="0"/>
                </a:spcBef>
                <a:spcAft>
                  <a:spcPct val="35000"/>
                </a:spcAft>
              </a:pPr>
              <a:r>
                <a:rPr lang="tr-TR" sz="2000" b="1" kern="1200" dirty="0" smtClean="0">
                  <a:solidFill>
                    <a:schemeClr val="accent1">
                      <a:lumMod val="75000"/>
                    </a:schemeClr>
                  </a:solidFill>
                  <a:latin typeface="Calibri" pitchFamily="34" charset="0"/>
                  <a:cs typeface="Calibri" pitchFamily="34" charset="0"/>
                </a:rPr>
                <a:t>BÖLGESEL </a:t>
              </a:r>
              <a:r>
                <a:rPr lang="tr-TR" sz="2000" b="1" kern="1200" dirty="0">
                  <a:solidFill>
                    <a:schemeClr val="accent1">
                      <a:lumMod val="75000"/>
                    </a:schemeClr>
                  </a:solidFill>
                  <a:latin typeface="Calibri" pitchFamily="34" charset="0"/>
                  <a:cs typeface="Calibri" pitchFamily="34" charset="0"/>
                </a:rPr>
                <a:t>TEŞVİK UYGULAMASI</a:t>
              </a:r>
            </a:p>
          </p:txBody>
        </p:sp>
      </p:grpSp>
      <p:graphicFrame>
        <p:nvGraphicFramePr>
          <p:cNvPr id="34" name="Table 6">
            <a:extLst>
              <a:ext uri="{FF2B5EF4-FFF2-40B4-BE49-F238E27FC236}">
                <a16:creationId xmlns:a16="http://schemas.microsoft.com/office/drawing/2014/main" id="{93255C53-847A-6E2E-998E-64E475465475}"/>
              </a:ext>
            </a:extLst>
          </p:cNvPr>
          <p:cNvGraphicFramePr>
            <a:graphicFrameLocks noGrp="1"/>
          </p:cNvGraphicFramePr>
          <p:nvPr>
            <p:extLst>
              <p:ext uri="{D42A27DB-BD31-4B8C-83A1-F6EECF244321}">
                <p14:modId xmlns:p14="http://schemas.microsoft.com/office/powerpoint/2010/main" val="2702444959"/>
              </p:ext>
            </p:extLst>
          </p:nvPr>
        </p:nvGraphicFramePr>
        <p:xfrm>
          <a:off x="623714" y="2702103"/>
          <a:ext cx="11041812" cy="3667742"/>
        </p:xfrm>
        <a:graphic>
          <a:graphicData uri="http://schemas.openxmlformats.org/drawingml/2006/table">
            <a:tbl>
              <a:tblPr/>
              <a:tblGrid>
                <a:gridCol w="3535691">
                  <a:extLst>
                    <a:ext uri="{9D8B030D-6E8A-4147-A177-3AD203B41FA5}">
                      <a16:colId xmlns:a16="http://schemas.microsoft.com/office/drawing/2014/main" val="20000"/>
                    </a:ext>
                  </a:extLst>
                </a:gridCol>
                <a:gridCol w="2510225">
                  <a:extLst>
                    <a:ext uri="{9D8B030D-6E8A-4147-A177-3AD203B41FA5}">
                      <a16:colId xmlns:a16="http://schemas.microsoft.com/office/drawing/2014/main" val="20001"/>
                    </a:ext>
                  </a:extLst>
                </a:gridCol>
                <a:gridCol w="2582441">
                  <a:extLst>
                    <a:ext uri="{9D8B030D-6E8A-4147-A177-3AD203B41FA5}">
                      <a16:colId xmlns:a16="http://schemas.microsoft.com/office/drawing/2014/main" val="20002"/>
                    </a:ext>
                  </a:extLst>
                </a:gridCol>
                <a:gridCol w="2413455">
                  <a:extLst>
                    <a:ext uri="{9D8B030D-6E8A-4147-A177-3AD203B41FA5}">
                      <a16:colId xmlns:a16="http://schemas.microsoft.com/office/drawing/2014/main" val="20004"/>
                    </a:ext>
                  </a:extLst>
                </a:gridCol>
              </a:tblGrid>
              <a:tr h="631772">
                <a:tc>
                  <a:txBody>
                    <a:bodyPr/>
                    <a:lstStyle/>
                    <a:p>
                      <a:pPr algn="ctr">
                        <a:spcAft>
                          <a:spcPts val="0"/>
                        </a:spcAft>
                      </a:pPr>
                      <a:r>
                        <a:rPr lang="tr-TR" sz="1600" b="1" dirty="0">
                          <a:solidFill>
                            <a:schemeClr val="tx1"/>
                          </a:solidFill>
                          <a:latin typeface="Calibri" pitchFamily="34" charset="0"/>
                          <a:ea typeface="Times New Roman"/>
                          <a:cs typeface="Times New Roman"/>
                        </a:rPr>
                        <a:t>Destek Unsurları</a:t>
                      </a:r>
                      <a:endParaRPr lang="tr-TR" sz="1600" dirty="0">
                        <a:solidFill>
                          <a:schemeClr val="tx1"/>
                        </a:solidFill>
                        <a:latin typeface="Calibri" pitchFamily="34" charset="0"/>
                        <a:ea typeface="Times New Roman"/>
                        <a:cs typeface="Times New Roman"/>
                      </a:endParaRPr>
                    </a:p>
                  </a:txBody>
                  <a:tcPr marL="68580" marR="68580" marT="0" marB="0" anchor="ctr">
                    <a:lnL w="19050" cap="flat" cmpd="sng" algn="ctr">
                      <a:solidFill>
                        <a:srgbClr val="D6B36A"/>
                      </a:solidFill>
                      <a:prstDash val="solid"/>
                      <a:round/>
                      <a:headEnd type="none" w="med" len="med"/>
                      <a:tailEnd type="none" w="med" len="med"/>
                    </a:lnL>
                    <a:lnR w="19050" cap="flat" cmpd="sng" algn="ctr">
                      <a:solidFill>
                        <a:srgbClr val="D6B36A"/>
                      </a:solidFill>
                      <a:prstDash val="solid"/>
                      <a:round/>
                      <a:headEnd type="none" w="med" len="med"/>
                      <a:tailEnd type="none" w="med" len="med"/>
                    </a:lnR>
                    <a:lnT w="19050" cap="flat" cmpd="sng" algn="ctr">
                      <a:solidFill>
                        <a:srgbClr val="D6B36A"/>
                      </a:solidFill>
                      <a:prstDash val="solid"/>
                      <a:round/>
                      <a:headEnd type="none" w="med" len="med"/>
                      <a:tailEnd type="none" w="med" len="med"/>
                    </a:lnT>
                    <a:lnB w="19050" cap="flat" cmpd="sng" algn="ctr">
                      <a:solidFill>
                        <a:srgbClr val="D6B36A"/>
                      </a:solidFill>
                      <a:prstDash val="solid"/>
                      <a:round/>
                      <a:headEnd type="none" w="med" len="med"/>
                      <a:tailEnd type="none" w="med" len="med"/>
                    </a:lnB>
                    <a:gradFill>
                      <a:gsLst>
                        <a:gs pos="0">
                          <a:schemeClr val="accent1">
                            <a:lumMod val="75000"/>
                          </a:schemeClr>
                        </a:gs>
                        <a:gs pos="74000">
                          <a:schemeClr val="accent1">
                            <a:lumMod val="45000"/>
                            <a:lumOff val="55000"/>
                          </a:schemeClr>
                        </a:gs>
                        <a:gs pos="86000">
                          <a:schemeClr val="accent1">
                            <a:lumMod val="45000"/>
                            <a:lumOff val="55000"/>
                          </a:schemeClr>
                        </a:gs>
                        <a:gs pos="100000">
                          <a:schemeClr val="accent1">
                            <a:lumMod val="30000"/>
                            <a:lumOff val="70000"/>
                          </a:schemeClr>
                        </a:gs>
                      </a:gsLst>
                      <a:lin ang="5400000" scaled="1"/>
                    </a:gradFill>
                  </a:tcPr>
                </a:tc>
                <a:tc>
                  <a:txBody>
                    <a:bodyPr/>
                    <a:lstStyle/>
                    <a:p>
                      <a:pPr algn="ctr">
                        <a:spcAft>
                          <a:spcPts val="0"/>
                        </a:spcAft>
                      </a:pPr>
                      <a:r>
                        <a:rPr lang="tr-TR" sz="1600" b="1" dirty="0">
                          <a:solidFill>
                            <a:schemeClr val="tx1"/>
                          </a:solidFill>
                          <a:latin typeface="Calibri" pitchFamily="34" charset="0"/>
                          <a:ea typeface="Times New Roman"/>
                          <a:cs typeface="Times New Roman"/>
                        </a:rPr>
                        <a:t>Genel Teşvik Uygulaması</a:t>
                      </a:r>
                      <a:endParaRPr lang="tr-TR" sz="1600" dirty="0">
                        <a:solidFill>
                          <a:schemeClr val="tx1"/>
                        </a:solidFill>
                        <a:latin typeface="Calibri" pitchFamily="34" charset="0"/>
                        <a:ea typeface="Times New Roman"/>
                        <a:cs typeface="Times New Roman"/>
                      </a:endParaRPr>
                    </a:p>
                  </a:txBody>
                  <a:tcPr marL="68580" marR="68580" marT="0" marB="0" anchor="ctr">
                    <a:lnL w="19050" cap="flat" cmpd="sng" algn="ctr">
                      <a:solidFill>
                        <a:srgbClr val="D6B36A"/>
                      </a:solidFill>
                      <a:prstDash val="solid"/>
                      <a:round/>
                      <a:headEnd type="none" w="med" len="med"/>
                      <a:tailEnd type="none" w="med" len="med"/>
                    </a:lnL>
                    <a:lnR w="19050" cap="flat" cmpd="sng" algn="ctr">
                      <a:solidFill>
                        <a:srgbClr val="D6B36A"/>
                      </a:solidFill>
                      <a:prstDash val="solid"/>
                      <a:round/>
                      <a:headEnd type="none" w="med" len="med"/>
                      <a:tailEnd type="none" w="med" len="med"/>
                    </a:lnR>
                    <a:lnT w="19050" cap="flat" cmpd="sng" algn="ctr">
                      <a:solidFill>
                        <a:srgbClr val="D6B36A"/>
                      </a:solidFill>
                      <a:prstDash val="solid"/>
                      <a:round/>
                      <a:headEnd type="none" w="med" len="med"/>
                      <a:tailEnd type="none" w="med" len="med"/>
                    </a:lnT>
                    <a:lnB w="19050" cap="flat" cmpd="sng" algn="ctr">
                      <a:solidFill>
                        <a:srgbClr val="D6B36A"/>
                      </a:solidFill>
                      <a:prstDash val="solid"/>
                      <a:round/>
                      <a:headEnd type="none" w="med" len="med"/>
                      <a:tailEnd type="none" w="med" len="med"/>
                    </a:lnB>
                    <a:gradFill>
                      <a:gsLst>
                        <a:gs pos="0">
                          <a:schemeClr val="accent1">
                            <a:lumMod val="75000"/>
                          </a:schemeClr>
                        </a:gs>
                        <a:gs pos="74000">
                          <a:schemeClr val="accent1">
                            <a:lumMod val="45000"/>
                            <a:lumOff val="55000"/>
                          </a:schemeClr>
                        </a:gs>
                        <a:gs pos="86000">
                          <a:schemeClr val="accent1">
                            <a:lumMod val="45000"/>
                            <a:lumOff val="55000"/>
                          </a:schemeClr>
                        </a:gs>
                        <a:gs pos="100000">
                          <a:schemeClr val="accent1">
                            <a:lumMod val="30000"/>
                            <a:lumOff val="70000"/>
                          </a:schemeClr>
                        </a:gs>
                      </a:gsLst>
                      <a:lin ang="5400000" scaled="1"/>
                    </a:gradFill>
                  </a:tcPr>
                </a:tc>
                <a:tc>
                  <a:txBody>
                    <a:bodyPr/>
                    <a:lstStyle/>
                    <a:p>
                      <a:pPr algn="ctr">
                        <a:spcAft>
                          <a:spcPts val="0"/>
                        </a:spcAft>
                      </a:pPr>
                      <a:r>
                        <a:rPr lang="tr-TR" sz="1600" b="1" dirty="0">
                          <a:solidFill>
                            <a:schemeClr val="tx1"/>
                          </a:solidFill>
                          <a:latin typeface="Calibri" pitchFamily="34" charset="0"/>
                          <a:ea typeface="Times New Roman"/>
                          <a:cs typeface="Times New Roman"/>
                        </a:rPr>
                        <a:t>Bölgesel Teşvik Uygulaması ve Öncelikli Yatırımlar</a:t>
                      </a:r>
                      <a:endParaRPr lang="tr-TR" sz="1600" dirty="0">
                        <a:solidFill>
                          <a:schemeClr val="tx1"/>
                        </a:solidFill>
                        <a:latin typeface="Calibri" pitchFamily="34" charset="0"/>
                        <a:ea typeface="Times New Roman"/>
                        <a:cs typeface="Times New Roman"/>
                      </a:endParaRPr>
                    </a:p>
                  </a:txBody>
                  <a:tcPr marL="68580" marR="68580" marT="0" marB="0" anchor="ctr">
                    <a:lnL w="19050" cap="flat" cmpd="sng" algn="ctr">
                      <a:solidFill>
                        <a:srgbClr val="D6B36A"/>
                      </a:solidFill>
                      <a:prstDash val="solid"/>
                      <a:round/>
                      <a:headEnd type="none" w="med" len="med"/>
                      <a:tailEnd type="none" w="med" len="med"/>
                    </a:lnL>
                    <a:lnR w="19050" cap="flat" cmpd="sng" algn="ctr">
                      <a:solidFill>
                        <a:srgbClr val="D6B36A"/>
                      </a:solidFill>
                      <a:prstDash val="solid"/>
                      <a:round/>
                      <a:headEnd type="none" w="med" len="med"/>
                      <a:tailEnd type="none" w="med" len="med"/>
                    </a:lnR>
                    <a:lnT w="19050" cap="flat" cmpd="sng" algn="ctr">
                      <a:solidFill>
                        <a:srgbClr val="D6B36A"/>
                      </a:solidFill>
                      <a:prstDash val="solid"/>
                      <a:round/>
                      <a:headEnd type="none" w="med" len="med"/>
                      <a:tailEnd type="none" w="med" len="med"/>
                    </a:lnT>
                    <a:lnB w="19050" cap="flat" cmpd="sng" algn="ctr">
                      <a:solidFill>
                        <a:srgbClr val="D6B36A"/>
                      </a:solidFill>
                      <a:prstDash val="solid"/>
                      <a:round/>
                      <a:headEnd type="none" w="med" len="med"/>
                      <a:tailEnd type="none" w="med" len="med"/>
                    </a:lnB>
                    <a:gradFill>
                      <a:gsLst>
                        <a:gs pos="0">
                          <a:schemeClr val="accent1">
                            <a:lumMod val="75000"/>
                          </a:schemeClr>
                        </a:gs>
                        <a:gs pos="74000">
                          <a:schemeClr val="accent1">
                            <a:lumMod val="45000"/>
                            <a:lumOff val="55000"/>
                          </a:schemeClr>
                        </a:gs>
                        <a:gs pos="86000">
                          <a:schemeClr val="accent1">
                            <a:lumMod val="45000"/>
                            <a:lumOff val="55000"/>
                          </a:schemeClr>
                        </a:gs>
                        <a:gs pos="100000">
                          <a:schemeClr val="accent1">
                            <a:lumMod val="30000"/>
                            <a:lumOff val="70000"/>
                          </a:schemeClr>
                        </a:gs>
                      </a:gsLst>
                      <a:lin ang="5400000" scaled="1"/>
                    </a:gradFill>
                  </a:tcPr>
                </a:tc>
                <a:tc>
                  <a:txBody>
                    <a:bodyPr/>
                    <a:lstStyle/>
                    <a:p>
                      <a:pPr algn="ctr">
                        <a:spcAft>
                          <a:spcPts val="0"/>
                        </a:spcAft>
                      </a:pPr>
                      <a:r>
                        <a:rPr lang="tr-TR" sz="1600" b="1" dirty="0">
                          <a:solidFill>
                            <a:schemeClr val="tx1"/>
                          </a:solidFill>
                          <a:latin typeface="Calibri" pitchFamily="34" charset="0"/>
                          <a:ea typeface="Times New Roman"/>
                          <a:cs typeface="Times New Roman"/>
                        </a:rPr>
                        <a:t>Stratejik Yatırımların Teşviki</a:t>
                      </a:r>
                      <a:endParaRPr lang="tr-TR" sz="1600" dirty="0">
                        <a:solidFill>
                          <a:schemeClr val="tx1"/>
                        </a:solidFill>
                        <a:latin typeface="Calibri" pitchFamily="34" charset="0"/>
                        <a:ea typeface="Times New Roman"/>
                        <a:cs typeface="Times New Roman"/>
                      </a:endParaRPr>
                    </a:p>
                  </a:txBody>
                  <a:tcPr marL="68580" marR="68580" marT="0" marB="0" anchor="ctr">
                    <a:lnL w="19050" cap="flat" cmpd="sng" algn="ctr">
                      <a:solidFill>
                        <a:srgbClr val="D6B36A"/>
                      </a:solidFill>
                      <a:prstDash val="solid"/>
                      <a:round/>
                      <a:headEnd type="none" w="med" len="med"/>
                      <a:tailEnd type="none" w="med" len="med"/>
                    </a:lnL>
                    <a:lnR w="19050" cap="flat" cmpd="sng" algn="ctr">
                      <a:solidFill>
                        <a:srgbClr val="D6B36A"/>
                      </a:solidFill>
                      <a:prstDash val="solid"/>
                      <a:round/>
                      <a:headEnd type="none" w="med" len="med"/>
                      <a:tailEnd type="none" w="med" len="med"/>
                    </a:lnR>
                    <a:lnT w="19050" cap="flat" cmpd="sng" algn="ctr">
                      <a:solidFill>
                        <a:srgbClr val="D6B36A"/>
                      </a:solidFill>
                      <a:prstDash val="solid"/>
                      <a:round/>
                      <a:headEnd type="none" w="med" len="med"/>
                      <a:tailEnd type="none" w="med" len="med"/>
                    </a:lnT>
                    <a:lnB w="19050" cap="flat" cmpd="sng" algn="ctr">
                      <a:solidFill>
                        <a:srgbClr val="D6B36A"/>
                      </a:solidFill>
                      <a:prstDash val="solid"/>
                      <a:round/>
                      <a:headEnd type="none" w="med" len="med"/>
                      <a:tailEnd type="none" w="med" len="med"/>
                    </a:lnB>
                    <a:gradFill>
                      <a:gsLst>
                        <a:gs pos="0">
                          <a:schemeClr val="accent1">
                            <a:lumMod val="75000"/>
                          </a:schemeClr>
                        </a:gs>
                        <a:gs pos="74000">
                          <a:schemeClr val="accent1">
                            <a:lumMod val="45000"/>
                            <a:lumOff val="55000"/>
                          </a:schemeClr>
                        </a:gs>
                        <a:gs pos="86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0000"/>
                  </a:ext>
                </a:extLst>
              </a:tr>
              <a:tr h="303597">
                <a:tc>
                  <a:txBody>
                    <a:bodyPr/>
                    <a:lstStyle/>
                    <a:p>
                      <a:pPr>
                        <a:spcAft>
                          <a:spcPts val="0"/>
                        </a:spcAft>
                      </a:pPr>
                      <a:r>
                        <a:rPr lang="tr-TR" sz="1600" b="1" dirty="0">
                          <a:solidFill>
                            <a:srgbClr val="000000"/>
                          </a:solidFill>
                          <a:latin typeface="Calibri" pitchFamily="34" charset="0"/>
                          <a:ea typeface="Times New Roman"/>
                          <a:cs typeface="Times New Roman"/>
                        </a:rPr>
                        <a:t>KDV İstisnası</a:t>
                      </a:r>
                      <a:endParaRPr lang="tr-TR" sz="1600" dirty="0">
                        <a:solidFill>
                          <a:srgbClr val="000000"/>
                        </a:solidFill>
                        <a:latin typeface="Calibri" pitchFamily="34" charset="0"/>
                        <a:ea typeface="Times New Roman"/>
                        <a:cs typeface="Times New Roman"/>
                      </a:endParaRPr>
                    </a:p>
                  </a:txBody>
                  <a:tcPr marL="68580" marR="68580" marT="0" marB="0" anchor="ctr">
                    <a:lnL w="19050" cap="flat" cmpd="sng" algn="ctr">
                      <a:solidFill>
                        <a:srgbClr val="D6B36A"/>
                      </a:solidFill>
                      <a:prstDash val="solid"/>
                      <a:round/>
                      <a:headEnd type="none" w="med" len="med"/>
                      <a:tailEnd type="none" w="med" len="med"/>
                    </a:lnL>
                    <a:lnR w="19050" cap="flat" cmpd="sng" algn="ctr">
                      <a:solidFill>
                        <a:srgbClr val="D6B36A"/>
                      </a:solidFill>
                      <a:prstDash val="solid"/>
                      <a:round/>
                      <a:headEnd type="none" w="med" len="med"/>
                      <a:tailEnd type="none" w="med" len="med"/>
                    </a:lnR>
                    <a:lnT w="19050" cap="flat" cmpd="sng" algn="ctr">
                      <a:solidFill>
                        <a:srgbClr val="D6B36A"/>
                      </a:solidFill>
                      <a:prstDash val="solid"/>
                      <a:round/>
                      <a:headEnd type="none" w="med" len="med"/>
                      <a:tailEnd type="none" w="med" len="med"/>
                    </a:lnT>
                    <a:lnB w="19050" cap="flat" cmpd="sng" algn="ctr">
                      <a:solidFill>
                        <a:srgbClr val="D6B36A"/>
                      </a:solidFill>
                      <a:prstDash val="solid"/>
                      <a:round/>
                      <a:headEnd type="none" w="med" len="med"/>
                      <a:tailEnd type="none" w="med" len="med"/>
                    </a:lnB>
                  </a:tcPr>
                </a:tc>
                <a:tc>
                  <a:txBody>
                    <a:bodyPr/>
                    <a:lstStyle/>
                    <a:p>
                      <a:pPr algn="ctr">
                        <a:spcAft>
                          <a:spcPts val="0"/>
                        </a:spcAft>
                      </a:pPr>
                      <a:r>
                        <a:rPr lang="tr-TR" sz="1600" dirty="0">
                          <a:solidFill>
                            <a:srgbClr val="000000"/>
                          </a:solidFill>
                          <a:latin typeface="Calibri" pitchFamily="34" charset="0"/>
                          <a:ea typeface="Times New Roman"/>
                          <a:cs typeface="Times New Roman"/>
                          <a:sym typeface="Wingdings"/>
                        </a:rPr>
                        <a:t></a:t>
                      </a:r>
                      <a:endParaRPr lang="tr-TR" sz="1600" dirty="0">
                        <a:solidFill>
                          <a:srgbClr val="000000"/>
                        </a:solidFill>
                        <a:latin typeface="Calibri" pitchFamily="34" charset="0"/>
                        <a:ea typeface="Times New Roman"/>
                        <a:cs typeface="Times New Roman"/>
                      </a:endParaRPr>
                    </a:p>
                  </a:txBody>
                  <a:tcPr marL="68580" marR="68580" marT="0" marB="0" anchor="ctr">
                    <a:lnL w="19050" cap="flat" cmpd="sng" algn="ctr">
                      <a:solidFill>
                        <a:srgbClr val="D6B36A"/>
                      </a:solidFill>
                      <a:prstDash val="solid"/>
                      <a:round/>
                      <a:headEnd type="none" w="med" len="med"/>
                      <a:tailEnd type="none" w="med" len="med"/>
                    </a:lnL>
                    <a:lnR w="19050" cap="flat" cmpd="sng" algn="ctr">
                      <a:solidFill>
                        <a:srgbClr val="D6B36A"/>
                      </a:solidFill>
                      <a:prstDash val="solid"/>
                      <a:round/>
                      <a:headEnd type="none" w="med" len="med"/>
                      <a:tailEnd type="none" w="med" len="med"/>
                    </a:lnR>
                    <a:lnT w="19050" cap="flat" cmpd="sng" algn="ctr">
                      <a:solidFill>
                        <a:srgbClr val="D6B36A"/>
                      </a:solidFill>
                      <a:prstDash val="solid"/>
                      <a:round/>
                      <a:headEnd type="none" w="med" len="med"/>
                      <a:tailEnd type="none" w="med" len="med"/>
                    </a:lnT>
                    <a:lnB w="19050" cap="flat" cmpd="sng" algn="ctr">
                      <a:solidFill>
                        <a:srgbClr val="D6B36A"/>
                      </a:solidFill>
                      <a:prstDash val="solid"/>
                      <a:round/>
                      <a:headEnd type="none" w="med" len="med"/>
                      <a:tailEnd type="none" w="med" len="med"/>
                    </a:lnB>
                  </a:tcPr>
                </a:tc>
                <a:tc>
                  <a:txBody>
                    <a:bodyPr/>
                    <a:lstStyle/>
                    <a:p>
                      <a:pPr algn="ctr">
                        <a:spcAft>
                          <a:spcPts val="0"/>
                        </a:spcAft>
                      </a:pPr>
                      <a:r>
                        <a:rPr lang="tr-TR" sz="1600" dirty="0">
                          <a:solidFill>
                            <a:srgbClr val="000000"/>
                          </a:solidFill>
                          <a:latin typeface="Calibri" pitchFamily="34" charset="0"/>
                          <a:ea typeface="Times New Roman"/>
                          <a:cs typeface="Times New Roman"/>
                          <a:sym typeface="Wingdings"/>
                        </a:rPr>
                        <a:t></a:t>
                      </a:r>
                      <a:endParaRPr lang="tr-TR" sz="1600" dirty="0">
                        <a:solidFill>
                          <a:srgbClr val="000000"/>
                        </a:solidFill>
                        <a:latin typeface="Calibri" pitchFamily="34" charset="0"/>
                        <a:ea typeface="Times New Roman"/>
                        <a:cs typeface="Times New Roman"/>
                      </a:endParaRPr>
                    </a:p>
                  </a:txBody>
                  <a:tcPr marL="68580" marR="68580" marT="0" marB="0" anchor="ctr">
                    <a:lnL w="19050" cap="flat" cmpd="sng" algn="ctr">
                      <a:solidFill>
                        <a:srgbClr val="D6B36A"/>
                      </a:solidFill>
                      <a:prstDash val="solid"/>
                      <a:round/>
                      <a:headEnd type="none" w="med" len="med"/>
                      <a:tailEnd type="none" w="med" len="med"/>
                    </a:lnL>
                    <a:lnR w="19050" cap="flat" cmpd="sng" algn="ctr">
                      <a:solidFill>
                        <a:srgbClr val="D6B36A"/>
                      </a:solidFill>
                      <a:prstDash val="solid"/>
                      <a:round/>
                      <a:headEnd type="none" w="med" len="med"/>
                      <a:tailEnd type="none" w="med" len="med"/>
                    </a:lnR>
                    <a:lnT w="19050" cap="flat" cmpd="sng" algn="ctr">
                      <a:solidFill>
                        <a:srgbClr val="D6B36A"/>
                      </a:solidFill>
                      <a:prstDash val="solid"/>
                      <a:round/>
                      <a:headEnd type="none" w="med" len="med"/>
                      <a:tailEnd type="none" w="med" len="med"/>
                    </a:lnT>
                    <a:lnB w="19050" cap="flat" cmpd="sng" algn="ctr">
                      <a:solidFill>
                        <a:srgbClr val="D6B36A"/>
                      </a:solidFill>
                      <a:prstDash val="solid"/>
                      <a:round/>
                      <a:headEnd type="none" w="med" len="med"/>
                      <a:tailEnd type="none" w="med" len="med"/>
                    </a:lnB>
                  </a:tcPr>
                </a:tc>
                <a:tc>
                  <a:txBody>
                    <a:bodyPr/>
                    <a:lstStyle/>
                    <a:p>
                      <a:pPr algn="ctr">
                        <a:spcAft>
                          <a:spcPts val="0"/>
                        </a:spcAft>
                      </a:pPr>
                      <a:r>
                        <a:rPr lang="tr-TR" sz="1600" dirty="0">
                          <a:solidFill>
                            <a:srgbClr val="000000"/>
                          </a:solidFill>
                          <a:latin typeface="Calibri" pitchFamily="34" charset="0"/>
                          <a:ea typeface="Times New Roman"/>
                          <a:cs typeface="Times New Roman"/>
                          <a:sym typeface="Wingdings"/>
                        </a:rPr>
                        <a:t></a:t>
                      </a:r>
                      <a:endParaRPr lang="tr-TR" sz="1600" dirty="0">
                        <a:solidFill>
                          <a:srgbClr val="000000"/>
                        </a:solidFill>
                        <a:latin typeface="Calibri" pitchFamily="34" charset="0"/>
                        <a:ea typeface="Times New Roman"/>
                        <a:cs typeface="Times New Roman"/>
                      </a:endParaRPr>
                    </a:p>
                  </a:txBody>
                  <a:tcPr marL="68580" marR="68580" marT="0" marB="0" anchor="ctr">
                    <a:lnL w="19050" cap="flat" cmpd="sng" algn="ctr">
                      <a:solidFill>
                        <a:srgbClr val="D6B36A"/>
                      </a:solidFill>
                      <a:prstDash val="solid"/>
                      <a:round/>
                      <a:headEnd type="none" w="med" len="med"/>
                      <a:tailEnd type="none" w="med" len="med"/>
                    </a:lnL>
                    <a:lnR w="19050" cap="flat" cmpd="sng" algn="ctr">
                      <a:solidFill>
                        <a:srgbClr val="D6B36A"/>
                      </a:solidFill>
                      <a:prstDash val="solid"/>
                      <a:round/>
                      <a:headEnd type="none" w="med" len="med"/>
                      <a:tailEnd type="none" w="med" len="med"/>
                    </a:lnR>
                    <a:lnT w="19050" cap="flat" cmpd="sng" algn="ctr">
                      <a:solidFill>
                        <a:srgbClr val="D6B36A"/>
                      </a:solidFill>
                      <a:prstDash val="solid"/>
                      <a:round/>
                      <a:headEnd type="none" w="med" len="med"/>
                      <a:tailEnd type="none" w="med" len="med"/>
                    </a:lnT>
                    <a:lnB w="19050" cap="flat" cmpd="sng" algn="ctr">
                      <a:solidFill>
                        <a:srgbClr val="D6B36A"/>
                      </a:solidFill>
                      <a:prstDash val="solid"/>
                      <a:round/>
                      <a:headEnd type="none" w="med" len="med"/>
                      <a:tailEnd type="none" w="med" len="med"/>
                    </a:lnB>
                  </a:tcPr>
                </a:tc>
                <a:extLst>
                  <a:ext uri="{0D108BD9-81ED-4DB2-BD59-A6C34878D82A}">
                    <a16:rowId xmlns:a16="http://schemas.microsoft.com/office/drawing/2014/main" val="10001"/>
                  </a:ext>
                </a:extLst>
              </a:tr>
              <a:tr h="303597">
                <a:tc>
                  <a:txBody>
                    <a:bodyPr/>
                    <a:lstStyle/>
                    <a:p>
                      <a:pPr>
                        <a:spcAft>
                          <a:spcPts val="0"/>
                        </a:spcAft>
                      </a:pPr>
                      <a:r>
                        <a:rPr lang="tr-TR" sz="1600" b="1" dirty="0">
                          <a:solidFill>
                            <a:srgbClr val="000000"/>
                          </a:solidFill>
                          <a:latin typeface="Calibri" pitchFamily="34" charset="0"/>
                          <a:ea typeface="Times New Roman"/>
                          <a:cs typeface="Times New Roman"/>
                        </a:rPr>
                        <a:t>Gümrük Vergisi Muafiyeti</a:t>
                      </a:r>
                      <a:endParaRPr lang="tr-TR" sz="1600" dirty="0">
                        <a:solidFill>
                          <a:srgbClr val="000000"/>
                        </a:solidFill>
                        <a:latin typeface="Calibri" pitchFamily="34" charset="0"/>
                        <a:ea typeface="Times New Roman"/>
                        <a:cs typeface="Times New Roman"/>
                      </a:endParaRPr>
                    </a:p>
                  </a:txBody>
                  <a:tcPr marL="68580" marR="68580" marT="0" marB="0" anchor="ctr">
                    <a:lnL w="19050" cap="flat" cmpd="sng" algn="ctr">
                      <a:solidFill>
                        <a:srgbClr val="D6B36A"/>
                      </a:solidFill>
                      <a:prstDash val="solid"/>
                      <a:round/>
                      <a:headEnd type="none" w="med" len="med"/>
                      <a:tailEnd type="none" w="med" len="med"/>
                    </a:lnL>
                    <a:lnR w="19050" cap="flat" cmpd="sng" algn="ctr">
                      <a:solidFill>
                        <a:srgbClr val="D6B36A"/>
                      </a:solidFill>
                      <a:prstDash val="solid"/>
                      <a:round/>
                      <a:headEnd type="none" w="med" len="med"/>
                      <a:tailEnd type="none" w="med" len="med"/>
                    </a:lnR>
                    <a:lnT w="19050" cap="flat" cmpd="sng" algn="ctr">
                      <a:solidFill>
                        <a:srgbClr val="D6B36A"/>
                      </a:solidFill>
                      <a:prstDash val="solid"/>
                      <a:round/>
                      <a:headEnd type="none" w="med" len="med"/>
                      <a:tailEnd type="none" w="med" len="med"/>
                    </a:lnT>
                    <a:lnB w="19050" cap="flat" cmpd="sng" algn="ctr">
                      <a:solidFill>
                        <a:srgbClr val="D6B36A"/>
                      </a:solidFill>
                      <a:prstDash val="solid"/>
                      <a:round/>
                      <a:headEnd type="none" w="med" len="med"/>
                      <a:tailEnd type="none" w="med" len="med"/>
                    </a:lnB>
                    <a:solidFill>
                      <a:srgbClr val="D9D9D9"/>
                    </a:solidFill>
                  </a:tcPr>
                </a:tc>
                <a:tc>
                  <a:txBody>
                    <a:bodyPr/>
                    <a:lstStyle/>
                    <a:p>
                      <a:pPr algn="ctr">
                        <a:spcAft>
                          <a:spcPts val="0"/>
                        </a:spcAft>
                      </a:pPr>
                      <a:r>
                        <a:rPr lang="tr-TR" sz="1600" dirty="0">
                          <a:solidFill>
                            <a:srgbClr val="000000"/>
                          </a:solidFill>
                          <a:latin typeface="Calibri" pitchFamily="34" charset="0"/>
                          <a:ea typeface="Times New Roman"/>
                          <a:cs typeface="Times New Roman"/>
                          <a:sym typeface="Wingdings"/>
                        </a:rPr>
                        <a:t></a:t>
                      </a:r>
                      <a:endParaRPr lang="tr-TR" sz="1600" dirty="0">
                        <a:solidFill>
                          <a:srgbClr val="000000"/>
                        </a:solidFill>
                        <a:latin typeface="Calibri" pitchFamily="34" charset="0"/>
                        <a:ea typeface="Times New Roman"/>
                        <a:cs typeface="Times New Roman"/>
                      </a:endParaRPr>
                    </a:p>
                  </a:txBody>
                  <a:tcPr marL="68580" marR="68580" marT="0" marB="0" anchor="ctr">
                    <a:lnL w="19050" cap="flat" cmpd="sng" algn="ctr">
                      <a:solidFill>
                        <a:srgbClr val="D6B36A"/>
                      </a:solidFill>
                      <a:prstDash val="solid"/>
                      <a:round/>
                      <a:headEnd type="none" w="med" len="med"/>
                      <a:tailEnd type="none" w="med" len="med"/>
                    </a:lnL>
                    <a:lnR w="19050" cap="flat" cmpd="sng" algn="ctr">
                      <a:solidFill>
                        <a:srgbClr val="D6B36A"/>
                      </a:solidFill>
                      <a:prstDash val="solid"/>
                      <a:round/>
                      <a:headEnd type="none" w="med" len="med"/>
                      <a:tailEnd type="none" w="med" len="med"/>
                    </a:lnR>
                    <a:lnT w="19050" cap="flat" cmpd="sng" algn="ctr">
                      <a:solidFill>
                        <a:srgbClr val="D6B36A"/>
                      </a:solidFill>
                      <a:prstDash val="solid"/>
                      <a:round/>
                      <a:headEnd type="none" w="med" len="med"/>
                      <a:tailEnd type="none" w="med" len="med"/>
                    </a:lnT>
                    <a:lnB w="19050" cap="flat" cmpd="sng" algn="ctr">
                      <a:solidFill>
                        <a:srgbClr val="D6B36A"/>
                      </a:solidFill>
                      <a:prstDash val="solid"/>
                      <a:round/>
                      <a:headEnd type="none" w="med" len="med"/>
                      <a:tailEnd type="none" w="med" len="med"/>
                    </a:lnB>
                    <a:solidFill>
                      <a:srgbClr val="D9D9D9"/>
                    </a:solidFill>
                  </a:tcPr>
                </a:tc>
                <a:tc>
                  <a:txBody>
                    <a:bodyPr/>
                    <a:lstStyle/>
                    <a:p>
                      <a:pPr algn="ctr">
                        <a:spcAft>
                          <a:spcPts val="0"/>
                        </a:spcAft>
                      </a:pPr>
                      <a:r>
                        <a:rPr lang="tr-TR" sz="1600" dirty="0">
                          <a:solidFill>
                            <a:srgbClr val="000000"/>
                          </a:solidFill>
                          <a:latin typeface="Calibri" pitchFamily="34" charset="0"/>
                          <a:ea typeface="Times New Roman"/>
                          <a:cs typeface="Times New Roman"/>
                          <a:sym typeface="Wingdings"/>
                        </a:rPr>
                        <a:t></a:t>
                      </a:r>
                      <a:endParaRPr lang="tr-TR" sz="1600" dirty="0">
                        <a:solidFill>
                          <a:srgbClr val="000000"/>
                        </a:solidFill>
                        <a:latin typeface="Calibri" pitchFamily="34" charset="0"/>
                        <a:ea typeface="Times New Roman"/>
                        <a:cs typeface="Times New Roman"/>
                      </a:endParaRPr>
                    </a:p>
                  </a:txBody>
                  <a:tcPr marL="68580" marR="68580" marT="0" marB="0" anchor="ctr">
                    <a:lnL w="19050" cap="flat" cmpd="sng" algn="ctr">
                      <a:solidFill>
                        <a:srgbClr val="D6B36A"/>
                      </a:solidFill>
                      <a:prstDash val="solid"/>
                      <a:round/>
                      <a:headEnd type="none" w="med" len="med"/>
                      <a:tailEnd type="none" w="med" len="med"/>
                    </a:lnL>
                    <a:lnR w="19050" cap="flat" cmpd="sng" algn="ctr">
                      <a:solidFill>
                        <a:srgbClr val="D6B36A"/>
                      </a:solidFill>
                      <a:prstDash val="solid"/>
                      <a:round/>
                      <a:headEnd type="none" w="med" len="med"/>
                      <a:tailEnd type="none" w="med" len="med"/>
                    </a:lnR>
                    <a:lnT w="19050" cap="flat" cmpd="sng" algn="ctr">
                      <a:solidFill>
                        <a:srgbClr val="D6B36A"/>
                      </a:solidFill>
                      <a:prstDash val="solid"/>
                      <a:round/>
                      <a:headEnd type="none" w="med" len="med"/>
                      <a:tailEnd type="none" w="med" len="med"/>
                    </a:lnT>
                    <a:lnB w="19050" cap="flat" cmpd="sng" algn="ctr">
                      <a:solidFill>
                        <a:srgbClr val="D6B36A"/>
                      </a:solidFill>
                      <a:prstDash val="solid"/>
                      <a:round/>
                      <a:headEnd type="none" w="med" len="med"/>
                      <a:tailEnd type="none" w="med" len="med"/>
                    </a:lnB>
                    <a:solidFill>
                      <a:srgbClr val="D9D9D9"/>
                    </a:solidFill>
                  </a:tcPr>
                </a:tc>
                <a:tc>
                  <a:txBody>
                    <a:bodyPr/>
                    <a:lstStyle/>
                    <a:p>
                      <a:pPr algn="ctr">
                        <a:spcAft>
                          <a:spcPts val="0"/>
                        </a:spcAft>
                      </a:pPr>
                      <a:r>
                        <a:rPr lang="tr-TR" sz="1600" dirty="0">
                          <a:solidFill>
                            <a:srgbClr val="000000"/>
                          </a:solidFill>
                          <a:latin typeface="Calibri" pitchFamily="34" charset="0"/>
                          <a:ea typeface="Times New Roman"/>
                          <a:cs typeface="Times New Roman"/>
                          <a:sym typeface="Wingdings"/>
                        </a:rPr>
                        <a:t></a:t>
                      </a:r>
                      <a:endParaRPr lang="tr-TR" sz="1600" dirty="0">
                        <a:solidFill>
                          <a:srgbClr val="000000"/>
                        </a:solidFill>
                        <a:latin typeface="Calibri" pitchFamily="34" charset="0"/>
                        <a:ea typeface="Times New Roman"/>
                        <a:cs typeface="Times New Roman"/>
                      </a:endParaRPr>
                    </a:p>
                  </a:txBody>
                  <a:tcPr marL="68580" marR="68580" marT="0" marB="0" anchor="ctr">
                    <a:lnL w="19050" cap="flat" cmpd="sng" algn="ctr">
                      <a:solidFill>
                        <a:srgbClr val="D6B36A"/>
                      </a:solidFill>
                      <a:prstDash val="solid"/>
                      <a:round/>
                      <a:headEnd type="none" w="med" len="med"/>
                      <a:tailEnd type="none" w="med" len="med"/>
                    </a:lnL>
                    <a:lnR w="19050" cap="flat" cmpd="sng" algn="ctr">
                      <a:solidFill>
                        <a:srgbClr val="D6B36A"/>
                      </a:solidFill>
                      <a:prstDash val="solid"/>
                      <a:round/>
                      <a:headEnd type="none" w="med" len="med"/>
                      <a:tailEnd type="none" w="med" len="med"/>
                    </a:lnR>
                    <a:lnT w="19050" cap="flat" cmpd="sng" algn="ctr">
                      <a:solidFill>
                        <a:srgbClr val="D6B36A"/>
                      </a:solidFill>
                      <a:prstDash val="solid"/>
                      <a:round/>
                      <a:headEnd type="none" w="med" len="med"/>
                      <a:tailEnd type="none" w="med" len="med"/>
                    </a:lnT>
                    <a:lnB w="19050" cap="flat" cmpd="sng" algn="ctr">
                      <a:solidFill>
                        <a:srgbClr val="D6B36A"/>
                      </a:solidFill>
                      <a:prstDash val="solid"/>
                      <a:round/>
                      <a:headEnd type="none" w="med" len="med"/>
                      <a:tailEnd type="none" w="med" len="med"/>
                    </a:lnB>
                    <a:solidFill>
                      <a:srgbClr val="D9D9D9"/>
                    </a:solidFill>
                  </a:tcPr>
                </a:tc>
                <a:extLst>
                  <a:ext uri="{0D108BD9-81ED-4DB2-BD59-A6C34878D82A}">
                    <a16:rowId xmlns:a16="http://schemas.microsoft.com/office/drawing/2014/main" val="10002"/>
                  </a:ext>
                </a:extLst>
              </a:tr>
              <a:tr h="303597">
                <a:tc>
                  <a:txBody>
                    <a:bodyPr/>
                    <a:lstStyle/>
                    <a:p>
                      <a:pPr>
                        <a:spcAft>
                          <a:spcPts val="0"/>
                        </a:spcAft>
                      </a:pPr>
                      <a:r>
                        <a:rPr lang="tr-TR" sz="1600" b="1" dirty="0">
                          <a:solidFill>
                            <a:srgbClr val="000000"/>
                          </a:solidFill>
                          <a:latin typeface="Calibri" pitchFamily="34" charset="0"/>
                          <a:ea typeface="Times New Roman"/>
                          <a:cs typeface="Times New Roman"/>
                        </a:rPr>
                        <a:t>Vergi İndirimi</a:t>
                      </a:r>
                      <a:endParaRPr lang="tr-TR" sz="1600" dirty="0">
                        <a:solidFill>
                          <a:srgbClr val="000000"/>
                        </a:solidFill>
                        <a:latin typeface="Calibri" pitchFamily="34" charset="0"/>
                        <a:ea typeface="Times New Roman"/>
                        <a:cs typeface="Times New Roman"/>
                      </a:endParaRPr>
                    </a:p>
                  </a:txBody>
                  <a:tcPr marL="68580" marR="68580" marT="0" marB="0" anchor="ctr">
                    <a:lnL w="19050" cap="flat" cmpd="sng" algn="ctr">
                      <a:solidFill>
                        <a:srgbClr val="D6B36A"/>
                      </a:solidFill>
                      <a:prstDash val="solid"/>
                      <a:round/>
                      <a:headEnd type="none" w="med" len="med"/>
                      <a:tailEnd type="none" w="med" len="med"/>
                    </a:lnL>
                    <a:lnR w="19050" cap="flat" cmpd="sng" algn="ctr">
                      <a:solidFill>
                        <a:srgbClr val="D6B36A"/>
                      </a:solidFill>
                      <a:prstDash val="solid"/>
                      <a:round/>
                      <a:headEnd type="none" w="med" len="med"/>
                      <a:tailEnd type="none" w="med" len="med"/>
                    </a:lnR>
                    <a:lnT w="19050" cap="flat" cmpd="sng" algn="ctr">
                      <a:solidFill>
                        <a:srgbClr val="D6B36A"/>
                      </a:solidFill>
                      <a:prstDash val="solid"/>
                      <a:round/>
                      <a:headEnd type="none" w="med" len="med"/>
                      <a:tailEnd type="none" w="med" len="med"/>
                    </a:lnT>
                    <a:lnB w="19050" cap="flat" cmpd="sng" algn="ctr">
                      <a:solidFill>
                        <a:srgbClr val="D6B36A"/>
                      </a:solidFill>
                      <a:prstDash val="solid"/>
                      <a:round/>
                      <a:headEnd type="none" w="med" len="med"/>
                      <a:tailEnd type="none" w="med" len="med"/>
                    </a:lnB>
                  </a:tcPr>
                </a:tc>
                <a:tc>
                  <a:txBody>
                    <a:bodyPr/>
                    <a:lstStyle/>
                    <a:p>
                      <a:pPr algn="ctr">
                        <a:spcAft>
                          <a:spcPts val="0"/>
                        </a:spcAft>
                      </a:pPr>
                      <a:endParaRPr lang="tr-TR" sz="1600" dirty="0">
                        <a:solidFill>
                          <a:srgbClr val="000000"/>
                        </a:solidFill>
                        <a:latin typeface="Calibri" pitchFamily="34" charset="0"/>
                        <a:ea typeface="Times New Roman"/>
                        <a:cs typeface="Times New Roman"/>
                      </a:endParaRPr>
                    </a:p>
                  </a:txBody>
                  <a:tcPr marL="68580" marR="68580" marT="0" marB="0" anchor="ctr">
                    <a:lnL w="19050" cap="flat" cmpd="sng" algn="ctr">
                      <a:solidFill>
                        <a:srgbClr val="D6B36A"/>
                      </a:solidFill>
                      <a:prstDash val="solid"/>
                      <a:round/>
                      <a:headEnd type="none" w="med" len="med"/>
                      <a:tailEnd type="none" w="med" len="med"/>
                    </a:lnL>
                    <a:lnR w="19050" cap="flat" cmpd="sng" algn="ctr">
                      <a:solidFill>
                        <a:srgbClr val="D6B36A"/>
                      </a:solidFill>
                      <a:prstDash val="solid"/>
                      <a:round/>
                      <a:headEnd type="none" w="med" len="med"/>
                      <a:tailEnd type="none" w="med" len="med"/>
                    </a:lnR>
                    <a:lnT w="19050" cap="flat" cmpd="sng" algn="ctr">
                      <a:solidFill>
                        <a:srgbClr val="D6B36A"/>
                      </a:solidFill>
                      <a:prstDash val="solid"/>
                      <a:round/>
                      <a:headEnd type="none" w="med" len="med"/>
                      <a:tailEnd type="none" w="med" len="med"/>
                    </a:lnT>
                    <a:lnB w="19050" cap="flat" cmpd="sng" algn="ctr">
                      <a:solidFill>
                        <a:srgbClr val="D6B36A"/>
                      </a:solidFill>
                      <a:prstDash val="solid"/>
                      <a:round/>
                      <a:headEnd type="none" w="med" len="med"/>
                      <a:tailEnd type="none" w="med" len="med"/>
                    </a:lnB>
                  </a:tcPr>
                </a:tc>
                <a:tc>
                  <a:txBody>
                    <a:bodyPr/>
                    <a:lstStyle/>
                    <a:p>
                      <a:pPr algn="ctr">
                        <a:spcAft>
                          <a:spcPts val="0"/>
                        </a:spcAft>
                      </a:pPr>
                      <a:r>
                        <a:rPr lang="tr-TR" sz="1600" dirty="0">
                          <a:solidFill>
                            <a:srgbClr val="000000"/>
                          </a:solidFill>
                          <a:latin typeface="Calibri" pitchFamily="34" charset="0"/>
                          <a:ea typeface="Times New Roman"/>
                          <a:cs typeface="Times New Roman"/>
                          <a:sym typeface="Wingdings"/>
                        </a:rPr>
                        <a:t></a:t>
                      </a:r>
                      <a:endParaRPr lang="tr-TR" sz="1600" dirty="0">
                        <a:solidFill>
                          <a:srgbClr val="000000"/>
                        </a:solidFill>
                        <a:latin typeface="Calibri" pitchFamily="34" charset="0"/>
                        <a:ea typeface="Times New Roman"/>
                        <a:cs typeface="Times New Roman"/>
                      </a:endParaRPr>
                    </a:p>
                  </a:txBody>
                  <a:tcPr marL="68580" marR="68580" marT="0" marB="0" anchor="ctr">
                    <a:lnL w="19050" cap="flat" cmpd="sng" algn="ctr">
                      <a:solidFill>
                        <a:srgbClr val="D6B36A"/>
                      </a:solidFill>
                      <a:prstDash val="solid"/>
                      <a:round/>
                      <a:headEnd type="none" w="med" len="med"/>
                      <a:tailEnd type="none" w="med" len="med"/>
                    </a:lnL>
                    <a:lnR w="19050" cap="flat" cmpd="sng" algn="ctr">
                      <a:solidFill>
                        <a:srgbClr val="D6B36A"/>
                      </a:solidFill>
                      <a:prstDash val="solid"/>
                      <a:round/>
                      <a:headEnd type="none" w="med" len="med"/>
                      <a:tailEnd type="none" w="med" len="med"/>
                    </a:lnR>
                    <a:lnT w="19050" cap="flat" cmpd="sng" algn="ctr">
                      <a:solidFill>
                        <a:srgbClr val="D6B36A"/>
                      </a:solidFill>
                      <a:prstDash val="solid"/>
                      <a:round/>
                      <a:headEnd type="none" w="med" len="med"/>
                      <a:tailEnd type="none" w="med" len="med"/>
                    </a:lnT>
                    <a:lnB w="19050" cap="flat" cmpd="sng" algn="ctr">
                      <a:solidFill>
                        <a:srgbClr val="D6B36A"/>
                      </a:solidFill>
                      <a:prstDash val="solid"/>
                      <a:round/>
                      <a:headEnd type="none" w="med" len="med"/>
                      <a:tailEnd type="none" w="med" len="med"/>
                    </a:lnB>
                  </a:tcPr>
                </a:tc>
                <a:tc>
                  <a:txBody>
                    <a:bodyPr/>
                    <a:lstStyle/>
                    <a:p>
                      <a:pPr algn="ctr">
                        <a:spcAft>
                          <a:spcPts val="0"/>
                        </a:spcAft>
                      </a:pPr>
                      <a:r>
                        <a:rPr lang="tr-TR" sz="1600" dirty="0">
                          <a:solidFill>
                            <a:srgbClr val="000000"/>
                          </a:solidFill>
                          <a:latin typeface="Calibri" pitchFamily="34" charset="0"/>
                          <a:ea typeface="Times New Roman"/>
                          <a:cs typeface="Times New Roman"/>
                          <a:sym typeface="Wingdings"/>
                        </a:rPr>
                        <a:t></a:t>
                      </a:r>
                      <a:endParaRPr lang="tr-TR" sz="1600" dirty="0">
                        <a:solidFill>
                          <a:srgbClr val="000000"/>
                        </a:solidFill>
                        <a:latin typeface="Calibri" pitchFamily="34" charset="0"/>
                        <a:ea typeface="Times New Roman"/>
                        <a:cs typeface="Times New Roman"/>
                      </a:endParaRPr>
                    </a:p>
                  </a:txBody>
                  <a:tcPr marL="68580" marR="68580" marT="0" marB="0" anchor="ctr">
                    <a:lnL w="19050" cap="flat" cmpd="sng" algn="ctr">
                      <a:solidFill>
                        <a:srgbClr val="D6B36A"/>
                      </a:solidFill>
                      <a:prstDash val="solid"/>
                      <a:round/>
                      <a:headEnd type="none" w="med" len="med"/>
                      <a:tailEnd type="none" w="med" len="med"/>
                    </a:lnL>
                    <a:lnR w="19050" cap="flat" cmpd="sng" algn="ctr">
                      <a:solidFill>
                        <a:srgbClr val="D6B36A"/>
                      </a:solidFill>
                      <a:prstDash val="solid"/>
                      <a:round/>
                      <a:headEnd type="none" w="med" len="med"/>
                      <a:tailEnd type="none" w="med" len="med"/>
                    </a:lnR>
                    <a:lnT w="19050" cap="flat" cmpd="sng" algn="ctr">
                      <a:solidFill>
                        <a:srgbClr val="D6B36A"/>
                      </a:solidFill>
                      <a:prstDash val="solid"/>
                      <a:round/>
                      <a:headEnd type="none" w="med" len="med"/>
                      <a:tailEnd type="none" w="med" len="med"/>
                    </a:lnT>
                    <a:lnB w="19050" cap="flat" cmpd="sng" algn="ctr">
                      <a:solidFill>
                        <a:srgbClr val="D6B36A"/>
                      </a:solidFill>
                      <a:prstDash val="solid"/>
                      <a:round/>
                      <a:headEnd type="none" w="med" len="med"/>
                      <a:tailEnd type="none" w="med" len="med"/>
                    </a:lnB>
                  </a:tcPr>
                </a:tc>
                <a:extLst>
                  <a:ext uri="{0D108BD9-81ED-4DB2-BD59-A6C34878D82A}">
                    <a16:rowId xmlns:a16="http://schemas.microsoft.com/office/drawing/2014/main" val="10003"/>
                  </a:ext>
                </a:extLst>
              </a:tr>
              <a:tr h="303597">
                <a:tc>
                  <a:txBody>
                    <a:bodyPr/>
                    <a:lstStyle/>
                    <a:p>
                      <a:pPr>
                        <a:spcAft>
                          <a:spcPts val="0"/>
                        </a:spcAft>
                      </a:pPr>
                      <a:r>
                        <a:rPr lang="tr-TR" sz="1600" b="1" dirty="0">
                          <a:solidFill>
                            <a:srgbClr val="000000"/>
                          </a:solidFill>
                          <a:latin typeface="Calibri" pitchFamily="34" charset="0"/>
                          <a:ea typeface="Times New Roman"/>
                          <a:cs typeface="Times New Roman"/>
                        </a:rPr>
                        <a:t>Sigorta Primi İşveren Hissesi Desteği</a:t>
                      </a:r>
                      <a:endParaRPr lang="tr-TR" sz="1600" dirty="0">
                        <a:solidFill>
                          <a:srgbClr val="000000"/>
                        </a:solidFill>
                        <a:latin typeface="Calibri" pitchFamily="34" charset="0"/>
                        <a:ea typeface="Times New Roman"/>
                        <a:cs typeface="Times New Roman"/>
                      </a:endParaRPr>
                    </a:p>
                  </a:txBody>
                  <a:tcPr marL="68580" marR="68580" marT="0" marB="0" anchor="ctr">
                    <a:lnL w="19050" cap="flat" cmpd="sng" algn="ctr">
                      <a:solidFill>
                        <a:srgbClr val="D6B36A"/>
                      </a:solidFill>
                      <a:prstDash val="solid"/>
                      <a:round/>
                      <a:headEnd type="none" w="med" len="med"/>
                      <a:tailEnd type="none" w="med" len="med"/>
                    </a:lnL>
                    <a:lnR w="19050" cap="flat" cmpd="sng" algn="ctr">
                      <a:solidFill>
                        <a:srgbClr val="D6B36A"/>
                      </a:solidFill>
                      <a:prstDash val="solid"/>
                      <a:round/>
                      <a:headEnd type="none" w="med" len="med"/>
                      <a:tailEnd type="none" w="med" len="med"/>
                    </a:lnR>
                    <a:lnT w="19050" cap="flat" cmpd="sng" algn="ctr">
                      <a:solidFill>
                        <a:srgbClr val="D6B36A"/>
                      </a:solidFill>
                      <a:prstDash val="solid"/>
                      <a:round/>
                      <a:headEnd type="none" w="med" len="med"/>
                      <a:tailEnd type="none" w="med" len="med"/>
                    </a:lnT>
                    <a:lnB w="19050" cap="flat" cmpd="sng" algn="ctr">
                      <a:solidFill>
                        <a:srgbClr val="D6B36A"/>
                      </a:solidFill>
                      <a:prstDash val="solid"/>
                      <a:round/>
                      <a:headEnd type="none" w="med" len="med"/>
                      <a:tailEnd type="none" w="med" len="med"/>
                    </a:lnB>
                    <a:solidFill>
                      <a:srgbClr val="D9D9D9"/>
                    </a:solidFill>
                  </a:tcPr>
                </a:tc>
                <a:tc>
                  <a:txBody>
                    <a:bodyPr/>
                    <a:lstStyle/>
                    <a:p>
                      <a:pPr algn="ctr">
                        <a:spcAft>
                          <a:spcPts val="0"/>
                        </a:spcAft>
                      </a:pPr>
                      <a:endParaRPr lang="tr-TR" sz="1600" dirty="0">
                        <a:solidFill>
                          <a:srgbClr val="000000"/>
                        </a:solidFill>
                        <a:latin typeface="Calibri" pitchFamily="34" charset="0"/>
                        <a:ea typeface="Times New Roman"/>
                        <a:cs typeface="Times New Roman"/>
                      </a:endParaRPr>
                    </a:p>
                  </a:txBody>
                  <a:tcPr marL="68580" marR="68580" marT="0" marB="0" anchor="ctr">
                    <a:lnL w="19050" cap="flat" cmpd="sng" algn="ctr">
                      <a:solidFill>
                        <a:srgbClr val="D6B36A"/>
                      </a:solidFill>
                      <a:prstDash val="solid"/>
                      <a:round/>
                      <a:headEnd type="none" w="med" len="med"/>
                      <a:tailEnd type="none" w="med" len="med"/>
                    </a:lnL>
                    <a:lnR w="19050" cap="flat" cmpd="sng" algn="ctr">
                      <a:solidFill>
                        <a:srgbClr val="D6B36A"/>
                      </a:solidFill>
                      <a:prstDash val="solid"/>
                      <a:round/>
                      <a:headEnd type="none" w="med" len="med"/>
                      <a:tailEnd type="none" w="med" len="med"/>
                    </a:lnR>
                    <a:lnT w="19050" cap="flat" cmpd="sng" algn="ctr">
                      <a:solidFill>
                        <a:srgbClr val="D6B36A"/>
                      </a:solidFill>
                      <a:prstDash val="solid"/>
                      <a:round/>
                      <a:headEnd type="none" w="med" len="med"/>
                      <a:tailEnd type="none" w="med" len="med"/>
                    </a:lnT>
                    <a:lnB w="19050" cap="flat" cmpd="sng" algn="ctr">
                      <a:solidFill>
                        <a:srgbClr val="D6B36A"/>
                      </a:solidFill>
                      <a:prstDash val="solid"/>
                      <a:round/>
                      <a:headEnd type="none" w="med" len="med"/>
                      <a:tailEnd type="none" w="med" len="med"/>
                    </a:lnB>
                    <a:solidFill>
                      <a:srgbClr val="D9D9D9"/>
                    </a:solidFill>
                  </a:tcPr>
                </a:tc>
                <a:tc>
                  <a:txBody>
                    <a:bodyPr/>
                    <a:lstStyle/>
                    <a:p>
                      <a:pPr algn="ctr">
                        <a:spcAft>
                          <a:spcPts val="0"/>
                        </a:spcAft>
                      </a:pPr>
                      <a:r>
                        <a:rPr lang="tr-TR" sz="1600" dirty="0">
                          <a:solidFill>
                            <a:srgbClr val="000000"/>
                          </a:solidFill>
                          <a:latin typeface="Calibri" pitchFamily="34" charset="0"/>
                          <a:ea typeface="Times New Roman"/>
                          <a:cs typeface="Times New Roman"/>
                          <a:sym typeface="Wingdings"/>
                        </a:rPr>
                        <a:t></a:t>
                      </a:r>
                      <a:endParaRPr lang="tr-TR" sz="1600" dirty="0">
                        <a:solidFill>
                          <a:srgbClr val="000000"/>
                        </a:solidFill>
                        <a:latin typeface="Calibri" pitchFamily="34" charset="0"/>
                        <a:ea typeface="Times New Roman"/>
                        <a:cs typeface="Times New Roman"/>
                      </a:endParaRPr>
                    </a:p>
                  </a:txBody>
                  <a:tcPr marL="68580" marR="68580" marT="0" marB="0" anchor="ctr">
                    <a:lnL w="19050" cap="flat" cmpd="sng" algn="ctr">
                      <a:solidFill>
                        <a:srgbClr val="D6B36A"/>
                      </a:solidFill>
                      <a:prstDash val="solid"/>
                      <a:round/>
                      <a:headEnd type="none" w="med" len="med"/>
                      <a:tailEnd type="none" w="med" len="med"/>
                    </a:lnL>
                    <a:lnR w="19050" cap="flat" cmpd="sng" algn="ctr">
                      <a:solidFill>
                        <a:srgbClr val="D6B36A"/>
                      </a:solidFill>
                      <a:prstDash val="solid"/>
                      <a:round/>
                      <a:headEnd type="none" w="med" len="med"/>
                      <a:tailEnd type="none" w="med" len="med"/>
                    </a:lnR>
                    <a:lnT w="19050" cap="flat" cmpd="sng" algn="ctr">
                      <a:solidFill>
                        <a:srgbClr val="D6B36A"/>
                      </a:solidFill>
                      <a:prstDash val="solid"/>
                      <a:round/>
                      <a:headEnd type="none" w="med" len="med"/>
                      <a:tailEnd type="none" w="med" len="med"/>
                    </a:lnT>
                    <a:lnB w="19050" cap="flat" cmpd="sng" algn="ctr">
                      <a:solidFill>
                        <a:srgbClr val="D6B36A"/>
                      </a:solidFill>
                      <a:prstDash val="solid"/>
                      <a:round/>
                      <a:headEnd type="none" w="med" len="med"/>
                      <a:tailEnd type="none" w="med" len="med"/>
                    </a:lnB>
                    <a:solidFill>
                      <a:srgbClr val="D9D9D9"/>
                    </a:solidFill>
                  </a:tcPr>
                </a:tc>
                <a:tc>
                  <a:txBody>
                    <a:bodyPr/>
                    <a:lstStyle/>
                    <a:p>
                      <a:pPr algn="ctr">
                        <a:spcAft>
                          <a:spcPts val="0"/>
                        </a:spcAft>
                      </a:pPr>
                      <a:r>
                        <a:rPr lang="tr-TR" sz="1600" dirty="0">
                          <a:solidFill>
                            <a:srgbClr val="000000"/>
                          </a:solidFill>
                          <a:latin typeface="Calibri" pitchFamily="34" charset="0"/>
                          <a:ea typeface="Times New Roman"/>
                          <a:cs typeface="Times New Roman"/>
                          <a:sym typeface="Wingdings"/>
                        </a:rPr>
                        <a:t></a:t>
                      </a:r>
                      <a:endParaRPr lang="tr-TR" sz="1600" dirty="0">
                        <a:solidFill>
                          <a:srgbClr val="000000"/>
                        </a:solidFill>
                        <a:latin typeface="Calibri" pitchFamily="34" charset="0"/>
                        <a:ea typeface="Times New Roman"/>
                        <a:cs typeface="Times New Roman"/>
                      </a:endParaRPr>
                    </a:p>
                  </a:txBody>
                  <a:tcPr marL="68580" marR="68580" marT="0" marB="0" anchor="ctr">
                    <a:lnL w="19050" cap="flat" cmpd="sng" algn="ctr">
                      <a:solidFill>
                        <a:srgbClr val="D6B36A"/>
                      </a:solidFill>
                      <a:prstDash val="solid"/>
                      <a:round/>
                      <a:headEnd type="none" w="med" len="med"/>
                      <a:tailEnd type="none" w="med" len="med"/>
                    </a:lnL>
                    <a:lnR w="19050" cap="flat" cmpd="sng" algn="ctr">
                      <a:solidFill>
                        <a:srgbClr val="D6B36A"/>
                      </a:solidFill>
                      <a:prstDash val="solid"/>
                      <a:round/>
                      <a:headEnd type="none" w="med" len="med"/>
                      <a:tailEnd type="none" w="med" len="med"/>
                    </a:lnR>
                    <a:lnT w="19050" cap="flat" cmpd="sng" algn="ctr">
                      <a:solidFill>
                        <a:srgbClr val="D6B36A"/>
                      </a:solidFill>
                      <a:prstDash val="solid"/>
                      <a:round/>
                      <a:headEnd type="none" w="med" len="med"/>
                      <a:tailEnd type="none" w="med" len="med"/>
                    </a:lnT>
                    <a:lnB w="19050" cap="flat" cmpd="sng" algn="ctr">
                      <a:solidFill>
                        <a:srgbClr val="D6B36A"/>
                      </a:solidFill>
                      <a:prstDash val="solid"/>
                      <a:round/>
                      <a:headEnd type="none" w="med" len="med"/>
                      <a:tailEnd type="none" w="med" len="med"/>
                    </a:lnB>
                    <a:solidFill>
                      <a:srgbClr val="D9D9D9"/>
                    </a:solidFill>
                  </a:tcPr>
                </a:tc>
                <a:extLst>
                  <a:ext uri="{0D108BD9-81ED-4DB2-BD59-A6C34878D82A}">
                    <a16:rowId xmlns:a16="http://schemas.microsoft.com/office/drawing/2014/main" val="10004"/>
                  </a:ext>
                </a:extLst>
              </a:tr>
              <a:tr h="303597">
                <a:tc>
                  <a:txBody>
                    <a:bodyPr/>
                    <a:lstStyle/>
                    <a:p>
                      <a:pPr>
                        <a:spcAft>
                          <a:spcPts val="0"/>
                        </a:spcAft>
                      </a:pPr>
                      <a:r>
                        <a:rPr lang="tr-TR" sz="1600" b="1" dirty="0">
                          <a:solidFill>
                            <a:srgbClr val="000000"/>
                          </a:solidFill>
                          <a:latin typeface="Calibri" pitchFamily="34" charset="0"/>
                          <a:ea typeface="Times New Roman"/>
                          <a:cs typeface="Times New Roman"/>
                        </a:rPr>
                        <a:t>Yatırım Yeri Tahsisi</a:t>
                      </a:r>
                      <a:endParaRPr lang="tr-TR" sz="1600" dirty="0">
                        <a:solidFill>
                          <a:srgbClr val="000000"/>
                        </a:solidFill>
                        <a:latin typeface="Calibri" pitchFamily="34" charset="0"/>
                        <a:ea typeface="Times New Roman"/>
                        <a:cs typeface="Times New Roman"/>
                      </a:endParaRPr>
                    </a:p>
                  </a:txBody>
                  <a:tcPr marL="68580" marR="68580" marT="0" marB="0" anchor="ctr">
                    <a:lnL w="19050" cap="flat" cmpd="sng" algn="ctr">
                      <a:solidFill>
                        <a:srgbClr val="D6B36A"/>
                      </a:solidFill>
                      <a:prstDash val="solid"/>
                      <a:round/>
                      <a:headEnd type="none" w="med" len="med"/>
                      <a:tailEnd type="none" w="med" len="med"/>
                    </a:lnL>
                    <a:lnR w="19050" cap="flat" cmpd="sng" algn="ctr">
                      <a:solidFill>
                        <a:srgbClr val="D6B36A"/>
                      </a:solidFill>
                      <a:prstDash val="solid"/>
                      <a:round/>
                      <a:headEnd type="none" w="med" len="med"/>
                      <a:tailEnd type="none" w="med" len="med"/>
                    </a:lnR>
                    <a:lnT w="19050" cap="flat" cmpd="sng" algn="ctr">
                      <a:solidFill>
                        <a:srgbClr val="D6B36A"/>
                      </a:solidFill>
                      <a:prstDash val="solid"/>
                      <a:round/>
                      <a:headEnd type="none" w="med" len="med"/>
                      <a:tailEnd type="none" w="med" len="med"/>
                    </a:lnT>
                    <a:lnB w="19050" cap="flat" cmpd="sng" algn="ctr">
                      <a:solidFill>
                        <a:srgbClr val="D6B36A"/>
                      </a:solidFill>
                      <a:prstDash val="solid"/>
                      <a:round/>
                      <a:headEnd type="none" w="med" len="med"/>
                      <a:tailEnd type="none" w="med" len="med"/>
                    </a:lnB>
                  </a:tcPr>
                </a:tc>
                <a:tc>
                  <a:txBody>
                    <a:bodyPr/>
                    <a:lstStyle/>
                    <a:p>
                      <a:pPr algn="ctr">
                        <a:spcAft>
                          <a:spcPts val="0"/>
                        </a:spcAft>
                      </a:pPr>
                      <a:endParaRPr lang="tr-TR" sz="1600" dirty="0">
                        <a:solidFill>
                          <a:srgbClr val="000000"/>
                        </a:solidFill>
                        <a:latin typeface="Calibri" pitchFamily="34" charset="0"/>
                        <a:ea typeface="Times New Roman"/>
                        <a:cs typeface="Times New Roman"/>
                      </a:endParaRPr>
                    </a:p>
                  </a:txBody>
                  <a:tcPr marL="68580" marR="68580" marT="0" marB="0" anchor="ctr">
                    <a:lnL w="19050" cap="flat" cmpd="sng" algn="ctr">
                      <a:solidFill>
                        <a:srgbClr val="D6B36A"/>
                      </a:solidFill>
                      <a:prstDash val="solid"/>
                      <a:round/>
                      <a:headEnd type="none" w="med" len="med"/>
                      <a:tailEnd type="none" w="med" len="med"/>
                    </a:lnL>
                    <a:lnR w="19050" cap="flat" cmpd="sng" algn="ctr">
                      <a:solidFill>
                        <a:srgbClr val="D6B36A"/>
                      </a:solidFill>
                      <a:prstDash val="solid"/>
                      <a:round/>
                      <a:headEnd type="none" w="med" len="med"/>
                      <a:tailEnd type="none" w="med" len="med"/>
                    </a:lnR>
                    <a:lnT w="19050" cap="flat" cmpd="sng" algn="ctr">
                      <a:solidFill>
                        <a:srgbClr val="D6B36A"/>
                      </a:solidFill>
                      <a:prstDash val="solid"/>
                      <a:round/>
                      <a:headEnd type="none" w="med" len="med"/>
                      <a:tailEnd type="none" w="med" len="med"/>
                    </a:lnT>
                    <a:lnB w="19050" cap="flat" cmpd="sng" algn="ctr">
                      <a:solidFill>
                        <a:srgbClr val="D6B36A"/>
                      </a:solidFill>
                      <a:prstDash val="solid"/>
                      <a:round/>
                      <a:headEnd type="none" w="med" len="med"/>
                      <a:tailEnd type="none" w="med" len="med"/>
                    </a:lnB>
                  </a:tcPr>
                </a:tc>
                <a:tc>
                  <a:txBody>
                    <a:bodyPr/>
                    <a:lstStyle/>
                    <a:p>
                      <a:pPr algn="ctr">
                        <a:spcAft>
                          <a:spcPts val="0"/>
                        </a:spcAft>
                      </a:pPr>
                      <a:r>
                        <a:rPr lang="tr-TR" sz="1600" dirty="0">
                          <a:solidFill>
                            <a:srgbClr val="000000"/>
                          </a:solidFill>
                          <a:latin typeface="Calibri" pitchFamily="34" charset="0"/>
                          <a:ea typeface="Times New Roman"/>
                          <a:cs typeface="Times New Roman"/>
                          <a:sym typeface="Wingdings"/>
                        </a:rPr>
                        <a:t></a:t>
                      </a:r>
                      <a:endParaRPr lang="tr-TR" sz="1600" dirty="0">
                        <a:solidFill>
                          <a:srgbClr val="000000"/>
                        </a:solidFill>
                        <a:latin typeface="Calibri" pitchFamily="34" charset="0"/>
                        <a:ea typeface="Times New Roman"/>
                        <a:cs typeface="Times New Roman"/>
                      </a:endParaRPr>
                    </a:p>
                  </a:txBody>
                  <a:tcPr marL="68580" marR="68580" marT="0" marB="0" anchor="ctr">
                    <a:lnL w="19050" cap="flat" cmpd="sng" algn="ctr">
                      <a:solidFill>
                        <a:srgbClr val="D6B36A"/>
                      </a:solidFill>
                      <a:prstDash val="solid"/>
                      <a:round/>
                      <a:headEnd type="none" w="med" len="med"/>
                      <a:tailEnd type="none" w="med" len="med"/>
                    </a:lnL>
                    <a:lnR w="19050" cap="flat" cmpd="sng" algn="ctr">
                      <a:solidFill>
                        <a:srgbClr val="D6B36A"/>
                      </a:solidFill>
                      <a:prstDash val="solid"/>
                      <a:round/>
                      <a:headEnd type="none" w="med" len="med"/>
                      <a:tailEnd type="none" w="med" len="med"/>
                    </a:lnR>
                    <a:lnT w="19050" cap="flat" cmpd="sng" algn="ctr">
                      <a:solidFill>
                        <a:srgbClr val="D6B36A"/>
                      </a:solidFill>
                      <a:prstDash val="solid"/>
                      <a:round/>
                      <a:headEnd type="none" w="med" len="med"/>
                      <a:tailEnd type="none" w="med" len="med"/>
                    </a:lnT>
                    <a:lnB w="19050" cap="flat" cmpd="sng" algn="ctr">
                      <a:solidFill>
                        <a:srgbClr val="D6B36A"/>
                      </a:solidFill>
                      <a:prstDash val="solid"/>
                      <a:round/>
                      <a:headEnd type="none" w="med" len="med"/>
                      <a:tailEnd type="none" w="med" len="med"/>
                    </a:lnB>
                  </a:tcPr>
                </a:tc>
                <a:tc>
                  <a:txBody>
                    <a:bodyPr/>
                    <a:lstStyle/>
                    <a:p>
                      <a:pPr algn="ctr">
                        <a:spcAft>
                          <a:spcPts val="0"/>
                        </a:spcAft>
                      </a:pPr>
                      <a:r>
                        <a:rPr lang="tr-TR" sz="1600" dirty="0">
                          <a:solidFill>
                            <a:srgbClr val="000000"/>
                          </a:solidFill>
                          <a:latin typeface="Calibri" pitchFamily="34" charset="0"/>
                          <a:ea typeface="Times New Roman"/>
                          <a:cs typeface="Times New Roman"/>
                          <a:sym typeface="Wingdings"/>
                        </a:rPr>
                        <a:t></a:t>
                      </a:r>
                      <a:endParaRPr lang="tr-TR" sz="1600" dirty="0">
                        <a:solidFill>
                          <a:srgbClr val="000000"/>
                        </a:solidFill>
                        <a:latin typeface="Calibri" pitchFamily="34" charset="0"/>
                        <a:ea typeface="Times New Roman"/>
                        <a:cs typeface="Times New Roman"/>
                      </a:endParaRPr>
                    </a:p>
                  </a:txBody>
                  <a:tcPr marL="68580" marR="68580" marT="0" marB="0" anchor="ctr">
                    <a:lnL w="19050" cap="flat" cmpd="sng" algn="ctr">
                      <a:solidFill>
                        <a:srgbClr val="D6B36A"/>
                      </a:solidFill>
                      <a:prstDash val="solid"/>
                      <a:round/>
                      <a:headEnd type="none" w="med" len="med"/>
                      <a:tailEnd type="none" w="med" len="med"/>
                    </a:lnL>
                    <a:lnR w="19050" cap="flat" cmpd="sng" algn="ctr">
                      <a:solidFill>
                        <a:srgbClr val="D6B36A"/>
                      </a:solidFill>
                      <a:prstDash val="solid"/>
                      <a:round/>
                      <a:headEnd type="none" w="med" len="med"/>
                      <a:tailEnd type="none" w="med" len="med"/>
                    </a:lnR>
                    <a:lnT w="19050" cap="flat" cmpd="sng" algn="ctr">
                      <a:solidFill>
                        <a:srgbClr val="D6B36A"/>
                      </a:solidFill>
                      <a:prstDash val="solid"/>
                      <a:round/>
                      <a:headEnd type="none" w="med" len="med"/>
                      <a:tailEnd type="none" w="med" len="med"/>
                    </a:lnT>
                    <a:lnB w="19050" cap="flat" cmpd="sng" algn="ctr">
                      <a:solidFill>
                        <a:srgbClr val="D6B36A"/>
                      </a:solidFill>
                      <a:prstDash val="solid"/>
                      <a:round/>
                      <a:headEnd type="none" w="med" len="med"/>
                      <a:tailEnd type="none" w="med" len="med"/>
                    </a:lnB>
                  </a:tcPr>
                </a:tc>
                <a:extLst>
                  <a:ext uri="{0D108BD9-81ED-4DB2-BD59-A6C34878D82A}">
                    <a16:rowId xmlns:a16="http://schemas.microsoft.com/office/drawing/2014/main" val="10005"/>
                  </a:ext>
                </a:extLst>
              </a:tr>
              <a:tr h="303597">
                <a:tc>
                  <a:txBody>
                    <a:bodyPr/>
                    <a:lstStyle/>
                    <a:p>
                      <a:pPr>
                        <a:spcAft>
                          <a:spcPts val="0"/>
                        </a:spcAft>
                      </a:pPr>
                      <a:r>
                        <a:rPr lang="tr-TR" sz="1600" b="1" dirty="0">
                          <a:solidFill>
                            <a:srgbClr val="000000"/>
                          </a:solidFill>
                          <a:latin typeface="Calibri" pitchFamily="34" charset="0"/>
                          <a:ea typeface="Times New Roman"/>
                          <a:cs typeface="Times New Roman"/>
                        </a:rPr>
                        <a:t>Faiz veya Kâr Payı Desteği</a:t>
                      </a:r>
                      <a:endParaRPr lang="tr-TR" sz="1600" dirty="0">
                        <a:solidFill>
                          <a:srgbClr val="000000"/>
                        </a:solidFill>
                        <a:latin typeface="Calibri" pitchFamily="34" charset="0"/>
                        <a:ea typeface="Times New Roman"/>
                        <a:cs typeface="Times New Roman"/>
                      </a:endParaRPr>
                    </a:p>
                  </a:txBody>
                  <a:tcPr marL="68580" marR="68580" marT="0" marB="0" anchor="ctr">
                    <a:lnL w="19050" cap="flat" cmpd="sng" algn="ctr">
                      <a:solidFill>
                        <a:srgbClr val="D6B36A"/>
                      </a:solidFill>
                      <a:prstDash val="solid"/>
                      <a:round/>
                      <a:headEnd type="none" w="med" len="med"/>
                      <a:tailEnd type="none" w="med" len="med"/>
                    </a:lnL>
                    <a:lnR w="19050" cap="flat" cmpd="sng" algn="ctr">
                      <a:solidFill>
                        <a:srgbClr val="D6B36A"/>
                      </a:solidFill>
                      <a:prstDash val="solid"/>
                      <a:round/>
                      <a:headEnd type="none" w="med" len="med"/>
                      <a:tailEnd type="none" w="med" len="med"/>
                    </a:lnR>
                    <a:lnT w="19050" cap="flat" cmpd="sng" algn="ctr">
                      <a:solidFill>
                        <a:srgbClr val="D6B36A"/>
                      </a:solidFill>
                      <a:prstDash val="solid"/>
                      <a:round/>
                      <a:headEnd type="none" w="med" len="med"/>
                      <a:tailEnd type="none" w="med" len="med"/>
                    </a:lnT>
                    <a:lnB w="19050" cap="flat" cmpd="sng" algn="ctr">
                      <a:solidFill>
                        <a:srgbClr val="D6B36A"/>
                      </a:solidFill>
                      <a:prstDash val="solid"/>
                      <a:round/>
                      <a:headEnd type="none" w="med" len="med"/>
                      <a:tailEnd type="none" w="med" len="med"/>
                    </a:lnB>
                    <a:solidFill>
                      <a:srgbClr val="D9D9D9"/>
                    </a:solidFill>
                  </a:tcPr>
                </a:tc>
                <a:tc>
                  <a:txBody>
                    <a:bodyPr/>
                    <a:lstStyle/>
                    <a:p>
                      <a:pPr algn="ctr">
                        <a:spcAft>
                          <a:spcPts val="0"/>
                        </a:spcAft>
                      </a:pPr>
                      <a:endParaRPr lang="tr-TR" sz="1600" dirty="0">
                        <a:solidFill>
                          <a:srgbClr val="000000"/>
                        </a:solidFill>
                        <a:latin typeface="Calibri" pitchFamily="34" charset="0"/>
                        <a:ea typeface="Times New Roman"/>
                        <a:cs typeface="Times New Roman"/>
                      </a:endParaRPr>
                    </a:p>
                  </a:txBody>
                  <a:tcPr marL="68580" marR="68580" marT="0" marB="0" anchor="ctr">
                    <a:lnL w="19050" cap="flat" cmpd="sng" algn="ctr">
                      <a:solidFill>
                        <a:srgbClr val="D6B36A"/>
                      </a:solidFill>
                      <a:prstDash val="solid"/>
                      <a:round/>
                      <a:headEnd type="none" w="med" len="med"/>
                      <a:tailEnd type="none" w="med" len="med"/>
                    </a:lnL>
                    <a:lnR w="19050" cap="flat" cmpd="sng" algn="ctr">
                      <a:solidFill>
                        <a:srgbClr val="D6B36A"/>
                      </a:solidFill>
                      <a:prstDash val="solid"/>
                      <a:round/>
                      <a:headEnd type="none" w="med" len="med"/>
                      <a:tailEnd type="none" w="med" len="med"/>
                    </a:lnR>
                    <a:lnT w="19050" cap="flat" cmpd="sng" algn="ctr">
                      <a:solidFill>
                        <a:srgbClr val="D6B36A"/>
                      </a:solidFill>
                      <a:prstDash val="solid"/>
                      <a:round/>
                      <a:headEnd type="none" w="med" len="med"/>
                      <a:tailEnd type="none" w="med" len="med"/>
                    </a:lnT>
                    <a:lnB w="19050" cap="flat" cmpd="sng" algn="ctr">
                      <a:solidFill>
                        <a:srgbClr val="D6B36A"/>
                      </a:solidFill>
                      <a:prstDash val="solid"/>
                      <a:round/>
                      <a:headEnd type="none" w="med" len="med"/>
                      <a:tailEnd type="none" w="med" len="med"/>
                    </a:lnB>
                    <a:solidFill>
                      <a:srgbClr val="D9D9D9"/>
                    </a:solidFill>
                  </a:tcPr>
                </a:tc>
                <a:tc>
                  <a:txBody>
                    <a:bodyPr/>
                    <a:lstStyle/>
                    <a:p>
                      <a:pPr algn="ctr">
                        <a:spcAft>
                          <a:spcPts val="0"/>
                        </a:spcAft>
                      </a:pPr>
                      <a:r>
                        <a:rPr lang="tr-TR" sz="1600" dirty="0">
                          <a:solidFill>
                            <a:srgbClr val="000000"/>
                          </a:solidFill>
                          <a:latin typeface="Calibri" pitchFamily="34" charset="0"/>
                          <a:ea typeface="Times New Roman"/>
                          <a:cs typeface="Times New Roman"/>
                          <a:sym typeface="Wingdings"/>
                        </a:rPr>
                        <a:t></a:t>
                      </a:r>
                      <a:endParaRPr lang="tr-TR" sz="1600" dirty="0">
                        <a:solidFill>
                          <a:srgbClr val="000000"/>
                        </a:solidFill>
                        <a:latin typeface="Calibri" pitchFamily="34" charset="0"/>
                        <a:ea typeface="Times New Roman"/>
                        <a:cs typeface="Times New Roman"/>
                      </a:endParaRPr>
                    </a:p>
                  </a:txBody>
                  <a:tcPr marL="68580" marR="68580" marT="0" marB="0" anchor="ctr">
                    <a:lnL w="19050" cap="flat" cmpd="sng" algn="ctr">
                      <a:solidFill>
                        <a:srgbClr val="D6B36A"/>
                      </a:solidFill>
                      <a:prstDash val="solid"/>
                      <a:round/>
                      <a:headEnd type="none" w="med" len="med"/>
                      <a:tailEnd type="none" w="med" len="med"/>
                    </a:lnL>
                    <a:lnR w="19050" cap="flat" cmpd="sng" algn="ctr">
                      <a:solidFill>
                        <a:srgbClr val="D6B36A"/>
                      </a:solidFill>
                      <a:prstDash val="solid"/>
                      <a:round/>
                      <a:headEnd type="none" w="med" len="med"/>
                      <a:tailEnd type="none" w="med" len="med"/>
                    </a:lnR>
                    <a:lnT w="19050" cap="flat" cmpd="sng" algn="ctr">
                      <a:solidFill>
                        <a:srgbClr val="D6B36A"/>
                      </a:solidFill>
                      <a:prstDash val="solid"/>
                      <a:round/>
                      <a:headEnd type="none" w="med" len="med"/>
                      <a:tailEnd type="none" w="med" len="med"/>
                    </a:lnT>
                    <a:lnB w="19050" cap="flat" cmpd="sng" algn="ctr">
                      <a:solidFill>
                        <a:srgbClr val="D6B36A"/>
                      </a:solidFill>
                      <a:prstDash val="solid"/>
                      <a:round/>
                      <a:headEnd type="none" w="med" len="med"/>
                      <a:tailEnd type="none" w="med" len="med"/>
                    </a:lnB>
                    <a:solidFill>
                      <a:srgbClr val="D9D9D9"/>
                    </a:solidFill>
                  </a:tcPr>
                </a:tc>
                <a:tc>
                  <a:txBody>
                    <a:bodyPr/>
                    <a:lstStyle/>
                    <a:p>
                      <a:pPr algn="ctr">
                        <a:spcAft>
                          <a:spcPts val="0"/>
                        </a:spcAft>
                      </a:pPr>
                      <a:r>
                        <a:rPr lang="tr-TR" sz="1600" dirty="0">
                          <a:solidFill>
                            <a:srgbClr val="000000"/>
                          </a:solidFill>
                          <a:latin typeface="Calibri" pitchFamily="34" charset="0"/>
                          <a:ea typeface="Times New Roman"/>
                          <a:cs typeface="Times New Roman"/>
                          <a:sym typeface="Wingdings"/>
                        </a:rPr>
                        <a:t></a:t>
                      </a:r>
                      <a:endParaRPr lang="tr-TR" sz="1600" dirty="0">
                        <a:solidFill>
                          <a:srgbClr val="000000"/>
                        </a:solidFill>
                        <a:latin typeface="Calibri" pitchFamily="34" charset="0"/>
                        <a:ea typeface="Times New Roman"/>
                        <a:cs typeface="Times New Roman"/>
                      </a:endParaRPr>
                    </a:p>
                  </a:txBody>
                  <a:tcPr marL="68580" marR="68580" marT="0" marB="0" anchor="ctr">
                    <a:lnL w="19050" cap="flat" cmpd="sng" algn="ctr">
                      <a:solidFill>
                        <a:srgbClr val="D6B36A"/>
                      </a:solidFill>
                      <a:prstDash val="solid"/>
                      <a:round/>
                      <a:headEnd type="none" w="med" len="med"/>
                      <a:tailEnd type="none" w="med" len="med"/>
                    </a:lnL>
                    <a:lnR w="19050" cap="flat" cmpd="sng" algn="ctr">
                      <a:solidFill>
                        <a:srgbClr val="D6B36A"/>
                      </a:solidFill>
                      <a:prstDash val="solid"/>
                      <a:round/>
                      <a:headEnd type="none" w="med" len="med"/>
                      <a:tailEnd type="none" w="med" len="med"/>
                    </a:lnR>
                    <a:lnT w="19050" cap="flat" cmpd="sng" algn="ctr">
                      <a:solidFill>
                        <a:srgbClr val="D6B36A"/>
                      </a:solidFill>
                      <a:prstDash val="solid"/>
                      <a:round/>
                      <a:headEnd type="none" w="med" len="med"/>
                      <a:tailEnd type="none" w="med" len="med"/>
                    </a:lnT>
                    <a:lnB w="19050" cap="flat" cmpd="sng" algn="ctr">
                      <a:solidFill>
                        <a:srgbClr val="D6B36A"/>
                      </a:solidFill>
                      <a:prstDash val="solid"/>
                      <a:round/>
                      <a:headEnd type="none" w="med" len="med"/>
                      <a:tailEnd type="none" w="med" len="med"/>
                    </a:lnB>
                    <a:solidFill>
                      <a:srgbClr val="D9D9D9"/>
                    </a:solidFill>
                  </a:tcPr>
                </a:tc>
                <a:extLst>
                  <a:ext uri="{0D108BD9-81ED-4DB2-BD59-A6C34878D82A}">
                    <a16:rowId xmlns:a16="http://schemas.microsoft.com/office/drawing/2014/main" val="10006"/>
                  </a:ext>
                </a:extLst>
              </a:tr>
              <a:tr h="303597">
                <a:tc>
                  <a:txBody>
                    <a:bodyPr/>
                    <a:lstStyle/>
                    <a:p>
                      <a:pPr>
                        <a:spcAft>
                          <a:spcPts val="0"/>
                        </a:spcAft>
                      </a:pPr>
                      <a:r>
                        <a:rPr lang="tr-TR" sz="1600" b="1" dirty="0">
                          <a:solidFill>
                            <a:srgbClr val="000000"/>
                          </a:solidFill>
                          <a:latin typeface="Calibri" pitchFamily="34" charset="0"/>
                          <a:ea typeface="Times New Roman"/>
                          <a:cs typeface="Times New Roman"/>
                        </a:rPr>
                        <a:t>KDV İadesi*</a:t>
                      </a:r>
                      <a:endParaRPr lang="tr-TR" sz="1600" dirty="0">
                        <a:solidFill>
                          <a:srgbClr val="000000"/>
                        </a:solidFill>
                        <a:latin typeface="Calibri" pitchFamily="34" charset="0"/>
                        <a:ea typeface="Times New Roman"/>
                        <a:cs typeface="Times New Roman"/>
                      </a:endParaRPr>
                    </a:p>
                  </a:txBody>
                  <a:tcPr marL="68580" marR="68580" marT="0" marB="0" anchor="ctr">
                    <a:lnL w="19050" cap="flat" cmpd="sng" algn="ctr">
                      <a:solidFill>
                        <a:srgbClr val="D6B36A"/>
                      </a:solidFill>
                      <a:prstDash val="solid"/>
                      <a:round/>
                      <a:headEnd type="none" w="med" len="med"/>
                      <a:tailEnd type="none" w="med" len="med"/>
                    </a:lnL>
                    <a:lnR w="19050" cap="flat" cmpd="sng" algn="ctr">
                      <a:solidFill>
                        <a:srgbClr val="D6B36A"/>
                      </a:solidFill>
                      <a:prstDash val="solid"/>
                      <a:round/>
                      <a:headEnd type="none" w="med" len="med"/>
                      <a:tailEnd type="none" w="med" len="med"/>
                    </a:lnR>
                    <a:lnT w="19050" cap="flat" cmpd="sng" algn="ctr">
                      <a:solidFill>
                        <a:srgbClr val="D6B36A"/>
                      </a:solidFill>
                      <a:prstDash val="solid"/>
                      <a:round/>
                      <a:headEnd type="none" w="med" len="med"/>
                      <a:tailEnd type="none" w="med" len="med"/>
                    </a:lnT>
                    <a:lnB w="19050" cap="flat" cmpd="sng" algn="ctr">
                      <a:solidFill>
                        <a:srgbClr val="D6B36A"/>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600" b="0" i="0" u="none" strike="noStrike" kern="1200" cap="none" spc="0" normalizeH="0" baseline="0" noProof="0">
                          <a:ln>
                            <a:noFill/>
                          </a:ln>
                          <a:solidFill>
                            <a:srgbClr val="000000"/>
                          </a:solidFill>
                          <a:effectLst/>
                          <a:uLnTx/>
                          <a:uFillTx/>
                          <a:latin typeface="Calibri" pitchFamily="34" charset="0"/>
                          <a:ea typeface="Times New Roman"/>
                          <a:cs typeface="Times New Roman"/>
                          <a:sym typeface="Wingdings"/>
                        </a:rPr>
                        <a:t></a:t>
                      </a:r>
                      <a:endParaRPr kumimoji="0" lang="tr-TR" sz="1600" b="0" i="0" u="none" strike="noStrike" kern="1200" cap="none" spc="0" normalizeH="0" baseline="0" noProof="0" dirty="0">
                        <a:ln>
                          <a:noFill/>
                        </a:ln>
                        <a:solidFill>
                          <a:srgbClr val="000000"/>
                        </a:solidFill>
                        <a:effectLst/>
                        <a:uLnTx/>
                        <a:uFillTx/>
                        <a:latin typeface="Calibri" pitchFamily="34" charset="0"/>
                        <a:ea typeface="Times New Roman"/>
                        <a:cs typeface="Times New Roman"/>
                      </a:endParaRPr>
                    </a:p>
                  </a:txBody>
                  <a:tcPr marL="68580" marR="68580" marT="0" marB="0" anchor="ctr">
                    <a:lnL w="19050" cap="flat" cmpd="sng" algn="ctr">
                      <a:solidFill>
                        <a:srgbClr val="D6B36A"/>
                      </a:solidFill>
                      <a:prstDash val="solid"/>
                      <a:round/>
                      <a:headEnd type="none" w="med" len="med"/>
                      <a:tailEnd type="none" w="med" len="med"/>
                    </a:lnL>
                    <a:lnR w="19050" cap="flat" cmpd="sng" algn="ctr">
                      <a:solidFill>
                        <a:srgbClr val="D6B36A"/>
                      </a:solidFill>
                      <a:prstDash val="solid"/>
                      <a:round/>
                      <a:headEnd type="none" w="med" len="med"/>
                      <a:tailEnd type="none" w="med" len="med"/>
                    </a:lnR>
                    <a:lnT w="19050" cap="flat" cmpd="sng" algn="ctr">
                      <a:solidFill>
                        <a:srgbClr val="D6B36A"/>
                      </a:solidFill>
                      <a:prstDash val="solid"/>
                      <a:round/>
                      <a:headEnd type="none" w="med" len="med"/>
                      <a:tailEnd type="none" w="med" len="med"/>
                    </a:lnT>
                    <a:lnB w="19050" cap="flat" cmpd="sng" algn="ctr">
                      <a:solidFill>
                        <a:srgbClr val="D6B36A"/>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600" b="0" i="0" u="none" strike="noStrike" kern="1200" cap="none" spc="0" normalizeH="0" baseline="0" noProof="0" dirty="0">
                          <a:ln>
                            <a:noFill/>
                          </a:ln>
                          <a:solidFill>
                            <a:srgbClr val="000000"/>
                          </a:solidFill>
                          <a:effectLst/>
                          <a:uLnTx/>
                          <a:uFillTx/>
                          <a:latin typeface="Calibri" pitchFamily="34" charset="0"/>
                          <a:ea typeface="Times New Roman"/>
                          <a:cs typeface="Times New Roman"/>
                          <a:sym typeface="Wingdings"/>
                        </a:rPr>
                        <a:t></a:t>
                      </a:r>
                      <a:endParaRPr kumimoji="0" lang="tr-TR" sz="1600" b="0" i="0" u="none" strike="noStrike" kern="1200" cap="none" spc="0" normalizeH="0" baseline="0" noProof="0" dirty="0">
                        <a:ln>
                          <a:noFill/>
                        </a:ln>
                        <a:solidFill>
                          <a:srgbClr val="000000"/>
                        </a:solidFill>
                        <a:effectLst/>
                        <a:uLnTx/>
                        <a:uFillTx/>
                        <a:latin typeface="Calibri" pitchFamily="34" charset="0"/>
                        <a:ea typeface="Times New Roman"/>
                        <a:cs typeface="Times New Roman"/>
                      </a:endParaRPr>
                    </a:p>
                  </a:txBody>
                  <a:tcPr marL="68580" marR="68580" marT="0" marB="0" anchor="ctr">
                    <a:lnL w="19050" cap="flat" cmpd="sng" algn="ctr">
                      <a:solidFill>
                        <a:srgbClr val="D6B36A"/>
                      </a:solidFill>
                      <a:prstDash val="solid"/>
                      <a:round/>
                      <a:headEnd type="none" w="med" len="med"/>
                      <a:tailEnd type="none" w="med" len="med"/>
                    </a:lnL>
                    <a:lnR w="19050" cap="flat" cmpd="sng" algn="ctr">
                      <a:solidFill>
                        <a:srgbClr val="D6B36A"/>
                      </a:solidFill>
                      <a:prstDash val="solid"/>
                      <a:round/>
                      <a:headEnd type="none" w="med" len="med"/>
                      <a:tailEnd type="none" w="med" len="med"/>
                    </a:lnR>
                    <a:lnT w="19050" cap="flat" cmpd="sng" algn="ctr">
                      <a:solidFill>
                        <a:srgbClr val="D6B36A"/>
                      </a:solidFill>
                      <a:prstDash val="solid"/>
                      <a:round/>
                      <a:headEnd type="none" w="med" len="med"/>
                      <a:tailEnd type="none" w="med" len="med"/>
                    </a:lnT>
                    <a:lnB w="19050" cap="flat" cmpd="sng" algn="ctr">
                      <a:solidFill>
                        <a:srgbClr val="D6B36A"/>
                      </a:solidFill>
                      <a:prstDash val="solid"/>
                      <a:round/>
                      <a:headEnd type="none" w="med" len="med"/>
                      <a:tailEnd type="none" w="med" len="med"/>
                    </a:lnB>
                  </a:tcPr>
                </a:tc>
                <a:tc>
                  <a:txBody>
                    <a:bodyPr/>
                    <a:lstStyle/>
                    <a:p>
                      <a:pPr algn="ctr">
                        <a:spcAft>
                          <a:spcPts val="0"/>
                        </a:spcAft>
                      </a:pPr>
                      <a:r>
                        <a:rPr lang="tr-TR" sz="1600" dirty="0">
                          <a:solidFill>
                            <a:srgbClr val="000000"/>
                          </a:solidFill>
                          <a:latin typeface="Calibri" pitchFamily="34" charset="0"/>
                          <a:ea typeface="Times New Roman"/>
                          <a:cs typeface="Times New Roman"/>
                          <a:sym typeface="Wingdings"/>
                        </a:rPr>
                        <a:t></a:t>
                      </a:r>
                      <a:endParaRPr lang="tr-TR" sz="1600" dirty="0">
                        <a:solidFill>
                          <a:srgbClr val="000000"/>
                        </a:solidFill>
                        <a:latin typeface="Calibri" pitchFamily="34" charset="0"/>
                        <a:ea typeface="Times New Roman"/>
                        <a:cs typeface="Times New Roman"/>
                      </a:endParaRPr>
                    </a:p>
                  </a:txBody>
                  <a:tcPr marL="68580" marR="68580" marT="0" marB="0" anchor="ctr">
                    <a:lnL w="19050" cap="flat" cmpd="sng" algn="ctr">
                      <a:solidFill>
                        <a:srgbClr val="D6B36A"/>
                      </a:solidFill>
                      <a:prstDash val="solid"/>
                      <a:round/>
                      <a:headEnd type="none" w="med" len="med"/>
                      <a:tailEnd type="none" w="med" len="med"/>
                    </a:lnL>
                    <a:lnR w="19050" cap="flat" cmpd="sng" algn="ctr">
                      <a:solidFill>
                        <a:srgbClr val="D6B36A"/>
                      </a:solidFill>
                      <a:prstDash val="solid"/>
                      <a:round/>
                      <a:headEnd type="none" w="med" len="med"/>
                      <a:tailEnd type="none" w="med" len="med"/>
                    </a:lnR>
                    <a:lnT w="19050" cap="flat" cmpd="sng" algn="ctr">
                      <a:solidFill>
                        <a:srgbClr val="D6B36A"/>
                      </a:solidFill>
                      <a:prstDash val="solid"/>
                      <a:round/>
                      <a:headEnd type="none" w="med" len="med"/>
                      <a:tailEnd type="none" w="med" len="med"/>
                    </a:lnT>
                    <a:lnB w="19050" cap="flat" cmpd="sng" algn="ctr">
                      <a:solidFill>
                        <a:srgbClr val="D6B36A"/>
                      </a:solidFill>
                      <a:prstDash val="solid"/>
                      <a:round/>
                      <a:headEnd type="none" w="med" len="med"/>
                      <a:tailEnd type="none" w="med" len="med"/>
                    </a:lnB>
                  </a:tcPr>
                </a:tc>
                <a:extLst>
                  <a:ext uri="{0D108BD9-81ED-4DB2-BD59-A6C34878D82A}">
                    <a16:rowId xmlns:a16="http://schemas.microsoft.com/office/drawing/2014/main" val="10007"/>
                  </a:ext>
                </a:extLst>
              </a:tr>
              <a:tr h="303597">
                <a:tc gridSpan="4">
                  <a:txBody>
                    <a:bodyPr/>
                    <a:lstStyle/>
                    <a:p>
                      <a:pPr algn="ctr">
                        <a:spcAft>
                          <a:spcPts val="0"/>
                        </a:spcAft>
                      </a:pPr>
                      <a:r>
                        <a:rPr lang="tr-TR" sz="1600" b="1" dirty="0">
                          <a:solidFill>
                            <a:srgbClr val="C00000"/>
                          </a:solidFill>
                          <a:latin typeface="Calibri" pitchFamily="34" charset="0"/>
                          <a:ea typeface="Times New Roman"/>
                          <a:cs typeface="Times New Roman"/>
                        </a:rPr>
                        <a:t>Sadece</a:t>
                      </a:r>
                      <a:r>
                        <a:rPr lang="tr-TR" sz="1600" b="1" baseline="0" dirty="0">
                          <a:solidFill>
                            <a:srgbClr val="C00000"/>
                          </a:solidFill>
                          <a:latin typeface="Calibri" pitchFamily="34" charset="0"/>
                          <a:ea typeface="Times New Roman"/>
                          <a:cs typeface="Times New Roman"/>
                        </a:rPr>
                        <a:t> 6. Bölgede Gerçekleştirilen Yatırımlar İçin</a:t>
                      </a:r>
                      <a:endParaRPr lang="tr-TR" sz="1600" b="1" dirty="0">
                        <a:solidFill>
                          <a:srgbClr val="C00000"/>
                        </a:solidFill>
                        <a:latin typeface="Calibri" pitchFamily="34" charset="0"/>
                        <a:ea typeface="Times New Roman"/>
                        <a:cs typeface="Times New Roman"/>
                      </a:endParaRPr>
                    </a:p>
                  </a:txBody>
                  <a:tcPr marL="68580" marR="68580" marT="0" marB="0" anchor="ctr">
                    <a:lnL w="19050" cap="flat" cmpd="sng" algn="ctr">
                      <a:solidFill>
                        <a:srgbClr val="D6B36A"/>
                      </a:solidFill>
                      <a:prstDash val="solid"/>
                      <a:round/>
                      <a:headEnd type="none" w="med" len="med"/>
                      <a:tailEnd type="none" w="med" len="med"/>
                    </a:lnL>
                    <a:lnR w="19050" cap="flat" cmpd="sng" algn="ctr">
                      <a:solidFill>
                        <a:srgbClr val="D6B36A"/>
                      </a:solidFill>
                      <a:prstDash val="solid"/>
                      <a:round/>
                      <a:headEnd type="none" w="med" len="med"/>
                      <a:tailEnd type="none" w="med" len="med"/>
                    </a:lnR>
                    <a:lnT w="19050" cap="flat" cmpd="sng" algn="ctr">
                      <a:solidFill>
                        <a:srgbClr val="D6B36A"/>
                      </a:solidFill>
                      <a:prstDash val="solid"/>
                      <a:round/>
                      <a:headEnd type="none" w="med" len="med"/>
                      <a:tailEnd type="none" w="med" len="med"/>
                    </a:lnT>
                    <a:lnB w="19050" cap="flat" cmpd="sng" algn="ctr">
                      <a:solidFill>
                        <a:srgbClr val="D6B36A"/>
                      </a:solidFill>
                      <a:prstDash val="solid"/>
                      <a:round/>
                      <a:headEnd type="none" w="med" len="med"/>
                      <a:tailEnd type="none" w="med" len="med"/>
                    </a:lnB>
                    <a:gradFill>
                      <a:gsLst>
                        <a:gs pos="0">
                          <a:schemeClr val="accent1">
                            <a:lumMod val="75000"/>
                          </a:schemeClr>
                        </a:gs>
                        <a:gs pos="74000">
                          <a:schemeClr val="accent1">
                            <a:lumMod val="45000"/>
                            <a:lumOff val="55000"/>
                          </a:schemeClr>
                        </a:gs>
                        <a:gs pos="86000">
                          <a:schemeClr val="accent1">
                            <a:lumMod val="45000"/>
                            <a:lumOff val="55000"/>
                          </a:schemeClr>
                        </a:gs>
                        <a:gs pos="100000">
                          <a:schemeClr val="accent1">
                            <a:lumMod val="30000"/>
                            <a:lumOff val="70000"/>
                          </a:schemeClr>
                        </a:gs>
                      </a:gsLst>
                      <a:lin ang="5400000" scaled="1"/>
                    </a:gradFill>
                  </a:tcPr>
                </a:tc>
                <a:tc hMerge="1">
                  <a:txBody>
                    <a:bodyPr/>
                    <a:lstStyle/>
                    <a:p>
                      <a:pPr algn="ctr">
                        <a:spcAft>
                          <a:spcPts val="0"/>
                        </a:spcAft>
                      </a:pPr>
                      <a:endParaRPr lang="tr-TR" sz="1600" dirty="0">
                        <a:latin typeface="Calibri" pitchFamily="34" charset="0"/>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D9D9D9"/>
                    </a:solidFill>
                  </a:tcPr>
                </a:tc>
                <a:tc hMerge="1">
                  <a:txBody>
                    <a:bodyPr/>
                    <a:lstStyle/>
                    <a:p>
                      <a:pPr algn="ctr">
                        <a:spcAft>
                          <a:spcPts val="0"/>
                        </a:spcAft>
                      </a:pPr>
                      <a:endParaRPr lang="tr-TR" sz="1600" dirty="0">
                        <a:latin typeface="Calibri" pitchFamily="34" charset="0"/>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D9D9D9"/>
                    </a:solidFill>
                  </a:tcPr>
                </a:tc>
                <a:tc hMerge="1">
                  <a:txBody>
                    <a:bodyPr/>
                    <a:lstStyle/>
                    <a:p>
                      <a:pPr algn="ctr">
                        <a:spcAft>
                          <a:spcPts val="0"/>
                        </a:spcAft>
                      </a:pPr>
                      <a:endParaRPr lang="tr-TR" sz="1600" dirty="0">
                        <a:latin typeface="Calibri" pitchFamily="34" charset="0"/>
                        <a:ea typeface="Times New Roman"/>
                        <a:cs typeface="Times New Roman"/>
                      </a:endParaRPr>
                    </a:p>
                  </a:txBody>
                  <a:tcPr marL="68580" marR="68580" marT="0" marB="0" anchor="ctr">
                    <a:lnL w="28575" cap="flat" cmpd="sng" algn="ctr">
                      <a:solidFill>
                        <a:schemeClr val="accent6"/>
                      </a:solidFill>
                      <a:prstDash val="solid"/>
                      <a:round/>
                      <a:headEnd type="none" w="med" len="med"/>
                      <a:tailEnd type="none" w="med" len="med"/>
                    </a:lnL>
                    <a:lnR w="28575" cap="flat" cmpd="sng" algn="ctr">
                      <a:solidFill>
                        <a:schemeClr val="accent6"/>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D9D9D9"/>
                    </a:solidFill>
                  </a:tcPr>
                </a:tc>
                <a:extLst>
                  <a:ext uri="{0D108BD9-81ED-4DB2-BD59-A6C34878D82A}">
                    <a16:rowId xmlns:a16="http://schemas.microsoft.com/office/drawing/2014/main" val="10008"/>
                  </a:ext>
                </a:extLst>
              </a:tr>
              <a:tr h="303597">
                <a:tc>
                  <a:txBody>
                    <a:bodyPr/>
                    <a:lstStyle/>
                    <a:p>
                      <a:pPr>
                        <a:spcAft>
                          <a:spcPts val="0"/>
                        </a:spcAft>
                      </a:pPr>
                      <a:r>
                        <a:rPr lang="tr-TR" sz="1600" b="1" dirty="0">
                          <a:solidFill>
                            <a:srgbClr val="000000"/>
                          </a:solidFill>
                          <a:latin typeface="Calibri" pitchFamily="34" charset="0"/>
                          <a:ea typeface="Times New Roman"/>
                          <a:cs typeface="Times New Roman"/>
                        </a:rPr>
                        <a:t>Sigorta Primi Desteği</a:t>
                      </a:r>
                      <a:endParaRPr lang="tr-TR" sz="1600" dirty="0">
                        <a:solidFill>
                          <a:srgbClr val="000000"/>
                        </a:solidFill>
                        <a:latin typeface="Calibri" pitchFamily="34" charset="0"/>
                        <a:ea typeface="Times New Roman"/>
                        <a:cs typeface="Times New Roman"/>
                      </a:endParaRPr>
                    </a:p>
                  </a:txBody>
                  <a:tcPr marL="68580" marR="68580" marT="0" marB="0" anchor="ctr">
                    <a:lnL w="19050" cap="flat" cmpd="sng" algn="ctr">
                      <a:solidFill>
                        <a:srgbClr val="D6B36A"/>
                      </a:solidFill>
                      <a:prstDash val="solid"/>
                      <a:round/>
                      <a:headEnd type="none" w="med" len="med"/>
                      <a:tailEnd type="none" w="med" len="med"/>
                    </a:lnL>
                    <a:lnR w="19050" cap="flat" cmpd="sng" algn="ctr">
                      <a:solidFill>
                        <a:srgbClr val="D6B36A"/>
                      </a:solidFill>
                      <a:prstDash val="solid"/>
                      <a:round/>
                      <a:headEnd type="none" w="med" len="med"/>
                      <a:tailEnd type="none" w="med" len="med"/>
                    </a:lnR>
                    <a:lnT w="19050" cap="flat" cmpd="sng" algn="ctr">
                      <a:solidFill>
                        <a:srgbClr val="D6B36A"/>
                      </a:solidFill>
                      <a:prstDash val="solid"/>
                      <a:round/>
                      <a:headEnd type="none" w="med" len="med"/>
                      <a:tailEnd type="none" w="med" len="med"/>
                    </a:lnT>
                    <a:lnB w="19050" cap="flat" cmpd="sng" algn="ctr">
                      <a:solidFill>
                        <a:srgbClr val="D6B36A"/>
                      </a:solidFill>
                      <a:prstDash val="solid"/>
                      <a:round/>
                      <a:headEnd type="none" w="med" len="med"/>
                      <a:tailEnd type="none" w="med" len="med"/>
                    </a:lnB>
                    <a:noFill/>
                  </a:tcPr>
                </a:tc>
                <a:tc>
                  <a:txBody>
                    <a:bodyPr/>
                    <a:lstStyle/>
                    <a:p>
                      <a:pPr>
                        <a:spcAft>
                          <a:spcPts val="0"/>
                        </a:spcAft>
                      </a:pPr>
                      <a:endParaRPr lang="tr-TR" sz="1600" dirty="0">
                        <a:solidFill>
                          <a:srgbClr val="000000"/>
                        </a:solidFill>
                        <a:latin typeface="Calibri" pitchFamily="34" charset="0"/>
                        <a:ea typeface="Times New Roman"/>
                        <a:cs typeface="Times New Roman"/>
                      </a:endParaRPr>
                    </a:p>
                  </a:txBody>
                  <a:tcPr marL="68580" marR="68580" marT="0" marB="0" anchor="ctr">
                    <a:lnL w="19050" cap="flat" cmpd="sng" algn="ctr">
                      <a:solidFill>
                        <a:srgbClr val="D6B36A"/>
                      </a:solidFill>
                      <a:prstDash val="solid"/>
                      <a:round/>
                      <a:headEnd type="none" w="med" len="med"/>
                      <a:tailEnd type="none" w="med" len="med"/>
                    </a:lnL>
                    <a:lnR w="19050" cap="flat" cmpd="sng" algn="ctr">
                      <a:solidFill>
                        <a:srgbClr val="D6B36A"/>
                      </a:solidFill>
                      <a:prstDash val="solid"/>
                      <a:round/>
                      <a:headEnd type="none" w="med" len="med"/>
                      <a:tailEnd type="none" w="med" len="med"/>
                    </a:lnR>
                    <a:lnT w="19050" cap="flat" cmpd="sng" algn="ctr">
                      <a:solidFill>
                        <a:srgbClr val="D6B36A"/>
                      </a:solidFill>
                      <a:prstDash val="solid"/>
                      <a:round/>
                      <a:headEnd type="none" w="med" len="med"/>
                      <a:tailEnd type="none" w="med" len="med"/>
                    </a:lnT>
                    <a:lnB w="19050" cap="flat" cmpd="sng" algn="ctr">
                      <a:solidFill>
                        <a:srgbClr val="D6B36A"/>
                      </a:solidFill>
                      <a:prstDash val="solid"/>
                      <a:round/>
                      <a:headEnd type="none" w="med" len="med"/>
                      <a:tailEnd type="none" w="med" len="med"/>
                    </a:lnB>
                    <a:noFill/>
                  </a:tcPr>
                </a:tc>
                <a:tc>
                  <a:txBody>
                    <a:bodyPr/>
                    <a:lstStyle/>
                    <a:p>
                      <a:pPr algn="ctr">
                        <a:spcAft>
                          <a:spcPts val="0"/>
                        </a:spcAft>
                      </a:pPr>
                      <a:r>
                        <a:rPr lang="tr-TR" sz="1600" dirty="0">
                          <a:solidFill>
                            <a:srgbClr val="000000"/>
                          </a:solidFill>
                          <a:latin typeface="Calibri" pitchFamily="34" charset="0"/>
                          <a:ea typeface="Times New Roman"/>
                          <a:cs typeface="Times New Roman"/>
                          <a:sym typeface="Wingdings"/>
                        </a:rPr>
                        <a:t></a:t>
                      </a:r>
                      <a:endParaRPr lang="tr-TR" sz="1600" dirty="0">
                        <a:solidFill>
                          <a:srgbClr val="000000"/>
                        </a:solidFill>
                        <a:latin typeface="Calibri" pitchFamily="34" charset="0"/>
                        <a:ea typeface="Times New Roman"/>
                        <a:cs typeface="Times New Roman"/>
                      </a:endParaRPr>
                    </a:p>
                  </a:txBody>
                  <a:tcPr marL="68580" marR="68580" marT="0" marB="0" anchor="ctr">
                    <a:lnL w="19050" cap="flat" cmpd="sng" algn="ctr">
                      <a:solidFill>
                        <a:srgbClr val="D6B36A"/>
                      </a:solidFill>
                      <a:prstDash val="solid"/>
                      <a:round/>
                      <a:headEnd type="none" w="med" len="med"/>
                      <a:tailEnd type="none" w="med" len="med"/>
                    </a:lnL>
                    <a:lnR w="19050" cap="flat" cmpd="sng" algn="ctr">
                      <a:solidFill>
                        <a:srgbClr val="D6B36A"/>
                      </a:solidFill>
                      <a:prstDash val="solid"/>
                      <a:round/>
                      <a:headEnd type="none" w="med" len="med"/>
                      <a:tailEnd type="none" w="med" len="med"/>
                    </a:lnR>
                    <a:lnT w="19050" cap="flat" cmpd="sng" algn="ctr">
                      <a:solidFill>
                        <a:srgbClr val="D6B36A"/>
                      </a:solidFill>
                      <a:prstDash val="solid"/>
                      <a:round/>
                      <a:headEnd type="none" w="med" len="med"/>
                      <a:tailEnd type="none" w="med" len="med"/>
                    </a:lnT>
                    <a:lnB w="19050" cap="flat" cmpd="sng" algn="ctr">
                      <a:solidFill>
                        <a:srgbClr val="D6B36A"/>
                      </a:solidFill>
                      <a:prstDash val="solid"/>
                      <a:round/>
                      <a:headEnd type="none" w="med" len="med"/>
                      <a:tailEnd type="none" w="med" len="med"/>
                    </a:lnB>
                    <a:noFill/>
                  </a:tcPr>
                </a:tc>
                <a:tc>
                  <a:txBody>
                    <a:bodyPr/>
                    <a:lstStyle/>
                    <a:p>
                      <a:pPr algn="ctr">
                        <a:spcAft>
                          <a:spcPts val="0"/>
                        </a:spcAft>
                      </a:pPr>
                      <a:r>
                        <a:rPr lang="tr-TR" sz="1600" dirty="0">
                          <a:solidFill>
                            <a:srgbClr val="000000"/>
                          </a:solidFill>
                          <a:latin typeface="Calibri" pitchFamily="34" charset="0"/>
                          <a:ea typeface="Times New Roman"/>
                          <a:cs typeface="Times New Roman"/>
                          <a:sym typeface="Wingdings"/>
                        </a:rPr>
                        <a:t></a:t>
                      </a:r>
                      <a:endParaRPr lang="tr-TR" sz="1600" dirty="0">
                        <a:solidFill>
                          <a:srgbClr val="000000"/>
                        </a:solidFill>
                        <a:latin typeface="Calibri" pitchFamily="34" charset="0"/>
                        <a:ea typeface="Times New Roman"/>
                        <a:cs typeface="Times New Roman"/>
                      </a:endParaRPr>
                    </a:p>
                  </a:txBody>
                  <a:tcPr marL="68580" marR="68580" marT="0" marB="0" anchor="ctr">
                    <a:lnL w="19050" cap="flat" cmpd="sng" algn="ctr">
                      <a:solidFill>
                        <a:srgbClr val="D6B36A"/>
                      </a:solidFill>
                      <a:prstDash val="solid"/>
                      <a:round/>
                      <a:headEnd type="none" w="med" len="med"/>
                      <a:tailEnd type="none" w="med" len="med"/>
                    </a:lnL>
                    <a:lnR w="19050" cap="flat" cmpd="sng" algn="ctr">
                      <a:solidFill>
                        <a:srgbClr val="D6B36A"/>
                      </a:solidFill>
                      <a:prstDash val="solid"/>
                      <a:round/>
                      <a:headEnd type="none" w="med" len="med"/>
                      <a:tailEnd type="none" w="med" len="med"/>
                    </a:lnR>
                    <a:lnT w="19050" cap="flat" cmpd="sng" algn="ctr">
                      <a:solidFill>
                        <a:srgbClr val="D6B36A"/>
                      </a:solidFill>
                      <a:prstDash val="solid"/>
                      <a:round/>
                      <a:headEnd type="none" w="med" len="med"/>
                      <a:tailEnd type="none" w="med" len="med"/>
                    </a:lnT>
                    <a:lnB w="19050" cap="flat" cmpd="sng" algn="ctr">
                      <a:solidFill>
                        <a:srgbClr val="D6B36A"/>
                      </a:solidFill>
                      <a:prstDash val="solid"/>
                      <a:round/>
                      <a:headEnd type="none" w="med" len="med"/>
                      <a:tailEnd type="none" w="med" len="med"/>
                    </a:lnB>
                    <a:noFill/>
                  </a:tcPr>
                </a:tc>
                <a:extLst>
                  <a:ext uri="{0D108BD9-81ED-4DB2-BD59-A6C34878D82A}">
                    <a16:rowId xmlns:a16="http://schemas.microsoft.com/office/drawing/2014/main" val="10009"/>
                  </a:ext>
                </a:extLst>
              </a:tr>
              <a:tr h="303597">
                <a:tc>
                  <a:txBody>
                    <a:bodyPr/>
                    <a:lstStyle/>
                    <a:p>
                      <a:pPr>
                        <a:spcAft>
                          <a:spcPts val="0"/>
                        </a:spcAft>
                      </a:pPr>
                      <a:r>
                        <a:rPr lang="tr-TR" sz="1600" b="1" dirty="0">
                          <a:solidFill>
                            <a:srgbClr val="000000"/>
                          </a:solidFill>
                          <a:latin typeface="Calibri" pitchFamily="34" charset="0"/>
                          <a:ea typeface="Times New Roman"/>
                          <a:cs typeface="Times New Roman"/>
                        </a:rPr>
                        <a:t>Gelir Vergisi Stopajı Desteği</a:t>
                      </a:r>
                      <a:endParaRPr lang="tr-TR" sz="1600" dirty="0">
                        <a:solidFill>
                          <a:srgbClr val="000000"/>
                        </a:solidFill>
                        <a:latin typeface="Calibri" pitchFamily="34" charset="0"/>
                        <a:ea typeface="Times New Roman"/>
                        <a:cs typeface="Times New Roman"/>
                      </a:endParaRPr>
                    </a:p>
                  </a:txBody>
                  <a:tcPr marL="68580" marR="68580" marT="0" marB="0" anchor="ctr">
                    <a:lnL w="19050" cap="flat" cmpd="sng" algn="ctr">
                      <a:solidFill>
                        <a:srgbClr val="D6B36A"/>
                      </a:solidFill>
                      <a:prstDash val="solid"/>
                      <a:round/>
                      <a:headEnd type="none" w="med" len="med"/>
                      <a:tailEnd type="none" w="med" len="med"/>
                    </a:lnL>
                    <a:lnR w="19050" cap="flat" cmpd="sng" algn="ctr">
                      <a:solidFill>
                        <a:srgbClr val="D6B36A"/>
                      </a:solidFill>
                      <a:prstDash val="solid"/>
                      <a:round/>
                      <a:headEnd type="none" w="med" len="med"/>
                      <a:tailEnd type="none" w="med" len="med"/>
                    </a:lnR>
                    <a:lnT w="19050" cap="flat" cmpd="sng" algn="ctr">
                      <a:solidFill>
                        <a:srgbClr val="D6B36A"/>
                      </a:solidFill>
                      <a:prstDash val="solid"/>
                      <a:round/>
                      <a:headEnd type="none" w="med" len="med"/>
                      <a:tailEnd type="none" w="med" len="med"/>
                    </a:lnT>
                    <a:lnB w="19050" cap="flat" cmpd="sng" algn="ctr">
                      <a:solidFill>
                        <a:srgbClr val="D6B36A"/>
                      </a:solidFill>
                      <a:prstDash val="solid"/>
                      <a:round/>
                      <a:headEnd type="none" w="med" len="med"/>
                      <a:tailEnd type="none" w="med" len="med"/>
                    </a:lnB>
                    <a:solidFill>
                      <a:srgbClr val="D9D9D9"/>
                    </a:solidFill>
                  </a:tcPr>
                </a:tc>
                <a:tc>
                  <a:txBody>
                    <a:bodyPr/>
                    <a:lstStyle/>
                    <a:p>
                      <a:pPr algn="ctr">
                        <a:spcAft>
                          <a:spcPts val="0"/>
                        </a:spcAft>
                      </a:pPr>
                      <a:r>
                        <a:rPr lang="tr-TR" sz="1600" dirty="0">
                          <a:solidFill>
                            <a:srgbClr val="000000"/>
                          </a:solidFill>
                          <a:latin typeface="Calibri" pitchFamily="34" charset="0"/>
                          <a:ea typeface="Times New Roman"/>
                          <a:cs typeface="Times New Roman"/>
                          <a:sym typeface="Wingdings"/>
                        </a:rPr>
                        <a:t></a:t>
                      </a:r>
                      <a:endParaRPr lang="tr-TR" sz="1600" dirty="0">
                        <a:solidFill>
                          <a:srgbClr val="000000"/>
                        </a:solidFill>
                        <a:latin typeface="Calibri" pitchFamily="34" charset="0"/>
                        <a:ea typeface="Times New Roman"/>
                        <a:cs typeface="Times New Roman"/>
                      </a:endParaRPr>
                    </a:p>
                  </a:txBody>
                  <a:tcPr marL="68580" marR="68580" marT="0" marB="0" anchor="ctr">
                    <a:lnL w="19050" cap="flat" cmpd="sng" algn="ctr">
                      <a:solidFill>
                        <a:srgbClr val="D6B36A"/>
                      </a:solidFill>
                      <a:prstDash val="solid"/>
                      <a:round/>
                      <a:headEnd type="none" w="med" len="med"/>
                      <a:tailEnd type="none" w="med" len="med"/>
                    </a:lnL>
                    <a:lnR w="19050" cap="flat" cmpd="sng" algn="ctr">
                      <a:solidFill>
                        <a:srgbClr val="D6B36A"/>
                      </a:solidFill>
                      <a:prstDash val="solid"/>
                      <a:round/>
                      <a:headEnd type="none" w="med" len="med"/>
                      <a:tailEnd type="none" w="med" len="med"/>
                    </a:lnR>
                    <a:lnT w="19050" cap="flat" cmpd="sng" algn="ctr">
                      <a:solidFill>
                        <a:srgbClr val="D6B36A"/>
                      </a:solidFill>
                      <a:prstDash val="solid"/>
                      <a:round/>
                      <a:headEnd type="none" w="med" len="med"/>
                      <a:tailEnd type="none" w="med" len="med"/>
                    </a:lnT>
                    <a:lnB w="19050" cap="flat" cmpd="sng" algn="ctr">
                      <a:solidFill>
                        <a:srgbClr val="D6B36A"/>
                      </a:solidFill>
                      <a:prstDash val="solid"/>
                      <a:round/>
                      <a:headEnd type="none" w="med" len="med"/>
                      <a:tailEnd type="none" w="med" len="med"/>
                    </a:lnB>
                    <a:solidFill>
                      <a:srgbClr val="D9D9D9"/>
                    </a:solidFill>
                  </a:tcPr>
                </a:tc>
                <a:tc>
                  <a:txBody>
                    <a:bodyPr/>
                    <a:lstStyle/>
                    <a:p>
                      <a:pPr algn="ctr">
                        <a:spcAft>
                          <a:spcPts val="0"/>
                        </a:spcAft>
                      </a:pPr>
                      <a:r>
                        <a:rPr lang="tr-TR" sz="1600" dirty="0">
                          <a:solidFill>
                            <a:srgbClr val="000000"/>
                          </a:solidFill>
                          <a:latin typeface="Calibri" pitchFamily="34" charset="0"/>
                          <a:ea typeface="Times New Roman"/>
                          <a:cs typeface="Times New Roman"/>
                          <a:sym typeface="Wingdings"/>
                        </a:rPr>
                        <a:t></a:t>
                      </a:r>
                      <a:endParaRPr lang="tr-TR" sz="1600" dirty="0">
                        <a:solidFill>
                          <a:srgbClr val="000000"/>
                        </a:solidFill>
                        <a:latin typeface="Calibri" pitchFamily="34" charset="0"/>
                        <a:ea typeface="Times New Roman"/>
                        <a:cs typeface="Times New Roman"/>
                      </a:endParaRPr>
                    </a:p>
                  </a:txBody>
                  <a:tcPr marL="68580" marR="68580" marT="0" marB="0" anchor="ctr">
                    <a:lnL w="19050" cap="flat" cmpd="sng" algn="ctr">
                      <a:solidFill>
                        <a:srgbClr val="D6B36A"/>
                      </a:solidFill>
                      <a:prstDash val="solid"/>
                      <a:round/>
                      <a:headEnd type="none" w="med" len="med"/>
                      <a:tailEnd type="none" w="med" len="med"/>
                    </a:lnL>
                    <a:lnR w="19050" cap="flat" cmpd="sng" algn="ctr">
                      <a:solidFill>
                        <a:srgbClr val="D6B36A"/>
                      </a:solidFill>
                      <a:prstDash val="solid"/>
                      <a:round/>
                      <a:headEnd type="none" w="med" len="med"/>
                      <a:tailEnd type="none" w="med" len="med"/>
                    </a:lnR>
                    <a:lnT w="19050" cap="flat" cmpd="sng" algn="ctr">
                      <a:solidFill>
                        <a:srgbClr val="D6B36A"/>
                      </a:solidFill>
                      <a:prstDash val="solid"/>
                      <a:round/>
                      <a:headEnd type="none" w="med" len="med"/>
                      <a:tailEnd type="none" w="med" len="med"/>
                    </a:lnT>
                    <a:lnB w="19050" cap="flat" cmpd="sng" algn="ctr">
                      <a:solidFill>
                        <a:srgbClr val="D6B36A"/>
                      </a:solidFill>
                      <a:prstDash val="solid"/>
                      <a:round/>
                      <a:headEnd type="none" w="med" len="med"/>
                      <a:tailEnd type="none" w="med" len="med"/>
                    </a:lnB>
                    <a:solidFill>
                      <a:srgbClr val="D9D9D9"/>
                    </a:solidFill>
                  </a:tcPr>
                </a:tc>
                <a:tc>
                  <a:txBody>
                    <a:bodyPr/>
                    <a:lstStyle/>
                    <a:p>
                      <a:pPr algn="ctr">
                        <a:spcAft>
                          <a:spcPts val="0"/>
                        </a:spcAft>
                      </a:pPr>
                      <a:r>
                        <a:rPr lang="tr-TR" sz="1600" dirty="0">
                          <a:solidFill>
                            <a:srgbClr val="000000"/>
                          </a:solidFill>
                          <a:latin typeface="Calibri" pitchFamily="34" charset="0"/>
                          <a:ea typeface="Times New Roman"/>
                          <a:cs typeface="Times New Roman"/>
                          <a:sym typeface="Wingdings"/>
                        </a:rPr>
                        <a:t></a:t>
                      </a:r>
                      <a:endParaRPr lang="tr-TR" sz="1600" dirty="0">
                        <a:solidFill>
                          <a:srgbClr val="000000"/>
                        </a:solidFill>
                        <a:latin typeface="Calibri" pitchFamily="34" charset="0"/>
                        <a:ea typeface="Times New Roman"/>
                        <a:cs typeface="Times New Roman"/>
                      </a:endParaRPr>
                    </a:p>
                  </a:txBody>
                  <a:tcPr marL="68580" marR="68580" marT="0" marB="0" anchor="ctr">
                    <a:lnL w="19050" cap="flat" cmpd="sng" algn="ctr">
                      <a:solidFill>
                        <a:srgbClr val="D6B36A"/>
                      </a:solidFill>
                      <a:prstDash val="solid"/>
                      <a:round/>
                      <a:headEnd type="none" w="med" len="med"/>
                      <a:tailEnd type="none" w="med" len="med"/>
                    </a:lnL>
                    <a:lnR w="19050" cap="flat" cmpd="sng" algn="ctr">
                      <a:solidFill>
                        <a:srgbClr val="D6B36A"/>
                      </a:solidFill>
                      <a:prstDash val="solid"/>
                      <a:round/>
                      <a:headEnd type="none" w="med" len="med"/>
                      <a:tailEnd type="none" w="med" len="med"/>
                    </a:lnR>
                    <a:lnT w="19050" cap="flat" cmpd="sng" algn="ctr">
                      <a:solidFill>
                        <a:srgbClr val="D6B36A"/>
                      </a:solidFill>
                      <a:prstDash val="solid"/>
                      <a:round/>
                      <a:headEnd type="none" w="med" len="med"/>
                      <a:tailEnd type="none" w="med" len="med"/>
                    </a:lnT>
                    <a:lnB w="19050" cap="flat" cmpd="sng" algn="ctr">
                      <a:solidFill>
                        <a:srgbClr val="D6B36A"/>
                      </a:solidFill>
                      <a:prstDash val="solid"/>
                      <a:round/>
                      <a:headEnd type="none" w="med" len="med"/>
                      <a:tailEnd type="none" w="med" len="med"/>
                    </a:lnB>
                    <a:solidFill>
                      <a:srgbClr val="D9D9D9"/>
                    </a:solid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1780367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a:xfrm>
            <a:off x="11645267" y="6489989"/>
            <a:ext cx="4953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B0CF3B3-BFF4-462F-8B49-16C690F8C531}" type="slidenum">
              <a:rPr kumimoji="0" lang="tr-TR" sz="1500" b="0" i="0" u="none" strike="noStrike" kern="1200" cap="none" spc="0" normalizeH="0" baseline="0" noProof="0" smtClean="0">
                <a:ln>
                  <a:noFill/>
                </a:ln>
                <a:solidFill>
                  <a:prstClr val="white"/>
                </a:solidFill>
                <a:effectLst/>
                <a:uLnTx/>
                <a:uFillTx/>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tr-TR" sz="1500" b="0" i="0" u="none" strike="noStrike" kern="1200" cap="none" spc="0" normalizeH="0" baseline="0" noProof="0" dirty="0">
              <a:ln>
                <a:noFill/>
              </a:ln>
              <a:solidFill>
                <a:prstClr val="white"/>
              </a:solidFill>
              <a:effectLst/>
              <a:uLnTx/>
              <a:uFillTx/>
            </a:endParaRPr>
          </a:p>
        </p:txBody>
      </p:sp>
      <p:sp>
        <p:nvSpPr>
          <p:cNvPr id="6" name="Metin kutusu 5">
            <a:extLst>
              <a:ext uri="{FF2B5EF4-FFF2-40B4-BE49-F238E27FC236}">
                <a16:creationId xmlns:a16="http://schemas.microsoft.com/office/drawing/2014/main" id="{3FFE89F2-5AD7-4317-9070-8C07066819B4}"/>
              </a:ext>
            </a:extLst>
          </p:cNvPr>
          <p:cNvSpPr txBox="1"/>
          <p:nvPr/>
        </p:nvSpPr>
        <p:spPr>
          <a:xfrm>
            <a:off x="739738" y="733633"/>
            <a:ext cx="10531011" cy="590931"/>
          </a:xfrm>
          <a:prstGeom prst="rect">
            <a:avLst/>
          </a:prstGeom>
          <a:solidFill>
            <a:schemeClr val="accent1">
              <a:lumMod val="75000"/>
            </a:schemeClr>
          </a:solidFill>
        </p:spPr>
        <p:txBody>
          <a:bodyPr wrap="square" rtlCol="0">
            <a:spAutoFit/>
          </a:bodyPr>
          <a:lstStyle/>
          <a:p>
            <a:pPr lvl="0" algn="ctr" defTabSz="1422400">
              <a:lnSpc>
                <a:spcPct val="90000"/>
              </a:lnSpc>
              <a:spcBef>
                <a:spcPct val="0"/>
              </a:spcBef>
              <a:spcAft>
                <a:spcPct val="35000"/>
              </a:spcAft>
            </a:pPr>
            <a:r>
              <a:rPr lang="tr-TR" sz="3600" b="1" dirty="0">
                <a:solidFill>
                  <a:schemeClr val="bg1"/>
                </a:solidFill>
              </a:rPr>
              <a:t>Yatırıma Katkı Tutarı ve Oranı</a:t>
            </a:r>
            <a:endParaRPr lang="en-US" sz="3200" b="1" dirty="0">
              <a:solidFill>
                <a:srgbClr val="ED7D31"/>
              </a:solidFill>
              <a:effectLst>
                <a:outerShdw blurRad="38100" dist="38100" dir="2700000" algn="tl">
                  <a:srgbClr val="000000">
                    <a:alpha val="43137"/>
                  </a:srgbClr>
                </a:outerShdw>
              </a:effectLst>
              <a:cs typeface="Arial" panose="020B0604020202020204" pitchFamily="34" charset="0"/>
            </a:endParaRPr>
          </a:p>
        </p:txBody>
      </p:sp>
      <p:sp>
        <p:nvSpPr>
          <p:cNvPr id="7" name="Metin kutusu 6">
            <a:extLst>
              <a:ext uri="{FF2B5EF4-FFF2-40B4-BE49-F238E27FC236}">
                <a16:creationId xmlns:a16="http://schemas.microsoft.com/office/drawing/2014/main" id="{6E0C3C9F-E109-D6CA-A876-D80CDE8DB541}"/>
              </a:ext>
            </a:extLst>
          </p:cNvPr>
          <p:cNvSpPr txBox="1"/>
          <p:nvPr/>
        </p:nvSpPr>
        <p:spPr>
          <a:xfrm>
            <a:off x="739739" y="2020956"/>
            <a:ext cx="10531011" cy="3139321"/>
          </a:xfrm>
          <a:prstGeom prst="rect">
            <a:avLst/>
          </a:prstGeom>
          <a:noFill/>
        </p:spPr>
        <p:txBody>
          <a:bodyPr wrap="square">
            <a:spAutoFit/>
          </a:bodyPr>
          <a:lstStyle/>
          <a:p>
            <a:pPr marL="0" indent="0" algn="just">
              <a:buNone/>
            </a:pPr>
            <a:r>
              <a:rPr lang="tr-TR" b="1" dirty="0">
                <a:latin typeface="Tahoma" panose="020B0604030504040204" pitchFamily="34" charset="0"/>
                <a:ea typeface="Tahoma" panose="020B0604030504040204" pitchFamily="34" charset="0"/>
                <a:cs typeface="Tahoma" panose="020B0604030504040204" pitchFamily="34" charset="0"/>
              </a:rPr>
              <a:t>Yatırıma katkı tutarı</a:t>
            </a:r>
            <a:r>
              <a:rPr lang="tr-TR" dirty="0">
                <a:latin typeface="Tahoma" panose="020B0604030504040204" pitchFamily="34" charset="0"/>
                <a:ea typeface="Tahoma" panose="020B0604030504040204" pitchFamily="34" charset="0"/>
                <a:cs typeface="Tahoma" panose="020B0604030504040204" pitchFamily="34" charset="0"/>
              </a:rPr>
              <a:t>, </a:t>
            </a:r>
            <a:r>
              <a:rPr lang="tr-TR" dirty="0" smtClean="0">
                <a:latin typeface="Tahoma" panose="020B0604030504040204" pitchFamily="34" charset="0"/>
                <a:ea typeface="Tahoma" panose="020B0604030504040204" pitchFamily="34" charset="0"/>
                <a:cs typeface="Tahoma" panose="020B0604030504040204" pitchFamily="34" charset="0"/>
              </a:rPr>
              <a:t>yatırımların </a:t>
            </a:r>
            <a:r>
              <a:rPr lang="tr-TR" dirty="0">
                <a:latin typeface="Tahoma" panose="020B0604030504040204" pitchFamily="34" charset="0"/>
                <a:ea typeface="Tahoma" panose="020B0604030504040204" pitchFamily="34" charset="0"/>
                <a:cs typeface="Tahoma" panose="020B0604030504040204" pitchFamily="34" charset="0"/>
              </a:rPr>
              <a:t>indirimli kurumlar vergisi uygulanmak suretiyle tahsilinden vazgeçilen vergi yoluyla Devletçe karşılanacak kısmıdır. </a:t>
            </a:r>
            <a:endParaRPr lang="tr-TR" dirty="0" smtClean="0">
              <a:latin typeface="Tahoma" panose="020B0604030504040204" pitchFamily="34" charset="0"/>
              <a:ea typeface="Tahoma" panose="020B0604030504040204" pitchFamily="34" charset="0"/>
              <a:cs typeface="Tahoma" panose="020B0604030504040204" pitchFamily="34" charset="0"/>
            </a:endParaRPr>
          </a:p>
          <a:p>
            <a:pPr marL="0" indent="0" algn="just">
              <a:buNone/>
            </a:pPr>
            <a:endParaRPr lang="tr-TR" dirty="0">
              <a:latin typeface="Tahoma" panose="020B0604030504040204" pitchFamily="34" charset="0"/>
              <a:ea typeface="Tahoma" panose="020B0604030504040204" pitchFamily="34" charset="0"/>
              <a:cs typeface="Tahoma" panose="020B0604030504040204" pitchFamily="34" charset="0"/>
            </a:endParaRPr>
          </a:p>
          <a:p>
            <a:pPr marL="0" indent="0" algn="just">
              <a:buNone/>
            </a:pPr>
            <a:endParaRPr lang="tr-TR" dirty="0" smtClean="0">
              <a:latin typeface="Tahoma" panose="020B0604030504040204" pitchFamily="34" charset="0"/>
              <a:ea typeface="Tahoma" panose="020B0604030504040204" pitchFamily="34" charset="0"/>
              <a:cs typeface="Tahoma" panose="020B0604030504040204" pitchFamily="34" charset="0"/>
            </a:endParaRPr>
          </a:p>
          <a:p>
            <a:pPr marL="0" indent="0" algn="just">
              <a:buNone/>
            </a:pPr>
            <a:endParaRPr lang="tr-TR" dirty="0">
              <a:latin typeface="Tahoma" panose="020B0604030504040204" pitchFamily="34" charset="0"/>
              <a:ea typeface="Tahoma" panose="020B0604030504040204" pitchFamily="34" charset="0"/>
              <a:cs typeface="Tahoma" panose="020B0604030504040204" pitchFamily="34" charset="0"/>
            </a:endParaRPr>
          </a:p>
          <a:p>
            <a:pPr marL="0" indent="0" algn="just">
              <a:buNone/>
            </a:pPr>
            <a:r>
              <a:rPr lang="tr-TR" b="1" dirty="0">
                <a:latin typeface="Tahoma" panose="020B0604030504040204" pitchFamily="34" charset="0"/>
                <a:ea typeface="Tahoma" panose="020B0604030504040204" pitchFamily="34" charset="0"/>
                <a:cs typeface="Tahoma" panose="020B0604030504040204" pitchFamily="34" charset="0"/>
              </a:rPr>
              <a:t>Yatırıma katkı oranı</a:t>
            </a:r>
            <a:r>
              <a:rPr lang="tr-TR" dirty="0">
                <a:latin typeface="Tahoma" panose="020B0604030504040204" pitchFamily="34" charset="0"/>
                <a:ea typeface="Tahoma" panose="020B0604030504040204" pitchFamily="34" charset="0"/>
                <a:cs typeface="Tahoma" panose="020B0604030504040204" pitchFamily="34" charset="0"/>
              </a:rPr>
              <a:t> ise yatırıma katkı tutarının yapılan toplam yatırıma bölünmesi suretiyle bulunacak orandır.</a:t>
            </a:r>
            <a:endParaRPr lang="tr-TR" b="1" dirty="0">
              <a:latin typeface="Tahoma" panose="020B0604030504040204" pitchFamily="34" charset="0"/>
              <a:ea typeface="Tahoma" panose="020B0604030504040204" pitchFamily="34" charset="0"/>
              <a:cs typeface="Tahoma" panose="020B0604030504040204" pitchFamily="34" charset="0"/>
            </a:endParaRPr>
          </a:p>
          <a:p>
            <a:pPr algn="just"/>
            <a:endParaRPr lang="tr-TR" b="1" dirty="0">
              <a:latin typeface="Tahoma" panose="020B0604030504040204" pitchFamily="34" charset="0"/>
              <a:ea typeface="Tahoma" panose="020B0604030504040204" pitchFamily="34" charset="0"/>
              <a:cs typeface="Tahoma" panose="020B0604030504040204" pitchFamily="34" charset="0"/>
            </a:endParaRPr>
          </a:p>
          <a:p>
            <a:pPr marL="0" indent="0" algn="just">
              <a:buNone/>
            </a:pPr>
            <a:r>
              <a:rPr lang="tr-TR" i="1" u="sng" dirty="0">
                <a:latin typeface="Tahoma" panose="020B0604030504040204" pitchFamily="34" charset="0"/>
                <a:ea typeface="Tahoma" panose="020B0604030504040204" pitchFamily="34" charset="0"/>
                <a:cs typeface="Tahoma" panose="020B0604030504040204" pitchFamily="34" charset="0"/>
              </a:rPr>
              <a:t>Yatırımın tamamlanması şartıyla</a:t>
            </a:r>
            <a:r>
              <a:rPr lang="tr-TR" dirty="0">
                <a:latin typeface="Tahoma" panose="020B0604030504040204" pitchFamily="34" charset="0"/>
                <a:ea typeface="Tahoma" panose="020B0604030504040204" pitchFamily="34" charset="0"/>
                <a:cs typeface="Tahoma" panose="020B0604030504040204" pitchFamily="34" charset="0"/>
              </a:rPr>
              <a:t>, sonraki yıla devreden yatırıma katkı tutarı, yatırımın tamamlandığı hesap dönemini izleyen yıllarda Vergi Usul Kanunu hükümlerine göre bu yıllar için belirlenen yeniden değerleme oranında artırılarak dikkate alınır.</a:t>
            </a:r>
          </a:p>
        </p:txBody>
      </p:sp>
      <p:graphicFrame>
        <p:nvGraphicFramePr>
          <p:cNvPr id="2" name="Tablo 1"/>
          <p:cNvGraphicFramePr>
            <a:graphicFrameLocks noGrp="1"/>
          </p:cNvGraphicFramePr>
          <p:nvPr>
            <p:extLst>
              <p:ext uri="{D42A27DB-BD31-4B8C-83A1-F6EECF244321}">
                <p14:modId xmlns:p14="http://schemas.microsoft.com/office/powerpoint/2010/main" val="2827880786"/>
              </p:ext>
            </p:extLst>
          </p:nvPr>
        </p:nvGraphicFramePr>
        <p:xfrm>
          <a:off x="739739" y="2723536"/>
          <a:ext cx="7676674" cy="570270"/>
        </p:xfrm>
        <a:graphic>
          <a:graphicData uri="http://schemas.openxmlformats.org/drawingml/2006/table">
            <a:tbl>
              <a:tblPr firstRow="1" bandRow="1">
                <a:tableStyleId>{5C22544A-7EE6-4342-B048-85BDC9FD1C3A}</a:tableStyleId>
              </a:tblPr>
              <a:tblGrid>
                <a:gridCol w="7676674">
                  <a:extLst>
                    <a:ext uri="{9D8B030D-6E8A-4147-A177-3AD203B41FA5}">
                      <a16:colId xmlns:a16="http://schemas.microsoft.com/office/drawing/2014/main" val="2389808671"/>
                    </a:ext>
                  </a:extLst>
                </a:gridCol>
              </a:tblGrid>
              <a:tr h="5702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2000" dirty="0" smtClean="0">
                          <a:solidFill>
                            <a:schemeClr val="bg1">
                              <a:lumMod val="75000"/>
                            </a:schemeClr>
                          </a:solidFill>
                        </a:rPr>
                        <a:t>Yatırıma Katkı Tutarı = Toplam Yatırım Tutarı</a:t>
                      </a:r>
                      <a:r>
                        <a:rPr lang="tr-TR" sz="2000" baseline="0" dirty="0" smtClean="0">
                          <a:solidFill>
                            <a:schemeClr val="bg1">
                              <a:lumMod val="75000"/>
                            </a:schemeClr>
                          </a:solidFill>
                        </a:rPr>
                        <a:t>  X  </a:t>
                      </a:r>
                      <a:r>
                        <a:rPr lang="tr-TR" sz="2000" dirty="0" smtClean="0">
                          <a:solidFill>
                            <a:schemeClr val="bg1">
                              <a:lumMod val="75000"/>
                            </a:schemeClr>
                          </a:solidFill>
                        </a:rPr>
                        <a:t>Yatırıma Katkı Oranı</a:t>
                      </a:r>
                    </a:p>
                  </a:txBody>
                  <a:tcPr/>
                </a:tc>
                <a:extLst>
                  <a:ext uri="{0D108BD9-81ED-4DB2-BD59-A6C34878D82A}">
                    <a16:rowId xmlns:a16="http://schemas.microsoft.com/office/drawing/2014/main" val="767526145"/>
                  </a:ext>
                </a:extLst>
              </a:tr>
            </a:tbl>
          </a:graphicData>
        </a:graphic>
      </p:graphicFrame>
    </p:spTree>
    <p:extLst>
      <p:ext uri="{BB962C8B-B14F-4D97-AF65-F5344CB8AC3E}">
        <p14:creationId xmlns:p14="http://schemas.microsoft.com/office/powerpoint/2010/main" val="30042798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a:xfrm>
            <a:off x="11645267" y="6489989"/>
            <a:ext cx="4953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B0CF3B3-BFF4-462F-8B49-16C690F8C531}" type="slidenum">
              <a:rPr kumimoji="0" lang="tr-TR" sz="1500" b="0" i="0" u="none" strike="noStrike" kern="1200" cap="none" spc="0" normalizeH="0" baseline="0" noProof="0" smtClean="0">
                <a:ln>
                  <a:noFill/>
                </a:ln>
                <a:solidFill>
                  <a:prstClr val="white"/>
                </a:solidFill>
                <a:effectLst/>
                <a:uLnTx/>
                <a:uFillTx/>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tr-TR" sz="1500" b="0" i="0" u="none" strike="noStrike" kern="1200" cap="none" spc="0" normalizeH="0" baseline="0" noProof="0" dirty="0">
              <a:ln>
                <a:noFill/>
              </a:ln>
              <a:solidFill>
                <a:prstClr val="white"/>
              </a:solidFill>
              <a:effectLst/>
              <a:uLnTx/>
              <a:uFillTx/>
            </a:endParaRPr>
          </a:p>
        </p:txBody>
      </p:sp>
      <p:sp>
        <p:nvSpPr>
          <p:cNvPr id="6" name="Metin kutusu 5">
            <a:extLst>
              <a:ext uri="{FF2B5EF4-FFF2-40B4-BE49-F238E27FC236}">
                <a16:creationId xmlns:a16="http://schemas.microsoft.com/office/drawing/2014/main" id="{3FFE89F2-5AD7-4317-9070-8C07066819B4}"/>
              </a:ext>
            </a:extLst>
          </p:cNvPr>
          <p:cNvSpPr txBox="1"/>
          <p:nvPr/>
        </p:nvSpPr>
        <p:spPr>
          <a:xfrm>
            <a:off x="739738" y="713969"/>
            <a:ext cx="10531012" cy="590931"/>
          </a:xfrm>
          <a:prstGeom prst="rect">
            <a:avLst/>
          </a:prstGeom>
          <a:solidFill>
            <a:schemeClr val="accent1">
              <a:lumMod val="75000"/>
            </a:schemeClr>
          </a:solidFill>
        </p:spPr>
        <p:txBody>
          <a:bodyPr wrap="square" rtlCol="0">
            <a:spAutoFit/>
          </a:bodyPr>
          <a:lstStyle/>
          <a:p>
            <a:pPr lvl="0" algn="ctr" defTabSz="1422400">
              <a:lnSpc>
                <a:spcPct val="90000"/>
              </a:lnSpc>
              <a:spcBef>
                <a:spcPct val="0"/>
              </a:spcBef>
              <a:spcAft>
                <a:spcPct val="35000"/>
              </a:spcAft>
            </a:pPr>
            <a:r>
              <a:rPr lang="tr-TR" sz="3600" b="1" dirty="0">
                <a:solidFill>
                  <a:schemeClr val="bg1"/>
                </a:solidFill>
              </a:rPr>
              <a:t>Vergi İndirim </a:t>
            </a:r>
            <a:r>
              <a:rPr lang="tr-TR" sz="3600" b="1" dirty="0" smtClean="0">
                <a:solidFill>
                  <a:schemeClr val="bg1"/>
                </a:solidFill>
              </a:rPr>
              <a:t>Oranı</a:t>
            </a:r>
            <a:endParaRPr lang="en-US" sz="3200" b="1" dirty="0">
              <a:solidFill>
                <a:srgbClr val="ED7D31"/>
              </a:solidFill>
              <a:effectLst>
                <a:outerShdw blurRad="38100" dist="38100" dir="2700000" algn="tl">
                  <a:srgbClr val="000000">
                    <a:alpha val="43137"/>
                  </a:srgbClr>
                </a:outerShdw>
              </a:effectLst>
              <a:cs typeface="Arial" panose="020B0604020202020204" pitchFamily="34" charset="0"/>
            </a:endParaRPr>
          </a:p>
        </p:txBody>
      </p:sp>
      <p:sp>
        <p:nvSpPr>
          <p:cNvPr id="7" name="Metin kutusu 6">
            <a:extLst>
              <a:ext uri="{FF2B5EF4-FFF2-40B4-BE49-F238E27FC236}">
                <a16:creationId xmlns:a16="http://schemas.microsoft.com/office/drawing/2014/main" id="{6E0C3C9F-E109-D6CA-A876-D80CDE8DB541}"/>
              </a:ext>
            </a:extLst>
          </p:cNvPr>
          <p:cNvSpPr txBox="1"/>
          <p:nvPr/>
        </p:nvSpPr>
        <p:spPr>
          <a:xfrm>
            <a:off x="739739" y="2020956"/>
            <a:ext cx="10531011" cy="2031325"/>
          </a:xfrm>
          <a:prstGeom prst="rect">
            <a:avLst/>
          </a:prstGeom>
          <a:noFill/>
        </p:spPr>
        <p:txBody>
          <a:bodyPr wrap="square">
            <a:spAutoFit/>
          </a:bodyPr>
          <a:lstStyle/>
          <a:p>
            <a:r>
              <a:rPr lang="tr-TR" b="1" dirty="0">
                <a:latin typeface="Tahoma" panose="020B0604030504040204" pitchFamily="34" charset="0"/>
                <a:ea typeface="Tahoma" panose="020B0604030504040204" pitchFamily="34" charset="0"/>
                <a:cs typeface="Tahoma" panose="020B0604030504040204" pitchFamily="34" charset="0"/>
              </a:rPr>
              <a:t>Vergi İndirim </a:t>
            </a:r>
            <a:r>
              <a:rPr lang="tr-TR" b="1" dirty="0" smtClean="0">
                <a:latin typeface="Tahoma" panose="020B0604030504040204" pitchFamily="34" charset="0"/>
                <a:ea typeface="Tahoma" panose="020B0604030504040204" pitchFamily="34" charset="0"/>
                <a:cs typeface="Tahoma" panose="020B0604030504040204" pitchFamily="34" charset="0"/>
              </a:rPr>
              <a:t>Oranı, </a:t>
            </a:r>
            <a:r>
              <a:rPr lang="tr-TR" dirty="0" smtClean="0">
                <a:latin typeface="Tahoma" panose="020B0604030504040204" pitchFamily="34" charset="0"/>
                <a:ea typeface="Tahoma" panose="020B0604030504040204" pitchFamily="34" charset="0"/>
                <a:cs typeface="Tahoma" panose="020B0604030504040204" pitchFamily="34" charset="0"/>
              </a:rPr>
              <a:t>yatırıma </a:t>
            </a:r>
            <a:r>
              <a:rPr lang="tr-TR" dirty="0">
                <a:latin typeface="Tahoma" panose="020B0604030504040204" pitchFamily="34" charset="0"/>
                <a:ea typeface="Tahoma" panose="020B0604030504040204" pitchFamily="34" charset="0"/>
                <a:cs typeface="Tahoma" panose="020B0604030504040204" pitchFamily="34" charset="0"/>
              </a:rPr>
              <a:t>katkı tutarına ulaşıncaya kadar Vergi Oranında yapılacak </a:t>
            </a:r>
            <a:r>
              <a:rPr lang="tr-TR" dirty="0" smtClean="0">
                <a:latin typeface="Tahoma" panose="020B0604030504040204" pitchFamily="34" charset="0"/>
                <a:ea typeface="Tahoma" panose="020B0604030504040204" pitchFamily="34" charset="0"/>
                <a:cs typeface="Tahoma" panose="020B0604030504040204" pitchFamily="34" charset="0"/>
              </a:rPr>
              <a:t>indirim </a:t>
            </a:r>
            <a:r>
              <a:rPr lang="tr-TR" dirty="0">
                <a:latin typeface="Tahoma" panose="020B0604030504040204" pitchFamily="34" charset="0"/>
                <a:ea typeface="Tahoma" panose="020B0604030504040204" pitchFamily="34" charset="0"/>
                <a:cs typeface="Tahoma" panose="020B0604030504040204" pitchFamily="34" charset="0"/>
              </a:rPr>
              <a:t>oranını ifade etmektedir.  ( Karara göre </a:t>
            </a:r>
            <a:r>
              <a:rPr lang="tr-TR" dirty="0" smtClean="0">
                <a:latin typeface="Tahoma" panose="020B0604030504040204" pitchFamily="34" charset="0"/>
                <a:ea typeface="Tahoma" panose="020B0604030504040204" pitchFamily="34" charset="0"/>
                <a:cs typeface="Tahoma" panose="020B0604030504040204" pitchFamily="34" charset="0"/>
              </a:rPr>
              <a:t>belirlenir.)</a:t>
            </a:r>
            <a:endParaRPr lang="tr-TR" dirty="0">
              <a:latin typeface="Tahoma" panose="020B0604030504040204" pitchFamily="34" charset="0"/>
              <a:ea typeface="Tahoma" panose="020B0604030504040204" pitchFamily="34" charset="0"/>
              <a:cs typeface="Tahoma" panose="020B0604030504040204" pitchFamily="34" charset="0"/>
            </a:endParaRPr>
          </a:p>
          <a:p>
            <a:pPr marL="0" indent="0" algn="just">
              <a:buNone/>
            </a:pPr>
            <a:endParaRPr lang="tr-TR" dirty="0">
              <a:latin typeface="Tahoma" panose="020B0604030504040204" pitchFamily="34" charset="0"/>
              <a:ea typeface="Tahoma" panose="020B0604030504040204" pitchFamily="34" charset="0"/>
              <a:cs typeface="Tahoma" panose="020B0604030504040204" pitchFamily="34" charset="0"/>
            </a:endParaRPr>
          </a:p>
          <a:p>
            <a:pPr marL="0" indent="0" algn="just">
              <a:buNone/>
            </a:pPr>
            <a:endParaRPr lang="tr-TR" dirty="0">
              <a:latin typeface="Tahoma" panose="020B0604030504040204" pitchFamily="34" charset="0"/>
              <a:ea typeface="Tahoma" panose="020B0604030504040204" pitchFamily="34" charset="0"/>
              <a:cs typeface="Tahoma" panose="020B0604030504040204" pitchFamily="34" charset="0"/>
            </a:endParaRPr>
          </a:p>
          <a:p>
            <a:pPr algn="just"/>
            <a:r>
              <a:rPr lang="tr-TR" b="1" dirty="0" smtClean="0">
                <a:latin typeface="Tahoma" panose="020B0604030504040204" pitchFamily="34" charset="0"/>
                <a:ea typeface="Tahoma" panose="020B0604030504040204" pitchFamily="34" charset="0"/>
                <a:cs typeface="Tahoma" panose="020B0604030504040204" pitchFamily="34" charset="0"/>
              </a:rPr>
              <a:t>İndirimli Vergi </a:t>
            </a:r>
            <a:r>
              <a:rPr lang="tr-TR" b="1" dirty="0">
                <a:latin typeface="Tahoma" panose="020B0604030504040204" pitchFamily="34" charset="0"/>
                <a:ea typeface="Tahoma" panose="020B0604030504040204" pitchFamily="34" charset="0"/>
                <a:cs typeface="Tahoma" panose="020B0604030504040204" pitchFamily="34" charset="0"/>
              </a:rPr>
              <a:t>O</a:t>
            </a:r>
            <a:r>
              <a:rPr lang="tr-TR" b="1" dirty="0" smtClean="0">
                <a:latin typeface="Tahoma" panose="020B0604030504040204" pitchFamily="34" charset="0"/>
                <a:ea typeface="Tahoma" panose="020B0604030504040204" pitchFamily="34" charset="0"/>
                <a:cs typeface="Tahoma" panose="020B0604030504040204" pitchFamily="34" charset="0"/>
              </a:rPr>
              <a:t>ranı</a:t>
            </a:r>
            <a:r>
              <a:rPr lang="tr-TR" dirty="0">
                <a:latin typeface="Tahoma" panose="020B0604030504040204" pitchFamily="34" charset="0"/>
                <a:ea typeface="Tahoma" panose="020B0604030504040204" pitchFamily="34" charset="0"/>
                <a:cs typeface="Tahoma" panose="020B0604030504040204" pitchFamily="34" charset="0"/>
              </a:rPr>
              <a:t> ise </a:t>
            </a:r>
            <a:r>
              <a:rPr lang="tr-TR" b="1" dirty="0">
                <a:latin typeface="Tahoma" panose="020B0604030504040204" pitchFamily="34" charset="0"/>
                <a:ea typeface="Tahoma" panose="020B0604030504040204" pitchFamily="34" charset="0"/>
                <a:cs typeface="Tahoma" panose="020B0604030504040204" pitchFamily="34" charset="0"/>
              </a:rPr>
              <a:t> </a:t>
            </a:r>
            <a:r>
              <a:rPr lang="tr-TR" dirty="0">
                <a:latin typeface="Tahoma" panose="020B0604030504040204" pitchFamily="34" charset="0"/>
                <a:ea typeface="Tahoma" panose="020B0604030504040204" pitchFamily="34" charset="0"/>
                <a:cs typeface="Tahoma" panose="020B0604030504040204" pitchFamily="34" charset="0"/>
              </a:rPr>
              <a:t>Genel Vergi Oranı ile Vergi İndirim </a:t>
            </a:r>
            <a:r>
              <a:rPr lang="tr-TR" dirty="0" err="1" smtClean="0">
                <a:latin typeface="Tahoma" panose="020B0604030504040204" pitchFamily="34" charset="0"/>
                <a:ea typeface="Tahoma" panose="020B0604030504040204" pitchFamily="34" charset="0"/>
                <a:cs typeface="Tahoma" panose="020B0604030504040204" pitchFamily="34" charset="0"/>
              </a:rPr>
              <a:t>Oranı’nın</a:t>
            </a:r>
            <a:r>
              <a:rPr lang="tr-TR" dirty="0" smtClean="0">
                <a:latin typeface="Tahoma" panose="020B0604030504040204" pitchFamily="34" charset="0"/>
                <a:ea typeface="Tahoma" panose="020B0604030504040204" pitchFamily="34" charset="0"/>
                <a:cs typeface="Tahoma" panose="020B0604030504040204" pitchFamily="34" charset="0"/>
              </a:rPr>
              <a:t> </a:t>
            </a:r>
            <a:r>
              <a:rPr lang="tr-TR" dirty="0">
                <a:latin typeface="Tahoma" panose="020B0604030504040204" pitchFamily="34" charset="0"/>
                <a:ea typeface="Tahoma" panose="020B0604030504040204" pitchFamily="34" charset="0"/>
                <a:cs typeface="Tahoma" panose="020B0604030504040204" pitchFamily="34" charset="0"/>
              </a:rPr>
              <a:t>çarpılması ile elde edilen oranı ifade etmektedir.</a:t>
            </a:r>
          </a:p>
          <a:p>
            <a:pPr algn="just"/>
            <a:endParaRPr lang="tr-TR" b="1" dirty="0">
              <a:latin typeface="Times New Roman" panose="02020603050405020304" pitchFamily="18" charset="0"/>
              <a:cs typeface="Times New Roman" panose="02020603050405020304" pitchFamily="18" charset="0"/>
            </a:endParaRPr>
          </a:p>
        </p:txBody>
      </p:sp>
      <p:graphicFrame>
        <p:nvGraphicFramePr>
          <p:cNvPr id="2" name="Tablo 1"/>
          <p:cNvGraphicFramePr>
            <a:graphicFrameLocks noGrp="1"/>
          </p:cNvGraphicFramePr>
          <p:nvPr>
            <p:extLst>
              <p:ext uri="{D42A27DB-BD31-4B8C-83A1-F6EECF244321}">
                <p14:modId xmlns:p14="http://schemas.microsoft.com/office/powerpoint/2010/main" val="2162067301"/>
              </p:ext>
            </p:extLst>
          </p:nvPr>
        </p:nvGraphicFramePr>
        <p:xfrm>
          <a:off x="739738" y="4549966"/>
          <a:ext cx="10321551" cy="1432560"/>
        </p:xfrm>
        <a:graphic>
          <a:graphicData uri="http://schemas.openxmlformats.org/drawingml/2006/table">
            <a:tbl>
              <a:tblPr firstRow="1" bandRow="1">
                <a:tableStyleId>{5C22544A-7EE6-4342-B048-85BDC9FD1C3A}</a:tableStyleId>
              </a:tblPr>
              <a:tblGrid>
                <a:gridCol w="10321551">
                  <a:extLst>
                    <a:ext uri="{9D8B030D-6E8A-4147-A177-3AD203B41FA5}">
                      <a16:colId xmlns:a16="http://schemas.microsoft.com/office/drawing/2014/main" val="2389808671"/>
                    </a:ext>
                  </a:extLst>
                </a:gridCol>
              </a:tblGrid>
              <a:tr h="8538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2200" dirty="0" smtClean="0">
                          <a:solidFill>
                            <a:schemeClr val="bg1">
                              <a:lumMod val="75000"/>
                            </a:schemeClr>
                          </a:solidFill>
                        </a:rPr>
                        <a:t>İndirimli Vergi Oranı = Genel</a:t>
                      </a:r>
                      <a:r>
                        <a:rPr lang="tr-TR" sz="2200" baseline="0" dirty="0" smtClean="0">
                          <a:solidFill>
                            <a:schemeClr val="bg1">
                              <a:lumMod val="75000"/>
                            </a:schemeClr>
                          </a:solidFill>
                        </a:rPr>
                        <a:t> Vergi Oranı </a:t>
                      </a:r>
                      <a:r>
                        <a:rPr lang="tr-TR" sz="2200" b="1" kern="1200" baseline="0" dirty="0" smtClean="0">
                          <a:solidFill>
                            <a:schemeClr val="bg1">
                              <a:lumMod val="75000"/>
                            </a:schemeClr>
                          </a:solidFill>
                          <a:latin typeface="+mn-lt"/>
                          <a:ea typeface="+mn-ea"/>
                          <a:cs typeface="+mn-cs"/>
                        </a:rPr>
                        <a:t>- (Genel Vergi Oranı x Vergi İndirim oranı )</a:t>
                      </a:r>
                    </a:p>
                    <a:p>
                      <a:pPr marL="0" marR="0" lvl="0" indent="0" algn="l" defTabSz="914400" rtl="0" eaLnBrk="1" fontAlgn="auto" latinLnBrk="0" hangingPunct="1">
                        <a:lnSpc>
                          <a:spcPct val="100000"/>
                        </a:lnSpc>
                        <a:spcBef>
                          <a:spcPts val="0"/>
                        </a:spcBef>
                        <a:spcAft>
                          <a:spcPts val="0"/>
                        </a:spcAft>
                        <a:buClrTx/>
                        <a:buSzTx/>
                        <a:buFontTx/>
                        <a:buNone/>
                        <a:tabLst/>
                        <a:defRPr/>
                      </a:pPr>
                      <a:endParaRPr lang="tr-TR" sz="2200" b="1" kern="1200" baseline="0" dirty="0" smtClean="0">
                        <a:solidFill>
                          <a:schemeClr val="bg1">
                            <a:lumMod val="75000"/>
                          </a:schemeClr>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tr-TR" sz="2200" b="1" kern="1200" dirty="0" smtClean="0">
                          <a:solidFill>
                            <a:schemeClr val="bg1"/>
                          </a:solidFill>
                          <a:latin typeface="+mn-lt"/>
                          <a:ea typeface="+mn-ea"/>
                          <a:cs typeface="+mn-cs"/>
                        </a:rPr>
                        <a:t>İndirimli Vergi Oranı 2022 Yılı = %23- (%23 x %60) = % 9,20     (%13,80 Vergi İnd</a:t>
                      </a:r>
                      <a:r>
                        <a:rPr lang="tr-TR" sz="2200" b="1" kern="1200" baseline="0" dirty="0" smtClean="0">
                          <a:solidFill>
                            <a:schemeClr val="bg1"/>
                          </a:solidFill>
                          <a:latin typeface="+mn-lt"/>
                          <a:ea typeface="+mn-ea"/>
                          <a:cs typeface="+mn-cs"/>
                        </a:rPr>
                        <a:t>irimi)</a:t>
                      </a:r>
                      <a:endParaRPr lang="tr-TR" sz="2200" b="1" kern="1200" dirty="0" smtClean="0">
                        <a:solidFill>
                          <a:schemeClr val="bg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tr-TR" sz="2200" b="1" kern="1200" dirty="0" smtClean="0">
                          <a:solidFill>
                            <a:schemeClr val="bg1"/>
                          </a:solidFill>
                          <a:latin typeface="+mn-lt"/>
                          <a:ea typeface="+mn-ea"/>
                          <a:cs typeface="+mn-cs"/>
                        </a:rPr>
                        <a:t>İndirimli Vergi Oranı 2023 Yılı = %20- (%20 x %60) = % 8,00     (%12,00 Vergi İnd</a:t>
                      </a:r>
                      <a:r>
                        <a:rPr lang="tr-TR" sz="2200" b="1" kern="1200" baseline="0" dirty="0" smtClean="0">
                          <a:solidFill>
                            <a:schemeClr val="bg1"/>
                          </a:solidFill>
                          <a:latin typeface="+mn-lt"/>
                          <a:ea typeface="+mn-ea"/>
                          <a:cs typeface="+mn-cs"/>
                        </a:rPr>
                        <a:t>irimi)</a:t>
                      </a:r>
                      <a:endParaRPr lang="tr-TR" sz="2200" b="1" kern="1200" dirty="0" smtClean="0">
                        <a:solidFill>
                          <a:schemeClr val="bg1"/>
                        </a:solidFill>
                        <a:latin typeface="+mn-lt"/>
                        <a:ea typeface="+mn-ea"/>
                        <a:cs typeface="+mn-cs"/>
                      </a:endParaRPr>
                    </a:p>
                  </a:txBody>
                  <a:tcPr/>
                </a:tc>
                <a:extLst>
                  <a:ext uri="{0D108BD9-81ED-4DB2-BD59-A6C34878D82A}">
                    <a16:rowId xmlns:a16="http://schemas.microsoft.com/office/drawing/2014/main" val="767526145"/>
                  </a:ext>
                </a:extLst>
              </a:tr>
            </a:tbl>
          </a:graphicData>
        </a:graphic>
      </p:graphicFrame>
    </p:spTree>
    <p:extLst>
      <p:ext uri="{BB962C8B-B14F-4D97-AF65-F5344CB8AC3E}">
        <p14:creationId xmlns:p14="http://schemas.microsoft.com/office/powerpoint/2010/main" val="16586121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a:xfrm>
            <a:off x="11645267" y="6489989"/>
            <a:ext cx="4953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B0CF3B3-BFF4-462F-8B49-16C690F8C531}" type="slidenum">
              <a:rPr kumimoji="0" lang="tr-TR" sz="1500" b="0" i="0" u="none" strike="noStrike" kern="1200" cap="none" spc="0" normalizeH="0" baseline="0" noProof="0" smtClean="0">
                <a:ln>
                  <a:noFill/>
                </a:ln>
                <a:solidFill>
                  <a:prstClr val="white"/>
                </a:solidFill>
                <a:effectLst/>
                <a:uLnTx/>
                <a:uFillTx/>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tr-TR" sz="1500" b="0" i="0" u="none" strike="noStrike" kern="1200" cap="none" spc="0" normalizeH="0" baseline="0" noProof="0" dirty="0">
              <a:ln>
                <a:noFill/>
              </a:ln>
              <a:solidFill>
                <a:prstClr val="white"/>
              </a:solidFill>
              <a:effectLst/>
              <a:uLnTx/>
              <a:uFillTx/>
            </a:endParaRPr>
          </a:p>
        </p:txBody>
      </p:sp>
      <p:sp>
        <p:nvSpPr>
          <p:cNvPr id="6" name="Metin kutusu 5">
            <a:extLst>
              <a:ext uri="{FF2B5EF4-FFF2-40B4-BE49-F238E27FC236}">
                <a16:creationId xmlns:a16="http://schemas.microsoft.com/office/drawing/2014/main" id="{3FFE89F2-5AD7-4317-9070-8C07066819B4}"/>
              </a:ext>
            </a:extLst>
          </p:cNvPr>
          <p:cNvSpPr txBox="1"/>
          <p:nvPr/>
        </p:nvSpPr>
        <p:spPr>
          <a:xfrm>
            <a:off x="1059436" y="733633"/>
            <a:ext cx="10170367" cy="461665"/>
          </a:xfrm>
          <a:prstGeom prst="rect">
            <a:avLst/>
          </a:prstGeom>
          <a:solidFill>
            <a:schemeClr val="accent1">
              <a:lumMod val="75000"/>
            </a:schemeClr>
          </a:solidFill>
        </p:spPr>
        <p:txBody>
          <a:bodyPr wrap="square" rtlCol="0">
            <a:spAutoFit/>
          </a:bodyPr>
          <a:lstStyle/>
          <a:p>
            <a:pPr lvl="0" algn="ctr">
              <a:defRPr/>
            </a:pPr>
            <a:r>
              <a:rPr lang="tr-TR" sz="2400" b="1" dirty="0">
                <a:solidFill>
                  <a:prstClr val="white"/>
                </a:solidFill>
              </a:rPr>
              <a:t>Yatırım Türleri</a:t>
            </a:r>
          </a:p>
        </p:txBody>
      </p:sp>
      <p:sp>
        <p:nvSpPr>
          <p:cNvPr id="2" name="Dikdörtgen 1"/>
          <p:cNvSpPr/>
          <p:nvPr/>
        </p:nvSpPr>
        <p:spPr>
          <a:xfrm>
            <a:off x="1059436" y="1563460"/>
            <a:ext cx="10170367" cy="5109091"/>
          </a:xfrm>
          <a:prstGeom prst="rect">
            <a:avLst/>
          </a:prstGeom>
        </p:spPr>
        <p:txBody>
          <a:bodyPr wrap="square">
            <a:spAutoFit/>
          </a:bodyPr>
          <a:lstStyle/>
          <a:p>
            <a:pPr algn="just">
              <a:lnSpc>
                <a:spcPct val="150000"/>
              </a:lnSpc>
              <a:spcAft>
                <a:spcPts val="600"/>
              </a:spcAft>
            </a:pPr>
            <a:r>
              <a:rPr lang="tr-TR" b="1" dirty="0">
                <a:latin typeface="Tahoma" panose="020B0604030504040204" pitchFamily="34" charset="0"/>
                <a:ea typeface="Tahoma" panose="020B0604030504040204" pitchFamily="34" charset="0"/>
                <a:cs typeface="Tahoma" panose="020B0604030504040204" pitchFamily="34" charset="0"/>
              </a:rPr>
              <a:t>- Komple yeni yatırım:</a:t>
            </a:r>
            <a:r>
              <a:rPr lang="tr-TR" dirty="0">
                <a:latin typeface="Tahoma" panose="020B0604030504040204" pitchFamily="34" charset="0"/>
                <a:ea typeface="Tahoma" panose="020B0604030504040204" pitchFamily="34" charset="0"/>
                <a:cs typeface="Tahoma" panose="020B0604030504040204" pitchFamily="34" charset="0"/>
              </a:rPr>
              <a:t> Mal ve hizmet üretimine yönelik olarak ana makine ve teçhizat ile                                         yardımcı tesisleri içeren, gerektiğinde arazi-arsa ve bina-inşaat harcamalarını da ihtiva eden,                                      </a:t>
            </a:r>
            <a:r>
              <a:rPr lang="tr-TR" u="sng" dirty="0">
                <a:latin typeface="Tahoma" panose="020B0604030504040204" pitchFamily="34" charset="0"/>
                <a:ea typeface="Tahoma" panose="020B0604030504040204" pitchFamily="34" charset="0"/>
                <a:cs typeface="Tahoma" panose="020B0604030504040204" pitchFamily="34" charset="0"/>
              </a:rPr>
              <a:t>yatırımın yapılacağı yerde aynı üretim konusunda mevcut tesisi veya mevcut tesisi ile                    altyapı bütünlüğü  bulunmayan yatırımları</a:t>
            </a:r>
            <a:r>
              <a:rPr lang="tr-TR" dirty="0">
                <a:latin typeface="Tahoma" panose="020B0604030504040204" pitchFamily="34" charset="0"/>
                <a:ea typeface="Tahoma" panose="020B0604030504040204" pitchFamily="34" charset="0"/>
                <a:cs typeface="Tahoma" panose="020B0604030504040204" pitchFamily="34" charset="0"/>
              </a:rPr>
              <a:t>,</a:t>
            </a:r>
          </a:p>
          <a:p>
            <a:pPr marL="285750" indent="-285750" algn="just">
              <a:lnSpc>
                <a:spcPct val="150000"/>
              </a:lnSpc>
              <a:spcAft>
                <a:spcPts val="600"/>
              </a:spcAft>
              <a:buFontTx/>
              <a:buChar char="-"/>
            </a:pPr>
            <a:endParaRPr lang="tr-TR" sz="800" dirty="0">
              <a:latin typeface="Tahoma" panose="020B0604030504040204" pitchFamily="34" charset="0"/>
              <a:ea typeface="Tahoma" panose="020B0604030504040204" pitchFamily="34" charset="0"/>
              <a:cs typeface="Tahoma" panose="020B0604030504040204" pitchFamily="34" charset="0"/>
            </a:endParaRPr>
          </a:p>
          <a:p>
            <a:pPr algn="just">
              <a:lnSpc>
                <a:spcPct val="150000"/>
              </a:lnSpc>
              <a:spcAft>
                <a:spcPts val="600"/>
              </a:spcAft>
            </a:pPr>
            <a:r>
              <a:rPr lang="tr-TR" b="1" dirty="0">
                <a:latin typeface="Tahoma" panose="020B0604030504040204" pitchFamily="34" charset="0"/>
                <a:ea typeface="Tahoma" panose="020B0604030504040204" pitchFamily="34" charset="0"/>
                <a:cs typeface="Tahoma" panose="020B0604030504040204" pitchFamily="34" charset="0"/>
              </a:rPr>
              <a:t>- Tevsi:</a:t>
            </a:r>
            <a:r>
              <a:rPr lang="tr-TR" dirty="0">
                <a:latin typeface="Tahoma" panose="020B0604030504040204" pitchFamily="34" charset="0"/>
                <a:ea typeface="Tahoma" panose="020B0604030504040204" pitchFamily="34" charset="0"/>
                <a:cs typeface="Tahoma" panose="020B0604030504040204" pitchFamily="34" charset="0"/>
              </a:rPr>
              <a:t> Mevcut bir yatırıma üretim hattı veya makine ve teçhizat ilavesiyle </a:t>
            </a:r>
            <a:r>
              <a:rPr lang="tr-TR" u="sng" dirty="0">
                <a:latin typeface="Tahoma" panose="020B0604030504040204" pitchFamily="34" charset="0"/>
                <a:ea typeface="Tahoma" panose="020B0604030504040204" pitchFamily="34" charset="0"/>
                <a:cs typeface="Tahoma" panose="020B0604030504040204" pitchFamily="34" charset="0"/>
              </a:rPr>
              <a:t>kapasitenin artırılmasına yönelik olan</a:t>
            </a:r>
            <a:r>
              <a:rPr lang="tr-TR" dirty="0">
                <a:latin typeface="Tahoma" panose="020B0604030504040204" pitchFamily="34" charset="0"/>
                <a:ea typeface="Tahoma" panose="020B0604030504040204" pitchFamily="34" charset="0"/>
                <a:cs typeface="Tahoma" panose="020B0604030504040204" pitchFamily="34" charset="0"/>
              </a:rPr>
              <a:t> ve</a:t>
            </a:r>
            <a:r>
              <a:rPr lang="tr-TR" b="1" dirty="0">
                <a:latin typeface="Tahoma" panose="020B0604030504040204" pitchFamily="34" charset="0"/>
                <a:ea typeface="Tahoma" panose="020B0604030504040204" pitchFamily="34" charset="0"/>
                <a:cs typeface="Tahoma" panose="020B0604030504040204" pitchFamily="34" charset="0"/>
              </a:rPr>
              <a:t> </a:t>
            </a:r>
            <a:r>
              <a:rPr lang="tr-TR" u="sng" dirty="0">
                <a:latin typeface="Tahoma" panose="020B0604030504040204" pitchFamily="34" charset="0"/>
                <a:ea typeface="Tahoma" panose="020B0604030504040204" pitchFamily="34" charset="0"/>
                <a:cs typeface="Tahoma" panose="020B0604030504040204" pitchFamily="34" charset="0"/>
              </a:rPr>
              <a:t>mevcut tesis ile alt yapı müşterekliği oluşturarak</a:t>
            </a:r>
            <a:r>
              <a:rPr lang="tr-TR" b="1" u="sng" dirty="0">
                <a:latin typeface="Tahoma" panose="020B0604030504040204" pitchFamily="34" charset="0"/>
                <a:ea typeface="Tahoma" panose="020B0604030504040204" pitchFamily="34" charset="0"/>
                <a:cs typeface="Tahoma" panose="020B0604030504040204" pitchFamily="34" charset="0"/>
              </a:rPr>
              <a:t>                                 </a:t>
            </a:r>
            <a:r>
              <a:rPr lang="tr-TR" u="sng" dirty="0">
                <a:latin typeface="Tahoma" panose="020B0604030504040204" pitchFamily="34" charset="0"/>
                <a:ea typeface="Tahoma" panose="020B0604030504040204" pitchFamily="34" charset="0"/>
                <a:cs typeface="Tahoma" panose="020B0604030504040204" pitchFamily="34" charset="0"/>
              </a:rPr>
              <a:t>bir bütün teşkil eden yatırımları</a:t>
            </a:r>
            <a:r>
              <a:rPr lang="tr-TR" dirty="0">
                <a:latin typeface="Tahoma" panose="020B0604030504040204" pitchFamily="34" charset="0"/>
                <a:ea typeface="Tahoma" panose="020B0604030504040204" pitchFamily="34" charset="0"/>
                <a:cs typeface="Tahoma" panose="020B0604030504040204" pitchFamily="34" charset="0"/>
              </a:rPr>
              <a:t>,</a:t>
            </a:r>
          </a:p>
          <a:p>
            <a:pPr marL="285750" indent="-285750" algn="just">
              <a:lnSpc>
                <a:spcPct val="150000"/>
              </a:lnSpc>
              <a:spcAft>
                <a:spcPts val="600"/>
              </a:spcAft>
              <a:buFontTx/>
              <a:buChar char="-"/>
            </a:pPr>
            <a:endParaRPr lang="tr-TR" sz="800" dirty="0">
              <a:latin typeface="Tahoma" panose="020B0604030504040204" pitchFamily="34" charset="0"/>
              <a:ea typeface="Tahoma" panose="020B0604030504040204" pitchFamily="34" charset="0"/>
              <a:cs typeface="Tahoma" panose="020B0604030504040204" pitchFamily="34" charset="0"/>
            </a:endParaRPr>
          </a:p>
          <a:p>
            <a:pPr algn="just">
              <a:lnSpc>
                <a:spcPct val="150000"/>
              </a:lnSpc>
              <a:spcAft>
                <a:spcPts val="600"/>
              </a:spcAft>
            </a:pPr>
            <a:r>
              <a:rPr lang="tr-TR" b="1" dirty="0">
                <a:latin typeface="Tahoma" panose="020B0604030504040204" pitchFamily="34" charset="0"/>
                <a:ea typeface="Tahoma" panose="020B0604030504040204" pitchFamily="34" charset="0"/>
                <a:cs typeface="Tahoma" panose="020B0604030504040204" pitchFamily="34" charset="0"/>
              </a:rPr>
              <a:t>- Ürün çeşitlendirme:</a:t>
            </a:r>
            <a:r>
              <a:rPr lang="tr-TR" dirty="0">
                <a:latin typeface="Tahoma" panose="020B0604030504040204" pitchFamily="34" charset="0"/>
                <a:ea typeface="Tahoma" panose="020B0604030504040204" pitchFamily="34" charset="0"/>
                <a:cs typeface="Tahoma" panose="020B0604030504040204" pitchFamily="34" charset="0"/>
              </a:rPr>
              <a:t> </a:t>
            </a:r>
            <a:r>
              <a:rPr lang="tr-TR" u="sng" dirty="0">
                <a:latin typeface="Tahoma" panose="020B0604030504040204" pitchFamily="34" charset="0"/>
                <a:ea typeface="Tahoma" panose="020B0604030504040204" pitchFamily="34" charset="0"/>
                <a:cs typeface="Tahoma" panose="020B0604030504040204" pitchFamily="34" charset="0"/>
              </a:rPr>
              <a:t>Mevcut tesisler ile altyapı müşterekliği olan</a:t>
            </a:r>
            <a:r>
              <a:rPr lang="tr-TR" dirty="0">
                <a:latin typeface="Tahoma" panose="020B0604030504040204" pitchFamily="34" charset="0"/>
                <a:ea typeface="Tahoma" panose="020B0604030504040204" pitchFamily="34" charset="0"/>
                <a:cs typeface="Tahoma" panose="020B0604030504040204" pitchFamily="34" charset="0"/>
              </a:rPr>
              <a:t>, aynı işletmede                       mevcut makine ve teçhizata yapılacak ilave yatırımla </a:t>
            </a:r>
            <a:r>
              <a:rPr lang="tr-TR" u="sng" dirty="0">
                <a:latin typeface="Tahoma" panose="020B0604030504040204" pitchFamily="34" charset="0"/>
                <a:ea typeface="Tahoma" panose="020B0604030504040204" pitchFamily="34" charset="0"/>
                <a:cs typeface="Tahoma" panose="020B0604030504040204" pitchFamily="34" charset="0"/>
              </a:rPr>
              <a:t>farklı bir nihai ürün elde edilmesine               yönelik yatırımları</a:t>
            </a:r>
            <a:r>
              <a:rPr lang="tr-TR" dirty="0">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41389773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a:xfrm>
            <a:off x="11645267" y="6489989"/>
            <a:ext cx="4953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B0CF3B3-BFF4-462F-8B49-16C690F8C531}" type="slidenum">
              <a:rPr kumimoji="0" lang="tr-TR" sz="1500" b="0" i="0" u="none" strike="noStrike" kern="1200" cap="none" spc="0" normalizeH="0" baseline="0" noProof="0" smtClean="0">
                <a:ln>
                  <a:noFill/>
                </a:ln>
                <a:solidFill>
                  <a:prstClr val="white"/>
                </a:solidFill>
                <a:effectLst/>
                <a:uLnTx/>
                <a:uFillTx/>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tr-TR" sz="1500" b="0" i="0" u="none" strike="noStrike" kern="1200" cap="none" spc="0" normalizeH="0" baseline="0" noProof="0" dirty="0">
              <a:ln>
                <a:noFill/>
              </a:ln>
              <a:solidFill>
                <a:prstClr val="white"/>
              </a:solidFill>
              <a:effectLst/>
              <a:uLnTx/>
              <a:uFillTx/>
            </a:endParaRPr>
          </a:p>
        </p:txBody>
      </p:sp>
      <p:sp>
        <p:nvSpPr>
          <p:cNvPr id="6" name="Metin kutusu 5">
            <a:extLst>
              <a:ext uri="{FF2B5EF4-FFF2-40B4-BE49-F238E27FC236}">
                <a16:creationId xmlns:a16="http://schemas.microsoft.com/office/drawing/2014/main" id="{3FFE89F2-5AD7-4317-9070-8C07066819B4}"/>
              </a:ext>
            </a:extLst>
          </p:cNvPr>
          <p:cNvSpPr txBox="1"/>
          <p:nvPr/>
        </p:nvSpPr>
        <p:spPr>
          <a:xfrm>
            <a:off x="863494" y="546820"/>
            <a:ext cx="10325616" cy="461665"/>
          </a:xfrm>
          <a:prstGeom prst="rect">
            <a:avLst/>
          </a:prstGeom>
          <a:solidFill>
            <a:schemeClr val="accent1">
              <a:lumMod val="75000"/>
            </a:schemeClr>
          </a:solidFill>
        </p:spPr>
        <p:txBody>
          <a:bodyPr wrap="square" rtlCol="0">
            <a:spAutoFit/>
          </a:bodyPr>
          <a:lstStyle/>
          <a:p>
            <a:pPr lvl="0" algn="ctr">
              <a:defRPr/>
            </a:pPr>
            <a:r>
              <a:rPr lang="tr-TR" sz="2400" b="1" dirty="0">
                <a:solidFill>
                  <a:prstClr val="white"/>
                </a:solidFill>
              </a:rPr>
              <a:t>Yatırım Türleri</a:t>
            </a:r>
          </a:p>
        </p:txBody>
      </p:sp>
      <p:sp>
        <p:nvSpPr>
          <p:cNvPr id="2" name="Dikdörtgen 1"/>
          <p:cNvSpPr/>
          <p:nvPr/>
        </p:nvSpPr>
        <p:spPr>
          <a:xfrm>
            <a:off x="863494" y="1424961"/>
            <a:ext cx="10325616" cy="5247590"/>
          </a:xfrm>
          <a:prstGeom prst="rect">
            <a:avLst/>
          </a:prstGeom>
        </p:spPr>
        <p:txBody>
          <a:bodyPr wrap="square">
            <a:spAutoFit/>
          </a:bodyPr>
          <a:lstStyle/>
          <a:p>
            <a:pPr lvl="0" algn="just">
              <a:lnSpc>
                <a:spcPct val="150000"/>
              </a:lnSpc>
              <a:spcAft>
                <a:spcPts val="600"/>
              </a:spcAft>
            </a:pPr>
            <a:r>
              <a:rPr lang="tr-TR" b="1" dirty="0">
                <a:solidFill>
                  <a:prstClr val="black"/>
                </a:solidFill>
                <a:latin typeface="Tahoma" panose="020B0604030504040204" pitchFamily="34" charset="0"/>
                <a:ea typeface="Tahoma" panose="020B0604030504040204" pitchFamily="34" charset="0"/>
                <a:cs typeface="Tahoma" panose="020B0604030504040204" pitchFamily="34" charset="0"/>
              </a:rPr>
              <a:t>- Modernizasyon:</a:t>
            </a:r>
            <a:r>
              <a:rPr lang="tr-TR" dirty="0">
                <a:solidFill>
                  <a:prstClr val="black"/>
                </a:solidFill>
                <a:latin typeface="Tahoma" panose="020B0604030504040204" pitchFamily="34" charset="0"/>
                <a:ea typeface="Tahoma" panose="020B0604030504040204" pitchFamily="34" charset="0"/>
                <a:cs typeface="Tahoma" panose="020B0604030504040204" pitchFamily="34" charset="0"/>
              </a:rPr>
              <a:t> Mevcut tesislerin üretim hatlarında </a:t>
            </a:r>
            <a:r>
              <a:rPr lang="tr-TR" u="sng" dirty="0">
                <a:solidFill>
                  <a:prstClr val="black"/>
                </a:solidFill>
                <a:latin typeface="Tahoma" panose="020B0604030504040204" pitchFamily="34" charset="0"/>
                <a:ea typeface="Tahoma" panose="020B0604030504040204" pitchFamily="34" charset="0"/>
                <a:cs typeface="Tahoma" panose="020B0604030504040204" pitchFamily="34" charset="0"/>
              </a:rPr>
              <a:t>teknik ve/veya ekonomik ömrünü tamamlamış makine ve teçhizata uygun parçaların eklenmesini</a:t>
            </a:r>
            <a:r>
              <a:rPr lang="tr-TR" dirty="0">
                <a:solidFill>
                  <a:prstClr val="black"/>
                </a:solidFill>
                <a:latin typeface="Tahoma" panose="020B0604030504040204" pitchFamily="34" charset="0"/>
                <a:ea typeface="Tahoma" panose="020B0604030504040204" pitchFamily="34" charset="0"/>
                <a:cs typeface="Tahoma" panose="020B0604030504040204" pitchFamily="34" charset="0"/>
              </a:rPr>
              <a:t> veya </a:t>
            </a:r>
            <a:r>
              <a:rPr lang="tr-TR" u="sng" dirty="0">
                <a:solidFill>
                  <a:prstClr val="black"/>
                </a:solidFill>
                <a:latin typeface="Tahoma" panose="020B0604030504040204" pitchFamily="34" charset="0"/>
                <a:ea typeface="Tahoma" panose="020B0604030504040204" pitchFamily="34" charset="0"/>
                <a:cs typeface="Tahoma" panose="020B0604030504040204" pitchFamily="34" charset="0"/>
              </a:rPr>
              <a:t>mevcut makine ve              teçhizatın yenileri ile değiştirilmesini</a:t>
            </a:r>
            <a:r>
              <a:rPr lang="tr-TR"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tr-TR" u="sng" dirty="0">
                <a:solidFill>
                  <a:prstClr val="black"/>
                </a:solidFill>
                <a:latin typeface="Tahoma" panose="020B0604030504040204" pitchFamily="34" charset="0"/>
                <a:ea typeface="Tahoma" panose="020B0604030504040204" pitchFamily="34" charset="0"/>
                <a:cs typeface="Tahoma" panose="020B0604030504040204" pitchFamily="34" charset="0"/>
              </a:rPr>
              <a:t>tesiste eksik kalmış bölümlerin tamamlanmasını</a:t>
            </a:r>
            <a:r>
              <a:rPr lang="tr-TR"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tr-TR" u="sng" dirty="0">
                <a:solidFill>
                  <a:prstClr val="black"/>
                </a:solidFill>
                <a:latin typeface="Tahoma" panose="020B0604030504040204" pitchFamily="34" charset="0"/>
                <a:ea typeface="Tahoma" panose="020B0604030504040204" pitchFamily="34" charset="0"/>
                <a:cs typeface="Tahoma" panose="020B0604030504040204" pitchFamily="34" charset="0"/>
              </a:rPr>
              <a:t>nihai ürünün doğrudan kalitesinin yükseltilmesini veya modelinin değiştirilmesini içeren yatırımları</a:t>
            </a:r>
            <a:r>
              <a:rPr lang="tr-TR"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marL="285750" lvl="0" indent="-285750" algn="just">
              <a:lnSpc>
                <a:spcPct val="150000"/>
              </a:lnSpc>
              <a:spcAft>
                <a:spcPts val="600"/>
              </a:spcAft>
              <a:buFontTx/>
              <a:buChar char="-"/>
            </a:pPr>
            <a:endParaRPr lang="tr-TR" sz="6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lvl="0" algn="just">
              <a:lnSpc>
                <a:spcPct val="150000"/>
              </a:lnSpc>
              <a:spcAft>
                <a:spcPts val="600"/>
              </a:spcAft>
            </a:pPr>
            <a:r>
              <a:rPr lang="tr-TR" b="1" dirty="0">
                <a:solidFill>
                  <a:prstClr val="black"/>
                </a:solidFill>
                <a:latin typeface="Tahoma" panose="020B0604030504040204" pitchFamily="34" charset="0"/>
                <a:ea typeface="Tahoma" panose="020B0604030504040204" pitchFamily="34" charset="0"/>
                <a:cs typeface="Tahoma" panose="020B0604030504040204" pitchFamily="34" charset="0"/>
              </a:rPr>
              <a:t>* Komple yeni, Tevsi, Modernizasyon ve Ürün Çeşitlendirme</a:t>
            </a:r>
            <a:r>
              <a:rPr lang="tr-TR" dirty="0">
                <a:solidFill>
                  <a:prstClr val="black"/>
                </a:solidFill>
                <a:latin typeface="Tahoma" panose="020B0604030504040204" pitchFamily="34" charset="0"/>
                <a:ea typeface="Tahoma" panose="020B0604030504040204" pitchFamily="34" charset="0"/>
                <a:cs typeface="Tahoma" panose="020B0604030504040204" pitchFamily="34" charset="0"/>
              </a:rPr>
              <a:t> cinslerindeki yatırımların                            </a:t>
            </a:r>
            <a:r>
              <a:rPr lang="tr-TR" u="sng" dirty="0">
                <a:solidFill>
                  <a:prstClr val="black"/>
                </a:solidFill>
                <a:latin typeface="Tahoma" panose="020B0604030504040204" pitchFamily="34" charset="0"/>
                <a:ea typeface="Tahoma" panose="020B0604030504040204" pitchFamily="34" charset="0"/>
                <a:cs typeface="Tahoma" panose="020B0604030504040204" pitchFamily="34" charset="0"/>
              </a:rPr>
              <a:t>aynı il sınırları içinde olması gerekir</a:t>
            </a:r>
            <a:r>
              <a:rPr lang="tr-TR"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marL="285750" lvl="0" indent="-285750" algn="just">
              <a:lnSpc>
                <a:spcPct val="150000"/>
              </a:lnSpc>
              <a:spcAft>
                <a:spcPts val="600"/>
              </a:spcAft>
              <a:buFont typeface="Arial" panose="020B0604020202020204" pitchFamily="34" charset="0"/>
              <a:buChar char="•"/>
            </a:pPr>
            <a:endParaRPr lang="tr-TR" sz="6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lvl="0" algn="just">
              <a:lnSpc>
                <a:spcPct val="150000"/>
              </a:lnSpc>
            </a:pPr>
            <a:r>
              <a:rPr lang="tr-TR" b="1" dirty="0">
                <a:solidFill>
                  <a:prstClr val="black"/>
                </a:solidFill>
                <a:latin typeface="Tahoma" panose="020B0604030504040204" pitchFamily="34" charset="0"/>
                <a:ea typeface="Tahoma" panose="020B0604030504040204" pitchFamily="34" charset="0"/>
                <a:cs typeface="Tahoma" panose="020B0604030504040204" pitchFamily="34" charset="0"/>
              </a:rPr>
              <a:t>- Entegrasyon:</a:t>
            </a:r>
            <a:r>
              <a:rPr lang="tr-TR" dirty="0">
                <a:solidFill>
                  <a:prstClr val="black"/>
                </a:solidFill>
                <a:latin typeface="Tahoma" panose="020B0604030504040204" pitchFamily="34" charset="0"/>
                <a:ea typeface="Tahoma" panose="020B0604030504040204" pitchFamily="34" charset="0"/>
                <a:cs typeface="Tahoma" panose="020B0604030504040204" pitchFamily="34" charset="0"/>
              </a:rPr>
              <a:t> Mal ve hizmet üreten tesislerin mevcut üretim hatlarında elde edilen                           nihai ürüne bütünleyici nitelikte ara malı verecek ve/veya üretilmekte olan nihai ürünü                              ara malı olarak kullanabilecek şekilde, </a:t>
            </a:r>
            <a:r>
              <a:rPr lang="tr-TR" u="sng" dirty="0">
                <a:solidFill>
                  <a:prstClr val="black"/>
                </a:solidFill>
                <a:latin typeface="Tahoma" panose="020B0604030504040204" pitchFamily="34" charset="0"/>
                <a:ea typeface="Tahoma" panose="020B0604030504040204" pitchFamily="34" charset="0"/>
                <a:cs typeface="Tahoma" panose="020B0604030504040204" pitchFamily="34" charset="0"/>
              </a:rPr>
              <a:t>mevcut tesise ileri ve/veya geriye doğru entegre olan</a:t>
            </a:r>
            <a:r>
              <a:rPr lang="tr-TR" dirty="0">
                <a:solidFill>
                  <a:prstClr val="black"/>
                </a:solidFill>
                <a:latin typeface="Tahoma" panose="020B0604030504040204" pitchFamily="34" charset="0"/>
                <a:ea typeface="Tahoma" panose="020B0604030504040204" pitchFamily="34" charset="0"/>
                <a:cs typeface="Tahoma" panose="020B0604030504040204" pitchFamily="34" charset="0"/>
              </a:rPr>
              <a:t>, yatırımın konusu ve projenin özelliği dikkate alınarak </a:t>
            </a:r>
            <a:r>
              <a:rPr lang="tr-TR" u="sng" dirty="0">
                <a:solidFill>
                  <a:prstClr val="black"/>
                </a:solidFill>
                <a:latin typeface="Tahoma" panose="020B0604030504040204" pitchFamily="34" charset="0"/>
                <a:ea typeface="Tahoma" panose="020B0604030504040204" pitchFamily="34" charset="0"/>
                <a:cs typeface="Tahoma" panose="020B0604030504040204" pitchFamily="34" charset="0"/>
              </a:rPr>
              <a:t>kaideten aynı il sınırları içinde veya                       aynı yerde ve aynı tesis bünyesinde olan yatırımları</a:t>
            </a:r>
            <a:r>
              <a:rPr lang="tr-TR" dirty="0">
                <a:solidFill>
                  <a:prstClr val="black"/>
                </a:solidFill>
                <a:latin typeface="Tahoma" panose="020B0604030504040204" pitchFamily="34" charset="0"/>
                <a:ea typeface="Tahoma" panose="020B0604030504040204" pitchFamily="34" charset="0"/>
                <a:cs typeface="Tahoma" panose="020B0604030504040204" pitchFamily="34" charset="0"/>
              </a:rPr>
              <a:t>,</a:t>
            </a:r>
            <a:endParaRPr lang="tr-TR" dirty="0"/>
          </a:p>
        </p:txBody>
      </p:sp>
    </p:spTree>
    <p:extLst>
      <p:ext uri="{BB962C8B-B14F-4D97-AF65-F5344CB8AC3E}">
        <p14:creationId xmlns:p14="http://schemas.microsoft.com/office/powerpoint/2010/main" val="15601446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521110" y="157316"/>
            <a:ext cx="11120284" cy="6536772"/>
          </a:xfrm>
        </p:spPr>
        <p:txBody>
          <a:bodyPr/>
          <a:lstStyle/>
          <a:p>
            <a:pPr marL="0" indent="0" algn="ctr">
              <a:buNone/>
            </a:pPr>
            <a:endParaRPr lang="tr-TR" b="1" dirty="0" smtClean="0"/>
          </a:p>
          <a:p>
            <a:pPr marL="0" indent="0" algn="ctr">
              <a:buNone/>
            </a:pPr>
            <a:endParaRPr lang="tr-TR" sz="1200" b="1" dirty="0" smtClean="0"/>
          </a:p>
          <a:p>
            <a:pPr marL="0" indent="0" algn="ctr">
              <a:buNone/>
            </a:pPr>
            <a:r>
              <a:rPr lang="tr-TR" b="1" dirty="0" smtClean="0"/>
              <a:t>Komple </a:t>
            </a:r>
            <a:r>
              <a:rPr lang="tr-TR" b="1" dirty="0"/>
              <a:t>Yeni Yatırımlarda</a:t>
            </a:r>
            <a:endParaRPr lang="tr-TR" dirty="0"/>
          </a:p>
        </p:txBody>
      </p:sp>
      <p:sp>
        <p:nvSpPr>
          <p:cNvPr id="6" name="Yuvarlatılmış Dikdörtgen 5"/>
          <p:cNvSpPr/>
          <p:nvPr/>
        </p:nvSpPr>
        <p:spPr>
          <a:xfrm>
            <a:off x="521110" y="1404892"/>
            <a:ext cx="4469946" cy="6204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dirty="0" smtClean="0">
                <a:solidFill>
                  <a:schemeClr val="tx1"/>
                </a:solidFill>
              </a:rPr>
              <a:t>Yatırım Döneminde</a:t>
            </a:r>
            <a:r>
              <a:rPr lang="tr-TR" sz="3200" dirty="0" smtClean="0"/>
              <a:t>	</a:t>
            </a:r>
            <a:endParaRPr lang="tr-TR" sz="3200" dirty="0"/>
          </a:p>
        </p:txBody>
      </p:sp>
      <p:sp>
        <p:nvSpPr>
          <p:cNvPr id="7" name="Yuvarlatılmış Dikdörtgen 6"/>
          <p:cNvSpPr/>
          <p:nvPr/>
        </p:nvSpPr>
        <p:spPr>
          <a:xfrm>
            <a:off x="521110" y="2235350"/>
            <a:ext cx="4469946" cy="198121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dirty="0" smtClean="0">
              <a:solidFill>
                <a:srgbClr val="0070C0"/>
              </a:solidFill>
            </a:endParaRPr>
          </a:p>
          <a:p>
            <a:pPr algn="ctr"/>
            <a:r>
              <a:rPr lang="tr-TR" sz="2800" dirty="0" smtClean="0">
                <a:solidFill>
                  <a:srgbClr val="0070C0"/>
                </a:solidFill>
              </a:rPr>
              <a:t>Yatırım Harcamaları Başlamış Olup, Kısmen Tamamlama ve Üretime Başlama Şartı Aranmaksızın</a:t>
            </a:r>
            <a:r>
              <a:rPr lang="tr-TR" sz="3200" dirty="0" smtClean="0">
                <a:solidFill>
                  <a:srgbClr val="0070C0"/>
                </a:solidFill>
              </a:rPr>
              <a:t>	</a:t>
            </a:r>
            <a:endParaRPr lang="tr-TR" sz="3200" dirty="0">
              <a:solidFill>
                <a:srgbClr val="0070C0"/>
              </a:solidFill>
            </a:endParaRPr>
          </a:p>
        </p:txBody>
      </p:sp>
      <p:sp>
        <p:nvSpPr>
          <p:cNvPr id="8" name="Yuvarlatılmış Dikdörtgen 7"/>
          <p:cNvSpPr/>
          <p:nvPr/>
        </p:nvSpPr>
        <p:spPr>
          <a:xfrm>
            <a:off x="552340" y="4375127"/>
            <a:ext cx="4469946" cy="840923"/>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dirty="0" smtClean="0">
                <a:solidFill>
                  <a:schemeClr val="tx1"/>
                </a:solidFill>
              </a:rPr>
              <a:t>Diğer Faaliyetlerden Kazançlara Uygulanır.</a:t>
            </a:r>
            <a:r>
              <a:rPr lang="tr-TR" sz="3200" dirty="0" smtClean="0">
                <a:solidFill>
                  <a:schemeClr val="tx1"/>
                </a:solidFill>
              </a:rPr>
              <a:t>	</a:t>
            </a:r>
            <a:endParaRPr lang="tr-TR" sz="3200" dirty="0">
              <a:solidFill>
                <a:schemeClr val="tx1"/>
              </a:solidFill>
            </a:endParaRPr>
          </a:p>
        </p:txBody>
      </p:sp>
      <p:sp>
        <p:nvSpPr>
          <p:cNvPr id="9" name="Yuvarlatılmış Dikdörtgen 8"/>
          <p:cNvSpPr/>
          <p:nvPr/>
        </p:nvSpPr>
        <p:spPr>
          <a:xfrm>
            <a:off x="6483364" y="1404892"/>
            <a:ext cx="4904696" cy="6204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dirty="0" smtClean="0">
                <a:solidFill>
                  <a:schemeClr val="tx1"/>
                </a:solidFill>
              </a:rPr>
              <a:t>Yatırım Tamamlandıktan Sonra</a:t>
            </a:r>
            <a:endParaRPr lang="tr-TR" sz="2800" dirty="0">
              <a:solidFill>
                <a:schemeClr val="tx1"/>
              </a:solidFill>
            </a:endParaRPr>
          </a:p>
        </p:txBody>
      </p:sp>
      <p:sp>
        <p:nvSpPr>
          <p:cNvPr id="10" name="Yuvarlatılmış Dikdörtgen 9"/>
          <p:cNvSpPr/>
          <p:nvPr/>
        </p:nvSpPr>
        <p:spPr>
          <a:xfrm>
            <a:off x="6483364" y="2235350"/>
            <a:ext cx="4904696" cy="1959428"/>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dirty="0">
                <a:solidFill>
                  <a:srgbClr val="0070C0"/>
                </a:solidFill>
              </a:rPr>
              <a:t>Yatırım Harcamaları </a:t>
            </a:r>
            <a:r>
              <a:rPr lang="tr-TR" sz="2800" dirty="0" smtClean="0">
                <a:solidFill>
                  <a:srgbClr val="0070C0"/>
                </a:solidFill>
              </a:rPr>
              <a:t>Tamamlanmış, </a:t>
            </a:r>
            <a:r>
              <a:rPr lang="tr-TR" sz="2800" dirty="0">
                <a:solidFill>
                  <a:srgbClr val="0070C0"/>
                </a:solidFill>
              </a:rPr>
              <a:t>Tamamlama Vizesi Başvurusu Yapılmış </a:t>
            </a:r>
          </a:p>
        </p:txBody>
      </p:sp>
      <p:sp>
        <p:nvSpPr>
          <p:cNvPr id="11" name="Yuvarlatılmış Dikdörtgen 10"/>
          <p:cNvSpPr/>
          <p:nvPr/>
        </p:nvSpPr>
        <p:spPr>
          <a:xfrm>
            <a:off x="6483364" y="4386236"/>
            <a:ext cx="4904696" cy="840923"/>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dirty="0" smtClean="0">
                <a:solidFill>
                  <a:schemeClr val="tx1"/>
                </a:solidFill>
              </a:rPr>
              <a:t>Yatırımdan Elde Edilen Kazançlara Uygulanır.</a:t>
            </a:r>
            <a:r>
              <a:rPr lang="tr-TR" sz="3200" dirty="0" smtClean="0">
                <a:solidFill>
                  <a:schemeClr val="tx1"/>
                </a:solidFill>
              </a:rPr>
              <a:t>	</a:t>
            </a:r>
            <a:endParaRPr lang="tr-TR" sz="3200" dirty="0">
              <a:solidFill>
                <a:schemeClr val="tx1"/>
              </a:solidFill>
            </a:endParaRPr>
          </a:p>
        </p:txBody>
      </p:sp>
      <p:sp>
        <p:nvSpPr>
          <p:cNvPr id="12" name="Yuvarlatılmış Dikdörtgen 11"/>
          <p:cNvSpPr/>
          <p:nvPr/>
        </p:nvSpPr>
        <p:spPr>
          <a:xfrm>
            <a:off x="6414538" y="5909230"/>
            <a:ext cx="2145166" cy="790953"/>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dirty="0" smtClean="0">
                <a:solidFill>
                  <a:schemeClr val="tx1"/>
                </a:solidFill>
              </a:rPr>
              <a:t>Doğrudan Tespit Yöntemi</a:t>
            </a:r>
            <a:endParaRPr lang="tr-TR" sz="3200" dirty="0">
              <a:solidFill>
                <a:schemeClr val="tx1"/>
              </a:solidFill>
            </a:endParaRPr>
          </a:p>
        </p:txBody>
      </p:sp>
      <p:sp>
        <p:nvSpPr>
          <p:cNvPr id="13" name="Yuvarlatılmış Dikdörtgen 12"/>
          <p:cNvSpPr/>
          <p:nvPr/>
        </p:nvSpPr>
        <p:spPr>
          <a:xfrm>
            <a:off x="9466375" y="5909230"/>
            <a:ext cx="2286001" cy="784858"/>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dirty="0" smtClean="0">
                <a:solidFill>
                  <a:schemeClr val="tx1"/>
                </a:solidFill>
              </a:rPr>
              <a:t>Duran Varlık Oranlaması Yöntemi</a:t>
            </a:r>
            <a:endParaRPr lang="tr-TR" sz="3200" dirty="0">
              <a:solidFill>
                <a:schemeClr val="tx1"/>
              </a:solidFill>
            </a:endParaRPr>
          </a:p>
        </p:txBody>
      </p:sp>
      <p:cxnSp>
        <p:nvCxnSpPr>
          <p:cNvPr id="14" name="Düz Ok Bağlayıcısı 13"/>
          <p:cNvCxnSpPr/>
          <p:nvPr/>
        </p:nvCxnSpPr>
        <p:spPr>
          <a:xfrm flipH="1">
            <a:off x="7555947" y="5216050"/>
            <a:ext cx="669702" cy="676257"/>
          </a:xfrm>
          <a:prstGeom prst="straightConnector1">
            <a:avLst/>
          </a:prstGeom>
          <a:ln w="15875">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Düz Ok Bağlayıcısı 14"/>
          <p:cNvCxnSpPr/>
          <p:nvPr/>
        </p:nvCxnSpPr>
        <p:spPr>
          <a:xfrm>
            <a:off x="9957988" y="5213923"/>
            <a:ext cx="542522" cy="678384"/>
          </a:xfrm>
          <a:prstGeom prst="straightConnector1">
            <a:avLst/>
          </a:prstGeom>
          <a:ln w="15875">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6" name="Metin kutusu 15">
            <a:extLst>
              <a:ext uri="{FF2B5EF4-FFF2-40B4-BE49-F238E27FC236}">
                <a16:creationId xmlns:a16="http://schemas.microsoft.com/office/drawing/2014/main" id="{3FFE89F2-5AD7-4317-9070-8C07066819B4}"/>
              </a:ext>
            </a:extLst>
          </p:cNvPr>
          <p:cNvSpPr txBox="1"/>
          <p:nvPr/>
        </p:nvSpPr>
        <p:spPr>
          <a:xfrm>
            <a:off x="552340" y="319439"/>
            <a:ext cx="10835720" cy="523220"/>
          </a:xfrm>
          <a:prstGeom prst="rect">
            <a:avLst/>
          </a:prstGeom>
          <a:solidFill>
            <a:schemeClr val="accent1">
              <a:lumMod val="75000"/>
            </a:schemeClr>
          </a:solidFill>
        </p:spPr>
        <p:txBody>
          <a:bodyPr wrap="square" rtlCol="0">
            <a:spAutoFit/>
          </a:bodyPr>
          <a:lstStyle/>
          <a:p>
            <a:pPr algn="ctr">
              <a:defRPr/>
            </a:pPr>
            <a:r>
              <a:rPr lang="tr-TR" sz="2800" b="1" dirty="0">
                <a:solidFill>
                  <a:prstClr val="white"/>
                </a:solidFill>
              </a:rPr>
              <a:t>Vergi İndirimi Uygulama </a:t>
            </a:r>
            <a:r>
              <a:rPr lang="tr-TR" sz="2800" b="1" dirty="0" smtClean="0">
                <a:solidFill>
                  <a:prstClr val="white"/>
                </a:solidFill>
              </a:rPr>
              <a:t>Esasları</a:t>
            </a:r>
            <a:endParaRPr lang="tr-TR" sz="2800" b="1" dirty="0">
              <a:solidFill>
                <a:prstClr val="white"/>
              </a:solidFill>
            </a:endParaRPr>
          </a:p>
        </p:txBody>
      </p:sp>
    </p:spTree>
    <p:extLst>
      <p:ext uri="{BB962C8B-B14F-4D97-AF65-F5344CB8AC3E}">
        <p14:creationId xmlns:p14="http://schemas.microsoft.com/office/powerpoint/2010/main" val="37262651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a:xfrm>
            <a:off x="11645267" y="6489989"/>
            <a:ext cx="4953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B0CF3B3-BFF4-462F-8B49-16C690F8C531}" type="slidenum">
              <a:rPr kumimoji="0" lang="tr-TR" sz="1500" b="0" i="0" u="none" strike="noStrike" kern="1200" cap="none" spc="0" normalizeH="0" baseline="0" noProof="0" smtClean="0">
                <a:ln>
                  <a:noFill/>
                </a:ln>
                <a:solidFill>
                  <a:prstClr val="white"/>
                </a:solidFill>
                <a:effectLst/>
                <a:uLnTx/>
                <a:uFillTx/>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tr-TR" sz="1500" b="0" i="0" u="none" strike="noStrike" kern="1200" cap="none" spc="0" normalizeH="0" baseline="0" noProof="0" dirty="0">
              <a:ln>
                <a:noFill/>
              </a:ln>
              <a:solidFill>
                <a:prstClr val="white"/>
              </a:solidFill>
              <a:effectLst/>
              <a:uLnTx/>
              <a:uFillTx/>
            </a:endParaRPr>
          </a:p>
        </p:txBody>
      </p:sp>
      <p:sp>
        <p:nvSpPr>
          <p:cNvPr id="6" name="Metin kutusu 5">
            <a:extLst>
              <a:ext uri="{FF2B5EF4-FFF2-40B4-BE49-F238E27FC236}">
                <a16:creationId xmlns:a16="http://schemas.microsoft.com/office/drawing/2014/main" id="{3FFE89F2-5AD7-4317-9070-8C07066819B4}"/>
              </a:ext>
            </a:extLst>
          </p:cNvPr>
          <p:cNvSpPr txBox="1"/>
          <p:nvPr/>
        </p:nvSpPr>
        <p:spPr>
          <a:xfrm>
            <a:off x="1071716" y="733633"/>
            <a:ext cx="10481187" cy="523220"/>
          </a:xfrm>
          <a:prstGeom prst="rect">
            <a:avLst/>
          </a:prstGeom>
          <a:solidFill>
            <a:schemeClr val="accent1">
              <a:lumMod val="75000"/>
            </a:schemeClr>
          </a:solidFill>
        </p:spPr>
        <p:txBody>
          <a:bodyPr wrap="square" rtlCol="0">
            <a:spAutoFit/>
          </a:bodyPr>
          <a:lstStyle/>
          <a:p>
            <a:pPr lvl="0" algn="ctr">
              <a:defRPr/>
            </a:pPr>
            <a:r>
              <a:rPr lang="tr-TR" sz="2800" b="1" dirty="0">
                <a:solidFill>
                  <a:prstClr val="white"/>
                </a:solidFill>
              </a:rPr>
              <a:t>İndirimli Kurumlar Vergisi Uygulaması</a:t>
            </a:r>
          </a:p>
        </p:txBody>
      </p:sp>
      <p:sp>
        <p:nvSpPr>
          <p:cNvPr id="2" name="Dikdörtgen 1"/>
          <p:cNvSpPr/>
          <p:nvPr/>
        </p:nvSpPr>
        <p:spPr>
          <a:xfrm>
            <a:off x="989045" y="1681172"/>
            <a:ext cx="10656222" cy="4708981"/>
          </a:xfrm>
          <a:prstGeom prst="rect">
            <a:avLst/>
          </a:prstGeom>
        </p:spPr>
        <p:txBody>
          <a:bodyPr wrap="square">
            <a:spAutoFit/>
          </a:bodyPr>
          <a:lstStyle/>
          <a:p>
            <a:pPr algn="ctr">
              <a:lnSpc>
                <a:spcPct val="150000"/>
              </a:lnSpc>
              <a:spcAft>
                <a:spcPts val="600"/>
              </a:spcAft>
            </a:pPr>
            <a:r>
              <a:rPr lang="tr-TR" sz="2000" b="1" dirty="0">
                <a:latin typeface="Tahoma" panose="020B0604030504040204" pitchFamily="34" charset="0"/>
                <a:ea typeface="Tahoma" panose="020B0604030504040204" pitchFamily="34" charset="0"/>
                <a:cs typeface="Tahoma" panose="020B0604030504040204" pitchFamily="34" charset="0"/>
              </a:rPr>
              <a:t>Teşvik Belgesi Kapsamında Değerlendirilmeyen Harcamalar</a:t>
            </a:r>
            <a:endParaRPr lang="tr-TR" sz="2000" dirty="0">
              <a:latin typeface="Tahoma" panose="020B0604030504040204" pitchFamily="34" charset="0"/>
              <a:ea typeface="Tahoma" panose="020B0604030504040204" pitchFamily="34" charset="0"/>
              <a:cs typeface="Tahoma" panose="020B0604030504040204" pitchFamily="34" charset="0"/>
            </a:endParaRPr>
          </a:p>
          <a:p>
            <a:pPr algn="just">
              <a:lnSpc>
                <a:spcPct val="150000"/>
              </a:lnSpc>
              <a:spcAft>
                <a:spcPts val="600"/>
              </a:spcAft>
            </a:pPr>
            <a:r>
              <a:rPr lang="tr-TR" sz="1500" dirty="0">
                <a:latin typeface="Tahoma" panose="020B0604030504040204" pitchFamily="34" charset="0"/>
                <a:ea typeface="Tahoma" panose="020B0604030504040204" pitchFamily="34" charset="0"/>
                <a:cs typeface="Tahoma" panose="020B0604030504040204" pitchFamily="34" charset="0"/>
              </a:rPr>
              <a:t>(1) Müracaat tarihinden önce gerçekleştirilmiş bulunan yatırım harcamaları</a:t>
            </a:r>
          </a:p>
          <a:p>
            <a:pPr algn="just">
              <a:lnSpc>
                <a:spcPct val="150000"/>
              </a:lnSpc>
              <a:spcAft>
                <a:spcPts val="600"/>
              </a:spcAft>
            </a:pPr>
            <a:r>
              <a:rPr lang="tr-TR" sz="1500" dirty="0">
                <a:latin typeface="Tahoma" panose="020B0604030504040204" pitchFamily="34" charset="0"/>
                <a:ea typeface="Tahoma" panose="020B0604030504040204" pitchFamily="34" charset="0"/>
                <a:cs typeface="Tahoma" panose="020B0604030504040204" pitchFamily="34" charset="0"/>
              </a:rPr>
              <a:t>(2) Teşvik belgesi kapsamında;</a:t>
            </a:r>
          </a:p>
          <a:p>
            <a:pPr algn="just">
              <a:lnSpc>
                <a:spcPct val="150000"/>
              </a:lnSpc>
              <a:spcAft>
                <a:spcPts val="600"/>
              </a:spcAft>
            </a:pPr>
            <a:r>
              <a:rPr lang="tr-TR" sz="1500" b="1" dirty="0">
                <a:latin typeface="Tahoma" panose="020B0604030504040204" pitchFamily="34" charset="0"/>
                <a:ea typeface="Tahoma" panose="020B0604030504040204" pitchFamily="34" charset="0"/>
                <a:cs typeface="Tahoma" panose="020B0604030504040204" pitchFamily="34" charset="0"/>
              </a:rPr>
              <a:t>a)</a:t>
            </a:r>
            <a:r>
              <a:rPr lang="tr-TR" sz="1500" dirty="0">
                <a:latin typeface="Tahoma" panose="020B0604030504040204" pitchFamily="34" charset="0"/>
                <a:ea typeface="Tahoma" panose="020B0604030504040204" pitchFamily="34" charset="0"/>
                <a:cs typeface="Tahoma" panose="020B0604030504040204" pitchFamily="34" charset="0"/>
              </a:rPr>
              <a:t> </a:t>
            </a:r>
            <a:r>
              <a:rPr lang="tr-TR" sz="1500" u="sng" dirty="0">
                <a:latin typeface="Tahoma" panose="020B0604030504040204" pitchFamily="34" charset="0"/>
                <a:ea typeface="Tahoma" panose="020B0604030504040204" pitchFamily="34" charset="0"/>
                <a:cs typeface="Tahoma" panose="020B0604030504040204" pitchFamily="34" charset="0"/>
              </a:rPr>
              <a:t>Kararın 9. maddesinin 1. fıkrasında belirtilenler hariç olmak üzere</a:t>
            </a:r>
            <a:r>
              <a:rPr lang="tr-TR" sz="1500" dirty="0">
                <a:latin typeface="Tahoma" panose="020B0604030504040204" pitchFamily="34" charset="0"/>
                <a:ea typeface="Tahoma" panose="020B0604030504040204" pitchFamily="34" charset="0"/>
                <a:cs typeface="Tahoma" panose="020B0604030504040204" pitchFamily="34" charset="0"/>
              </a:rPr>
              <a:t> Ham madde, ara malı ve işletme malzemesi</a:t>
            </a:r>
          </a:p>
          <a:p>
            <a:pPr lvl="0" algn="just">
              <a:lnSpc>
                <a:spcPct val="150000"/>
              </a:lnSpc>
              <a:spcAft>
                <a:spcPts val="600"/>
              </a:spcAft>
            </a:pPr>
            <a:r>
              <a:rPr lang="tr-TR" sz="1500" b="1" dirty="0">
                <a:latin typeface="Tahoma" panose="020B0604030504040204" pitchFamily="34" charset="0"/>
                <a:ea typeface="Tahoma" panose="020B0604030504040204" pitchFamily="34" charset="0"/>
                <a:cs typeface="Tahoma" panose="020B0604030504040204" pitchFamily="34" charset="0"/>
              </a:rPr>
              <a:t>b)</a:t>
            </a:r>
            <a:r>
              <a:rPr lang="tr-TR" sz="1500" dirty="0">
                <a:latin typeface="Tahoma" panose="020B0604030504040204" pitchFamily="34" charset="0"/>
                <a:ea typeface="Tahoma" panose="020B0604030504040204" pitchFamily="34" charset="0"/>
                <a:cs typeface="Tahoma" panose="020B0604030504040204" pitchFamily="34" charset="0"/>
              </a:rPr>
              <a:t> Kullanılmış yerli makine ve teçhizat,</a:t>
            </a:r>
          </a:p>
          <a:p>
            <a:pPr lvl="0" algn="just">
              <a:lnSpc>
                <a:spcPct val="150000"/>
              </a:lnSpc>
              <a:spcAft>
                <a:spcPts val="600"/>
              </a:spcAft>
            </a:pPr>
            <a:r>
              <a:rPr lang="tr-TR" sz="1500" b="1" dirty="0">
                <a:latin typeface="Tahoma" panose="020B0604030504040204" pitchFamily="34" charset="0"/>
                <a:ea typeface="Tahoma" panose="020B0604030504040204" pitchFamily="34" charset="0"/>
                <a:cs typeface="Tahoma" panose="020B0604030504040204" pitchFamily="34" charset="0"/>
              </a:rPr>
              <a:t>c)</a:t>
            </a:r>
            <a:r>
              <a:rPr lang="tr-TR" sz="1500" dirty="0">
                <a:latin typeface="Tahoma" panose="020B0604030504040204" pitchFamily="34" charset="0"/>
                <a:ea typeface="Tahoma" panose="020B0604030504040204" pitchFamily="34" charset="0"/>
                <a:cs typeface="Tahoma" panose="020B0604030504040204" pitchFamily="34" charset="0"/>
              </a:rPr>
              <a:t> Karayolu nakil vasıtaları ve her türlü binek araçları (sağlık ve belediye hizmetlerinde kullanılan araçlar, trafiğe çıkamayacak nitelikte olup apron veya limanda kullanılan araçlar </a:t>
            </a:r>
            <a:r>
              <a:rPr lang="tr-TR" sz="1500" b="1" dirty="0">
                <a:latin typeface="Tahoma" panose="020B0604030504040204" pitchFamily="34" charset="0"/>
                <a:ea typeface="Tahoma" panose="020B0604030504040204" pitchFamily="34" charset="0"/>
                <a:cs typeface="Tahoma" panose="020B0604030504040204" pitchFamily="34" charset="0"/>
              </a:rPr>
              <a:t>ve</a:t>
            </a:r>
            <a:r>
              <a:rPr lang="tr-TR" sz="1500" dirty="0">
                <a:latin typeface="Tahoma" panose="020B0604030504040204" pitchFamily="34" charset="0"/>
                <a:ea typeface="Tahoma" panose="020B0604030504040204" pitchFamily="34" charset="0"/>
                <a:cs typeface="Tahoma" panose="020B0604030504040204" pitchFamily="34" charset="0"/>
              </a:rPr>
              <a:t> madencilik ve hazır beton yatırımlarında kullanılan araçlar </a:t>
            </a:r>
            <a:r>
              <a:rPr lang="tr-TR" sz="1500" b="1" dirty="0">
                <a:latin typeface="Tahoma" panose="020B0604030504040204" pitchFamily="34" charset="0"/>
                <a:ea typeface="Tahoma" panose="020B0604030504040204" pitchFamily="34" charset="0"/>
                <a:cs typeface="Tahoma" panose="020B0604030504040204" pitchFamily="34" charset="0"/>
              </a:rPr>
              <a:t>ile </a:t>
            </a:r>
            <a:r>
              <a:rPr lang="tr-TR" sz="1500" dirty="0">
                <a:latin typeface="Tahoma" panose="020B0604030504040204" pitchFamily="34" charset="0"/>
                <a:ea typeface="Tahoma" panose="020B0604030504040204" pitchFamily="34" charset="0"/>
                <a:cs typeface="Tahoma" panose="020B0604030504040204" pitchFamily="34" charset="0"/>
              </a:rPr>
              <a:t>Kararın 9. maddesinin 7. fıkrasında belirtilen araçlar hariç),</a:t>
            </a:r>
          </a:p>
          <a:p>
            <a:pPr lvl="0" algn="just">
              <a:lnSpc>
                <a:spcPct val="150000"/>
              </a:lnSpc>
              <a:spcAft>
                <a:spcPts val="600"/>
              </a:spcAft>
            </a:pPr>
            <a:r>
              <a:rPr lang="tr-TR" sz="1500" b="1" dirty="0">
                <a:latin typeface="Tahoma" panose="020B0604030504040204" pitchFamily="34" charset="0"/>
                <a:ea typeface="Tahoma" panose="020B0604030504040204" pitchFamily="34" charset="0"/>
                <a:cs typeface="Tahoma" panose="020B0604030504040204" pitchFamily="34" charset="0"/>
              </a:rPr>
              <a:t>ç)</a:t>
            </a:r>
            <a:r>
              <a:rPr lang="tr-TR" sz="1500" dirty="0">
                <a:latin typeface="Tahoma" panose="020B0604030504040204" pitchFamily="34" charset="0"/>
                <a:ea typeface="Tahoma" panose="020B0604030504040204" pitchFamily="34" charset="0"/>
                <a:cs typeface="Tahoma" panose="020B0604030504040204" pitchFamily="34" charset="0"/>
              </a:rPr>
              <a:t> Havayolu ile yük ve/veya yolcu taşımacılığına yönelik yatırımlar dışındaki diğer yatırımlar için uçak ve helikopter,</a:t>
            </a:r>
          </a:p>
          <a:p>
            <a:pPr lvl="0" algn="just">
              <a:lnSpc>
                <a:spcPct val="150000"/>
              </a:lnSpc>
              <a:spcAft>
                <a:spcPts val="600"/>
              </a:spcAft>
            </a:pPr>
            <a:r>
              <a:rPr lang="tr-TR" sz="1500" b="1" dirty="0">
                <a:latin typeface="Tahoma" panose="020B0604030504040204" pitchFamily="34" charset="0"/>
                <a:ea typeface="Tahoma" panose="020B0604030504040204" pitchFamily="34" charset="0"/>
                <a:cs typeface="Tahoma" panose="020B0604030504040204" pitchFamily="34" charset="0"/>
              </a:rPr>
              <a:t>d)</a:t>
            </a:r>
            <a:r>
              <a:rPr lang="tr-TR" sz="1500" dirty="0">
                <a:latin typeface="Tahoma" panose="020B0604030504040204" pitchFamily="34" charset="0"/>
                <a:ea typeface="Tahoma" panose="020B0604030504040204" pitchFamily="34" charset="0"/>
                <a:cs typeface="Tahoma" panose="020B0604030504040204" pitchFamily="34" charset="0"/>
              </a:rPr>
              <a:t> Porselenden, seramikten ve camdan mamul sofra ve mutfak eşyası,</a:t>
            </a:r>
          </a:p>
          <a:p>
            <a:pPr lvl="0" algn="just">
              <a:lnSpc>
                <a:spcPct val="150000"/>
              </a:lnSpc>
              <a:spcAft>
                <a:spcPts val="600"/>
              </a:spcAft>
            </a:pPr>
            <a:r>
              <a:rPr lang="tr-TR" sz="1500" b="1" dirty="0">
                <a:latin typeface="Tahoma" panose="020B0604030504040204" pitchFamily="34" charset="0"/>
                <a:ea typeface="Tahoma" panose="020B0604030504040204" pitchFamily="34" charset="0"/>
                <a:cs typeface="Tahoma" panose="020B0604030504040204" pitchFamily="34" charset="0"/>
              </a:rPr>
              <a:t>e)</a:t>
            </a:r>
            <a:r>
              <a:rPr lang="tr-TR" sz="1500" dirty="0">
                <a:latin typeface="Tahoma" panose="020B0604030504040204" pitchFamily="34" charset="0"/>
                <a:ea typeface="Tahoma" panose="020B0604030504040204" pitchFamily="34" charset="0"/>
                <a:cs typeface="Tahoma" panose="020B0604030504040204" pitchFamily="34" charset="0"/>
              </a:rPr>
              <a:t> Yurtdışından temin edilecek güneş panelleri</a:t>
            </a:r>
          </a:p>
        </p:txBody>
      </p:sp>
    </p:spTree>
    <p:extLst>
      <p:ext uri="{BB962C8B-B14F-4D97-AF65-F5344CB8AC3E}">
        <p14:creationId xmlns:p14="http://schemas.microsoft.com/office/powerpoint/2010/main" val="157339544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Mavi">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Teması">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927</TotalTime>
  <Words>1966</Words>
  <Application>Microsoft Office PowerPoint</Application>
  <PresentationFormat>Geniş ekran</PresentationFormat>
  <Paragraphs>227</Paragraphs>
  <Slides>26</Slides>
  <Notes>1</Notes>
  <HiddenSlides>0</HiddenSlides>
  <MMClips>0</MMClips>
  <ScaleCrop>false</ScaleCrop>
  <HeadingPairs>
    <vt:vector size="8" baseType="variant">
      <vt:variant>
        <vt:lpstr>Kullanılan Yazı Tipleri</vt:lpstr>
      </vt:variant>
      <vt:variant>
        <vt:i4>7</vt:i4>
      </vt:variant>
      <vt:variant>
        <vt:lpstr>Tema</vt:lpstr>
      </vt:variant>
      <vt:variant>
        <vt:i4>1</vt:i4>
      </vt:variant>
      <vt:variant>
        <vt:lpstr>Eklenmiş OLE Hizmet Programları</vt:lpstr>
      </vt:variant>
      <vt:variant>
        <vt:i4>1</vt:i4>
      </vt:variant>
      <vt:variant>
        <vt:lpstr>Slayt Başlıkları</vt:lpstr>
      </vt:variant>
      <vt:variant>
        <vt:i4>26</vt:i4>
      </vt:variant>
    </vt:vector>
  </HeadingPairs>
  <TitlesOfParts>
    <vt:vector size="35" baseType="lpstr">
      <vt:lpstr>Arial</vt:lpstr>
      <vt:lpstr>Calibri</vt:lpstr>
      <vt:lpstr>Calibri Light</vt:lpstr>
      <vt:lpstr>Gotham Narrow Thin</vt:lpstr>
      <vt:lpstr>Tahoma</vt:lpstr>
      <vt:lpstr>Times New Roman</vt:lpstr>
      <vt:lpstr>Wingdings</vt:lpstr>
      <vt:lpstr>Office Teması</vt:lpstr>
      <vt:lpstr>Belge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İNDİRİMLİ KURUMLAR VERGİSİ</dc:title>
  <dc:creator>Akdeniz Denetim</dc:creator>
  <cp:lastModifiedBy>GÜNEY</cp:lastModifiedBy>
  <cp:revision>63</cp:revision>
  <dcterms:created xsi:type="dcterms:W3CDTF">2018-12-12T10:22:51Z</dcterms:created>
  <dcterms:modified xsi:type="dcterms:W3CDTF">2023-06-15T08:44:07Z</dcterms:modified>
</cp:coreProperties>
</file>