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36"/>
  </p:notesMasterIdLst>
  <p:sldIdLst>
    <p:sldId id="495" r:id="rId2"/>
    <p:sldId id="496" r:id="rId3"/>
    <p:sldId id="497" r:id="rId4"/>
    <p:sldId id="498" r:id="rId5"/>
    <p:sldId id="499" r:id="rId6"/>
    <p:sldId id="500" r:id="rId7"/>
    <p:sldId id="501" r:id="rId8"/>
    <p:sldId id="502" r:id="rId9"/>
    <p:sldId id="503" r:id="rId10"/>
    <p:sldId id="504" r:id="rId11"/>
    <p:sldId id="505" r:id="rId12"/>
    <p:sldId id="506" r:id="rId13"/>
    <p:sldId id="507" r:id="rId14"/>
    <p:sldId id="508" r:id="rId15"/>
    <p:sldId id="509" r:id="rId16"/>
    <p:sldId id="510" r:id="rId17"/>
    <p:sldId id="511" r:id="rId18"/>
    <p:sldId id="512" r:id="rId19"/>
    <p:sldId id="513" r:id="rId20"/>
    <p:sldId id="519" r:id="rId21"/>
    <p:sldId id="520" r:id="rId22"/>
    <p:sldId id="516" r:id="rId23"/>
    <p:sldId id="517" r:id="rId24"/>
    <p:sldId id="518" r:id="rId25"/>
    <p:sldId id="521" r:id="rId26"/>
    <p:sldId id="522" r:id="rId27"/>
    <p:sldId id="523" r:id="rId28"/>
    <p:sldId id="524" r:id="rId29"/>
    <p:sldId id="525" r:id="rId30"/>
    <p:sldId id="526" r:id="rId31"/>
    <p:sldId id="527" r:id="rId32"/>
    <p:sldId id="528" r:id="rId33"/>
    <p:sldId id="529" r:id="rId34"/>
    <p:sldId id="514" r:id="rId35"/>
  </p:sldIdLst>
  <p:sldSz cx="9144000" cy="6858000" type="screen4x3"/>
  <p:notesSz cx="6946900" cy="9283700"/>
  <p:defaultTextStyle>
    <a:defPPr>
      <a:defRPr lang="en-US"/>
    </a:defPPr>
    <a:lvl1pPr algn="ctr"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ctr"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ctr"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ctr"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ctr"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A3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69" autoAdjust="0"/>
    <p:restoredTop sz="89353" autoAdjust="0"/>
  </p:normalViewPr>
  <p:slideViewPr>
    <p:cSldViewPr>
      <p:cViewPr>
        <p:scale>
          <a:sx n="81" d="100"/>
          <a:sy n="81" d="100"/>
        </p:scale>
        <p:origin x="-78"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l" defTabSz="925513">
              <a:defRPr sz="1200"/>
            </a:lvl1pPr>
          </a:lstStyle>
          <a:p>
            <a:endParaRPr lang="tr-TR" altLang="tr-TR"/>
          </a:p>
        </p:txBody>
      </p:sp>
      <p:sp>
        <p:nvSpPr>
          <p:cNvPr id="80899" name="Rectangle 3"/>
          <p:cNvSpPr>
            <a:spLocks noGrp="1" noChangeArrowheads="1"/>
          </p:cNvSpPr>
          <p:nvPr>
            <p:ph type="dt"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a:defRPr sz="1200"/>
            </a:lvl1pPr>
          </a:lstStyle>
          <a:p>
            <a:endParaRPr lang="tr-TR" altLang="tr-TR"/>
          </a:p>
        </p:txBody>
      </p:sp>
      <p:sp>
        <p:nvSpPr>
          <p:cNvPr id="80900" name="Rectangle 4"/>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925513" y="4410075"/>
            <a:ext cx="509587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80902" name="Rectangle 6"/>
          <p:cNvSpPr>
            <a:spLocks noGrp="1" noChangeArrowheads="1"/>
          </p:cNvSpPr>
          <p:nvPr>
            <p:ph type="ftr" sz="quarter" idx="4"/>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l" defTabSz="925513">
              <a:defRPr sz="1200"/>
            </a:lvl1pPr>
          </a:lstStyle>
          <a:p>
            <a:endParaRPr lang="tr-TR" altLang="tr-TR"/>
          </a:p>
        </p:txBody>
      </p:sp>
      <p:sp>
        <p:nvSpPr>
          <p:cNvPr id="80903" name="Rectangle 7"/>
          <p:cNvSpPr>
            <a:spLocks noGrp="1" noChangeArrowheads="1"/>
          </p:cNvSpPr>
          <p:nvPr>
            <p:ph type="sldNum" sz="quarter" idx="5"/>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a:defRPr sz="1200"/>
            </a:lvl1pPr>
          </a:lstStyle>
          <a:p>
            <a:fld id="{C5AEA613-C72B-4D4D-A111-3A2E168F4C47}" type="slidenum">
              <a:rPr lang="tr-TR" altLang="tr-TR"/>
              <a:pPr/>
              <a:t>‹#›</a:t>
            </a:fld>
            <a:endParaRPr lang="tr-TR" altLang="tr-TR"/>
          </a:p>
        </p:txBody>
      </p:sp>
    </p:spTree>
    <p:extLst>
      <p:ext uri="{BB962C8B-B14F-4D97-AF65-F5344CB8AC3E}">
        <p14:creationId xmlns:p14="http://schemas.microsoft.com/office/powerpoint/2010/main" val="9300302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ahoma" panose="020B0604030504040204" pitchFamily="34" charset="0"/>
        <a:ea typeface="+mn-ea"/>
        <a:cs typeface="Times New Roman" panose="02020603050405020304" pitchFamily="18" charset="0"/>
      </a:defRPr>
    </a:lvl1pPr>
    <a:lvl2pPr marL="457200" algn="l" rtl="0" fontAlgn="base">
      <a:spcBef>
        <a:spcPct val="30000"/>
      </a:spcBef>
      <a:spcAft>
        <a:spcPct val="0"/>
      </a:spcAft>
      <a:defRPr kumimoji="1" sz="1200" kern="1200">
        <a:solidFill>
          <a:schemeClr val="tx1"/>
        </a:solidFill>
        <a:latin typeface="Tahoma" panose="020B0604030504040204" pitchFamily="34" charset="0"/>
        <a:ea typeface="+mn-ea"/>
        <a:cs typeface="Times New Roman" panose="02020603050405020304" pitchFamily="18" charset="0"/>
      </a:defRPr>
    </a:lvl2pPr>
    <a:lvl3pPr marL="914400" algn="l" rtl="0" fontAlgn="base">
      <a:spcBef>
        <a:spcPct val="30000"/>
      </a:spcBef>
      <a:spcAft>
        <a:spcPct val="0"/>
      </a:spcAft>
      <a:defRPr kumimoji="1" sz="1200" kern="1200">
        <a:solidFill>
          <a:schemeClr val="tx1"/>
        </a:solidFill>
        <a:latin typeface="Tahoma" panose="020B0604030504040204" pitchFamily="34" charset="0"/>
        <a:ea typeface="+mn-ea"/>
        <a:cs typeface="Times New Roman" panose="02020603050405020304" pitchFamily="18" charset="0"/>
      </a:defRPr>
    </a:lvl3pPr>
    <a:lvl4pPr marL="1371600" algn="l" rtl="0" fontAlgn="base">
      <a:spcBef>
        <a:spcPct val="30000"/>
      </a:spcBef>
      <a:spcAft>
        <a:spcPct val="0"/>
      </a:spcAft>
      <a:defRPr kumimoji="1" sz="1200" kern="1200">
        <a:solidFill>
          <a:schemeClr val="tx1"/>
        </a:solidFill>
        <a:latin typeface="Tahoma" panose="020B0604030504040204" pitchFamily="34" charset="0"/>
        <a:ea typeface="+mn-ea"/>
        <a:cs typeface="Times New Roman" panose="02020603050405020304" pitchFamily="18" charset="0"/>
      </a:defRPr>
    </a:lvl4pPr>
    <a:lvl5pPr marL="1828800" algn="l" rtl="0" fontAlgn="base">
      <a:spcBef>
        <a:spcPct val="30000"/>
      </a:spcBef>
      <a:spcAft>
        <a:spcPct val="0"/>
      </a:spcAft>
      <a:defRPr kumimoji="1" sz="1200" kern="1200">
        <a:solidFill>
          <a:schemeClr val="tx1"/>
        </a:solidFill>
        <a:latin typeface="Tahoma" panose="020B060403050404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1268"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377AE90-D6D6-464C-8049-CE6A23C4A7F5}" type="slidenum">
              <a:rPr lang="en-US" altLang="fr-FR">
                <a:ea typeface="MS PGothic" panose="020B0600070205080204" pitchFamily="34" charset="-128"/>
              </a:rPr>
              <a:pPr/>
              <a:t>3</a:t>
            </a:fld>
            <a:endParaRPr lang="en-US" altLang="fr-FR">
              <a:ea typeface="MS PGothic" panose="020B0600070205080204" pitchFamily="34" charset="-128"/>
            </a:endParaRPr>
          </a:p>
        </p:txBody>
      </p:sp>
    </p:spTree>
    <p:extLst>
      <p:ext uri="{BB962C8B-B14F-4D97-AF65-F5344CB8AC3E}">
        <p14:creationId xmlns:p14="http://schemas.microsoft.com/office/powerpoint/2010/main" val="1276594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536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202C515-ABBB-47B8-9517-871A159C9794}" type="slidenum">
              <a:rPr lang="en-US" altLang="fr-FR">
                <a:ea typeface="MS PGothic" panose="020B0600070205080204" pitchFamily="34" charset="-128"/>
              </a:rPr>
              <a:pPr/>
              <a:t>13</a:t>
            </a:fld>
            <a:endParaRPr lang="en-US" altLang="fr-FR">
              <a:ea typeface="MS PGothic" panose="020B0600070205080204" pitchFamily="34" charset="-128"/>
            </a:endParaRPr>
          </a:p>
        </p:txBody>
      </p:sp>
    </p:spTree>
    <p:extLst>
      <p:ext uri="{BB962C8B-B14F-4D97-AF65-F5344CB8AC3E}">
        <p14:creationId xmlns:p14="http://schemas.microsoft.com/office/powerpoint/2010/main" val="1833154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741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974E241-710E-4899-B479-90609EA27837}" type="slidenum">
              <a:rPr lang="en-US" altLang="fr-FR">
                <a:ea typeface="MS PGothic" panose="020B0600070205080204" pitchFamily="34" charset="-128"/>
              </a:rPr>
              <a:pPr/>
              <a:t>14</a:t>
            </a:fld>
            <a:endParaRPr lang="en-US" altLang="fr-FR">
              <a:ea typeface="MS PGothic" panose="020B0600070205080204" pitchFamily="34" charset="-128"/>
            </a:endParaRPr>
          </a:p>
        </p:txBody>
      </p:sp>
    </p:spTree>
    <p:extLst>
      <p:ext uri="{BB962C8B-B14F-4D97-AF65-F5344CB8AC3E}">
        <p14:creationId xmlns:p14="http://schemas.microsoft.com/office/powerpoint/2010/main" val="3223003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741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974E241-710E-4899-B479-90609EA27837}" type="slidenum">
              <a:rPr lang="en-US" altLang="fr-FR">
                <a:ea typeface="MS PGothic" panose="020B0600070205080204" pitchFamily="34" charset="-128"/>
              </a:rPr>
              <a:pPr/>
              <a:t>17</a:t>
            </a:fld>
            <a:endParaRPr lang="en-US" altLang="fr-FR">
              <a:ea typeface="MS PGothic" panose="020B0600070205080204" pitchFamily="34" charset="-128"/>
            </a:endParaRPr>
          </a:p>
        </p:txBody>
      </p:sp>
    </p:spTree>
    <p:extLst>
      <p:ext uri="{BB962C8B-B14F-4D97-AF65-F5344CB8AC3E}">
        <p14:creationId xmlns:p14="http://schemas.microsoft.com/office/powerpoint/2010/main" val="352050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741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974E241-710E-4899-B479-90609EA27837}" type="slidenum">
              <a:rPr lang="en-US" altLang="fr-FR">
                <a:ea typeface="MS PGothic" panose="020B0600070205080204" pitchFamily="34" charset="-128"/>
              </a:rPr>
              <a:pPr/>
              <a:t>18</a:t>
            </a:fld>
            <a:endParaRPr lang="en-US" altLang="fr-FR">
              <a:ea typeface="MS PGothic" panose="020B0600070205080204" pitchFamily="34" charset="-128"/>
            </a:endParaRPr>
          </a:p>
        </p:txBody>
      </p:sp>
    </p:spTree>
    <p:extLst>
      <p:ext uri="{BB962C8B-B14F-4D97-AF65-F5344CB8AC3E}">
        <p14:creationId xmlns:p14="http://schemas.microsoft.com/office/powerpoint/2010/main" val="4267485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0035D03-FC7A-4861-9BDA-E05E900B22F2}" type="slidenum">
              <a:rPr lang="tr-TR" smtClean="0"/>
              <a:t>34</a:t>
            </a:fld>
            <a:endParaRPr lang="tr-TR"/>
          </a:p>
        </p:txBody>
      </p:sp>
    </p:spTree>
    <p:extLst>
      <p:ext uri="{BB962C8B-B14F-4D97-AF65-F5344CB8AC3E}">
        <p14:creationId xmlns:p14="http://schemas.microsoft.com/office/powerpoint/2010/main" val="3824112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331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422DB791-896C-4B41-9D74-6FA515D38731}" type="slidenum">
              <a:rPr lang="en-US" altLang="fr-FR">
                <a:ea typeface="MS PGothic" panose="020B0600070205080204" pitchFamily="34" charset="-128"/>
              </a:rPr>
              <a:pPr/>
              <a:t>4</a:t>
            </a:fld>
            <a:endParaRPr lang="en-US" altLang="fr-FR">
              <a:ea typeface="MS PGothic" panose="020B0600070205080204" pitchFamily="34" charset="-128"/>
            </a:endParaRPr>
          </a:p>
        </p:txBody>
      </p:sp>
    </p:spTree>
    <p:extLst>
      <p:ext uri="{BB962C8B-B14F-4D97-AF65-F5344CB8AC3E}">
        <p14:creationId xmlns:p14="http://schemas.microsoft.com/office/powerpoint/2010/main" val="3039527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536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202C515-ABBB-47B8-9517-871A159C9794}" type="slidenum">
              <a:rPr lang="en-US" altLang="fr-FR">
                <a:ea typeface="MS PGothic" panose="020B0600070205080204" pitchFamily="34" charset="-128"/>
              </a:rPr>
              <a:pPr/>
              <a:t>5</a:t>
            </a:fld>
            <a:endParaRPr lang="en-US" altLang="fr-FR">
              <a:ea typeface="MS PGothic" panose="020B0600070205080204" pitchFamily="34" charset="-128"/>
            </a:endParaRPr>
          </a:p>
        </p:txBody>
      </p:sp>
    </p:spTree>
    <p:extLst>
      <p:ext uri="{BB962C8B-B14F-4D97-AF65-F5344CB8AC3E}">
        <p14:creationId xmlns:p14="http://schemas.microsoft.com/office/powerpoint/2010/main" val="1453926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741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974E241-710E-4899-B479-90609EA27837}" type="slidenum">
              <a:rPr lang="en-US" altLang="fr-FR">
                <a:ea typeface="MS PGothic" panose="020B0600070205080204" pitchFamily="34" charset="-128"/>
              </a:rPr>
              <a:pPr/>
              <a:t>6</a:t>
            </a:fld>
            <a:endParaRPr lang="en-US" altLang="fr-FR">
              <a:ea typeface="MS PGothic" panose="020B0600070205080204" pitchFamily="34" charset="-128"/>
            </a:endParaRPr>
          </a:p>
        </p:txBody>
      </p:sp>
    </p:spTree>
    <p:extLst>
      <p:ext uri="{BB962C8B-B14F-4D97-AF65-F5344CB8AC3E}">
        <p14:creationId xmlns:p14="http://schemas.microsoft.com/office/powerpoint/2010/main" val="1820928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741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974E241-710E-4899-B479-90609EA27837}" type="slidenum">
              <a:rPr lang="en-US" altLang="fr-FR">
                <a:ea typeface="MS PGothic" panose="020B0600070205080204" pitchFamily="34" charset="-128"/>
              </a:rPr>
              <a:pPr/>
              <a:t>7</a:t>
            </a:fld>
            <a:endParaRPr lang="en-US" altLang="fr-FR">
              <a:ea typeface="MS PGothic" panose="020B0600070205080204" pitchFamily="34" charset="-128"/>
            </a:endParaRPr>
          </a:p>
        </p:txBody>
      </p:sp>
    </p:spTree>
    <p:extLst>
      <p:ext uri="{BB962C8B-B14F-4D97-AF65-F5344CB8AC3E}">
        <p14:creationId xmlns:p14="http://schemas.microsoft.com/office/powerpoint/2010/main" val="3282519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741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974E241-710E-4899-B479-90609EA27837}" type="slidenum">
              <a:rPr lang="en-US" altLang="fr-FR">
                <a:ea typeface="MS PGothic" panose="020B0600070205080204" pitchFamily="34" charset="-128"/>
              </a:rPr>
              <a:pPr/>
              <a:t>8</a:t>
            </a:fld>
            <a:endParaRPr lang="en-US" altLang="fr-FR">
              <a:ea typeface="MS PGothic" panose="020B0600070205080204" pitchFamily="34" charset="-128"/>
            </a:endParaRPr>
          </a:p>
        </p:txBody>
      </p:sp>
    </p:spTree>
    <p:extLst>
      <p:ext uri="{BB962C8B-B14F-4D97-AF65-F5344CB8AC3E}">
        <p14:creationId xmlns:p14="http://schemas.microsoft.com/office/powerpoint/2010/main" val="3406304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1268"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377AE90-D6D6-464C-8049-CE6A23C4A7F5}" type="slidenum">
              <a:rPr lang="en-US" altLang="fr-FR">
                <a:ea typeface="MS PGothic" panose="020B0600070205080204" pitchFamily="34" charset="-128"/>
              </a:rPr>
              <a:pPr/>
              <a:t>10</a:t>
            </a:fld>
            <a:endParaRPr lang="en-US" altLang="fr-FR">
              <a:ea typeface="MS PGothic" panose="020B0600070205080204" pitchFamily="34" charset="-128"/>
            </a:endParaRPr>
          </a:p>
        </p:txBody>
      </p:sp>
    </p:spTree>
    <p:extLst>
      <p:ext uri="{BB962C8B-B14F-4D97-AF65-F5344CB8AC3E}">
        <p14:creationId xmlns:p14="http://schemas.microsoft.com/office/powerpoint/2010/main" val="681452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331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422DB791-896C-4B41-9D74-6FA515D38731}" type="slidenum">
              <a:rPr lang="en-US" altLang="fr-FR">
                <a:ea typeface="MS PGothic" panose="020B0600070205080204" pitchFamily="34" charset="-128"/>
              </a:rPr>
              <a:pPr/>
              <a:t>11</a:t>
            </a:fld>
            <a:endParaRPr lang="en-US" altLang="fr-FR">
              <a:ea typeface="MS PGothic" panose="020B0600070205080204" pitchFamily="34" charset="-128"/>
            </a:endParaRPr>
          </a:p>
        </p:txBody>
      </p:sp>
    </p:spTree>
    <p:extLst>
      <p:ext uri="{BB962C8B-B14F-4D97-AF65-F5344CB8AC3E}">
        <p14:creationId xmlns:p14="http://schemas.microsoft.com/office/powerpoint/2010/main" val="18662836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ea typeface="MS PGothic" panose="020B0600070205080204" pitchFamily="34" charset="-128"/>
            </a:endParaRPr>
          </a:p>
        </p:txBody>
      </p:sp>
      <p:sp>
        <p:nvSpPr>
          <p:cNvPr id="1536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202C515-ABBB-47B8-9517-871A159C9794}" type="slidenum">
              <a:rPr lang="en-US" altLang="fr-FR">
                <a:ea typeface="MS PGothic" panose="020B0600070205080204" pitchFamily="34" charset="-128"/>
              </a:rPr>
              <a:pPr/>
              <a:t>12</a:t>
            </a:fld>
            <a:endParaRPr lang="en-US" altLang="fr-FR">
              <a:ea typeface="MS PGothic" panose="020B0600070205080204" pitchFamily="34" charset="-128"/>
            </a:endParaRPr>
          </a:p>
        </p:txBody>
      </p:sp>
    </p:spTree>
    <p:extLst>
      <p:ext uri="{BB962C8B-B14F-4D97-AF65-F5344CB8AC3E}">
        <p14:creationId xmlns:p14="http://schemas.microsoft.com/office/powerpoint/2010/main" val="2420141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endParaRPr lang="tr-TR" altLang="tr-TR"/>
          </a:p>
        </p:txBody>
      </p:sp>
      <p:sp>
        <p:nvSpPr>
          <p:cNvPr id="5" name="Altbilgi Yer Tutucusu 4"/>
          <p:cNvSpPr>
            <a:spLocks noGrp="1"/>
          </p:cNvSpPr>
          <p:nvPr>
            <p:ph type="ftr" sz="quarter" idx="11"/>
          </p:nvPr>
        </p:nvSpPr>
        <p:spPr/>
        <p:txBody>
          <a:bodyPr/>
          <a:lstStyle/>
          <a:p>
            <a:endParaRPr lang="tr-TR" altLang="tr-TR"/>
          </a:p>
        </p:txBody>
      </p:sp>
      <p:sp>
        <p:nvSpPr>
          <p:cNvPr id="6" name="Slayt Numarası Yer Tutucusu 5"/>
          <p:cNvSpPr>
            <a:spLocks noGrp="1"/>
          </p:cNvSpPr>
          <p:nvPr>
            <p:ph type="sldNum" sz="quarter" idx="12"/>
          </p:nvPr>
        </p:nvSpPr>
        <p:spPr/>
        <p:txBody>
          <a:bodyPr/>
          <a:lstStyle/>
          <a:p>
            <a:fld id="{DD834CF8-8941-4388-8B37-A0EA28CC81A5}" type="slidenum">
              <a:rPr lang="tr-TR" altLang="tr-TR" smtClean="0"/>
              <a:pPr/>
              <a:t>‹#›</a:t>
            </a:fld>
            <a:endParaRPr lang="tr-TR" altLang="tr-TR"/>
          </a:p>
        </p:txBody>
      </p:sp>
    </p:spTree>
    <p:extLst>
      <p:ext uri="{BB962C8B-B14F-4D97-AF65-F5344CB8AC3E}">
        <p14:creationId xmlns:p14="http://schemas.microsoft.com/office/powerpoint/2010/main" val="2314506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endParaRPr lang="tr-TR" altLang="tr-TR"/>
          </a:p>
        </p:txBody>
      </p:sp>
      <p:sp>
        <p:nvSpPr>
          <p:cNvPr id="5" name="Altbilgi Yer Tutucusu 4"/>
          <p:cNvSpPr>
            <a:spLocks noGrp="1"/>
          </p:cNvSpPr>
          <p:nvPr>
            <p:ph type="ftr" sz="quarter" idx="11"/>
          </p:nvPr>
        </p:nvSpPr>
        <p:spPr/>
        <p:txBody>
          <a:bodyPr/>
          <a:lstStyle/>
          <a:p>
            <a:endParaRPr lang="tr-TR" altLang="tr-TR"/>
          </a:p>
        </p:txBody>
      </p:sp>
      <p:sp>
        <p:nvSpPr>
          <p:cNvPr id="6" name="Slayt Numarası Yer Tutucusu 5"/>
          <p:cNvSpPr>
            <a:spLocks noGrp="1"/>
          </p:cNvSpPr>
          <p:nvPr>
            <p:ph type="sldNum" sz="quarter" idx="12"/>
          </p:nvPr>
        </p:nvSpPr>
        <p:spPr/>
        <p:txBody>
          <a:bodyPr/>
          <a:lstStyle/>
          <a:p>
            <a:fld id="{759A76C3-249B-4F5D-8D60-052DED76E811}" type="slidenum">
              <a:rPr lang="tr-TR" altLang="tr-TR" smtClean="0"/>
              <a:pPr/>
              <a:t>‹#›</a:t>
            </a:fld>
            <a:endParaRPr lang="tr-TR" altLang="tr-TR"/>
          </a:p>
        </p:txBody>
      </p:sp>
    </p:spTree>
    <p:extLst>
      <p:ext uri="{BB962C8B-B14F-4D97-AF65-F5344CB8AC3E}">
        <p14:creationId xmlns:p14="http://schemas.microsoft.com/office/powerpoint/2010/main" val="3943283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endParaRPr lang="tr-TR" altLang="tr-TR"/>
          </a:p>
        </p:txBody>
      </p:sp>
      <p:sp>
        <p:nvSpPr>
          <p:cNvPr id="5" name="Altbilgi Yer Tutucusu 4"/>
          <p:cNvSpPr>
            <a:spLocks noGrp="1"/>
          </p:cNvSpPr>
          <p:nvPr>
            <p:ph type="ftr" sz="quarter" idx="11"/>
          </p:nvPr>
        </p:nvSpPr>
        <p:spPr/>
        <p:txBody>
          <a:bodyPr/>
          <a:lstStyle/>
          <a:p>
            <a:endParaRPr lang="tr-TR" altLang="tr-TR"/>
          </a:p>
        </p:txBody>
      </p:sp>
      <p:sp>
        <p:nvSpPr>
          <p:cNvPr id="6" name="Slayt Numarası Yer Tutucusu 5"/>
          <p:cNvSpPr>
            <a:spLocks noGrp="1"/>
          </p:cNvSpPr>
          <p:nvPr>
            <p:ph type="sldNum" sz="quarter" idx="12"/>
          </p:nvPr>
        </p:nvSpPr>
        <p:spPr/>
        <p:txBody>
          <a:bodyPr/>
          <a:lstStyle/>
          <a:p>
            <a:fld id="{43CC6AB4-0DFF-4B5A-A9A0-52D8F921DD6F}" type="slidenum">
              <a:rPr lang="tr-TR" altLang="tr-TR" smtClean="0"/>
              <a:pPr/>
              <a:t>‹#›</a:t>
            </a:fld>
            <a:endParaRPr lang="tr-TR" altLang="tr-TR"/>
          </a:p>
        </p:txBody>
      </p:sp>
    </p:spTree>
    <p:extLst>
      <p:ext uri="{BB962C8B-B14F-4D97-AF65-F5344CB8AC3E}">
        <p14:creationId xmlns:p14="http://schemas.microsoft.com/office/powerpoint/2010/main" val="90317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endParaRPr lang="tr-TR" altLang="tr-TR"/>
          </a:p>
        </p:txBody>
      </p:sp>
      <p:sp>
        <p:nvSpPr>
          <p:cNvPr id="5" name="Altbilgi Yer Tutucusu 4"/>
          <p:cNvSpPr>
            <a:spLocks noGrp="1"/>
          </p:cNvSpPr>
          <p:nvPr>
            <p:ph type="ftr" sz="quarter" idx="11"/>
          </p:nvPr>
        </p:nvSpPr>
        <p:spPr/>
        <p:txBody>
          <a:bodyPr/>
          <a:lstStyle/>
          <a:p>
            <a:endParaRPr lang="tr-TR" altLang="tr-TR"/>
          </a:p>
        </p:txBody>
      </p:sp>
      <p:sp>
        <p:nvSpPr>
          <p:cNvPr id="6" name="Slayt Numarası Yer Tutucusu 5"/>
          <p:cNvSpPr>
            <a:spLocks noGrp="1"/>
          </p:cNvSpPr>
          <p:nvPr>
            <p:ph type="sldNum" sz="quarter" idx="12"/>
          </p:nvPr>
        </p:nvSpPr>
        <p:spPr/>
        <p:txBody>
          <a:bodyPr/>
          <a:lstStyle/>
          <a:p>
            <a:fld id="{F61E63AC-46CE-43FA-92D2-8C2BDF2E28A4}" type="slidenum">
              <a:rPr lang="tr-TR" altLang="tr-TR" smtClean="0"/>
              <a:pPr/>
              <a:t>‹#›</a:t>
            </a:fld>
            <a:endParaRPr lang="tr-TR" altLang="tr-TR"/>
          </a:p>
        </p:txBody>
      </p:sp>
    </p:spTree>
    <p:extLst>
      <p:ext uri="{BB962C8B-B14F-4D97-AF65-F5344CB8AC3E}">
        <p14:creationId xmlns:p14="http://schemas.microsoft.com/office/powerpoint/2010/main" val="110688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endParaRPr lang="tr-TR" altLang="tr-TR"/>
          </a:p>
        </p:txBody>
      </p:sp>
      <p:sp>
        <p:nvSpPr>
          <p:cNvPr id="5" name="Altbilgi Yer Tutucusu 4"/>
          <p:cNvSpPr>
            <a:spLocks noGrp="1"/>
          </p:cNvSpPr>
          <p:nvPr>
            <p:ph type="ftr" sz="quarter" idx="11"/>
          </p:nvPr>
        </p:nvSpPr>
        <p:spPr/>
        <p:txBody>
          <a:bodyPr/>
          <a:lstStyle/>
          <a:p>
            <a:endParaRPr lang="tr-TR" altLang="tr-TR"/>
          </a:p>
        </p:txBody>
      </p:sp>
      <p:sp>
        <p:nvSpPr>
          <p:cNvPr id="6" name="Slayt Numarası Yer Tutucusu 5"/>
          <p:cNvSpPr>
            <a:spLocks noGrp="1"/>
          </p:cNvSpPr>
          <p:nvPr>
            <p:ph type="sldNum" sz="quarter" idx="12"/>
          </p:nvPr>
        </p:nvSpPr>
        <p:spPr/>
        <p:txBody>
          <a:bodyPr/>
          <a:lstStyle/>
          <a:p>
            <a:fld id="{83D0A100-4C06-468A-943E-9CD8C70AA8B7}" type="slidenum">
              <a:rPr lang="tr-TR" altLang="tr-TR" smtClean="0"/>
              <a:pPr/>
              <a:t>‹#›</a:t>
            </a:fld>
            <a:endParaRPr lang="tr-TR" altLang="tr-TR"/>
          </a:p>
        </p:txBody>
      </p:sp>
    </p:spTree>
    <p:extLst>
      <p:ext uri="{BB962C8B-B14F-4D97-AF65-F5344CB8AC3E}">
        <p14:creationId xmlns:p14="http://schemas.microsoft.com/office/powerpoint/2010/main" val="305875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endParaRPr lang="tr-TR" altLang="tr-TR"/>
          </a:p>
        </p:txBody>
      </p:sp>
      <p:sp>
        <p:nvSpPr>
          <p:cNvPr id="6" name="Altbilgi Yer Tutucusu 5"/>
          <p:cNvSpPr>
            <a:spLocks noGrp="1"/>
          </p:cNvSpPr>
          <p:nvPr>
            <p:ph type="ftr" sz="quarter" idx="11"/>
          </p:nvPr>
        </p:nvSpPr>
        <p:spPr/>
        <p:txBody>
          <a:bodyPr/>
          <a:lstStyle/>
          <a:p>
            <a:endParaRPr lang="tr-TR" altLang="tr-TR"/>
          </a:p>
        </p:txBody>
      </p:sp>
      <p:sp>
        <p:nvSpPr>
          <p:cNvPr id="7" name="Slayt Numarası Yer Tutucusu 6"/>
          <p:cNvSpPr>
            <a:spLocks noGrp="1"/>
          </p:cNvSpPr>
          <p:nvPr>
            <p:ph type="sldNum" sz="quarter" idx="12"/>
          </p:nvPr>
        </p:nvSpPr>
        <p:spPr/>
        <p:txBody>
          <a:bodyPr/>
          <a:lstStyle/>
          <a:p>
            <a:fld id="{F36CC684-30EE-43A0-B804-FDF1A884995D}" type="slidenum">
              <a:rPr lang="tr-TR" altLang="tr-TR" smtClean="0"/>
              <a:pPr/>
              <a:t>‹#›</a:t>
            </a:fld>
            <a:endParaRPr lang="tr-TR" altLang="tr-TR"/>
          </a:p>
        </p:txBody>
      </p:sp>
    </p:spTree>
    <p:extLst>
      <p:ext uri="{BB962C8B-B14F-4D97-AF65-F5344CB8AC3E}">
        <p14:creationId xmlns:p14="http://schemas.microsoft.com/office/powerpoint/2010/main" val="2027022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endParaRPr lang="tr-TR" altLang="tr-TR"/>
          </a:p>
        </p:txBody>
      </p:sp>
      <p:sp>
        <p:nvSpPr>
          <p:cNvPr id="8" name="Altbilgi Yer Tutucusu 7"/>
          <p:cNvSpPr>
            <a:spLocks noGrp="1"/>
          </p:cNvSpPr>
          <p:nvPr>
            <p:ph type="ftr" sz="quarter" idx="11"/>
          </p:nvPr>
        </p:nvSpPr>
        <p:spPr/>
        <p:txBody>
          <a:bodyPr/>
          <a:lstStyle/>
          <a:p>
            <a:endParaRPr lang="tr-TR" altLang="tr-TR"/>
          </a:p>
        </p:txBody>
      </p:sp>
      <p:sp>
        <p:nvSpPr>
          <p:cNvPr id="9" name="Slayt Numarası Yer Tutucusu 8"/>
          <p:cNvSpPr>
            <a:spLocks noGrp="1"/>
          </p:cNvSpPr>
          <p:nvPr>
            <p:ph type="sldNum" sz="quarter" idx="12"/>
          </p:nvPr>
        </p:nvSpPr>
        <p:spPr/>
        <p:txBody>
          <a:bodyPr/>
          <a:lstStyle/>
          <a:p>
            <a:fld id="{8AE007AE-5F2E-4FE9-8E68-32FB0CB7FED1}" type="slidenum">
              <a:rPr lang="tr-TR" altLang="tr-TR" smtClean="0"/>
              <a:pPr/>
              <a:t>‹#›</a:t>
            </a:fld>
            <a:endParaRPr lang="tr-TR" altLang="tr-TR"/>
          </a:p>
        </p:txBody>
      </p:sp>
    </p:spTree>
    <p:extLst>
      <p:ext uri="{BB962C8B-B14F-4D97-AF65-F5344CB8AC3E}">
        <p14:creationId xmlns:p14="http://schemas.microsoft.com/office/powerpoint/2010/main" val="2234142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endParaRPr lang="tr-TR" altLang="tr-TR"/>
          </a:p>
        </p:txBody>
      </p:sp>
      <p:sp>
        <p:nvSpPr>
          <p:cNvPr id="4" name="Altbilgi Yer Tutucusu 3"/>
          <p:cNvSpPr>
            <a:spLocks noGrp="1"/>
          </p:cNvSpPr>
          <p:nvPr>
            <p:ph type="ftr" sz="quarter" idx="11"/>
          </p:nvPr>
        </p:nvSpPr>
        <p:spPr/>
        <p:txBody>
          <a:bodyPr/>
          <a:lstStyle/>
          <a:p>
            <a:endParaRPr lang="tr-TR" altLang="tr-TR"/>
          </a:p>
        </p:txBody>
      </p:sp>
      <p:sp>
        <p:nvSpPr>
          <p:cNvPr id="5" name="Slayt Numarası Yer Tutucusu 4"/>
          <p:cNvSpPr>
            <a:spLocks noGrp="1"/>
          </p:cNvSpPr>
          <p:nvPr>
            <p:ph type="sldNum" sz="quarter" idx="12"/>
          </p:nvPr>
        </p:nvSpPr>
        <p:spPr/>
        <p:txBody>
          <a:bodyPr/>
          <a:lstStyle/>
          <a:p>
            <a:fld id="{E745AD1F-6938-4346-A60E-78B62E9275F3}" type="slidenum">
              <a:rPr lang="tr-TR" altLang="tr-TR" smtClean="0"/>
              <a:pPr/>
              <a:t>‹#›</a:t>
            </a:fld>
            <a:endParaRPr lang="tr-TR" altLang="tr-TR"/>
          </a:p>
        </p:txBody>
      </p:sp>
    </p:spTree>
    <p:extLst>
      <p:ext uri="{BB962C8B-B14F-4D97-AF65-F5344CB8AC3E}">
        <p14:creationId xmlns:p14="http://schemas.microsoft.com/office/powerpoint/2010/main" val="2216087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ltLang="tr-TR"/>
          </a:p>
        </p:txBody>
      </p:sp>
      <p:sp>
        <p:nvSpPr>
          <p:cNvPr id="3" name="Altbilgi Yer Tutucusu 2"/>
          <p:cNvSpPr>
            <a:spLocks noGrp="1"/>
          </p:cNvSpPr>
          <p:nvPr>
            <p:ph type="ftr" sz="quarter" idx="11"/>
          </p:nvPr>
        </p:nvSpPr>
        <p:spPr/>
        <p:txBody>
          <a:bodyPr/>
          <a:lstStyle/>
          <a:p>
            <a:endParaRPr lang="tr-TR" altLang="tr-TR"/>
          </a:p>
        </p:txBody>
      </p:sp>
      <p:sp>
        <p:nvSpPr>
          <p:cNvPr id="4" name="Slayt Numarası Yer Tutucusu 3"/>
          <p:cNvSpPr>
            <a:spLocks noGrp="1"/>
          </p:cNvSpPr>
          <p:nvPr>
            <p:ph type="sldNum" sz="quarter" idx="12"/>
          </p:nvPr>
        </p:nvSpPr>
        <p:spPr/>
        <p:txBody>
          <a:bodyPr/>
          <a:lstStyle/>
          <a:p>
            <a:fld id="{D94843A5-F927-4B1A-B467-EEF5A8357A28}" type="slidenum">
              <a:rPr lang="tr-TR" altLang="tr-TR" smtClean="0"/>
              <a:pPr/>
              <a:t>‹#›</a:t>
            </a:fld>
            <a:endParaRPr lang="tr-TR" altLang="tr-TR"/>
          </a:p>
        </p:txBody>
      </p:sp>
    </p:spTree>
    <p:extLst>
      <p:ext uri="{BB962C8B-B14F-4D97-AF65-F5344CB8AC3E}">
        <p14:creationId xmlns:p14="http://schemas.microsoft.com/office/powerpoint/2010/main" val="679598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endParaRPr lang="tr-TR" altLang="tr-TR"/>
          </a:p>
        </p:txBody>
      </p:sp>
      <p:sp>
        <p:nvSpPr>
          <p:cNvPr id="6" name="Altbilgi Yer Tutucusu 5"/>
          <p:cNvSpPr>
            <a:spLocks noGrp="1"/>
          </p:cNvSpPr>
          <p:nvPr>
            <p:ph type="ftr" sz="quarter" idx="11"/>
          </p:nvPr>
        </p:nvSpPr>
        <p:spPr/>
        <p:txBody>
          <a:bodyPr/>
          <a:lstStyle/>
          <a:p>
            <a:endParaRPr lang="tr-TR" altLang="tr-TR"/>
          </a:p>
        </p:txBody>
      </p:sp>
      <p:sp>
        <p:nvSpPr>
          <p:cNvPr id="7" name="Slayt Numarası Yer Tutucusu 6"/>
          <p:cNvSpPr>
            <a:spLocks noGrp="1"/>
          </p:cNvSpPr>
          <p:nvPr>
            <p:ph type="sldNum" sz="quarter" idx="12"/>
          </p:nvPr>
        </p:nvSpPr>
        <p:spPr/>
        <p:txBody>
          <a:bodyPr/>
          <a:lstStyle/>
          <a:p>
            <a:fld id="{30A6992E-08E9-4BE9-AD0B-04CC1A00F3D3}" type="slidenum">
              <a:rPr lang="tr-TR" altLang="tr-TR" smtClean="0"/>
              <a:pPr/>
              <a:t>‹#›</a:t>
            </a:fld>
            <a:endParaRPr lang="tr-TR" altLang="tr-TR"/>
          </a:p>
        </p:txBody>
      </p:sp>
    </p:spTree>
    <p:extLst>
      <p:ext uri="{BB962C8B-B14F-4D97-AF65-F5344CB8AC3E}">
        <p14:creationId xmlns:p14="http://schemas.microsoft.com/office/powerpoint/2010/main" val="1895414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endParaRPr lang="tr-TR" altLang="tr-TR"/>
          </a:p>
        </p:txBody>
      </p:sp>
      <p:sp>
        <p:nvSpPr>
          <p:cNvPr id="6" name="Altbilgi Yer Tutucusu 5"/>
          <p:cNvSpPr>
            <a:spLocks noGrp="1"/>
          </p:cNvSpPr>
          <p:nvPr>
            <p:ph type="ftr" sz="quarter" idx="11"/>
          </p:nvPr>
        </p:nvSpPr>
        <p:spPr/>
        <p:txBody>
          <a:bodyPr/>
          <a:lstStyle/>
          <a:p>
            <a:endParaRPr lang="tr-TR" altLang="tr-TR"/>
          </a:p>
        </p:txBody>
      </p:sp>
      <p:sp>
        <p:nvSpPr>
          <p:cNvPr id="7" name="Slayt Numarası Yer Tutucusu 6"/>
          <p:cNvSpPr>
            <a:spLocks noGrp="1"/>
          </p:cNvSpPr>
          <p:nvPr>
            <p:ph type="sldNum" sz="quarter" idx="12"/>
          </p:nvPr>
        </p:nvSpPr>
        <p:spPr/>
        <p:txBody>
          <a:bodyPr/>
          <a:lstStyle/>
          <a:p>
            <a:fld id="{7C2AA2AF-7EE6-4281-9F34-64A6EDAC28E2}" type="slidenum">
              <a:rPr lang="tr-TR" altLang="tr-TR" smtClean="0"/>
              <a:pPr/>
              <a:t>‹#›</a:t>
            </a:fld>
            <a:endParaRPr lang="tr-TR" altLang="tr-TR"/>
          </a:p>
        </p:txBody>
      </p:sp>
    </p:spTree>
    <p:extLst>
      <p:ext uri="{BB962C8B-B14F-4D97-AF65-F5344CB8AC3E}">
        <p14:creationId xmlns:p14="http://schemas.microsoft.com/office/powerpoint/2010/main" val="41110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lt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lt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A76C3-249B-4F5D-8D60-052DED76E811}" type="slidenum">
              <a:rPr lang="tr-TR" altLang="tr-TR" smtClean="0"/>
              <a:pPr/>
              <a:t>‹#›</a:t>
            </a:fld>
            <a:endParaRPr lang="tr-TR" altLang="tr-TR"/>
          </a:p>
        </p:txBody>
      </p:sp>
    </p:spTree>
    <p:extLst>
      <p:ext uri="{BB962C8B-B14F-4D97-AF65-F5344CB8AC3E}">
        <p14:creationId xmlns:p14="http://schemas.microsoft.com/office/powerpoint/2010/main" val="258992411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www.alomaliye.com/2010/05/12/sosyal-sigorta-islemleri-yonetmeligi/"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Başlık 1"/>
          <p:cNvSpPr>
            <a:spLocks noGrp="1"/>
          </p:cNvSpPr>
          <p:nvPr>
            <p:ph type="ctrTitle" idx="4294967295"/>
          </p:nvPr>
        </p:nvSpPr>
        <p:spPr>
          <a:xfrm>
            <a:off x="179512" y="1772816"/>
            <a:ext cx="8569325" cy="1470025"/>
          </a:xfrm>
        </p:spPr>
        <p:txBody>
          <a:bodyPr>
            <a:normAutofit/>
          </a:bodyPr>
          <a:lstStyle/>
          <a:p>
            <a:r>
              <a:rPr lang="tr-TR" altLang="fr-FR" sz="4000" b="1" dirty="0">
                <a:solidFill>
                  <a:srgbClr val="0070C0"/>
                </a:solidFill>
                <a:cs typeface="Arial" panose="020B0604020202020204" pitchFamily="34" charset="0"/>
              </a:rPr>
              <a:t>2018 Yılında Uygulanacak Teşvikler ve Yapılacak Diğer Çalışmalar </a:t>
            </a:r>
          </a:p>
        </p:txBody>
      </p:sp>
      <p:sp>
        <p:nvSpPr>
          <p:cNvPr id="2" name="Metin kutusu 1"/>
          <p:cNvSpPr txBox="1"/>
          <p:nvPr/>
        </p:nvSpPr>
        <p:spPr>
          <a:xfrm>
            <a:off x="3203848" y="5697069"/>
            <a:ext cx="3024336" cy="461665"/>
          </a:xfrm>
          <a:prstGeom prst="rect">
            <a:avLst/>
          </a:prstGeom>
          <a:noFill/>
        </p:spPr>
        <p:txBody>
          <a:bodyPr wrap="square" rtlCol="0">
            <a:spAutoFit/>
          </a:bodyPr>
          <a:lstStyle/>
          <a:p>
            <a:r>
              <a:rPr lang="tr-TR" smtClean="0"/>
              <a:t>05 </a:t>
            </a:r>
            <a:r>
              <a:rPr lang="tr-TR" dirty="0" smtClean="0"/>
              <a:t>Nisan </a:t>
            </a:r>
            <a:r>
              <a:rPr lang="tr-TR" dirty="0"/>
              <a:t>2018</a:t>
            </a: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1</a:t>
            </a:fld>
            <a:endParaRPr lang="tr-TR" altLang="tr-TR"/>
          </a:p>
        </p:txBody>
      </p:sp>
    </p:spTree>
    <p:extLst>
      <p:ext uri="{BB962C8B-B14F-4D97-AF65-F5344CB8AC3E}">
        <p14:creationId xmlns:p14="http://schemas.microsoft.com/office/powerpoint/2010/main" val="3676234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İçerik Yer Tutucusu"/>
          <p:cNvSpPr txBox="1">
            <a:spLocks/>
          </p:cNvSpPr>
          <p:nvPr/>
        </p:nvSpPr>
        <p:spPr bwMode="auto">
          <a:xfrm>
            <a:off x="5416550" y="4340225"/>
            <a:ext cx="392430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defRPr>
                <a:solidFill>
                  <a:schemeClr val="tx1"/>
                </a:solidFill>
                <a:latin typeface="Calibri" panose="020F0502020204030204" pitchFamily="34" charset="0"/>
                <a:cs typeface="Arial" panose="020B0604020202020204" pitchFamily="34" charset="0"/>
              </a:defRPr>
            </a:lvl1pPr>
            <a:lvl2pPr marL="742950" indent="-285750" defTabSz="685800">
              <a:defRPr>
                <a:solidFill>
                  <a:schemeClr val="tx1"/>
                </a:solidFill>
                <a:latin typeface="Calibri" panose="020F0502020204030204" pitchFamily="34" charset="0"/>
                <a:cs typeface="Arial" panose="020B0604020202020204" pitchFamily="34" charset="0"/>
              </a:defRPr>
            </a:lvl2pPr>
            <a:lvl3pPr marL="1143000" indent="-228600" defTabSz="685800">
              <a:defRPr>
                <a:solidFill>
                  <a:schemeClr val="tx1"/>
                </a:solidFill>
                <a:latin typeface="Calibri" panose="020F0502020204030204" pitchFamily="34" charset="0"/>
                <a:cs typeface="Arial" panose="020B0604020202020204" pitchFamily="34" charset="0"/>
              </a:defRPr>
            </a:lvl3pPr>
            <a:lvl4pPr marL="1600200" indent="-228600" defTabSz="685800">
              <a:defRPr>
                <a:solidFill>
                  <a:schemeClr val="tx1"/>
                </a:solidFill>
                <a:latin typeface="Calibri" panose="020F0502020204030204" pitchFamily="34" charset="0"/>
                <a:cs typeface="Arial" panose="020B0604020202020204" pitchFamily="34" charset="0"/>
              </a:defRPr>
            </a:lvl4pPr>
            <a:lvl5pPr marL="2057400" indent="-228600" defTabSz="685800">
              <a:defRPr>
                <a:solidFill>
                  <a:schemeClr val="tx1"/>
                </a:solidFill>
                <a:latin typeface="Calibri" panose="020F050202020403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buClr>
                <a:srgbClr val="0099FF"/>
              </a:buClr>
              <a:buFont typeface="Arial" panose="020B0604020202020204" pitchFamily="34" charset="0"/>
              <a:buNone/>
            </a:pPr>
            <a:endParaRPr lang="fr-FR" altLang="fr-FR" sz="5100" dirty="0">
              <a:ea typeface="Arial Unicode MS" pitchFamily="34" charset="-128"/>
            </a:endParaRPr>
          </a:p>
        </p:txBody>
      </p:sp>
      <p:sp>
        <p:nvSpPr>
          <p:cNvPr id="10243" name="İçerik Yer Tutucusu 1"/>
          <p:cNvSpPr>
            <a:spLocks noGrp="1"/>
          </p:cNvSpPr>
          <p:nvPr>
            <p:ph idx="4294967295"/>
          </p:nvPr>
        </p:nvSpPr>
        <p:spPr>
          <a:xfrm>
            <a:off x="597718" y="1560684"/>
            <a:ext cx="7859713" cy="3743299"/>
          </a:xfrm>
        </p:spPr>
        <p:txBody>
          <a:bodyPr>
            <a:normAutofit/>
          </a:bodyPr>
          <a:lstStyle/>
          <a:p>
            <a:pPr algn="just" defTabSz="457200">
              <a:spcBef>
                <a:spcPts val="1000"/>
              </a:spcBef>
              <a:defRPr/>
            </a:pPr>
            <a:r>
              <a:rPr lang="tr-TR" altLang="tr-TR" sz="2000" b="1" i="1" dirty="0">
                <a:solidFill>
                  <a:srgbClr val="000000"/>
                </a:solidFill>
                <a:ea typeface="Calibri" panose="020F0502020204030204" pitchFamily="34" charset="0"/>
                <a:cs typeface="Times New Roman" panose="02020603050405020304" pitchFamily="18" charset="0"/>
              </a:rPr>
              <a:t>Sigortalı yönünden aranılan şartlar</a:t>
            </a:r>
            <a:r>
              <a:rPr lang="tr-TR" altLang="tr-TR" sz="2000" i="1" dirty="0">
                <a:solidFill>
                  <a:srgbClr val="000000"/>
                </a:solidFill>
                <a:ea typeface="Calibri" panose="020F0502020204030204" pitchFamily="34" charset="0"/>
                <a:cs typeface="Times New Roman" panose="02020603050405020304" pitchFamily="18" charset="0"/>
              </a:rPr>
              <a:t>:</a:t>
            </a:r>
          </a:p>
          <a:p>
            <a:pPr marL="457200" lvl="1" indent="0">
              <a:buNone/>
            </a:pPr>
            <a:r>
              <a:rPr lang="tr-TR" sz="1900" dirty="0"/>
              <a:t>Sigortalıların;</a:t>
            </a:r>
          </a:p>
          <a:p>
            <a:pPr lvl="1"/>
            <a:r>
              <a:rPr lang="tr-TR" sz="1900" dirty="0"/>
              <a:t>18 yaşından büyük 25 yaşından küçük olmaları,</a:t>
            </a:r>
          </a:p>
          <a:p>
            <a:pPr marL="0" indent="0">
              <a:buNone/>
            </a:pPr>
            <a:r>
              <a:rPr lang="tr-TR" sz="1900" dirty="0"/>
              <a:t>        _    1/1/2018 ila 31/12/2018 tarihleri arasında işe alınmış olması,</a:t>
            </a:r>
          </a:p>
          <a:p>
            <a:pPr lvl="1"/>
            <a:r>
              <a:rPr lang="tr-TR" sz="1900" dirty="0"/>
              <a:t>İşe alındıkları aydan önceki üç ayda 10 günden fazla 5510/4-a,b,c kapsamında sigortalılıklarının bulunmaması, </a:t>
            </a:r>
          </a:p>
          <a:p>
            <a:pPr lvl="1"/>
            <a:r>
              <a:rPr lang="tr-TR" sz="1900" dirty="0"/>
              <a:t>İŞKUR’a kayıtlı işsiz olması,</a:t>
            </a:r>
          </a:p>
          <a:p>
            <a:pPr lvl="1"/>
            <a:r>
              <a:rPr lang="tr-TR" sz="1900" dirty="0"/>
              <a:t>İşe giriş tarihi itibarıyla işverenin birinci derece kan veya kayın </a:t>
            </a:r>
            <a:r>
              <a:rPr lang="tr-TR" sz="1900" dirty="0" err="1"/>
              <a:t>hısmı</a:t>
            </a:r>
            <a:r>
              <a:rPr lang="tr-TR" sz="1900" dirty="0"/>
              <a:t> ya da eşi olmaması,</a:t>
            </a:r>
          </a:p>
          <a:p>
            <a:pPr marL="457200" lvl="1" indent="0">
              <a:buNone/>
            </a:pPr>
            <a:r>
              <a:rPr lang="tr-TR" sz="1900" dirty="0"/>
              <a:t>  gerekmektedir.</a:t>
            </a:r>
          </a:p>
        </p:txBody>
      </p:sp>
      <p:sp>
        <p:nvSpPr>
          <p:cNvPr id="5" name="1 Başlık"/>
          <p:cNvSpPr txBox="1">
            <a:spLocks/>
          </p:cNvSpPr>
          <p:nvPr/>
        </p:nvSpPr>
        <p:spPr bwMode="auto">
          <a:xfrm>
            <a:off x="482624" y="404664"/>
            <a:ext cx="8089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sz="2400" b="1" dirty="0">
                <a:solidFill>
                  <a:srgbClr val="0070C0"/>
                </a:solidFill>
                <a:ea typeface="MS PGothic" panose="020B0600070205080204" pitchFamily="34" charset="-128"/>
              </a:rPr>
              <a:t>Bir Senden Bir Benden İstihdam Teşviki</a:t>
            </a:r>
          </a:p>
        </p:txBody>
      </p:sp>
      <p:sp>
        <p:nvSpPr>
          <p:cNvPr id="2" name="Slayt Numarası Yer Tutucusu 1"/>
          <p:cNvSpPr>
            <a:spLocks noGrp="1"/>
          </p:cNvSpPr>
          <p:nvPr>
            <p:ph type="sldNum" sz="quarter" idx="12"/>
          </p:nvPr>
        </p:nvSpPr>
        <p:spPr/>
        <p:txBody>
          <a:bodyPr/>
          <a:lstStyle/>
          <a:p>
            <a:fld id="{D94843A5-F927-4B1A-B467-EEF5A8357A28}" type="slidenum">
              <a:rPr lang="tr-TR" altLang="tr-TR" smtClean="0"/>
              <a:pPr/>
              <a:t>10</a:t>
            </a:fld>
            <a:endParaRPr lang="tr-TR" altLang="tr-TR"/>
          </a:p>
        </p:txBody>
      </p:sp>
    </p:spTree>
    <p:extLst>
      <p:ext uri="{BB962C8B-B14F-4D97-AF65-F5344CB8AC3E}">
        <p14:creationId xmlns:p14="http://schemas.microsoft.com/office/powerpoint/2010/main" val="2229796089"/>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İçerik Yer Tutucusu"/>
          <p:cNvSpPr txBox="1">
            <a:spLocks/>
          </p:cNvSpPr>
          <p:nvPr/>
        </p:nvSpPr>
        <p:spPr bwMode="auto">
          <a:xfrm>
            <a:off x="5416550" y="4340225"/>
            <a:ext cx="392430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defRPr>
                <a:solidFill>
                  <a:schemeClr val="tx1"/>
                </a:solidFill>
                <a:latin typeface="Calibri" panose="020F0502020204030204" pitchFamily="34" charset="0"/>
                <a:cs typeface="Arial" panose="020B0604020202020204" pitchFamily="34" charset="0"/>
              </a:defRPr>
            </a:lvl1pPr>
            <a:lvl2pPr marL="742950" indent="-285750" defTabSz="685800">
              <a:defRPr>
                <a:solidFill>
                  <a:schemeClr val="tx1"/>
                </a:solidFill>
                <a:latin typeface="Calibri" panose="020F0502020204030204" pitchFamily="34" charset="0"/>
                <a:cs typeface="Arial" panose="020B0604020202020204" pitchFamily="34" charset="0"/>
              </a:defRPr>
            </a:lvl2pPr>
            <a:lvl3pPr marL="1143000" indent="-228600" defTabSz="685800">
              <a:defRPr>
                <a:solidFill>
                  <a:schemeClr val="tx1"/>
                </a:solidFill>
                <a:latin typeface="Calibri" panose="020F0502020204030204" pitchFamily="34" charset="0"/>
                <a:cs typeface="Arial" panose="020B0604020202020204" pitchFamily="34" charset="0"/>
              </a:defRPr>
            </a:lvl3pPr>
            <a:lvl4pPr marL="1600200" indent="-228600" defTabSz="685800">
              <a:defRPr>
                <a:solidFill>
                  <a:schemeClr val="tx1"/>
                </a:solidFill>
                <a:latin typeface="Calibri" panose="020F0502020204030204" pitchFamily="34" charset="0"/>
                <a:cs typeface="Arial" panose="020B0604020202020204" pitchFamily="34" charset="0"/>
              </a:defRPr>
            </a:lvl4pPr>
            <a:lvl5pPr marL="2057400" indent="-228600" defTabSz="685800">
              <a:defRPr>
                <a:solidFill>
                  <a:schemeClr val="tx1"/>
                </a:solidFill>
                <a:latin typeface="Calibri" panose="020F050202020403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buClr>
                <a:srgbClr val="0099FF"/>
              </a:buClr>
              <a:buFont typeface="Arial" panose="020B0604020202020204" pitchFamily="34" charset="0"/>
              <a:buNone/>
            </a:pPr>
            <a:endParaRPr lang="fr-FR" altLang="fr-FR" sz="5100">
              <a:ea typeface="Arial Unicode MS" pitchFamily="34" charset="-128"/>
            </a:endParaRPr>
          </a:p>
        </p:txBody>
      </p:sp>
      <p:sp>
        <p:nvSpPr>
          <p:cNvPr id="2" name="İçerik Yer Tutucusu 1"/>
          <p:cNvSpPr>
            <a:spLocks noGrp="1"/>
          </p:cNvSpPr>
          <p:nvPr>
            <p:ph idx="4294967295"/>
          </p:nvPr>
        </p:nvSpPr>
        <p:spPr>
          <a:xfrm>
            <a:off x="0" y="880358"/>
            <a:ext cx="8676456" cy="6221050"/>
          </a:xfrm>
        </p:spPr>
        <p:txBody>
          <a:bodyPr>
            <a:noAutofit/>
          </a:bodyPr>
          <a:lstStyle/>
          <a:p>
            <a:pPr algn="just" defTabSz="457200">
              <a:spcBef>
                <a:spcPts val="1000"/>
              </a:spcBef>
              <a:buFont typeface="Calibri" panose="020F0502020204030204" pitchFamily="34" charset="0"/>
              <a:buChar char="•"/>
              <a:defRPr/>
            </a:pPr>
            <a:r>
              <a:rPr lang="tr-TR" sz="2000" b="1" i="1" dirty="0">
                <a:solidFill>
                  <a:prstClr val="black"/>
                </a:solidFill>
                <a:ea typeface="Calibri" panose="020F0502020204030204" pitchFamily="34" charset="0"/>
                <a:cs typeface="Times New Roman" panose="02020603050405020304" pitchFamily="18" charset="0"/>
              </a:rPr>
              <a:t>İşyeri yönünden aranılan şartlar: </a:t>
            </a:r>
          </a:p>
          <a:p>
            <a:pPr marL="668337" lvl="1" indent="0" algn="just" defTabSz="457200">
              <a:spcBef>
                <a:spcPts val="1000"/>
              </a:spcBef>
              <a:buNone/>
              <a:defRPr/>
            </a:pPr>
            <a:r>
              <a:rPr lang="tr-TR" sz="1800" dirty="0">
                <a:solidFill>
                  <a:prstClr val="black"/>
                </a:solidFill>
                <a:ea typeface="Calibri" panose="020F0502020204030204" pitchFamily="34" charset="0"/>
                <a:cs typeface="Times New Roman" panose="02020603050405020304" pitchFamily="18" charset="0"/>
              </a:rPr>
              <a:t>İşyerinin;</a:t>
            </a:r>
          </a:p>
          <a:p>
            <a:pPr marL="93662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İmalat sektöründe faaliyet göstermesi ve bu sektörde ustalık belgesi sahibi olunan özel sektör işverenine ait olması,</a:t>
            </a:r>
          </a:p>
          <a:p>
            <a:pPr marL="93662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İşyerinin 2017 yılındaki sigortalı sayısı ortalamasının 1 ila 3 olması,</a:t>
            </a:r>
          </a:p>
          <a:p>
            <a:pPr marL="93662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Sigortalının işe alındığı işyerine ait 2017 yılında Kuruma bildirilen aylık prim ve hizmet belgelerinde veya muhtasar ve prim hizmet beyannamelerinde kayıtlı sigortalı sayısının ortalamasına ilave olarak çalıştırılması,</a:t>
            </a:r>
          </a:p>
          <a:p>
            <a:pPr marL="93662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Aylık prim ve hizmet belgelerinin yasal süresi içinde Kuruma verilmesi, </a:t>
            </a:r>
          </a:p>
          <a:p>
            <a:pPr marL="93662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Tahakkuk eden sigorta primlerinin yasal süresi içinde ödenmesi, </a:t>
            </a:r>
          </a:p>
          <a:p>
            <a:pPr marL="93662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Yasal ödeme süresi geçmiş sigorta primi, işsizlik sigortası primi, idari para cezası ile bunlara ilişkin gecikme cezası ve gecikme zammı borçlarının bulunmaması, </a:t>
            </a:r>
          </a:p>
          <a:p>
            <a:pPr marL="93662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Çalıştırdığı kişileri sigortalı olarak bildirmediği veya bildirdiği sigortalıları fiilen çalıştırmadığı yönünde herhangi bir tespitin bulunmaması,</a:t>
            </a:r>
          </a:p>
          <a:p>
            <a:pPr marL="668337" lvl="1" indent="0" algn="just" defTabSz="457200">
              <a:spcBef>
                <a:spcPts val="1000"/>
              </a:spcBef>
              <a:buNone/>
              <a:defRPr/>
            </a:pPr>
            <a:r>
              <a:rPr lang="tr-TR" sz="1800" dirty="0">
                <a:solidFill>
                  <a:prstClr val="black"/>
                </a:solidFill>
                <a:ea typeface="Calibri" panose="020F0502020204030204" pitchFamily="34" charset="0"/>
                <a:cs typeface="Times New Roman" panose="02020603050405020304" pitchFamily="18" charset="0"/>
              </a:rPr>
              <a:t>gerekmektedir. </a:t>
            </a:r>
          </a:p>
          <a:p>
            <a:pPr algn="just">
              <a:spcBef>
                <a:spcPts val="300"/>
              </a:spcBef>
              <a:spcAft>
                <a:spcPts val="300"/>
              </a:spcAft>
              <a:buFont typeface="Wingdings" pitchFamily="2" charset="2"/>
              <a:buChar char="ü"/>
              <a:defRPr/>
            </a:pPr>
            <a:endParaRPr lang="tr-TR" sz="3600" dirty="0"/>
          </a:p>
          <a:p>
            <a:pPr algn="just">
              <a:spcBef>
                <a:spcPts val="300"/>
              </a:spcBef>
              <a:spcAft>
                <a:spcPts val="300"/>
              </a:spcAft>
              <a:buFont typeface="Wingdings" pitchFamily="2" charset="2"/>
              <a:buChar char="ü"/>
              <a:defRPr/>
            </a:pPr>
            <a:endParaRPr lang="tr-TR" sz="3600" dirty="0"/>
          </a:p>
        </p:txBody>
      </p:sp>
      <p:sp>
        <p:nvSpPr>
          <p:cNvPr id="12292" name="1 Başlık"/>
          <p:cNvSpPr txBox="1">
            <a:spLocks/>
          </p:cNvSpPr>
          <p:nvPr/>
        </p:nvSpPr>
        <p:spPr bwMode="auto">
          <a:xfrm>
            <a:off x="138113" y="404813"/>
            <a:ext cx="8839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tr-TR" altLang="fr-FR" sz="4000" b="1">
              <a:solidFill>
                <a:srgbClr val="002060"/>
              </a:solidFill>
              <a:ea typeface="MS PGothic" panose="020B0600070205080204" pitchFamily="34" charset="-128"/>
            </a:endParaRPr>
          </a:p>
        </p:txBody>
      </p:sp>
      <p:sp>
        <p:nvSpPr>
          <p:cNvPr id="7" name="1 Başlık"/>
          <p:cNvSpPr txBox="1">
            <a:spLocks/>
          </p:cNvSpPr>
          <p:nvPr/>
        </p:nvSpPr>
        <p:spPr bwMode="auto">
          <a:xfrm>
            <a:off x="482624" y="188640"/>
            <a:ext cx="8089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sz="2400" b="1" dirty="0">
                <a:solidFill>
                  <a:srgbClr val="0070C0"/>
                </a:solidFill>
                <a:ea typeface="MS PGothic" panose="020B0600070205080204" pitchFamily="34" charset="-128"/>
              </a:rPr>
              <a:t>Bir Senden Bir Benden İstihdam Teşviki</a:t>
            </a: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11</a:t>
            </a:fld>
            <a:endParaRPr lang="tr-TR" altLang="tr-TR"/>
          </a:p>
        </p:txBody>
      </p:sp>
    </p:spTree>
    <p:extLst>
      <p:ext uri="{BB962C8B-B14F-4D97-AF65-F5344CB8AC3E}">
        <p14:creationId xmlns:p14="http://schemas.microsoft.com/office/powerpoint/2010/main" val="3784502435"/>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4294967295"/>
          </p:nvPr>
        </p:nvSpPr>
        <p:spPr>
          <a:xfrm>
            <a:off x="395536" y="720725"/>
            <a:ext cx="8340725" cy="5876627"/>
          </a:xfrm>
        </p:spPr>
        <p:txBody>
          <a:bodyPr>
            <a:noAutofit/>
          </a:bodyPr>
          <a:lstStyle/>
          <a:p>
            <a:pPr algn="just" defTabSz="457200">
              <a:spcBef>
                <a:spcPts val="1000"/>
              </a:spcBef>
              <a:defRPr/>
            </a:pPr>
            <a:endParaRPr lang="tr-TR" sz="2000" b="1" dirty="0">
              <a:solidFill>
                <a:prstClr val="black"/>
              </a:solidFill>
              <a:ea typeface="Calibri" panose="020F0502020204030204" pitchFamily="34" charset="0"/>
              <a:cs typeface="Times New Roman" panose="02020603050405020304" pitchFamily="18" charset="0"/>
            </a:endParaRPr>
          </a:p>
          <a:p>
            <a:pPr algn="just" defTabSz="457200">
              <a:spcBef>
                <a:spcPts val="1000"/>
              </a:spcBef>
              <a:defRPr/>
            </a:pPr>
            <a:r>
              <a:rPr lang="tr-TR" sz="2000" b="1" dirty="0">
                <a:solidFill>
                  <a:prstClr val="black"/>
                </a:solidFill>
                <a:ea typeface="Calibri" panose="020F0502020204030204" pitchFamily="34" charset="0"/>
                <a:cs typeface="Times New Roman" panose="02020603050405020304" pitchFamily="18" charset="0"/>
              </a:rPr>
              <a:t>Destek tutarı</a:t>
            </a:r>
          </a:p>
          <a:p>
            <a:pPr marL="400050" lvl="1" indent="0" algn="just" defTabSz="457200">
              <a:spcBef>
                <a:spcPts val="1000"/>
              </a:spcBef>
              <a:buNone/>
              <a:defRPr/>
            </a:pPr>
            <a:r>
              <a:rPr lang="tr-TR" sz="1900" dirty="0">
                <a:solidFill>
                  <a:prstClr val="black"/>
                </a:solidFill>
                <a:ea typeface="Calibri" panose="020F0502020204030204" pitchFamily="34" charset="0"/>
                <a:cs typeface="Times New Roman" panose="02020603050405020304" pitchFamily="18" charset="0"/>
              </a:rPr>
              <a:t>2018 yılı için asgari ücretli çalışanın işverene aylık toplam maliyeti 2.486,14 TL’dir. İşyerlerince 2017 yılına ilişkin ortalama sigortalı sayısına ilave olarak istihdam edecekleri belirtilen şartları taşıyan sigortalılar için ücret, prim ve vergi desteği sağlanacaktır.</a:t>
            </a:r>
          </a:p>
          <a:p>
            <a:pPr lvl="1" algn="just" defTabSz="457200">
              <a:spcBef>
                <a:spcPts val="1000"/>
              </a:spcBef>
              <a:defRPr/>
            </a:pPr>
            <a:r>
              <a:rPr lang="tr-TR" sz="1800" b="1" dirty="0">
                <a:solidFill>
                  <a:prstClr val="black"/>
                </a:solidFill>
                <a:ea typeface="Calibri" panose="020F0502020204030204" pitchFamily="34" charset="0"/>
                <a:cs typeface="Times New Roman" panose="02020603050405020304" pitchFamily="18" charset="0"/>
              </a:rPr>
              <a:t>Prim Desteği;</a:t>
            </a:r>
            <a:r>
              <a:rPr lang="tr-TR" sz="1800" dirty="0">
                <a:solidFill>
                  <a:prstClr val="black"/>
                </a:solidFill>
                <a:ea typeface="Calibri" panose="020F0502020204030204" pitchFamily="34" charset="0"/>
                <a:cs typeface="Times New Roman" panose="02020603050405020304" pitchFamily="18" charset="0"/>
              </a:rPr>
              <a:t> prime esas kazanç alt sınırı üzerinden hesaplanacak sigortalı ve işveren hisselerinin tamamı tutarında (761,06 TL) destek sağlanacaktır.</a:t>
            </a:r>
          </a:p>
          <a:p>
            <a:pPr lvl="1" algn="just" defTabSz="457200">
              <a:spcBef>
                <a:spcPts val="1000"/>
              </a:spcBef>
              <a:defRPr/>
            </a:pPr>
            <a:r>
              <a:rPr lang="tr-TR" sz="1800" b="1" dirty="0">
                <a:solidFill>
                  <a:prstClr val="black"/>
                </a:solidFill>
                <a:ea typeface="Calibri" panose="020F0502020204030204" pitchFamily="34" charset="0"/>
                <a:cs typeface="Times New Roman" panose="02020603050405020304" pitchFamily="18" charset="0"/>
              </a:rPr>
              <a:t>Ücret Desteği;</a:t>
            </a:r>
            <a:r>
              <a:rPr lang="tr-TR" sz="1800" dirty="0">
                <a:solidFill>
                  <a:prstClr val="black"/>
                </a:solidFill>
                <a:ea typeface="Calibri" panose="020F0502020204030204" pitchFamily="34" charset="0"/>
                <a:cs typeface="Times New Roman" panose="02020603050405020304" pitchFamily="18" charset="0"/>
              </a:rPr>
              <a:t> 53,44 TL’nin sigortalının prim günü sayısıyla çarpımı sonucu bulunacak tutarda (1.603,20 TL) destek sağlanacaktır.</a:t>
            </a:r>
          </a:p>
          <a:p>
            <a:pPr lvl="1" algn="just" defTabSz="457200">
              <a:spcBef>
                <a:spcPts val="1000"/>
              </a:spcBef>
              <a:defRPr/>
            </a:pPr>
            <a:r>
              <a:rPr lang="tr-TR" sz="1800" b="1" dirty="0">
                <a:solidFill>
                  <a:prstClr val="black"/>
                </a:solidFill>
                <a:ea typeface="Calibri" panose="020F0502020204030204" pitchFamily="34" charset="0"/>
                <a:cs typeface="Times New Roman" panose="02020603050405020304" pitchFamily="18" charset="0"/>
              </a:rPr>
              <a:t>Vergi Desteği;</a:t>
            </a:r>
            <a:r>
              <a:rPr lang="tr-TR" sz="1800" dirty="0">
                <a:solidFill>
                  <a:prstClr val="black"/>
                </a:solidFill>
                <a:ea typeface="Calibri" panose="020F0502020204030204" pitchFamily="34" charset="0"/>
                <a:cs typeface="Times New Roman" panose="02020603050405020304" pitchFamily="18" charset="0"/>
              </a:rPr>
              <a:t> Maliye Bakanlığınca destek kapsamındaki sigortalıların asgari ücret üzerinden hesaplanacak gelir ve damga vergileri karşılanacaktır. </a:t>
            </a:r>
          </a:p>
        </p:txBody>
      </p:sp>
      <p:sp>
        <p:nvSpPr>
          <p:cNvPr id="14339" name="1 Başlık"/>
          <p:cNvSpPr txBox="1">
            <a:spLocks/>
          </p:cNvSpPr>
          <p:nvPr/>
        </p:nvSpPr>
        <p:spPr bwMode="auto">
          <a:xfrm>
            <a:off x="539552" y="43979"/>
            <a:ext cx="8839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tr-TR" altLang="fr-FR" sz="4000" b="1">
              <a:solidFill>
                <a:srgbClr val="C00000"/>
              </a:solidFill>
              <a:ea typeface="MS PGothic" panose="020B0600070205080204" pitchFamily="34" charset="-128"/>
            </a:endParaRPr>
          </a:p>
        </p:txBody>
      </p:sp>
      <p:sp>
        <p:nvSpPr>
          <p:cNvPr id="6" name="1 Başlık"/>
          <p:cNvSpPr txBox="1">
            <a:spLocks/>
          </p:cNvSpPr>
          <p:nvPr/>
        </p:nvSpPr>
        <p:spPr bwMode="auto">
          <a:xfrm>
            <a:off x="482624" y="43979"/>
            <a:ext cx="8089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sz="2400" b="1" dirty="0">
                <a:solidFill>
                  <a:srgbClr val="0070C0"/>
                </a:solidFill>
                <a:ea typeface="MS PGothic" panose="020B0600070205080204" pitchFamily="34" charset="-128"/>
              </a:rPr>
              <a:t>Bir Senden Bir Benden İstihdam Teşviki</a:t>
            </a: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12</a:t>
            </a:fld>
            <a:endParaRPr lang="tr-TR" altLang="tr-TR"/>
          </a:p>
        </p:txBody>
      </p:sp>
    </p:spTree>
    <p:extLst>
      <p:ext uri="{BB962C8B-B14F-4D97-AF65-F5344CB8AC3E}">
        <p14:creationId xmlns:p14="http://schemas.microsoft.com/office/powerpoint/2010/main" val="1775400878"/>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4294967295"/>
          </p:nvPr>
        </p:nvSpPr>
        <p:spPr>
          <a:xfrm>
            <a:off x="395536" y="720725"/>
            <a:ext cx="8340725" cy="5876627"/>
          </a:xfrm>
        </p:spPr>
        <p:txBody>
          <a:bodyPr>
            <a:noAutofit/>
          </a:bodyPr>
          <a:lstStyle/>
          <a:p>
            <a:pPr defTabSz="457200">
              <a:spcBef>
                <a:spcPts val="1000"/>
              </a:spcBef>
              <a:defRPr/>
            </a:pPr>
            <a:r>
              <a:rPr lang="tr-TR" sz="2000" b="1" dirty="0">
                <a:solidFill>
                  <a:prstClr val="black"/>
                </a:solidFill>
                <a:ea typeface="Calibri" panose="020F0502020204030204" pitchFamily="34" charset="0"/>
                <a:cs typeface="Times New Roman" panose="02020603050405020304" pitchFamily="18" charset="0"/>
              </a:rPr>
              <a:t>Destek Süresi</a:t>
            </a:r>
          </a:p>
          <a:p>
            <a:pPr algn="just">
              <a:buFont typeface="Wingdings" panose="05000000000000000000" pitchFamily="2" charset="2"/>
              <a:buChar char="ü"/>
            </a:pPr>
            <a:r>
              <a:rPr lang="tr-TR" sz="1900" dirty="0">
                <a:solidFill>
                  <a:prstClr val="black"/>
                </a:solidFill>
                <a:ea typeface="Calibri" panose="020F0502020204030204" pitchFamily="34" charset="0"/>
                <a:cs typeface="Times New Roman" panose="02020603050405020304" pitchFamily="18" charset="0"/>
              </a:rPr>
              <a:t>Bu teşvik kapsamında sağlanacak destekler 2018 yılı Aralık ayı/dönemi aşılmamak üzere, sigortalının işe alındığı ayı takip eden ilk aydan başlamak üzere her ikinci ay için yararlanılır.</a:t>
            </a:r>
          </a:p>
          <a:p>
            <a:pPr>
              <a:buFont typeface="Wingdings" panose="05000000000000000000" pitchFamily="2" charset="2"/>
              <a:buChar char="ü"/>
            </a:pPr>
            <a:endParaRPr lang="tr-TR" sz="1900" dirty="0">
              <a:solidFill>
                <a:prstClr val="black"/>
              </a:solidFill>
              <a:ea typeface="Calibri" panose="020F0502020204030204" pitchFamily="34" charset="0"/>
              <a:cs typeface="Times New Roman" panose="02020603050405020304" pitchFamily="18" charset="0"/>
            </a:endParaRPr>
          </a:p>
          <a:p>
            <a:pPr marL="0" indent="0">
              <a:buNone/>
            </a:pPr>
            <a:r>
              <a:rPr lang="tr-TR" sz="2000" dirty="0">
                <a:solidFill>
                  <a:schemeClr val="tx2">
                    <a:lumMod val="95000"/>
                    <a:lumOff val="5000"/>
                  </a:schemeClr>
                </a:solidFill>
                <a:cs typeface="Times New Roman" panose="02020603050405020304" pitchFamily="18" charset="0"/>
              </a:rPr>
              <a:t> </a:t>
            </a:r>
            <a:r>
              <a:rPr lang="tr-TR" sz="1900" dirty="0">
                <a:solidFill>
                  <a:prstClr val="black"/>
                </a:solidFill>
                <a:ea typeface="Calibri" panose="020F0502020204030204" pitchFamily="34" charset="0"/>
                <a:cs typeface="Times New Roman" panose="02020603050405020304" pitchFamily="18" charset="0"/>
              </a:rPr>
              <a:t>Örnek :   İmalat sektöründe faaliyet gösteren (K) Limited Şirketinde;</a:t>
            </a:r>
          </a:p>
          <a:p>
            <a:pPr marL="0" lvl="0" indent="0">
              <a:buNone/>
            </a:pPr>
            <a:r>
              <a:rPr lang="tr-TR" sz="1900" dirty="0">
                <a:solidFill>
                  <a:prstClr val="black"/>
                </a:solidFill>
                <a:ea typeface="Calibri" panose="020F0502020204030204" pitchFamily="34" charset="0"/>
                <a:cs typeface="Times New Roman" panose="02020603050405020304" pitchFamily="18" charset="0"/>
              </a:rPr>
              <a:t>	-Sigortalı (A)’</a:t>
            </a:r>
            <a:r>
              <a:rPr lang="tr-TR" sz="1900" dirty="0" err="1">
                <a:solidFill>
                  <a:prstClr val="black"/>
                </a:solidFill>
                <a:ea typeface="Calibri" panose="020F0502020204030204" pitchFamily="34" charset="0"/>
                <a:cs typeface="Times New Roman" panose="02020603050405020304" pitchFamily="18" charset="0"/>
              </a:rPr>
              <a:t>nın</a:t>
            </a:r>
            <a:r>
              <a:rPr lang="tr-TR" sz="1900" dirty="0">
                <a:solidFill>
                  <a:prstClr val="black"/>
                </a:solidFill>
                <a:ea typeface="Calibri" panose="020F0502020204030204" pitchFamily="34" charset="0"/>
                <a:cs typeface="Times New Roman" panose="02020603050405020304" pitchFamily="18" charset="0"/>
              </a:rPr>
              <a:t> 26.1.2018 tarihinde,</a:t>
            </a:r>
          </a:p>
          <a:p>
            <a:pPr marL="0" lvl="0" indent="0">
              <a:buNone/>
            </a:pPr>
            <a:r>
              <a:rPr lang="tr-TR" sz="1900" dirty="0">
                <a:solidFill>
                  <a:prstClr val="black"/>
                </a:solidFill>
                <a:ea typeface="Calibri" panose="020F0502020204030204" pitchFamily="34" charset="0"/>
                <a:cs typeface="Times New Roman" panose="02020603050405020304" pitchFamily="18" charset="0"/>
              </a:rPr>
              <a:t>	-Sigortalı (B)’</a:t>
            </a:r>
            <a:r>
              <a:rPr lang="tr-TR" sz="1900" dirty="0" err="1">
                <a:solidFill>
                  <a:prstClr val="black"/>
                </a:solidFill>
                <a:ea typeface="Calibri" panose="020F0502020204030204" pitchFamily="34" charset="0"/>
                <a:cs typeface="Times New Roman" panose="02020603050405020304" pitchFamily="18" charset="0"/>
              </a:rPr>
              <a:t>nin</a:t>
            </a:r>
            <a:r>
              <a:rPr lang="tr-TR" sz="1900" dirty="0">
                <a:solidFill>
                  <a:prstClr val="black"/>
                </a:solidFill>
                <a:ea typeface="Calibri" panose="020F0502020204030204" pitchFamily="34" charset="0"/>
                <a:cs typeface="Times New Roman" panose="02020603050405020304" pitchFamily="18" charset="0"/>
              </a:rPr>
              <a:t> 5.2.2018 tarihinde,</a:t>
            </a:r>
          </a:p>
          <a:p>
            <a:pPr marL="0" indent="0">
              <a:buNone/>
            </a:pPr>
            <a:r>
              <a:rPr lang="tr-TR" sz="1900" dirty="0">
                <a:solidFill>
                  <a:prstClr val="black"/>
                </a:solidFill>
                <a:ea typeface="Calibri" panose="020F0502020204030204" pitchFamily="34" charset="0"/>
                <a:cs typeface="Times New Roman" panose="02020603050405020304" pitchFamily="18" charset="0"/>
              </a:rPr>
              <a:t>işe alındığı varsayıldığında, Kanunda aranan diğer şartların da sağlanmış olması kaydıyla,</a:t>
            </a:r>
          </a:p>
          <a:p>
            <a:pPr marL="0" lvl="0" indent="0">
              <a:buNone/>
            </a:pPr>
            <a:r>
              <a:rPr lang="tr-TR" sz="1900" dirty="0">
                <a:solidFill>
                  <a:prstClr val="black"/>
                </a:solidFill>
                <a:ea typeface="Calibri" panose="020F0502020204030204" pitchFamily="34" charset="0"/>
                <a:cs typeface="Times New Roman" panose="02020603050405020304" pitchFamily="18" charset="0"/>
              </a:rPr>
              <a:t>                -Sigortalı (A)’dan dolayı 2018/Şubat, Nisan, Haziran, Ağustos, Ekim ve Aralık</a:t>
            </a:r>
          </a:p>
          <a:p>
            <a:pPr marL="0" lvl="0" indent="0">
              <a:buNone/>
            </a:pPr>
            <a:r>
              <a:rPr lang="tr-TR" sz="1900" dirty="0">
                <a:solidFill>
                  <a:prstClr val="black"/>
                </a:solidFill>
                <a:ea typeface="Calibri" panose="020F0502020204030204" pitchFamily="34" charset="0"/>
                <a:cs typeface="Times New Roman" panose="02020603050405020304" pitchFamily="18" charset="0"/>
              </a:rPr>
              <a:t>	-Sigortalı (B)’den dolayı 2018/Mart, Mayıs, Temmuz, Eylül, Kasım</a:t>
            </a:r>
          </a:p>
          <a:p>
            <a:pPr marL="0" indent="0">
              <a:buNone/>
            </a:pPr>
            <a:r>
              <a:rPr lang="tr-TR" sz="1900" dirty="0">
                <a:solidFill>
                  <a:prstClr val="black"/>
                </a:solidFill>
                <a:ea typeface="Calibri" panose="020F0502020204030204" pitchFamily="34" charset="0"/>
                <a:cs typeface="Times New Roman" panose="02020603050405020304" pitchFamily="18" charset="0"/>
              </a:rPr>
              <a:t>aylarında destekten yararlanılabilecektir.</a:t>
            </a:r>
          </a:p>
        </p:txBody>
      </p:sp>
      <p:sp>
        <p:nvSpPr>
          <p:cNvPr id="14339" name="1 Başlık"/>
          <p:cNvSpPr txBox="1">
            <a:spLocks/>
          </p:cNvSpPr>
          <p:nvPr/>
        </p:nvSpPr>
        <p:spPr bwMode="auto">
          <a:xfrm>
            <a:off x="539552" y="43979"/>
            <a:ext cx="8839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tr-TR" altLang="fr-FR" sz="4000" b="1">
              <a:solidFill>
                <a:srgbClr val="C00000"/>
              </a:solidFill>
              <a:ea typeface="MS PGothic" panose="020B0600070205080204" pitchFamily="34" charset="-128"/>
            </a:endParaRPr>
          </a:p>
        </p:txBody>
      </p:sp>
      <p:sp>
        <p:nvSpPr>
          <p:cNvPr id="6" name="1 Başlık"/>
          <p:cNvSpPr txBox="1">
            <a:spLocks/>
          </p:cNvSpPr>
          <p:nvPr/>
        </p:nvSpPr>
        <p:spPr bwMode="auto">
          <a:xfrm>
            <a:off x="482624" y="43979"/>
            <a:ext cx="8089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sz="2400" b="1" dirty="0">
                <a:solidFill>
                  <a:srgbClr val="0070C0"/>
                </a:solidFill>
                <a:ea typeface="MS PGothic" panose="020B0600070205080204" pitchFamily="34" charset="-128"/>
              </a:rPr>
              <a:t>Bir Senden Bir Benden İstihdam Teşviki</a:t>
            </a: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13</a:t>
            </a:fld>
            <a:endParaRPr lang="tr-TR" altLang="tr-TR"/>
          </a:p>
        </p:txBody>
      </p:sp>
    </p:spTree>
    <p:extLst>
      <p:ext uri="{BB962C8B-B14F-4D97-AF65-F5344CB8AC3E}">
        <p14:creationId xmlns:p14="http://schemas.microsoft.com/office/powerpoint/2010/main" val="3631952424"/>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İçerik Yer Tutucusu"/>
          <p:cNvSpPr txBox="1">
            <a:spLocks/>
          </p:cNvSpPr>
          <p:nvPr/>
        </p:nvSpPr>
        <p:spPr bwMode="auto">
          <a:xfrm>
            <a:off x="5416550" y="4340225"/>
            <a:ext cx="392430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defRPr>
                <a:solidFill>
                  <a:schemeClr val="tx1"/>
                </a:solidFill>
                <a:latin typeface="Calibri" panose="020F0502020204030204" pitchFamily="34" charset="0"/>
                <a:cs typeface="Arial" panose="020B0604020202020204" pitchFamily="34" charset="0"/>
              </a:defRPr>
            </a:lvl1pPr>
            <a:lvl2pPr marL="742950" indent="-285750" defTabSz="685800">
              <a:defRPr>
                <a:solidFill>
                  <a:schemeClr val="tx1"/>
                </a:solidFill>
                <a:latin typeface="Calibri" panose="020F0502020204030204" pitchFamily="34" charset="0"/>
                <a:cs typeface="Arial" panose="020B0604020202020204" pitchFamily="34" charset="0"/>
              </a:defRPr>
            </a:lvl2pPr>
            <a:lvl3pPr marL="1143000" indent="-228600" defTabSz="685800">
              <a:defRPr>
                <a:solidFill>
                  <a:schemeClr val="tx1"/>
                </a:solidFill>
                <a:latin typeface="Calibri" panose="020F0502020204030204" pitchFamily="34" charset="0"/>
                <a:cs typeface="Arial" panose="020B0604020202020204" pitchFamily="34" charset="0"/>
              </a:defRPr>
            </a:lvl3pPr>
            <a:lvl4pPr marL="1600200" indent="-228600" defTabSz="685800">
              <a:defRPr>
                <a:solidFill>
                  <a:schemeClr val="tx1"/>
                </a:solidFill>
                <a:latin typeface="Calibri" panose="020F0502020204030204" pitchFamily="34" charset="0"/>
                <a:cs typeface="Arial" panose="020B0604020202020204" pitchFamily="34" charset="0"/>
              </a:defRPr>
            </a:lvl4pPr>
            <a:lvl5pPr marL="2057400" indent="-228600" defTabSz="685800">
              <a:defRPr>
                <a:solidFill>
                  <a:schemeClr val="tx1"/>
                </a:solidFill>
                <a:latin typeface="Calibri" panose="020F050202020403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buClr>
                <a:srgbClr val="0099FF"/>
              </a:buClr>
              <a:buFont typeface="Arial" panose="020B0604020202020204" pitchFamily="34" charset="0"/>
              <a:buNone/>
            </a:pPr>
            <a:endParaRPr lang="fr-FR" altLang="fr-FR" sz="5100">
              <a:ea typeface="Arial Unicode MS" pitchFamily="34" charset="-128"/>
            </a:endParaRPr>
          </a:p>
        </p:txBody>
      </p:sp>
      <p:sp>
        <p:nvSpPr>
          <p:cNvPr id="2" name="İçerik Yer Tutucusu 1"/>
          <p:cNvSpPr>
            <a:spLocks noGrp="1"/>
          </p:cNvSpPr>
          <p:nvPr>
            <p:ph idx="4294967295"/>
          </p:nvPr>
        </p:nvSpPr>
        <p:spPr>
          <a:xfrm>
            <a:off x="318294" y="836613"/>
            <a:ext cx="8478837" cy="5832747"/>
          </a:xfrm>
        </p:spPr>
        <p:txBody>
          <a:bodyPr>
            <a:noAutofit/>
          </a:bodyPr>
          <a:lstStyle/>
          <a:p>
            <a:pPr algn="just" defTabSz="457200">
              <a:spcBef>
                <a:spcPts val="1000"/>
              </a:spcBef>
              <a:defRPr/>
            </a:pPr>
            <a:r>
              <a:rPr lang="tr-TR" sz="2000" b="1" dirty="0">
                <a:solidFill>
                  <a:prstClr val="black"/>
                </a:solidFill>
                <a:ea typeface="Calibri" panose="020F0502020204030204" pitchFamily="34" charset="0"/>
                <a:cs typeface="Times New Roman" panose="02020603050405020304" pitchFamily="18" charset="0"/>
              </a:rPr>
              <a:t>Ek Kurallar</a:t>
            </a:r>
          </a:p>
          <a:p>
            <a:pPr marL="7207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İşyerleri, 2017 yılındaki sigortalı sayısının ortalamasına ilave olarak istihdam edecekleri </a:t>
            </a:r>
            <a:r>
              <a:rPr lang="tr-TR" sz="1900" b="1" dirty="0">
                <a:solidFill>
                  <a:prstClr val="black"/>
                </a:solidFill>
                <a:ea typeface="Calibri" panose="020F0502020204030204" pitchFamily="34" charset="0"/>
                <a:cs typeface="Times New Roman" panose="02020603050405020304" pitchFamily="18" charset="0"/>
              </a:rPr>
              <a:t>en fazla iki sigortalı</a:t>
            </a:r>
            <a:r>
              <a:rPr lang="tr-TR" sz="1900" dirty="0">
                <a:solidFill>
                  <a:prstClr val="black"/>
                </a:solidFill>
                <a:ea typeface="Calibri" panose="020F0502020204030204" pitchFamily="34" charset="0"/>
                <a:cs typeface="Times New Roman" panose="02020603050405020304" pitchFamily="18" charset="0"/>
              </a:rPr>
              <a:t> için bu teşvikten yararlanabilir.</a:t>
            </a:r>
          </a:p>
          <a:p>
            <a:pPr marL="7207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İşe giriş tarihi itibarıyla sigortalının, işverenin birinci derece kan veya kayın </a:t>
            </a:r>
            <a:r>
              <a:rPr lang="tr-TR" sz="1900" dirty="0" err="1">
                <a:solidFill>
                  <a:prstClr val="black"/>
                </a:solidFill>
                <a:ea typeface="Calibri" panose="020F0502020204030204" pitchFamily="34" charset="0"/>
                <a:cs typeface="Times New Roman" panose="02020603050405020304" pitchFamily="18" charset="0"/>
              </a:rPr>
              <a:t>hısmı</a:t>
            </a:r>
            <a:r>
              <a:rPr lang="tr-TR" sz="1900" dirty="0">
                <a:solidFill>
                  <a:prstClr val="black"/>
                </a:solidFill>
                <a:ea typeface="Calibri" panose="020F0502020204030204" pitchFamily="34" charset="0"/>
                <a:cs typeface="Times New Roman" panose="02020603050405020304" pitchFamily="18" charset="0"/>
              </a:rPr>
              <a:t> (anne, baba, kaynana, kayınbaba ve çocuk)  ya da eşi olmaması gerekmektedir. </a:t>
            </a:r>
          </a:p>
          <a:p>
            <a:pPr marL="7207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Destekten yararlanmakta olan işverenler; destekten yararlanılan ayda aynı sigortalı için diğer sigorta primi teşvik, destek ve indirimlerden yararlanamaz.</a:t>
            </a:r>
          </a:p>
          <a:p>
            <a:pPr marL="7207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Bu teşvikten yararlanılmayan ayda destek kapsamına giren sigortalıdan dolayı, 5 puanlık prim indirimi ile 6 puanlık prim indirimi dışındaki diğer sigorta primi teşvik, destek ve indirimlerden yararlanılamaz.</a:t>
            </a:r>
          </a:p>
          <a:p>
            <a:pPr marL="7207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2018 yılında 5510 sayılı Kanun kapsamına alınan işyerleri ile daha önce kanun kapsamına alındığı halde 2017 yılında Sosyal Güvenlik Kurumuna aylık prim ve hizmet belgesi veya muhtasar ve prim hizmet beyannamesi vermeyen  işyerleri,</a:t>
            </a:r>
          </a:p>
          <a:p>
            <a:pPr marL="449263" indent="0" algn="just">
              <a:buNone/>
            </a:pPr>
            <a:r>
              <a:rPr lang="tr-TR" sz="1900" dirty="0">
                <a:solidFill>
                  <a:prstClr val="black"/>
                </a:solidFill>
                <a:ea typeface="Calibri" panose="020F0502020204030204" pitchFamily="34" charset="0"/>
                <a:cs typeface="Times New Roman" panose="02020603050405020304" pitchFamily="18" charset="0"/>
              </a:rPr>
              <a:t>bu destekten yararlanamaz.</a:t>
            </a:r>
          </a:p>
        </p:txBody>
      </p:sp>
      <p:sp>
        <p:nvSpPr>
          <p:cNvPr id="16388" name="1 Başlık"/>
          <p:cNvSpPr txBox="1">
            <a:spLocks/>
          </p:cNvSpPr>
          <p:nvPr/>
        </p:nvSpPr>
        <p:spPr bwMode="auto">
          <a:xfrm>
            <a:off x="138113" y="404813"/>
            <a:ext cx="8839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tr-TR" altLang="fr-FR" sz="4000" b="1">
              <a:solidFill>
                <a:srgbClr val="002060"/>
              </a:solidFill>
              <a:ea typeface="MS PGothic" panose="020B0600070205080204" pitchFamily="34" charset="-128"/>
            </a:endParaRPr>
          </a:p>
        </p:txBody>
      </p:sp>
      <p:sp>
        <p:nvSpPr>
          <p:cNvPr id="7" name="1 Başlık"/>
          <p:cNvSpPr txBox="1">
            <a:spLocks/>
          </p:cNvSpPr>
          <p:nvPr/>
        </p:nvSpPr>
        <p:spPr bwMode="auto">
          <a:xfrm>
            <a:off x="512762" y="115888"/>
            <a:ext cx="8089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sz="2400" b="1" dirty="0">
                <a:solidFill>
                  <a:srgbClr val="0070C0"/>
                </a:solidFill>
                <a:ea typeface="MS PGothic" panose="020B0600070205080204" pitchFamily="34" charset="-128"/>
              </a:rPr>
              <a:t>Bir Senden Bir Benden İstihdam Teşviki</a:t>
            </a: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14</a:t>
            </a:fld>
            <a:endParaRPr lang="tr-TR" altLang="tr-TR"/>
          </a:p>
        </p:txBody>
      </p:sp>
    </p:spTree>
    <p:extLst>
      <p:ext uri="{BB962C8B-B14F-4D97-AF65-F5344CB8AC3E}">
        <p14:creationId xmlns:p14="http://schemas.microsoft.com/office/powerpoint/2010/main" val="550204366"/>
      </p:ext>
    </p:extLst>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29600" cy="5217443"/>
          </a:xfrm>
        </p:spPr>
        <p:txBody>
          <a:bodyPr>
            <a:normAutofit fontScale="92500"/>
          </a:bodyPr>
          <a:lstStyle/>
          <a:p>
            <a:pPr marL="0" indent="0">
              <a:buNone/>
            </a:pPr>
            <a:r>
              <a:rPr lang="tr-TR" sz="2000" b="1" dirty="0">
                <a:cs typeface="Times New Roman" panose="02020603050405020304" pitchFamily="18" charset="0"/>
              </a:rPr>
              <a:t>Örnek 3:</a:t>
            </a:r>
            <a:endParaRPr lang="tr-TR" sz="2000" b="0" dirty="0">
              <a:cs typeface="Times New Roman" panose="02020603050405020304" pitchFamily="18" charset="0"/>
            </a:endParaRPr>
          </a:p>
          <a:p>
            <a:pPr marL="400050" lvl="1" indent="0" algn="just">
              <a:spcBef>
                <a:spcPts val="1200"/>
              </a:spcBef>
              <a:buNone/>
            </a:pPr>
            <a:r>
              <a:rPr lang="tr-TR" sz="1900" b="0" dirty="0">
                <a:cs typeface="Times New Roman" panose="02020603050405020304" pitchFamily="18" charset="0"/>
              </a:rPr>
              <a:t>İmalat sektöründe faaliyet gösteren (Z) Limited Şirketinde çalışan ve bu destek kapsamında 1/1/2018 tarihinde işe alınan bir  sigortalı için 2018/Şubat ayına ilişkin düzenlenen aylık prim ve hizmet </a:t>
            </a:r>
            <a:r>
              <a:rPr lang="tr-TR" sz="1900" dirty="0">
                <a:cs typeface="Times New Roman" panose="02020603050405020304" pitchFamily="18" charset="0"/>
              </a:rPr>
              <a:t>belgesinde prim ödeme gün sayısının 30,  </a:t>
            </a:r>
            <a:r>
              <a:rPr lang="tr-TR" sz="1900" b="0" dirty="0">
                <a:cs typeface="Times New Roman" panose="02020603050405020304" pitchFamily="18" charset="0"/>
              </a:rPr>
              <a:t>prime esas kazanç tutarının 3.000 TL olduğu varsayıldığında, bu sigortalı için;</a:t>
            </a:r>
          </a:p>
          <a:p>
            <a:pPr marL="571500" lvl="1" indent="-171450" algn="just">
              <a:spcBef>
                <a:spcPts val="1200"/>
              </a:spcBef>
            </a:pPr>
            <a:r>
              <a:rPr lang="tr-TR" sz="1800" b="0" dirty="0">
                <a:cs typeface="Times New Roman" panose="02020603050405020304" pitchFamily="18" charset="0"/>
              </a:rPr>
              <a:t>Destek öncesi işveren tarafından ödenmesi gererken tutar: 3.000 x %37,5 =1.125 TL </a:t>
            </a:r>
          </a:p>
          <a:p>
            <a:pPr marL="571500" lvl="1" indent="-171450" algn="just">
              <a:spcBef>
                <a:spcPts val="1200"/>
              </a:spcBef>
            </a:pPr>
            <a:r>
              <a:rPr lang="tr-TR" sz="1800" b="0" dirty="0">
                <a:cs typeface="Times New Roman" panose="02020603050405020304" pitchFamily="18" charset="0"/>
              </a:rPr>
              <a:t>İşsizlik Sigortası Fonu tarafından karşılanacak tutar: 2.029,50 x %37,5=761,06 TL</a:t>
            </a:r>
          </a:p>
          <a:p>
            <a:pPr marL="400050" lvl="1" indent="0" algn="just">
              <a:spcBef>
                <a:spcPts val="1200"/>
              </a:spcBef>
              <a:buNone/>
            </a:pPr>
            <a:r>
              <a:rPr lang="tr-TR" sz="1900" dirty="0">
                <a:cs typeface="Times New Roman" panose="02020603050405020304" pitchFamily="18" charset="0"/>
              </a:rPr>
              <a:t>Bu durumda, destek sonrası işveren tarafından ödenmesi gereken tutar: 363,94 TL (1.125-761,06)  olacaktır. </a:t>
            </a:r>
          </a:p>
          <a:p>
            <a:pPr marL="0" indent="0">
              <a:buNone/>
            </a:pPr>
            <a:r>
              <a:rPr lang="tr-TR" sz="2100" dirty="0">
                <a:cs typeface="Times New Roman" panose="02020603050405020304" pitchFamily="18" charset="0"/>
              </a:rPr>
              <a:t>   </a:t>
            </a:r>
          </a:p>
          <a:p>
            <a:pPr marL="0" indent="0" algn="just">
              <a:buNone/>
            </a:pPr>
            <a:r>
              <a:rPr lang="tr-TR" sz="2000" b="1" dirty="0">
                <a:cs typeface="Times New Roman" panose="02020603050405020304" pitchFamily="18" charset="0"/>
              </a:rPr>
              <a:t>Örnek 4:</a:t>
            </a:r>
            <a:r>
              <a:rPr lang="tr-TR" sz="2000" dirty="0">
                <a:cs typeface="Times New Roman" panose="02020603050405020304" pitchFamily="18" charset="0"/>
              </a:rPr>
              <a:t> </a:t>
            </a:r>
          </a:p>
          <a:p>
            <a:pPr marL="400050" lvl="1" indent="0" algn="just">
              <a:buNone/>
            </a:pPr>
            <a:r>
              <a:rPr lang="tr-TR" sz="1900" dirty="0">
                <a:cs typeface="Times New Roman" panose="02020603050405020304" pitchFamily="18" charset="0"/>
              </a:rPr>
              <a:t> Sigortalının prim ödeme gün sayısının;</a:t>
            </a:r>
          </a:p>
          <a:p>
            <a:pPr marL="400050" lvl="1" indent="0" algn="just">
              <a:buNone/>
            </a:pPr>
            <a:r>
              <a:rPr lang="tr-TR" sz="1900" dirty="0">
                <a:cs typeface="Times New Roman" panose="02020603050405020304" pitchFamily="18" charset="0"/>
              </a:rPr>
              <a:t>- 20 olduğu varsayıldığında; bu sigortalı için 20 x  53,44 =1.068,80 TL,</a:t>
            </a:r>
          </a:p>
          <a:p>
            <a:pPr marL="400050" lvl="1" indent="0" algn="just">
              <a:buNone/>
            </a:pPr>
            <a:r>
              <a:rPr lang="tr-TR" sz="1900" dirty="0">
                <a:cs typeface="Times New Roman" panose="02020603050405020304" pitchFamily="18" charset="0"/>
              </a:rPr>
              <a:t>- 30 olduğu varsayıldığında ; bu sigortalı için 30 x </a:t>
            </a:r>
            <a:r>
              <a:rPr lang="tr-TR" sz="1900">
                <a:cs typeface="Times New Roman" panose="02020603050405020304" pitchFamily="18" charset="0"/>
              </a:rPr>
              <a:t>53,44 = 1.603,20 </a:t>
            </a:r>
            <a:r>
              <a:rPr lang="tr-TR" sz="1900" dirty="0">
                <a:cs typeface="Times New Roman" panose="02020603050405020304" pitchFamily="18" charset="0"/>
              </a:rPr>
              <a:t>TL,</a:t>
            </a:r>
          </a:p>
          <a:p>
            <a:pPr marL="400050" lvl="1" indent="0" algn="just">
              <a:buNone/>
            </a:pPr>
            <a:r>
              <a:rPr lang="tr-TR" sz="1900" dirty="0">
                <a:cs typeface="Times New Roman" panose="02020603050405020304" pitchFamily="18" charset="0"/>
              </a:rPr>
              <a:t> ücret desteği sağlanacaktır.</a:t>
            </a:r>
          </a:p>
          <a:p>
            <a:pPr marL="400050" lvl="1" indent="0" algn="just">
              <a:buNone/>
            </a:pPr>
            <a:endParaRPr lang="tr-TR" sz="1900" dirty="0">
              <a:cs typeface="Times New Roman" panose="02020603050405020304" pitchFamily="18" charset="0"/>
            </a:endParaRPr>
          </a:p>
        </p:txBody>
      </p:sp>
      <p:sp>
        <p:nvSpPr>
          <p:cNvPr id="5" name="1 Başlık"/>
          <p:cNvSpPr txBox="1">
            <a:spLocks/>
          </p:cNvSpPr>
          <p:nvPr/>
        </p:nvSpPr>
        <p:spPr bwMode="auto">
          <a:xfrm>
            <a:off x="512762" y="115888"/>
            <a:ext cx="8089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sz="2400" b="1" dirty="0">
                <a:solidFill>
                  <a:srgbClr val="0070C0"/>
                </a:solidFill>
                <a:ea typeface="MS PGothic" panose="020B0600070205080204" pitchFamily="34" charset="-128"/>
              </a:rPr>
              <a:t>Bir Senden Bir Benden İstihdam Teşviki</a:t>
            </a:r>
          </a:p>
        </p:txBody>
      </p:sp>
      <p:sp>
        <p:nvSpPr>
          <p:cNvPr id="2" name="Slayt Numarası Yer Tutucusu 1"/>
          <p:cNvSpPr>
            <a:spLocks noGrp="1"/>
          </p:cNvSpPr>
          <p:nvPr>
            <p:ph type="sldNum" sz="quarter" idx="12"/>
          </p:nvPr>
        </p:nvSpPr>
        <p:spPr/>
        <p:txBody>
          <a:bodyPr/>
          <a:lstStyle/>
          <a:p>
            <a:fld id="{F61E63AC-46CE-43FA-92D2-8C2BDF2E28A4}" type="slidenum">
              <a:rPr lang="tr-TR" altLang="tr-TR" smtClean="0"/>
              <a:pPr/>
              <a:t>15</a:t>
            </a:fld>
            <a:endParaRPr lang="tr-TR" altLang="tr-TR"/>
          </a:p>
        </p:txBody>
      </p:sp>
    </p:spTree>
    <p:extLst>
      <p:ext uri="{BB962C8B-B14F-4D97-AF65-F5344CB8AC3E}">
        <p14:creationId xmlns:p14="http://schemas.microsoft.com/office/powerpoint/2010/main" val="2167596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Başlık 1"/>
          <p:cNvSpPr>
            <a:spLocks noGrp="1"/>
          </p:cNvSpPr>
          <p:nvPr>
            <p:ph type="title" idx="4294967295"/>
          </p:nvPr>
        </p:nvSpPr>
        <p:spPr>
          <a:xfrm>
            <a:off x="611560" y="2708920"/>
            <a:ext cx="8229600" cy="1143000"/>
          </a:xfrm>
        </p:spPr>
        <p:txBody>
          <a:bodyPr/>
          <a:lstStyle/>
          <a:p>
            <a:r>
              <a:rPr lang="tr-TR" altLang="fr-FR" sz="2800" b="1" dirty="0">
                <a:solidFill>
                  <a:srgbClr val="0070C0"/>
                </a:solidFill>
                <a:ea typeface="MS PGothic" panose="020B0600070205080204" pitchFamily="34" charset="-128"/>
              </a:rPr>
              <a:t>Asgari Ücret Desteği</a:t>
            </a:r>
          </a:p>
        </p:txBody>
      </p:sp>
      <p:sp>
        <p:nvSpPr>
          <p:cNvPr id="2" name="Slayt Numarası Yer Tutucusu 1"/>
          <p:cNvSpPr>
            <a:spLocks noGrp="1"/>
          </p:cNvSpPr>
          <p:nvPr>
            <p:ph type="sldNum" sz="quarter" idx="12"/>
          </p:nvPr>
        </p:nvSpPr>
        <p:spPr/>
        <p:txBody>
          <a:bodyPr/>
          <a:lstStyle/>
          <a:p>
            <a:fld id="{D94843A5-F927-4B1A-B467-EEF5A8357A28}" type="slidenum">
              <a:rPr lang="tr-TR" altLang="tr-TR" smtClean="0"/>
              <a:pPr/>
              <a:t>16</a:t>
            </a:fld>
            <a:endParaRPr lang="tr-TR" altLang="tr-TR"/>
          </a:p>
        </p:txBody>
      </p:sp>
    </p:spTree>
    <p:extLst>
      <p:ext uri="{BB962C8B-B14F-4D97-AF65-F5344CB8AC3E}">
        <p14:creationId xmlns:p14="http://schemas.microsoft.com/office/powerpoint/2010/main" val="399922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İçerik Yer Tutucusu"/>
          <p:cNvSpPr txBox="1">
            <a:spLocks/>
          </p:cNvSpPr>
          <p:nvPr/>
        </p:nvSpPr>
        <p:spPr bwMode="auto">
          <a:xfrm>
            <a:off x="5416550" y="4340225"/>
            <a:ext cx="392430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defRPr>
                <a:solidFill>
                  <a:schemeClr val="tx1"/>
                </a:solidFill>
                <a:latin typeface="Calibri" panose="020F0502020204030204" pitchFamily="34" charset="0"/>
                <a:cs typeface="Arial" panose="020B0604020202020204" pitchFamily="34" charset="0"/>
              </a:defRPr>
            </a:lvl1pPr>
            <a:lvl2pPr marL="742950" indent="-285750" defTabSz="685800">
              <a:defRPr>
                <a:solidFill>
                  <a:schemeClr val="tx1"/>
                </a:solidFill>
                <a:latin typeface="Calibri" panose="020F0502020204030204" pitchFamily="34" charset="0"/>
                <a:cs typeface="Arial" panose="020B0604020202020204" pitchFamily="34" charset="0"/>
              </a:defRPr>
            </a:lvl2pPr>
            <a:lvl3pPr marL="1143000" indent="-228600" defTabSz="685800">
              <a:defRPr>
                <a:solidFill>
                  <a:schemeClr val="tx1"/>
                </a:solidFill>
                <a:latin typeface="Calibri" panose="020F0502020204030204" pitchFamily="34" charset="0"/>
                <a:cs typeface="Arial" panose="020B0604020202020204" pitchFamily="34" charset="0"/>
              </a:defRPr>
            </a:lvl3pPr>
            <a:lvl4pPr marL="1600200" indent="-228600" defTabSz="685800">
              <a:defRPr>
                <a:solidFill>
                  <a:schemeClr val="tx1"/>
                </a:solidFill>
                <a:latin typeface="Calibri" panose="020F0502020204030204" pitchFamily="34" charset="0"/>
                <a:cs typeface="Arial" panose="020B0604020202020204" pitchFamily="34" charset="0"/>
              </a:defRPr>
            </a:lvl4pPr>
            <a:lvl5pPr marL="2057400" indent="-228600" defTabSz="685800">
              <a:defRPr>
                <a:solidFill>
                  <a:schemeClr val="tx1"/>
                </a:solidFill>
                <a:latin typeface="Calibri" panose="020F050202020403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buClr>
                <a:srgbClr val="0099FF"/>
              </a:buClr>
              <a:buFont typeface="Arial" panose="020B0604020202020204" pitchFamily="34" charset="0"/>
              <a:buNone/>
            </a:pPr>
            <a:endParaRPr lang="fr-FR" altLang="fr-FR" sz="5100">
              <a:ea typeface="Arial Unicode MS" pitchFamily="34" charset="-128"/>
            </a:endParaRPr>
          </a:p>
        </p:txBody>
      </p:sp>
      <p:sp>
        <p:nvSpPr>
          <p:cNvPr id="2" name="İçerik Yer Tutucusu 1"/>
          <p:cNvSpPr>
            <a:spLocks noGrp="1"/>
          </p:cNvSpPr>
          <p:nvPr>
            <p:ph idx="4294967295"/>
          </p:nvPr>
        </p:nvSpPr>
        <p:spPr>
          <a:xfrm>
            <a:off x="318294" y="836613"/>
            <a:ext cx="8478837" cy="4176563"/>
          </a:xfrm>
        </p:spPr>
        <p:txBody>
          <a:bodyPr>
            <a:noAutofit/>
          </a:bodyPr>
          <a:lstStyle/>
          <a:p>
            <a:pPr marL="0" indent="0" algn="just">
              <a:buNone/>
            </a:pPr>
            <a:r>
              <a:rPr lang="tr-TR" altLang="tr-TR" sz="1900" dirty="0">
                <a:latin typeface="Calibri (Gövde)"/>
                <a:cs typeface="Times New Roman" panose="02020603050405020304" pitchFamily="18" charset="0"/>
              </a:rPr>
              <a:t>Asgari ücrette yapılan yüksek oranlı artışlardan kaynaklı olarak mevcut istihdam üzerinde oluşabilecek olumsuz etkilerin önüne geçmek amacıyla 2016 ve 2017 yıllarında uygulanan Asgari Ücret Desteği işverenlerimize </a:t>
            </a:r>
            <a:r>
              <a:rPr lang="tr-TR" altLang="tr-TR" sz="1900" b="1" dirty="0">
                <a:latin typeface="Calibri (Gövde)"/>
                <a:cs typeface="Times New Roman" panose="02020603050405020304" pitchFamily="18" charset="0"/>
              </a:rPr>
              <a:t>2018 yılının ilk 9 ayında</a:t>
            </a:r>
            <a:r>
              <a:rPr lang="tr-TR" altLang="tr-TR" sz="1900" dirty="0">
                <a:latin typeface="Calibri (Gövde)"/>
                <a:cs typeface="Times New Roman" panose="02020603050405020304" pitchFamily="18" charset="0"/>
              </a:rPr>
              <a:t> da sağlanacaktır.</a:t>
            </a:r>
          </a:p>
          <a:p>
            <a:pPr marL="0" indent="0" algn="just">
              <a:buNone/>
            </a:pPr>
            <a:endParaRPr lang="tr-TR" altLang="tr-TR" sz="1900" b="1" dirty="0">
              <a:latin typeface="Calibri (Gövde)"/>
              <a:cs typeface="Times New Roman" panose="02020603050405020304" pitchFamily="18" charset="0"/>
            </a:endParaRPr>
          </a:p>
          <a:p>
            <a:pPr marL="0" indent="0" algn="just">
              <a:buNone/>
            </a:pPr>
            <a:r>
              <a:rPr lang="tr-TR" altLang="tr-TR" sz="1900" b="1" dirty="0">
                <a:latin typeface="Calibri (Gövde)"/>
                <a:cs typeface="Times New Roman" panose="02020603050405020304" pitchFamily="18" charset="0"/>
              </a:rPr>
              <a:t>İşverenler Yönünden Aranan Şartlar</a:t>
            </a:r>
            <a:r>
              <a:rPr lang="tr-TR" altLang="tr-TR" sz="1900" dirty="0">
                <a:latin typeface="Calibri (Gövde)"/>
                <a:cs typeface="Times New Roman" panose="02020603050405020304" pitchFamily="18" charset="0"/>
              </a:rPr>
              <a:t>;</a:t>
            </a:r>
          </a:p>
          <a:p>
            <a:pPr lvl="1" algn="just"/>
            <a:r>
              <a:rPr lang="tr-TR" altLang="tr-TR" sz="1900" dirty="0">
                <a:latin typeface="Calibri (Gövde)"/>
                <a:cs typeface="Times New Roman" panose="02020603050405020304" pitchFamily="18" charset="0"/>
              </a:rPr>
              <a:t>Özel sektör işyeri işverenleri,</a:t>
            </a:r>
          </a:p>
          <a:p>
            <a:pPr lvl="1" algn="just"/>
            <a:r>
              <a:rPr lang="tr-TR" altLang="tr-TR" sz="1900" dirty="0">
                <a:latin typeface="Calibri (Gövde)"/>
                <a:cs typeface="Times New Roman" panose="02020603050405020304" pitchFamily="18" charset="0"/>
              </a:rPr>
              <a:t>5018 sayılı Kanuna ekli (I) sayılı cetvelde belirtilen kamu idareleri dışında kalan diğer kamu işyeri işverenleri,</a:t>
            </a:r>
          </a:p>
          <a:p>
            <a:pPr marL="457200" lvl="1" indent="0" algn="just">
              <a:buNone/>
            </a:pPr>
            <a:endParaRPr lang="tr-TR" altLang="tr-TR" sz="1900" dirty="0">
              <a:latin typeface="Calibri (Gövde)"/>
              <a:cs typeface="Times New Roman" panose="02020603050405020304" pitchFamily="18" charset="0"/>
            </a:endParaRPr>
          </a:p>
          <a:p>
            <a:pPr marL="0" indent="0" algn="just">
              <a:buNone/>
            </a:pPr>
            <a:r>
              <a:rPr lang="tr-TR" altLang="tr-TR" sz="1900" b="1" dirty="0">
                <a:latin typeface="Calibri (Gövde)"/>
                <a:cs typeface="Times New Roman" panose="02020603050405020304" pitchFamily="18" charset="0"/>
              </a:rPr>
              <a:t>Sigortalılar Yönünden Aranan Şartlar;</a:t>
            </a:r>
          </a:p>
          <a:p>
            <a:pPr lvl="1" algn="just"/>
            <a:r>
              <a:rPr lang="tr-TR" altLang="tr-TR" sz="1900" dirty="0">
                <a:latin typeface="Calibri (Gövde)"/>
                <a:cs typeface="Times New Roman" panose="02020603050405020304" pitchFamily="18" charset="0"/>
              </a:rPr>
              <a:t>5510 sayılı Kanunun 4 üncü maddesinin birinci fıkrasının (a) bendi kapsamında haklarında uzun vadeli sigorta kolları(MYÖ) hükümleri uygulanan sigortalılar,</a:t>
            </a:r>
          </a:p>
        </p:txBody>
      </p:sp>
      <p:sp>
        <p:nvSpPr>
          <p:cNvPr id="7" name="1 Başlık"/>
          <p:cNvSpPr txBox="1">
            <a:spLocks/>
          </p:cNvSpPr>
          <p:nvPr/>
        </p:nvSpPr>
        <p:spPr bwMode="auto">
          <a:xfrm>
            <a:off x="512762" y="115888"/>
            <a:ext cx="8089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sz="2400" b="1" dirty="0">
                <a:solidFill>
                  <a:srgbClr val="0070C0"/>
                </a:solidFill>
                <a:ea typeface="MS PGothic" panose="020B0600070205080204" pitchFamily="34" charset="-128"/>
              </a:rPr>
              <a:t>Asgari Ücret Desteği</a:t>
            </a: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17</a:t>
            </a:fld>
            <a:endParaRPr lang="tr-TR" altLang="tr-TR"/>
          </a:p>
        </p:txBody>
      </p:sp>
    </p:spTree>
    <p:extLst>
      <p:ext uri="{BB962C8B-B14F-4D97-AF65-F5344CB8AC3E}">
        <p14:creationId xmlns:p14="http://schemas.microsoft.com/office/powerpoint/2010/main" val="1700865930"/>
      </p:ext>
    </p:extLst>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İçerik Yer Tutucusu"/>
          <p:cNvSpPr txBox="1">
            <a:spLocks/>
          </p:cNvSpPr>
          <p:nvPr/>
        </p:nvSpPr>
        <p:spPr bwMode="auto">
          <a:xfrm>
            <a:off x="5416550" y="4340225"/>
            <a:ext cx="392430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defRPr>
                <a:solidFill>
                  <a:schemeClr val="tx1"/>
                </a:solidFill>
                <a:latin typeface="Calibri" panose="020F0502020204030204" pitchFamily="34" charset="0"/>
                <a:cs typeface="Arial" panose="020B0604020202020204" pitchFamily="34" charset="0"/>
              </a:defRPr>
            </a:lvl1pPr>
            <a:lvl2pPr marL="742950" indent="-285750" defTabSz="685800">
              <a:defRPr>
                <a:solidFill>
                  <a:schemeClr val="tx1"/>
                </a:solidFill>
                <a:latin typeface="Calibri" panose="020F0502020204030204" pitchFamily="34" charset="0"/>
                <a:cs typeface="Arial" panose="020B0604020202020204" pitchFamily="34" charset="0"/>
              </a:defRPr>
            </a:lvl2pPr>
            <a:lvl3pPr marL="1143000" indent="-228600" defTabSz="685800">
              <a:defRPr>
                <a:solidFill>
                  <a:schemeClr val="tx1"/>
                </a:solidFill>
                <a:latin typeface="Calibri" panose="020F0502020204030204" pitchFamily="34" charset="0"/>
                <a:cs typeface="Arial" panose="020B0604020202020204" pitchFamily="34" charset="0"/>
              </a:defRPr>
            </a:lvl3pPr>
            <a:lvl4pPr marL="1600200" indent="-228600" defTabSz="685800">
              <a:defRPr>
                <a:solidFill>
                  <a:schemeClr val="tx1"/>
                </a:solidFill>
                <a:latin typeface="Calibri" panose="020F0502020204030204" pitchFamily="34" charset="0"/>
                <a:cs typeface="Arial" panose="020B0604020202020204" pitchFamily="34" charset="0"/>
              </a:defRPr>
            </a:lvl4pPr>
            <a:lvl5pPr marL="2057400" indent="-228600" defTabSz="685800">
              <a:defRPr>
                <a:solidFill>
                  <a:schemeClr val="tx1"/>
                </a:solidFill>
                <a:latin typeface="Calibri" panose="020F050202020403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buClr>
                <a:srgbClr val="0099FF"/>
              </a:buClr>
              <a:buFont typeface="Arial" panose="020B0604020202020204" pitchFamily="34" charset="0"/>
              <a:buNone/>
            </a:pPr>
            <a:endParaRPr lang="fr-FR" altLang="fr-FR" sz="5100">
              <a:ea typeface="Arial Unicode MS" pitchFamily="34" charset="-128"/>
            </a:endParaRPr>
          </a:p>
        </p:txBody>
      </p:sp>
      <p:sp>
        <p:nvSpPr>
          <p:cNvPr id="2" name="İçerik Yer Tutucusu 1"/>
          <p:cNvSpPr>
            <a:spLocks noGrp="1"/>
          </p:cNvSpPr>
          <p:nvPr>
            <p:ph idx="4294967295"/>
          </p:nvPr>
        </p:nvSpPr>
        <p:spPr>
          <a:xfrm>
            <a:off x="318294" y="836613"/>
            <a:ext cx="8478837" cy="5256683"/>
          </a:xfrm>
        </p:spPr>
        <p:txBody>
          <a:bodyPr>
            <a:noAutofit/>
          </a:bodyPr>
          <a:lstStyle/>
          <a:p>
            <a:pPr marL="0" indent="0" algn="just">
              <a:buNone/>
            </a:pPr>
            <a:r>
              <a:rPr lang="tr-TR" altLang="tr-TR" sz="1900" b="1" dirty="0">
                <a:latin typeface="Calibri (Gövde)"/>
                <a:cs typeface="Times New Roman" panose="02020603050405020304" pitchFamily="18" charset="0"/>
              </a:rPr>
              <a:t>Destek Tutarı</a:t>
            </a:r>
          </a:p>
          <a:p>
            <a:pPr algn="just">
              <a:spcBef>
                <a:spcPts val="1200"/>
              </a:spcBef>
              <a:buFontTx/>
              <a:buChar char="−"/>
            </a:pPr>
            <a:r>
              <a:rPr lang="tr-TR" altLang="tr-TR" sz="1900" dirty="0">
                <a:latin typeface="Calibri (Gövde)"/>
                <a:cs typeface="Times New Roman" panose="02020603050405020304" pitchFamily="18" charset="0"/>
              </a:rPr>
              <a:t>2018 yılı öncesi tescil edilen işyerleri için prime esas günlük kazancı Bakanlar Kurulunca belirlenecek tutar ve altında bildirilen sigortalıların toplam prim ödeme gün sayısı aşılmamak kaydıyla 2018 yılında cari ayda bildirilen sigortalıların prim ödeme gün sayısının,</a:t>
            </a:r>
          </a:p>
          <a:p>
            <a:pPr algn="just">
              <a:spcBef>
                <a:spcPts val="1200"/>
              </a:spcBef>
              <a:buFontTx/>
              <a:buChar char="−"/>
            </a:pPr>
            <a:r>
              <a:rPr lang="tr-TR" altLang="tr-TR" sz="1900" dirty="0">
                <a:latin typeface="Calibri (Gövde)"/>
                <a:cs typeface="Times New Roman" panose="02020603050405020304" pitchFamily="18" charset="0"/>
              </a:rPr>
              <a:t>2018 yılında tescil edilen işyerleri için ise tüm sigortalıların prim ödeme gün sayısının,</a:t>
            </a:r>
          </a:p>
          <a:p>
            <a:pPr marL="0" indent="0" algn="just">
              <a:spcBef>
                <a:spcPts val="1200"/>
              </a:spcBef>
              <a:buNone/>
            </a:pPr>
            <a:r>
              <a:rPr lang="tr-TR" altLang="tr-TR" sz="1900" dirty="0">
                <a:latin typeface="Calibri (Gövde)"/>
                <a:cs typeface="Times New Roman" panose="02020603050405020304" pitchFamily="18" charset="0"/>
              </a:rPr>
              <a:t>      </a:t>
            </a:r>
            <a:r>
              <a:rPr lang="tr-TR" sz="1900" dirty="0">
                <a:latin typeface="Calibri (Gövde)"/>
                <a:cs typeface="Times New Roman" panose="02020603050405020304" pitchFamily="18" charset="0"/>
              </a:rPr>
              <a:t>Bakanlar Kurulunca tespit edilen günlük tutar ile çarpımı sonucu bulunacak tutar</a:t>
            </a:r>
            <a:r>
              <a:rPr lang="tr-TR" altLang="tr-TR" sz="1900" dirty="0">
                <a:latin typeface="Calibri (Gövde)"/>
                <a:cs typeface="Times New Roman" panose="02020603050405020304" pitchFamily="18" charset="0"/>
              </a:rPr>
              <a:t> kadar asgari ücret desteği verilecektir.</a:t>
            </a:r>
          </a:p>
          <a:p>
            <a:pPr algn="just">
              <a:spcBef>
                <a:spcPts val="1200"/>
              </a:spcBef>
              <a:buFontTx/>
              <a:buChar char="−"/>
            </a:pPr>
            <a:r>
              <a:rPr lang="tr-TR" altLang="tr-TR" sz="1900" dirty="0">
                <a:latin typeface="Calibri (Gövde)"/>
                <a:cs typeface="Times New Roman" panose="02020603050405020304" pitchFamily="18" charset="0"/>
              </a:rPr>
              <a:t>Finansmanı İşsizlik Sigortası Fonundan sağlanacaktır.</a:t>
            </a:r>
          </a:p>
          <a:p>
            <a:pPr algn="just">
              <a:spcBef>
                <a:spcPts val="1200"/>
              </a:spcBef>
              <a:buFontTx/>
              <a:buChar char="−"/>
            </a:pPr>
            <a:r>
              <a:rPr lang="tr-TR" altLang="tr-TR" sz="1900" dirty="0">
                <a:latin typeface="Calibri (Gövde)"/>
                <a:cs typeface="Times New Roman" panose="02020603050405020304" pitchFamily="18" charset="0"/>
              </a:rPr>
              <a:t>Kayıt dışı </a:t>
            </a:r>
            <a:r>
              <a:rPr lang="tr-TR" altLang="tr-TR" sz="1900" dirty="0" smtClean="0">
                <a:latin typeface="Calibri (Gövde)"/>
                <a:cs typeface="Times New Roman" panose="02020603050405020304" pitchFamily="18" charset="0"/>
              </a:rPr>
              <a:t>çalışma, eksik kazanç bildirimi </a:t>
            </a:r>
            <a:r>
              <a:rPr lang="tr-TR" altLang="tr-TR" sz="1900" dirty="0">
                <a:latin typeface="Calibri (Gövde)"/>
                <a:cs typeface="Times New Roman" panose="02020603050405020304" pitchFamily="18" charset="0"/>
              </a:rPr>
              <a:t>ile sahte sigortalı bildiriminin tespiti halinde verilen destek geri alınacaktır. </a:t>
            </a:r>
          </a:p>
        </p:txBody>
      </p:sp>
      <p:sp>
        <p:nvSpPr>
          <p:cNvPr id="7" name="1 Başlık"/>
          <p:cNvSpPr txBox="1">
            <a:spLocks/>
          </p:cNvSpPr>
          <p:nvPr/>
        </p:nvSpPr>
        <p:spPr bwMode="auto">
          <a:xfrm>
            <a:off x="512762" y="115888"/>
            <a:ext cx="8089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sz="2400" b="1" dirty="0">
                <a:solidFill>
                  <a:srgbClr val="0070C0"/>
                </a:solidFill>
                <a:ea typeface="MS PGothic" panose="020B0600070205080204" pitchFamily="34" charset="-128"/>
              </a:rPr>
              <a:t>Asgari Ücret Desteği</a:t>
            </a: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18</a:t>
            </a:fld>
            <a:endParaRPr lang="tr-TR" altLang="tr-TR"/>
          </a:p>
        </p:txBody>
      </p:sp>
    </p:spTree>
    <p:extLst>
      <p:ext uri="{BB962C8B-B14F-4D97-AF65-F5344CB8AC3E}">
        <p14:creationId xmlns:p14="http://schemas.microsoft.com/office/powerpoint/2010/main" val="2186677395"/>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3013502"/>
            <a:ext cx="7128792" cy="954107"/>
          </a:xfrm>
          <a:prstGeom prst="rect">
            <a:avLst/>
          </a:prstGeom>
        </p:spPr>
        <p:txBody>
          <a:bodyPr wrap="square">
            <a:spAutoFit/>
          </a:bodyPr>
          <a:lstStyle/>
          <a:p>
            <a:r>
              <a:rPr lang="tr-TR" altLang="fr-FR" sz="2800" b="1" dirty="0">
                <a:solidFill>
                  <a:srgbClr val="0070C0"/>
                </a:solidFill>
                <a:latin typeface="+mj-lt"/>
                <a:ea typeface="MS PGothic" panose="020B0600070205080204" pitchFamily="34" charset="-128"/>
                <a:cs typeface="+mj-cs"/>
              </a:rPr>
              <a:t>TEŞVİKLERDEN GERİYE DÖNÜK YARARLANMA UYGULAMASI</a:t>
            </a: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19</a:t>
            </a:fld>
            <a:endParaRPr lang="tr-TR" altLang="tr-TR"/>
          </a:p>
        </p:txBody>
      </p:sp>
    </p:spTree>
    <p:extLst>
      <p:ext uri="{BB962C8B-B14F-4D97-AF65-F5344CB8AC3E}">
        <p14:creationId xmlns:p14="http://schemas.microsoft.com/office/powerpoint/2010/main" val="245023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Başlık 1"/>
          <p:cNvSpPr>
            <a:spLocks noGrp="1"/>
          </p:cNvSpPr>
          <p:nvPr>
            <p:ph type="title" idx="4294967295"/>
          </p:nvPr>
        </p:nvSpPr>
        <p:spPr>
          <a:xfrm>
            <a:off x="611560" y="2708920"/>
            <a:ext cx="8229600" cy="1143000"/>
          </a:xfrm>
        </p:spPr>
        <p:txBody>
          <a:bodyPr/>
          <a:lstStyle/>
          <a:p>
            <a:r>
              <a:rPr lang="tr-TR" altLang="fr-FR" sz="2800" b="1" dirty="0">
                <a:solidFill>
                  <a:srgbClr val="005392"/>
                </a:solidFill>
                <a:cs typeface="Arial" panose="020B0604020202020204" pitchFamily="34" charset="0"/>
              </a:rPr>
              <a:t>İlave İstihdam Teşviki (2018)</a:t>
            </a:r>
            <a:endParaRPr lang="tr-TR" altLang="fr-FR" sz="2800" dirty="0">
              <a:solidFill>
                <a:srgbClr val="005392"/>
              </a:solidFill>
              <a:cs typeface="Arial" panose="020B0604020202020204" pitchFamily="34" charset="0"/>
            </a:endParaRPr>
          </a:p>
        </p:txBody>
      </p:sp>
      <p:sp>
        <p:nvSpPr>
          <p:cNvPr id="2" name="Slayt Numarası Yer Tutucusu 1"/>
          <p:cNvSpPr>
            <a:spLocks noGrp="1"/>
          </p:cNvSpPr>
          <p:nvPr>
            <p:ph type="sldNum" sz="quarter" idx="12"/>
          </p:nvPr>
        </p:nvSpPr>
        <p:spPr/>
        <p:txBody>
          <a:bodyPr/>
          <a:lstStyle/>
          <a:p>
            <a:fld id="{D94843A5-F927-4B1A-B467-EEF5A8357A28}" type="slidenum">
              <a:rPr lang="tr-TR" altLang="tr-TR" smtClean="0"/>
              <a:pPr/>
              <a:t>2</a:t>
            </a:fld>
            <a:endParaRPr lang="tr-TR" altLang="tr-TR"/>
          </a:p>
        </p:txBody>
      </p:sp>
    </p:spTree>
    <p:extLst>
      <p:ext uri="{BB962C8B-B14F-4D97-AF65-F5344CB8AC3E}">
        <p14:creationId xmlns:p14="http://schemas.microsoft.com/office/powerpoint/2010/main" val="17847589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20</a:t>
            </a:fld>
            <a:endParaRPr lang="tr-TR" altLang="tr-TR"/>
          </a:p>
        </p:txBody>
      </p:sp>
      <p:sp>
        <p:nvSpPr>
          <p:cNvPr id="3" name="Dikdörtgen 2"/>
          <p:cNvSpPr/>
          <p:nvPr/>
        </p:nvSpPr>
        <p:spPr>
          <a:xfrm>
            <a:off x="467544" y="243513"/>
            <a:ext cx="8208912" cy="6370975"/>
          </a:xfrm>
          <a:prstGeom prst="rect">
            <a:avLst/>
          </a:prstGeom>
        </p:spPr>
        <p:txBody>
          <a:bodyPr wrap="square">
            <a:spAutoFit/>
          </a:bodyPr>
          <a:lstStyle/>
          <a:p>
            <a:pPr algn="just"/>
            <a:endParaRPr lang="tr-TR" dirty="0" smtClean="0"/>
          </a:p>
          <a:p>
            <a:pPr lvl="0" algn="just"/>
            <a:r>
              <a:rPr lang="tr-TR" b="1" i="1" dirty="0">
                <a:latin typeface="Calibri" panose="020F0502020204030204" pitchFamily="34" charset="0"/>
                <a:cs typeface="Calibri" panose="020F0502020204030204" pitchFamily="34" charset="0"/>
              </a:rPr>
              <a:t>01/04/2018 sonrasındaki dönemlere ilişkin geriye dönük teşviklerden yararlanma talepleri</a:t>
            </a:r>
            <a:endParaRPr lang="tr-TR" dirty="0">
              <a:latin typeface="Calibri" panose="020F0502020204030204" pitchFamily="34" charset="0"/>
              <a:cs typeface="Calibri" panose="020F0502020204030204" pitchFamily="34" charset="0"/>
            </a:endParaRPr>
          </a:p>
          <a:p>
            <a:pPr algn="just"/>
            <a:endParaRPr lang="tr-TR" dirty="0"/>
          </a:p>
          <a:p>
            <a:pPr algn="just"/>
            <a:endParaRPr lang="tr-TR" dirty="0" smtClean="0"/>
          </a:p>
          <a:p>
            <a:pPr algn="just"/>
            <a:r>
              <a:rPr lang="tr-TR" dirty="0" smtClean="0"/>
              <a:t>Teşvik</a:t>
            </a:r>
            <a:r>
              <a:rPr lang="tr-TR" dirty="0"/>
              <a:t>, destek ve indirimlerden yararlanılabileceği halde yararlanılmadığı ay/dönemlerde gerekli tüm koşulların sağlanmış olması ve </a:t>
            </a:r>
            <a:r>
              <a:rPr lang="tr-TR" dirty="0">
                <a:solidFill>
                  <a:srgbClr val="FF0000"/>
                </a:solidFill>
              </a:rPr>
              <a:t>yararlanılmayan ayı/dönemi takip eden altı ay içerisinde Kuruma müracaat edilmesi şartlarıyla</a:t>
            </a:r>
            <a:r>
              <a:rPr lang="tr-TR" dirty="0"/>
              <a:t>, başvuru tarihinden geriye yönelik en fazla altı aya ilişkin olmak üzere, yararlanılmamış olan prim teşviki, destek ve indirimlerinden yararlanılabilir veya yararlanılmış olan teşvik, destek ve indirimleri başka bir prim teşviki, destek ve indirimi ile değiştirilebilir</a:t>
            </a:r>
            <a:r>
              <a:rPr lang="tr-TR" dirty="0" smtClean="0"/>
              <a:t>.</a:t>
            </a:r>
          </a:p>
          <a:p>
            <a:endParaRPr lang="tr-TR" dirty="0"/>
          </a:p>
          <a:p>
            <a:endParaRPr lang="tr-TR" dirty="0" smtClean="0"/>
          </a:p>
          <a:p>
            <a:endParaRPr lang="tr-TR" dirty="0"/>
          </a:p>
        </p:txBody>
      </p:sp>
    </p:spTree>
    <p:extLst>
      <p:ext uri="{BB962C8B-B14F-4D97-AF65-F5344CB8AC3E}">
        <p14:creationId xmlns:p14="http://schemas.microsoft.com/office/powerpoint/2010/main" val="2465630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21</a:t>
            </a:fld>
            <a:endParaRPr lang="tr-TR" altLang="tr-TR"/>
          </a:p>
        </p:txBody>
      </p:sp>
      <p:sp>
        <p:nvSpPr>
          <p:cNvPr id="3" name="Dikdörtgen 2"/>
          <p:cNvSpPr/>
          <p:nvPr/>
        </p:nvSpPr>
        <p:spPr>
          <a:xfrm>
            <a:off x="467544" y="243513"/>
            <a:ext cx="8208912" cy="6370975"/>
          </a:xfrm>
          <a:prstGeom prst="rect">
            <a:avLst/>
          </a:prstGeom>
        </p:spPr>
        <p:txBody>
          <a:bodyPr wrap="square">
            <a:spAutoFit/>
          </a:bodyPr>
          <a:lstStyle/>
          <a:p>
            <a:pPr algn="just"/>
            <a:endParaRPr lang="tr-TR" dirty="0" smtClean="0"/>
          </a:p>
          <a:p>
            <a:pPr lvl="0" algn="just"/>
            <a:r>
              <a:rPr lang="tr-TR" b="1" i="1" dirty="0">
                <a:latin typeface="Calibri" panose="020F0502020204030204" pitchFamily="34" charset="0"/>
                <a:cs typeface="Calibri" panose="020F0502020204030204" pitchFamily="34" charset="0"/>
              </a:rPr>
              <a:t>01/04/2018 öncesi dönemlere ilişkin geriye dönük teşviklerden yararlanma talepleri</a:t>
            </a:r>
          </a:p>
          <a:p>
            <a:pPr algn="just"/>
            <a:endParaRPr lang="tr-TR" dirty="0"/>
          </a:p>
          <a:p>
            <a:pPr algn="just"/>
            <a:endParaRPr lang="tr-TR" dirty="0" smtClean="0"/>
          </a:p>
          <a:p>
            <a:pPr algn="just"/>
            <a:r>
              <a:rPr lang="tr-TR" dirty="0"/>
              <a:t>01/04/2018 tarihten önceki dönemlere ilişkin olmak üzere tüm şartları sağladığı halde teşviki destek ve indirimlerden yararlanmamış işverenler ile 01/04/2018 tarihten önce yararlanılan teşviki destek ve indirimlerin değiştirilmesine yönelik en son </a:t>
            </a:r>
            <a:r>
              <a:rPr lang="tr-TR" dirty="0">
                <a:solidFill>
                  <a:srgbClr val="FF0000"/>
                </a:solidFill>
              </a:rPr>
              <a:t>2018/Mayıs ayı sonuna </a:t>
            </a:r>
            <a:r>
              <a:rPr lang="tr-TR" dirty="0"/>
              <a:t>kadar işverenler tarafından Kuruma başvurulması halinde, yararlanılmamış olan teşviki destek ve indirimlerden yararlanılabilir veya yararlanılmış olan teşviki destek ve indirimleri başka bir teşviki destek ve indirimi ile değiştirilebilir.</a:t>
            </a:r>
          </a:p>
          <a:p>
            <a:endParaRPr lang="tr-TR" dirty="0"/>
          </a:p>
          <a:p>
            <a:endParaRPr lang="tr-TR" dirty="0" smtClean="0"/>
          </a:p>
          <a:p>
            <a:endParaRPr lang="tr-TR" dirty="0"/>
          </a:p>
        </p:txBody>
      </p:sp>
    </p:spTree>
    <p:extLst>
      <p:ext uri="{BB962C8B-B14F-4D97-AF65-F5344CB8AC3E}">
        <p14:creationId xmlns:p14="http://schemas.microsoft.com/office/powerpoint/2010/main" val="900694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22</a:t>
            </a:fld>
            <a:endParaRPr lang="tr-TR" altLang="tr-TR"/>
          </a:p>
        </p:txBody>
      </p:sp>
      <p:sp>
        <p:nvSpPr>
          <p:cNvPr id="3" name="Dikdörtgen 2"/>
          <p:cNvSpPr/>
          <p:nvPr/>
        </p:nvSpPr>
        <p:spPr>
          <a:xfrm>
            <a:off x="395536" y="476672"/>
            <a:ext cx="8424936" cy="7109639"/>
          </a:xfrm>
          <a:prstGeom prst="rect">
            <a:avLst/>
          </a:prstGeom>
        </p:spPr>
        <p:txBody>
          <a:bodyPr wrap="square">
            <a:spAutoFit/>
          </a:bodyPr>
          <a:lstStyle/>
          <a:p>
            <a:pPr algn="just"/>
            <a:r>
              <a:rPr lang="tr-TR" dirty="0"/>
              <a:t>01/04/2018 tarihten önceki dönemlere ilişkin olmak üzere iade edilecek tutar</a:t>
            </a:r>
            <a:r>
              <a:rPr lang="tr-TR" dirty="0" smtClean="0"/>
              <a:t>,;</a:t>
            </a:r>
          </a:p>
          <a:p>
            <a:pPr algn="just"/>
            <a:endParaRPr lang="tr-TR" dirty="0" smtClean="0"/>
          </a:p>
          <a:p>
            <a:pPr algn="just"/>
            <a:r>
              <a:rPr lang="tr-TR" dirty="0" smtClean="0"/>
              <a:t>01/04/2018 </a:t>
            </a:r>
            <a:r>
              <a:rPr lang="tr-TR" dirty="0"/>
              <a:t>tarihinden önce talepte bulunanlar için 01/04/2018 tarihini takip eden aybaşından, </a:t>
            </a:r>
            <a:endParaRPr lang="tr-TR" dirty="0" smtClean="0"/>
          </a:p>
          <a:p>
            <a:pPr algn="just"/>
            <a:endParaRPr lang="tr-TR" dirty="0" smtClean="0"/>
          </a:p>
          <a:p>
            <a:pPr algn="just"/>
            <a:r>
              <a:rPr lang="tr-TR" dirty="0" smtClean="0"/>
              <a:t>01/04/2018 </a:t>
            </a:r>
            <a:r>
              <a:rPr lang="tr-TR" dirty="0"/>
              <a:t>tarihinden sonra talepte bulunanlar için ise, talep tarihini takip eden aybaşından itibaren hesaplanacak kanuni faiz ile birlikte  01/04/2018 tarihini takip eden takvim yılı </a:t>
            </a:r>
            <a:r>
              <a:rPr lang="tr-TR" dirty="0">
                <a:solidFill>
                  <a:srgbClr val="FF0000"/>
                </a:solidFill>
              </a:rPr>
              <a:t>başından(2019) başlayarak üç yıl içinde mahsuben ödenir. </a:t>
            </a:r>
            <a:endParaRPr lang="tr-TR" dirty="0" smtClean="0">
              <a:solidFill>
                <a:srgbClr val="FF0000"/>
              </a:solidFill>
            </a:endParaRPr>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3229616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23</a:t>
            </a:fld>
            <a:endParaRPr lang="tr-TR" altLang="tr-TR"/>
          </a:p>
        </p:txBody>
      </p:sp>
      <p:sp>
        <p:nvSpPr>
          <p:cNvPr id="3" name="Dikdörtgen 2"/>
          <p:cNvSpPr/>
          <p:nvPr/>
        </p:nvSpPr>
        <p:spPr>
          <a:xfrm>
            <a:off x="395536" y="476672"/>
            <a:ext cx="8424936" cy="6740307"/>
          </a:xfrm>
          <a:prstGeom prst="rect">
            <a:avLst/>
          </a:prstGeom>
        </p:spPr>
        <p:txBody>
          <a:bodyPr wrap="square">
            <a:spAutoFit/>
          </a:bodyPr>
          <a:lstStyle/>
          <a:p>
            <a:pPr algn="just"/>
            <a:r>
              <a:rPr lang="tr-TR" b="1" dirty="0"/>
              <a:t>Ödeme</a:t>
            </a:r>
            <a:r>
              <a:rPr lang="tr-TR" dirty="0"/>
              <a:t>, öncelikle bu muaccel hale gelmiş prim ve her türlü borçlardan, sonrasında ise yapılandırma veya taksitlendirme de dâhil olmak üzere müeccel haldeki prim ve her türlü borçlarından </a:t>
            </a:r>
            <a:r>
              <a:rPr lang="tr-TR" b="1" dirty="0"/>
              <a:t>mahsup yoluyla gerçekleştirilir</a:t>
            </a:r>
            <a:r>
              <a:rPr lang="tr-TR" dirty="0"/>
              <a:t>. </a:t>
            </a:r>
          </a:p>
          <a:p>
            <a:pPr algn="just"/>
            <a:endParaRPr lang="tr-TR" dirty="0"/>
          </a:p>
          <a:p>
            <a:pPr algn="just"/>
            <a:r>
              <a:rPr lang="tr-TR" dirty="0"/>
              <a:t>Ancak, üç yıl sonunda  yapılandırılma veya taksitlendirilme sebebiyle vadesi gelmemiş taksit ödemelerinden peşinen mahsup edilir. Kuruma borcu bulunmayan işverenlere altı ayda bir eşit taksitlerle iade yapılır.</a:t>
            </a:r>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3437419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24</a:t>
            </a:fld>
            <a:endParaRPr lang="tr-TR" altLang="tr-TR"/>
          </a:p>
        </p:txBody>
      </p:sp>
      <p:sp>
        <p:nvSpPr>
          <p:cNvPr id="3" name="Dikdörtgen 2"/>
          <p:cNvSpPr/>
          <p:nvPr/>
        </p:nvSpPr>
        <p:spPr>
          <a:xfrm>
            <a:off x="395536" y="476672"/>
            <a:ext cx="8424936" cy="6370975"/>
          </a:xfrm>
          <a:prstGeom prst="rect">
            <a:avLst/>
          </a:prstGeom>
        </p:spPr>
        <p:txBody>
          <a:bodyPr wrap="square">
            <a:spAutoFit/>
          </a:bodyPr>
          <a:lstStyle/>
          <a:p>
            <a:pPr algn="just"/>
            <a:r>
              <a:rPr lang="tr-TR" dirty="0"/>
              <a:t>Görülmekte olan davalarda ayrıca bir başvuru şartı aranmaksızın, dava öncesi yapılan idari başvuru tarihinden itibaren işleyecek kanuni faiziyle birlikte hesaplanacak tutar aynı usulle mahsup veya iade edilir. </a:t>
            </a:r>
          </a:p>
          <a:p>
            <a:pPr algn="just"/>
            <a:endParaRPr lang="tr-TR" dirty="0"/>
          </a:p>
          <a:p>
            <a:pPr algn="just"/>
            <a:r>
              <a:rPr lang="tr-TR" dirty="0"/>
              <a:t>Mahkemelerce, bu maddenin yürürlüğe girdiği tarihten önce açılmış davalarda davanın konusuz kalması sebebiyle karar verilmesine yer olmadığına karar verilir.</a:t>
            </a:r>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3555660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25</a:t>
            </a:fld>
            <a:endParaRPr lang="tr-TR" altLang="tr-TR"/>
          </a:p>
        </p:txBody>
      </p:sp>
      <p:sp>
        <p:nvSpPr>
          <p:cNvPr id="3" name="Dikdörtgen 2"/>
          <p:cNvSpPr/>
          <p:nvPr/>
        </p:nvSpPr>
        <p:spPr>
          <a:xfrm>
            <a:off x="395536" y="476672"/>
            <a:ext cx="8424936" cy="5262979"/>
          </a:xfrm>
          <a:prstGeom prst="rect">
            <a:avLst/>
          </a:prstGeom>
        </p:spPr>
        <p:txBody>
          <a:bodyPr wrap="square">
            <a:spAutoFit/>
          </a:bodyPr>
          <a:lstStyle/>
          <a:p>
            <a:pPr algn="just"/>
            <a:endParaRPr lang="tr-TR" dirty="0" smtClean="0"/>
          </a:p>
          <a:p>
            <a:pPr algn="just"/>
            <a:endParaRPr lang="tr-TR" dirty="0"/>
          </a:p>
          <a:p>
            <a:pPr algn="just"/>
            <a:endParaRPr lang="tr-TR" dirty="0" smtClean="0"/>
          </a:p>
          <a:p>
            <a:pPr algn="just"/>
            <a:endParaRPr lang="tr-TR" dirty="0"/>
          </a:p>
          <a:p>
            <a:pPr algn="just"/>
            <a:endParaRPr lang="tr-TR" dirty="0" smtClean="0"/>
          </a:p>
          <a:p>
            <a:pPr algn="just"/>
            <a:r>
              <a:rPr lang="tr-TR" dirty="0"/>
              <a:t>	</a:t>
            </a:r>
            <a:r>
              <a:rPr lang="tr-TR" dirty="0" smtClean="0"/>
              <a:t>	</a:t>
            </a:r>
            <a:r>
              <a:rPr lang="tr-TR" dirty="0" smtClean="0">
                <a:solidFill>
                  <a:srgbClr val="00B0F0"/>
                </a:solidFill>
              </a:rPr>
              <a:t>GÜNCEL </a:t>
            </a:r>
            <a:r>
              <a:rPr lang="tr-TR" dirty="0">
                <a:solidFill>
                  <a:srgbClr val="00B0F0"/>
                </a:solidFill>
              </a:rPr>
              <a:t>DEĞİŞİKLİKLER</a:t>
            </a:r>
            <a:endParaRPr lang="tr-TR" dirty="0" smtClean="0">
              <a:solidFill>
                <a:srgbClr val="00B0F0"/>
              </a:solidFill>
            </a:endParaRPr>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2567312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26</a:t>
            </a:fld>
            <a:endParaRPr lang="tr-TR" altLang="tr-TR"/>
          </a:p>
        </p:txBody>
      </p:sp>
      <p:sp>
        <p:nvSpPr>
          <p:cNvPr id="3" name="Dikdörtgen 2"/>
          <p:cNvSpPr/>
          <p:nvPr/>
        </p:nvSpPr>
        <p:spPr>
          <a:xfrm>
            <a:off x="395536" y="476672"/>
            <a:ext cx="8424936" cy="6001643"/>
          </a:xfrm>
          <a:prstGeom prst="rect">
            <a:avLst/>
          </a:prstGeom>
        </p:spPr>
        <p:txBody>
          <a:bodyPr wrap="square">
            <a:spAutoFit/>
          </a:bodyPr>
          <a:lstStyle/>
          <a:p>
            <a:pPr algn="just"/>
            <a:endParaRPr lang="tr-TR" dirty="0" smtClean="0"/>
          </a:p>
          <a:p>
            <a:pPr algn="just"/>
            <a:r>
              <a:rPr lang="tr-TR" dirty="0" smtClean="0"/>
              <a:t> 7061 SAYILI KANUN YAPILAN DEĞİŞİKLİKLER;</a:t>
            </a:r>
          </a:p>
          <a:p>
            <a:pPr algn="just"/>
            <a:endParaRPr lang="tr-TR" dirty="0" smtClean="0"/>
          </a:p>
          <a:p>
            <a:pPr algn="just"/>
            <a:r>
              <a:rPr lang="tr-TR" sz="1800" dirty="0" smtClean="0"/>
              <a:t>Bu değişiklik ile KDV iadesi ile sadece sigorta primi ve işsizlik sigortası prim borcu mahsup edilirken; 05/12/2017 tarihinden itibaren 6183 sayılı Kanunun 23 üncü maddesine göre Maliye Bakanlığına bağlı tahsil dairelerince iade yapılması durumunda anılan maddenin birinci fıkrasına göre yapılacak mahsuptan sonra Kurumun prim ve diğer alacaklarından muaccel olanlara mahsup yapılacağı hüküm altına alınmıştır.</a:t>
            </a:r>
          </a:p>
          <a:p>
            <a:pPr algn="just"/>
            <a:endParaRPr lang="tr-TR" sz="1800" dirty="0" smtClean="0"/>
          </a:p>
          <a:p>
            <a:pPr algn="just"/>
            <a:r>
              <a:rPr lang="tr-TR" sz="1800" dirty="0" smtClean="0"/>
              <a:t>Bu sayede prim dışındaki diğer Kurum alacaklarının da KDV iadesi alacağından mahsup edilebilmesi imkanı getirilmiştir. (örneğin 4/b prim borçları)</a:t>
            </a:r>
          </a:p>
          <a:p>
            <a:pPr algn="just"/>
            <a:endParaRPr lang="tr-TR" sz="1800" dirty="0" smtClean="0"/>
          </a:p>
          <a:p>
            <a:pPr algn="just"/>
            <a:r>
              <a:rPr lang="tr-TR" sz="1800" dirty="0" smtClean="0"/>
              <a:t>Ayrıca aynı şekilde 05/12/2017 tarihinden itibaren Kurumun tahsil ettiği prim ve diğer alacaklardan iade edilmesi gerekenler, istihkak sahiplerinin Kuruma olan muaccel borçlarına mahsubundan sonra Maliye Bakanlığına bağlı tahsil dairelerine olan muaccel borçlara mahsup edileceği hüküm altına alınmıştır.</a:t>
            </a:r>
          </a:p>
          <a:p>
            <a:pPr algn="just"/>
            <a:endParaRPr lang="tr-TR" sz="1800" dirty="0" smtClean="0"/>
          </a:p>
          <a:p>
            <a:pPr algn="just"/>
            <a:r>
              <a:rPr lang="tr-TR" sz="1800" dirty="0" smtClean="0"/>
              <a:t>23/12/2017 tarihli Tahsilat Genel Tebliğinde 2.000 TL’ </a:t>
            </a:r>
            <a:r>
              <a:rPr lang="tr-TR" sz="1800" dirty="0" err="1" smtClean="0"/>
              <a:t>nin</a:t>
            </a:r>
            <a:r>
              <a:rPr lang="tr-TR" sz="1800" dirty="0" smtClean="0"/>
              <a:t> üzerinde yapılacak olan iadelerde yukarıdaki hükümlerin uygulanacağı belirtilmiştir.</a:t>
            </a:r>
          </a:p>
          <a:p>
            <a:endParaRPr lang="tr-TR" dirty="0"/>
          </a:p>
        </p:txBody>
      </p:sp>
    </p:spTree>
    <p:extLst>
      <p:ext uri="{BB962C8B-B14F-4D97-AF65-F5344CB8AC3E}">
        <p14:creationId xmlns:p14="http://schemas.microsoft.com/office/powerpoint/2010/main" val="535013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27</a:t>
            </a:fld>
            <a:endParaRPr lang="tr-TR" altLang="tr-TR"/>
          </a:p>
        </p:txBody>
      </p:sp>
      <p:sp>
        <p:nvSpPr>
          <p:cNvPr id="3" name="Dikdörtgen 2"/>
          <p:cNvSpPr/>
          <p:nvPr/>
        </p:nvSpPr>
        <p:spPr>
          <a:xfrm>
            <a:off x="395536" y="476672"/>
            <a:ext cx="8424936" cy="5539978"/>
          </a:xfrm>
          <a:prstGeom prst="rect">
            <a:avLst/>
          </a:prstGeom>
        </p:spPr>
        <p:txBody>
          <a:bodyPr wrap="square">
            <a:spAutoFit/>
          </a:bodyPr>
          <a:lstStyle/>
          <a:p>
            <a:pPr algn="just"/>
            <a:endParaRPr lang="tr-TR" dirty="0" smtClean="0"/>
          </a:p>
          <a:p>
            <a:pPr lvl="0" algn="just" eaLnBrk="0" hangingPunct="0">
              <a:spcBef>
                <a:spcPct val="20000"/>
              </a:spcBef>
              <a:buClr>
                <a:srgbClr val="046CA6"/>
              </a:buClr>
            </a:pPr>
            <a:r>
              <a:rPr lang="tr-TR" dirty="0"/>
              <a:t> </a:t>
            </a:r>
            <a:r>
              <a:rPr lang="tr-TR" sz="1600" b="1" u="sng" kern="0" dirty="0">
                <a:solidFill>
                  <a:srgbClr val="046CA6"/>
                </a:solidFill>
                <a:latin typeface="Calibri" pitchFamily="34" charset="0"/>
                <a:cs typeface="+mn-cs"/>
              </a:rPr>
              <a:t>7099 SAYILI KANUN YAPILAN DEĞİŞİKLİKLER;</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algn="just" eaLnBrk="0" hangingPunct="0">
              <a:spcBef>
                <a:spcPct val="20000"/>
              </a:spcBef>
              <a:buClr>
                <a:srgbClr val="046CA6"/>
              </a:buClr>
            </a:pPr>
            <a:r>
              <a:rPr lang="tr-TR" sz="1600" b="1" kern="0" dirty="0">
                <a:solidFill>
                  <a:srgbClr val="046CA6"/>
                </a:solidFill>
                <a:latin typeface="Calibri" pitchFamily="34" charset="0"/>
                <a:cs typeface="+mn-cs"/>
              </a:rPr>
              <a:t>                              2) OTOMATİK İŞYERİ TESCİLİ UYGULAMASI BAŞLADI</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algn="l" eaLnBrk="0" hangingPunct="0">
              <a:spcBef>
                <a:spcPct val="20000"/>
              </a:spcBef>
              <a:buClr>
                <a:srgbClr val="046CA6"/>
              </a:buClr>
            </a:pPr>
            <a:r>
              <a:rPr lang="tr-TR" sz="1800" b="1" kern="0" dirty="0">
                <a:solidFill>
                  <a:srgbClr val="046CA6"/>
                </a:solidFill>
                <a:latin typeface="Calibri" pitchFamily="34" charset="0"/>
                <a:cs typeface="+mn-cs"/>
              </a:rPr>
              <a:t>31/5/2006 tarihli ve 5510 sayılı Sosyal Sigortalar ve Genel Sağlık Sigortası Kanununun 11 inci maddesinin üçüncü fıkrasının ikinci cümlesi aşağıdaki şekilde değiştirilmiş ve altıncı fıkrasına aşağıdaki cümle eklenmiştir.</a:t>
            </a:r>
          </a:p>
          <a:p>
            <a:pPr lvl="0" algn="l" eaLnBrk="0" hangingPunct="0">
              <a:spcBef>
                <a:spcPct val="20000"/>
              </a:spcBef>
              <a:buClr>
                <a:srgbClr val="046CA6"/>
              </a:buClr>
            </a:pPr>
            <a:endParaRPr lang="tr-TR" sz="1800" b="1" kern="0" dirty="0">
              <a:solidFill>
                <a:srgbClr val="FF0000"/>
              </a:solidFill>
              <a:latin typeface="Calibri" pitchFamily="34" charset="0"/>
              <a:cs typeface="+mn-cs"/>
            </a:endParaRPr>
          </a:p>
          <a:p>
            <a:pPr lvl="0" algn="just" eaLnBrk="0" hangingPunct="0">
              <a:spcBef>
                <a:spcPct val="20000"/>
              </a:spcBef>
              <a:buClr>
                <a:srgbClr val="046CA6"/>
              </a:buClr>
            </a:pPr>
            <a:r>
              <a:rPr lang="tr-TR" sz="1800" b="1" kern="0" dirty="0">
                <a:solidFill>
                  <a:srgbClr val="FF0000"/>
                </a:solidFill>
                <a:latin typeface="Calibri" pitchFamily="34" charset="0"/>
                <a:cs typeface="+mn-cs"/>
              </a:rPr>
              <a:t>“Şirket kuruluşunun ticaret sicili memurluklarına bildirilmesi halinde yapılan bu bildirim Kuruma yapılmış sayılır ve ilgililerce ayrıca işyeri bildirgesi düzenlenmez.” </a:t>
            </a:r>
          </a:p>
          <a:p>
            <a:pPr lvl="0" algn="just" eaLnBrk="0" hangingPunct="0">
              <a:spcBef>
                <a:spcPct val="20000"/>
              </a:spcBef>
              <a:buClr>
                <a:srgbClr val="046CA6"/>
              </a:buClr>
            </a:pPr>
            <a:r>
              <a:rPr lang="tr-TR" sz="1800" b="1" kern="0" dirty="0">
                <a:solidFill>
                  <a:srgbClr val="FF0000"/>
                </a:solidFill>
                <a:latin typeface="Calibri" pitchFamily="34" charset="0"/>
                <a:cs typeface="+mn-cs"/>
              </a:rPr>
              <a:t>“Bu bildirimlerden hangilerinin işyerinin bildirilmesi yerine geçeceği Kurumca belirlenir, belirlenenlerle ilgili ayrıca işyeri bildirgesi düzenlenmez.”</a:t>
            </a:r>
          </a:p>
          <a:p>
            <a:pPr lvl="0" algn="just" eaLnBrk="0" hangingPunct="0">
              <a:spcBef>
                <a:spcPct val="20000"/>
              </a:spcBef>
              <a:buClr>
                <a:srgbClr val="046CA6"/>
              </a:buClr>
            </a:pPr>
            <a:r>
              <a:rPr lang="tr-TR" sz="1800" b="1" kern="0" dirty="0">
                <a:solidFill>
                  <a:srgbClr val="FF0000"/>
                </a:solidFill>
                <a:latin typeface="Calibri" pitchFamily="34" charset="0"/>
                <a:cs typeface="+mn-cs"/>
              </a:rPr>
              <a:t> </a:t>
            </a:r>
          </a:p>
          <a:p>
            <a:pPr lvl="0" algn="l" eaLnBrk="0" hangingPunct="0">
              <a:spcBef>
                <a:spcPct val="20000"/>
              </a:spcBef>
              <a:buClr>
                <a:srgbClr val="046CA6"/>
              </a:buClr>
            </a:pPr>
            <a:r>
              <a:rPr lang="tr-TR" sz="1800" b="1" kern="0" dirty="0">
                <a:solidFill>
                  <a:srgbClr val="046CA6"/>
                </a:solidFill>
                <a:latin typeface="Calibri" pitchFamily="34" charset="0"/>
                <a:cs typeface="+mn-cs"/>
              </a:rPr>
              <a:t> Kurum tarafından bu maddenin uygulanmasını açıklanmak üzere 2018/11 sayılı genelge yayımlanmıştır.</a:t>
            </a:r>
          </a:p>
          <a:p>
            <a:endParaRPr lang="tr-TR" dirty="0"/>
          </a:p>
        </p:txBody>
      </p:sp>
    </p:spTree>
    <p:extLst>
      <p:ext uri="{BB962C8B-B14F-4D97-AF65-F5344CB8AC3E}">
        <p14:creationId xmlns:p14="http://schemas.microsoft.com/office/powerpoint/2010/main" val="1032386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28</a:t>
            </a:fld>
            <a:endParaRPr lang="tr-TR" altLang="tr-TR"/>
          </a:p>
        </p:txBody>
      </p:sp>
      <p:sp>
        <p:nvSpPr>
          <p:cNvPr id="3" name="Dikdörtgen 2"/>
          <p:cNvSpPr/>
          <p:nvPr/>
        </p:nvSpPr>
        <p:spPr>
          <a:xfrm>
            <a:off x="395536" y="476672"/>
            <a:ext cx="8424936" cy="4745915"/>
          </a:xfrm>
          <a:prstGeom prst="rect">
            <a:avLst/>
          </a:prstGeom>
        </p:spPr>
        <p:txBody>
          <a:bodyPr wrap="square">
            <a:spAutoFit/>
          </a:bodyPr>
          <a:lstStyle/>
          <a:p>
            <a:pPr algn="just"/>
            <a:endParaRPr lang="tr-TR" dirty="0" smtClean="0"/>
          </a:p>
          <a:p>
            <a:pPr lvl="0" algn="just" eaLnBrk="0" hangingPunct="0">
              <a:spcBef>
                <a:spcPct val="20000"/>
              </a:spcBef>
              <a:buClr>
                <a:srgbClr val="046CA6"/>
              </a:buClr>
            </a:pPr>
            <a:r>
              <a:rPr lang="tr-TR" dirty="0"/>
              <a:t> </a:t>
            </a:r>
            <a:r>
              <a:rPr lang="tr-TR" sz="1600" b="1" u="sng" kern="0" dirty="0">
                <a:solidFill>
                  <a:srgbClr val="046CA6"/>
                </a:solidFill>
                <a:latin typeface="Calibri" pitchFamily="34" charset="0"/>
                <a:cs typeface="+mn-cs"/>
              </a:rPr>
              <a:t>7099 SAYILI KANUN YAPILAN DEĞİŞİKLİKLER;</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eaLnBrk="0" hangingPunct="0">
              <a:spcBef>
                <a:spcPct val="20000"/>
              </a:spcBef>
              <a:buClr>
                <a:srgbClr val="046CA6"/>
              </a:buClr>
            </a:pPr>
            <a:r>
              <a:rPr lang="tr-TR" sz="1800" b="1" kern="0" dirty="0">
                <a:solidFill>
                  <a:srgbClr val="046CA6"/>
                </a:solidFill>
                <a:latin typeface="Calibri" pitchFamily="34" charset="0"/>
                <a:cs typeface="+mn-cs"/>
              </a:rPr>
              <a:t>OTOMATİK İŞYERİ TESCİLİ UYGULAMASI:</a:t>
            </a:r>
          </a:p>
          <a:p>
            <a:pPr lvl="0" algn="just" eaLnBrk="0" hangingPunct="0">
              <a:spcBef>
                <a:spcPct val="20000"/>
              </a:spcBef>
              <a:buClr>
                <a:srgbClr val="046CA6"/>
              </a:buClr>
            </a:pPr>
            <a:endParaRPr lang="tr-TR" sz="1600" b="1" u="sng" dirty="0">
              <a:solidFill>
                <a:srgbClr val="0070C0"/>
              </a:solidFill>
              <a:latin typeface="Calibri" pitchFamily="34" charset="0"/>
              <a:cs typeface="+mn-cs"/>
            </a:endParaRPr>
          </a:p>
          <a:p>
            <a:pPr lvl="0" algn="just" eaLnBrk="0" hangingPunct="0">
              <a:spcBef>
                <a:spcPct val="20000"/>
              </a:spcBef>
              <a:buClr>
                <a:srgbClr val="046CA6"/>
              </a:buClr>
            </a:pPr>
            <a:r>
              <a:rPr lang="tr-TR" sz="1800" b="1" kern="0" dirty="0">
                <a:solidFill>
                  <a:srgbClr val="FF0000"/>
                </a:solidFill>
                <a:latin typeface="Calibri" pitchFamily="34" charset="0"/>
                <a:cs typeface="+mn-cs"/>
              </a:rPr>
              <a:t>10/03/2018 tarihinden itibaren </a:t>
            </a:r>
            <a:r>
              <a:rPr lang="tr-TR" sz="1800" b="1" kern="0" dirty="0">
                <a:solidFill>
                  <a:srgbClr val="046CA6"/>
                </a:solidFill>
                <a:latin typeface="Calibri" pitchFamily="34" charset="0"/>
                <a:cs typeface="+mn-cs"/>
              </a:rPr>
              <a:t>5510 sayılı Kanunun 4 üncü maddesinin birinci fıkrasının (a) bendi kapsamında </a:t>
            </a:r>
            <a:r>
              <a:rPr lang="tr-TR" sz="1800" b="1" kern="0" dirty="0">
                <a:solidFill>
                  <a:srgbClr val="FF0000"/>
                </a:solidFill>
                <a:latin typeface="Calibri" pitchFamily="34" charset="0"/>
                <a:cs typeface="+mn-cs"/>
              </a:rPr>
              <a:t>sigortalı çalıştırılmasa</a:t>
            </a:r>
            <a:r>
              <a:rPr lang="tr-TR" sz="1800" b="1" kern="0" dirty="0">
                <a:solidFill>
                  <a:srgbClr val="046CA6"/>
                </a:solidFill>
                <a:latin typeface="Calibri" pitchFamily="34" charset="0"/>
                <a:cs typeface="+mn-cs"/>
              </a:rPr>
              <a:t> dahi ticaret sicil müdürlüklerince tescil edilen </a:t>
            </a:r>
            <a:r>
              <a:rPr lang="tr-TR" sz="1800" b="1" kern="0" dirty="0">
                <a:solidFill>
                  <a:srgbClr val="FF0000"/>
                </a:solidFill>
                <a:latin typeface="Calibri" pitchFamily="34" charset="0"/>
                <a:cs typeface="+mn-cs"/>
              </a:rPr>
              <a:t>şirket kuruluşları</a:t>
            </a:r>
            <a:r>
              <a:rPr lang="tr-TR" sz="1800" b="1" kern="0" dirty="0">
                <a:solidFill>
                  <a:srgbClr val="046CA6"/>
                </a:solidFill>
                <a:latin typeface="Calibri" pitchFamily="34" charset="0"/>
                <a:cs typeface="+mn-cs"/>
              </a:rPr>
              <a:t> ile Kuruma verilen yetki doğrultusunda </a:t>
            </a:r>
            <a:r>
              <a:rPr lang="tr-TR" sz="1800" b="1" kern="0" dirty="0">
                <a:solidFill>
                  <a:srgbClr val="FF0000"/>
                </a:solidFill>
                <a:latin typeface="Calibri" pitchFamily="34" charset="0"/>
                <a:cs typeface="+mn-cs"/>
              </a:rPr>
              <a:t>yalnızca yapı ruhsatına istinaden </a:t>
            </a:r>
            <a:r>
              <a:rPr lang="tr-TR" sz="1800" b="1" kern="0" dirty="0">
                <a:solidFill>
                  <a:srgbClr val="046CA6"/>
                </a:solidFill>
                <a:latin typeface="Calibri" pitchFamily="34" charset="0"/>
                <a:cs typeface="+mn-cs"/>
              </a:rPr>
              <a:t>Kurumca otomatik işyeri tescili yapılmaya başlanmıştır. Bu durumda ilgililerce ayrıca işyeri bildirgesi düzenlenmeyecek olup, </a:t>
            </a:r>
            <a:r>
              <a:rPr lang="tr-TR" sz="1800" b="1" u="sng" kern="0" dirty="0">
                <a:solidFill>
                  <a:srgbClr val="046CA6"/>
                </a:solidFill>
                <a:latin typeface="Calibri" pitchFamily="34" charset="0"/>
                <a:cs typeface="+mn-cs"/>
                <a:hlinkClick r:id="rId2"/>
              </a:rPr>
              <a:t>Sosyal Sigorta İşlemleri Yönetmeliği</a:t>
            </a:r>
            <a:r>
              <a:rPr lang="tr-TR" sz="1800" b="1" kern="0" dirty="0">
                <a:solidFill>
                  <a:srgbClr val="046CA6"/>
                </a:solidFill>
                <a:latin typeface="Calibri" pitchFamily="34" charset="0"/>
                <a:cs typeface="+mn-cs"/>
              </a:rPr>
              <a:t> 29 uncu maddesinde belirtilen belgeler ile genelge ekinde yer alan formlardan Ek-1, Ek-2’nin valilikler, belediyeler ve ruhsat vermeye yetkili diğer kamu ve özel hukuk tüzel kişilerine, Ek-2’nin ticaret sicil müdürlüklerine verilmesi yeterlidir.  Kurumca ayrıca söz konusu belgeler istenmeyecektir.</a:t>
            </a:r>
            <a:endParaRPr lang="tr-TR" sz="1600" b="1" u="sng" dirty="0">
              <a:solidFill>
                <a:srgbClr val="0070C0"/>
              </a:solidFill>
              <a:latin typeface="Calibri" pitchFamily="34" charset="0"/>
              <a:cs typeface="+mn-cs"/>
            </a:endParaRPr>
          </a:p>
          <a:p>
            <a:endParaRPr lang="tr-TR" dirty="0"/>
          </a:p>
        </p:txBody>
      </p:sp>
    </p:spTree>
    <p:extLst>
      <p:ext uri="{BB962C8B-B14F-4D97-AF65-F5344CB8AC3E}">
        <p14:creationId xmlns:p14="http://schemas.microsoft.com/office/powerpoint/2010/main" val="25551234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29</a:t>
            </a:fld>
            <a:endParaRPr lang="tr-TR" altLang="tr-TR"/>
          </a:p>
        </p:txBody>
      </p:sp>
      <p:sp>
        <p:nvSpPr>
          <p:cNvPr id="3" name="Dikdörtgen 2"/>
          <p:cNvSpPr/>
          <p:nvPr/>
        </p:nvSpPr>
        <p:spPr>
          <a:xfrm>
            <a:off x="395536" y="476672"/>
            <a:ext cx="8424936" cy="6340197"/>
          </a:xfrm>
          <a:prstGeom prst="rect">
            <a:avLst/>
          </a:prstGeom>
        </p:spPr>
        <p:txBody>
          <a:bodyPr wrap="square">
            <a:spAutoFit/>
          </a:bodyPr>
          <a:lstStyle/>
          <a:p>
            <a:pPr lvl="0" algn="just" eaLnBrk="0" hangingPunct="0">
              <a:spcBef>
                <a:spcPct val="20000"/>
              </a:spcBef>
              <a:buClr>
                <a:srgbClr val="046CA6"/>
              </a:buClr>
            </a:pPr>
            <a:r>
              <a:rPr lang="tr-TR" dirty="0" smtClean="0"/>
              <a:t> </a:t>
            </a:r>
            <a:r>
              <a:rPr lang="tr-TR" sz="1600" b="1" u="sng" kern="0" dirty="0">
                <a:solidFill>
                  <a:srgbClr val="046CA6"/>
                </a:solidFill>
                <a:latin typeface="Calibri" pitchFamily="34" charset="0"/>
                <a:cs typeface="+mn-cs"/>
              </a:rPr>
              <a:t>7103 SAYILI KANUN YAPILAN DEĞİŞİKLİKLER;</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algn="just" eaLnBrk="0" hangingPunct="0">
              <a:spcBef>
                <a:spcPct val="20000"/>
              </a:spcBef>
              <a:buClr>
                <a:srgbClr val="046CA6"/>
              </a:buClr>
            </a:pPr>
            <a:r>
              <a:rPr lang="tr-TR" sz="1600" b="1" kern="0" dirty="0">
                <a:solidFill>
                  <a:srgbClr val="046CA6"/>
                </a:solidFill>
                <a:latin typeface="Calibri" pitchFamily="34" charset="0"/>
                <a:cs typeface="+mn-cs"/>
              </a:rPr>
              <a:t>                                    4) EKSİK GÜN BİLDİRİM ZORUNLULUĞU KALDIRILDI</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algn="just" eaLnBrk="0" hangingPunct="0">
              <a:spcBef>
                <a:spcPct val="20000"/>
              </a:spcBef>
              <a:buClr>
                <a:srgbClr val="046CA6"/>
              </a:buClr>
            </a:pPr>
            <a:r>
              <a:rPr lang="tr-TR" sz="1800" b="1" kern="0" dirty="0">
                <a:solidFill>
                  <a:srgbClr val="046CA6"/>
                </a:solidFill>
                <a:latin typeface="Calibri" pitchFamily="34" charset="0"/>
                <a:cs typeface="+mn-cs"/>
              </a:rPr>
              <a:t>5550 sayılı Kanunun 86 </a:t>
            </a:r>
            <a:r>
              <a:rPr lang="tr-TR" sz="1800" b="1" kern="0" dirty="0" err="1">
                <a:solidFill>
                  <a:srgbClr val="046CA6"/>
                </a:solidFill>
                <a:latin typeface="Calibri" pitchFamily="34" charset="0"/>
                <a:cs typeface="+mn-cs"/>
              </a:rPr>
              <a:t>ncı</a:t>
            </a:r>
            <a:r>
              <a:rPr lang="tr-TR" sz="1800" b="1" kern="0" dirty="0">
                <a:solidFill>
                  <a:srgbClr val="046CA6"/>
                </a:solidFill>
                <a:latin typeface="Calibri" pitchFamily="34" charset="0"/>
                <a:cs typeface="+mn-cs"/>
              </a:rPr>
              <a:t> maddesinin dördüncü ve beşinci fıkraları aşağıdaki şekilde değiştirilmiştir.</a:t>
            </a:r>
          </a:p>
          <a:p>
            <a:pPr lvl="0" algn="just" eaLnBrk="0" hangingPunct="0">
              <a:spcBef>
                <a:spcPct val="20000"/>
              </a:spcBef>
              <a:buClr>
                <a:srgbClr val="046CA6"/>
              </a:buClr>
            </a:pPr>
            <a:endParaRPr lang="tr-TR" sz="1600" b="1" kern="0" dirty="0">
              <a:solidFill>
                <a:srgbClr val="FF0000"/>
              </a:solidFill>
              <a:latin typeface="Calibri" pitchFamily="34" charset="0"/>
              <a:cs typeface="+mn-cs"/>
            </a:endParaRPr>
          </a:p>
          <a:p>
            <a:pPr lvl="0" algn="just" eaLnBrk="0" hangingPunct="0">
              <a:spcBef>
                <a:spcPct val="20000"/>
              </a:spcBef>
              <a:buClr>
                <a:srgbClr val="046CA6"/>
              </a:buClr>
            </a:pPr>
            <a:r>
              <a:rPr lang="tr-TR" sz="1600" b="1" kern="0" dirty="0">
                <a:solidFill>
                  <a:srgbClr val="FF0000"/>
                </a:solidFill>
                <a:latin typeface="Calibri" pitchFamily="34" charset="0"/>
                <a:cs typeface="+mn-cs"/>
              </a:rPr>
              <a:t>“</a:t>
            </a:r>
            <a:r>
              <a:rPr lang="tr-TR" sz="1600" b="1" kern="0" dirty="0">
                <a:solidFill>
                  <a:srgbClr val="0070C0"/>
                </a:solidFill>
                <a:latin typeface="Calibri" pitchFamily="34" charset="0"/>
                <a:cs typeface="+mn-cs"/>
              </a:rPr>
              <a:t>Ay içinde bazı iş günlerinde çalıştırılmayan ve ücret ödenmeyen sigortalıların eksik gün nedeni ve eksik gün sayısı, işverence ilgili aya ait aylık prim ve hizmet belgesinde veya muhtasar ve prim hizmet beyannamesiyle beyan edilir. Sigortalıların otuz günden az çalıştıklarını gösteren eksik gün nedenleri ile bu nedenleri ispatlayan belgelerin şekli, içeriği, ekleri, ilgili olduğu dönemi, saklanması ve diğer hususlar Kurumca çıkarılan yönetmelikle belirlenir.</a:t>
            </a:r>
          </a:p>
          <a:p>
            <a:pPr lvl="0" algn="just" eaLnBrk="0" hangingPunct="0">
              <a:spcBef>
                <a:spcPct val="20000"/>
              </a:spcBef>
              <a:buClr>
                <a:srgbClr val="046CA6"/>
              </a:buClr>
            </a:pPr>
            <a:r>
              <a:rPr lang="tr-TR" sz="1600" b="1" kern="0" dirty="0">
                <a:solidFill>
                  <a:srgbClr val="0070C0"/>
                </a:solidFill>
                <a:latin typeface="Calibri" pitchFamily="34" charset="0"/>
                <a:cs typeface="+mn-cs"/>
              </a:rPr>
              <a:t>Sigortalıların otuz günden az çalıştığını gösteren bilgi ve belgelerin Kurumca istenilmesine rağmen ibraz edilmemesi veya ibraz edilen bilgi ve belgelerin geçerli sayılmaması halinde otuz günden az bildirilen sürelere ait aylık prim ve hizmet belgesi veya muhtasar ve prim hizmet beyannamesi, yapılan tebligata rağmen bir ay içinde verilmemesi veya noksan verilmesi halinde Kurumca </a:t>
            </a:r>
            <a:r>
              <a:rPr lang="tr-TR" sz="1600" b="1" kern="0" dirty="0" err="1">
                <a:solidFill>
                  <a:srgbClr val="0070C0"/>
                </a:solidFill>
                <a:latin typeface="Calibri" pitchFamily="34" charset="0"/>
                <a:cs typeface="+mn-cs"/>
              </a:rPr>
              <a:t>re’sen</a:t>
            </a:r>
            <a:r>
              <a:rPr lang="tr-TR" sz="1600" b="1" kern="0" dirty="0">
                <a:solidFill>
                  <a:srgbClr val="0070C0"/>
                </a:solidFill>
                <a:latin typeface="Calibri" pitchFamily="34" charset="0"/>
                <a:cs typeface="+mn-cs"/>
              </a:rPr>
              <a:t> düzenlenir ve muhteviyatı primler, bu Kanun hükümlerine göre tahsil olunur</a:t>
            </a:r>
            <a:r>
              <a:rPr lang="tr-TR" sz="1600" b="1" kern="0" dirty="0" smtClean="0">
                <a:solidFill>
                  <a:srgbClr val="00B0F0"/>
                </a:solidFill>
                <a:latin typeface="Calibri" pitchFamily="34" charset="0"/>
                <a:cs typeface="+mn-cs"/>
              </a:rPr>
              <a:t>.”</a:t>
            </a:r>
          </a:p>
          <a:p>
            <a:pPr algn="just" eaLnBrk="0" hangingPunct="0">
              <a:spcBef>
                <a:spcPct val="20000"/>
              </a:spcBef>
              <a:buClr>
                <a:srgbClr val="046CA6"/>
              </a:buClr>
            </a:pPr>
            <a:r>
              <a:rPr lang="tr-TR" sz="1600" dirty="0">
                <a:solidFill>
                  <a:srgbClr val="0070C0"/>
                </a:solidFill>
              </a:rPr>
              <a:t>Bu değişiklik ile ay içinde bazı iş günlerinde çalıştırılmayan ve ücret ödenmeyen sigortalıların eksik gün nedeninin ve eksik gün sayısının işverence ilgili aya ait aylık prim ve hizmet belgesinde veya muhtasar ve prim hizmet beyannamesiyle beyan edilmesi yeterli hale gelmiş ve işverence sigortalıların otuz günden az çalıştığını gösteren bilgi ve belgelerin ilişkin olduğu bildirgenin verilmesi gereken süre içinde ayrıca Kurama verilmesi zorunluluğu </a:t>
            </a:r>
            <a:r>
              <a:rPr lang="tr-TR" sz="1600" dirty="0">
                <a:solidFill>
                  <a:srgbClr val="FF0000"/>
                </a:solidFill>
              </a:rPr>
              <a:t>27/03/2018 tarihinden itibaren </a:t>
            </a:r>
            <a:r>
              <a:rPr lang="tr-TR" sz="1600" dirty="0">
                <a:solidFill>
                  <a:srgbClr val="0070C0"/>
                </a:solidFill>
              </a:rPr>
              <a:t>kaldırılmıştır</a:t>
            </a:r>
            <a:r>
              <a:rPr lang="tr-TR" sz="1600" dirty="0" smtClean="0">
                <a:solidFill>
                  <a:srgbClr val="0070C0"/>
                </a:solidFill>
              </a:rPr>
              <a:t>.</a:t>
            </a:r>
            <a:endParaRPr lang="tr-TR" dirty="0">
              <a:solidFill>
                <a:srgbClr val="00B0F0"/>
              </a:solidFill>
            </a:endParaRPr>
          </a:p>
        </p:txBody>
      </p:sp>
    </p:spTree>
    <p:extLst>
      <p:ext uri="{BB962C8B-B14F-4D97-AF65-F5344CB8AC3E}">
        <p14:creationId xmlns:p14="http://schemas.microsoft.com/office/powerpoint/2010/main" val="1826834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İçerik Yer Tutucusu"/>
          <p:cNvSpPr txBox="1">
            <a:spLocks/>
          </p:cNvSpPr>
          <p:nvPr/>
        </p:nvSpPr>
        <p:spPr bwMode="auto">
          <a:xfrm>
            <a:off x="5416550" y="4340225"/>
            <a:ext cx="392430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defRPr>
                <a:solidFill>
                  <a:schemeClr val="tx1"/>
                </a:solidFill>
                <a:latin typeface="Calibri" panose="020F0502020204030204" pitchFamily="34" charset="0"/>
                <a:cs typeface="Arial" panose="020B0604020202020204" pitchFamily="34" charset="0"/>
              </a:defRPr>
            </a:lvl1pPr>
            <a:lvl2pPr marL="742950" indent="-285750" defTabSz="685800">
              <a:defRPr>
                <a:solidFill>
                  <a:schemeClr val="tx1"/>
                </a:solidFill>
                <a:latin typeface="Calibri" panose="020F0502020204030204" pitchFamily="34" charset="0"/>
                <a:cs typeface="Arial" panose="020B0604020202020204" pitchFamily="34" charset="0"/>
              </a:defRPr>
            </a:lvl2pPr>
            <a:lvl3pPr marL="1143000" indent="-228600" defTabSz="685800">
              <a:defRPr>
                <a:solidFill>
                  <a:schemeClr val="tx1"/>
                </a:solidFill>
                <a:latin typeface="Calibri" panose="020F0502020204030204" pitchFamily="34" charset="0"/>
                <a:cs typeface="Arial" panose="020B0604020202020204" pitchFamily="34" charset="0"/>
              </a:defRPr>
            </a:lvl3pPr>
            <a:lvl4pPr marL="1600200" indent="-228600" defTabSz="685800">
              <a:defRPr>
                <a:solidFill>
                  <a:schemeClr val="tx1"/>
                </a:solidFill>
                <a:latin typeface="Calibri" panose="020F0502020204030204" pitchFamily="34" charset="0"/>
                <a:cs typeface="Arial" panose="020B0604020202020204" pitchFamily="34" charset="0"/>
              </a:defRPr>
            </a:lvl4pPr>
            <a:lvl5pPr marL="2057400" indent="-228600" defTabSz="685800">
              <a:defRPr>
                <a:solidFill>
                  <a:schemeClr val="tx1"/>
                </a:solidFill>
                <a:latin typeface="Calibri" panose="020F050202020403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buClr>
                <a:srgbClr val="0099FF"/>
              </a:buClr>
              <a:buFont typeface="Arial" panose="020B0604020202020204" pitchFamily="34" charset="0"/>
              <a:buNone/>
            </a:pPr>
            <a:endParaRPr lang="fr-FR" altLang="fr-FR" sz="5100" dirty="0">
              <a:ea typeface="Arial Unicode MS" pitchFamily="34" charset="-128"/>
            </a:endParaRPr>
          </a:p>
        </p:txBody>
      </p:sp>
      <p:sp>
        <p:nvSpPr>
          <p:cNvPr id="10243" name="İçerik Yer Tutucusu 1"/>
          <p:cNvSpPr>
            <a:spLocks noGrp="1"/>
          </p:cNvSpPr>
          <p:nvPr>
            <p:ph idx="4294967295"/>
          </p:nvPr>
        </p:nvSpPr>
        <p:spPr>
          <a:xfrm>
            <a:off x="597718" y="1560684"/>
            <a:ext cx="7859713" cy="3743299"/>
          </a:xfrm>
        </p:spPr>
        <p:txBody>
          <a:bodyPr>
            <a:normAutofit/>
          </a:bodyPr>
          <a:lstStyle/>
          <a:p>
            <a:pPr algn="just" defTabSz="457200">
              <a:spcBef>
                <a:spcPts val="1000"/>
              </a:spcBef>
              <a:defRPr/>
            </a:pPr>
            <a:r>
              <a:rPr lang="tr-TR" altLang="tr-TR" sz="2000" b="1" i="1" dirty="0">
                <a:solidFill>
                  <a:srgbClr val="000000"/>
                </a:solidFill>
                <a:ea typeface="Calibri" panose="020F0502020204030204" pitchFamily="34" charset="0"/>
                <a:cs typeface="Times New Roman" panose="02020603050405020304" pitchFamily="18" charset="0"/>
              </a:rPr>
              <a:t>Sigortalı yönünden aranılan şartlar</a:t>
            </a:r>
            <a:r>
              <a:rPr lang="tr-TR" altLang="tr-TR" sz="2000" i="1" dirty="0">
                <a:solidFill>
                  <a:srgbClr val="000000"/>
                </a:solidFill>
                <a:ea typeface="Calibri" panose="020F0502020204030204" pitchFamily="34" charset="0"/>
                <a:cs typeface="Times New Roman" panose="02020603050405020304" pitchFamily="18" charset="0"/>
              </a:rPr>
              <a:t>:</a:t>
            </a:r>
          </a:p>
          <a:p>
            <a:pPr marL="457200" lvl="1" indent="0">
              <a:buNone/>
            </a:pPr>
            <a:r>
              <a:rPr lang="tr-TR" sz="1900" dirty="0"/>
              <a:t>Sigortalıların;</a:t>
            </a:r>
          </a:p>
          <a:p>
            <a:pPr lvl="1"/>
            <a:r>
              <a:rPr lang="tr-TR" sz="1900" dirty="0"/>
              <a:t>İşe alındıkları aydan önceki üç ayda 10 günden fazla 5510/4-a,b,c kapsamında sigortalılıklarının bulunmaması, </a:t>
            </a:r>
          </a:p>
          <a:p>
            <a:pPr lvl="1"/>
            <a:r>
              <a:rPr lang="tr-TR" sz="1900" dirty="0"/>
              <a:t>İŞKUR’a kayıtlı işsiz olması,</a:t>
            </a:r>
          </a:p>
          <a:p>
            <a:pPr lvl="1"/>
            <a:r>
              <a:rPr lang="tr-TR" sz="1900" dirty="0"/>
              <a:t>1/1/2018 ila 31/12/2020 tarihleri arasında özel sektör işverenlerince</a:t>
            </a:r>
            <a:r>
              <a:rPr lang="tr-TR" sz="1900" b="1" dirty="0"/>
              <a:t> </a:t>
            </a:r>
            <a:r>
              <a:rPr lang="tr-TR" sz="1900" dirty="0"/>
              <a:t>istihdam edilmeleri </a:t>
            </a:r>
          </a:p>
          <a:p>
            <a:pPr marL="457200" lvl="1" indent="0">
              <a:buNone/>
            </a:pPr>
            <a:r>
              <a:rPr lang="tr-TR" sz="1900" dirty="0"/>
              <a:t>    gerekmektedir.</a:t>
            </a:r>
          </a:p>
          <a:p>
            <a:pPr lvl="1"/>
            <a:endParaRPr lang="tr-TR" sz="1900" dirty="0"/>
          </a:p>
        </p:txBody>
      </p:sp>
      <p:sp>
        <p:nvSpPr>
          <p:cNvPr id="10244" name="1 Başlık"/>
          <p:cNvSpPr txBox="1">
            <a:spLocks/>
          </p:cNvSpPr>
          <p:nvPr/>
        </p:nvSpPr>
        <p:spPr bwMode="auto">
          <a:xfrm>
            <a:off x="337368" y="404664"/>
            <a:ext cx="81200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b="1" dirty="0">
                <a:solidFill>
                  <a:srgbClr val="005392"/>
                </a:solidFill>
              </a:rPr>
              <a:t>İlave İstihdam Teşviki (2018)</a:t>
            </a:r>
            <a:endParaRPr lang="tr-TR" altLang="fr-FR" sz="2400" b="1" dirty="0">
              <a:solidFill>
                <a:srgbClr val="0070C0"/>
              </a:solidFill>
              <a:ea typeface="MS PGothic" panose="020B0600070205080204" pitchFamily="34" charset="-128"/>
            </a:endParaRPr>
          </a:p>
        </p:txBody>
      </p:sp>
      <p:sp>
        <p:nvSpPr>
          <p:cNvPr id="2" name="Slayt Numarası Yer Tutucusu 1"/>
          <p:cNvSpPr>
            <a:spLocks noGrp="1"/>
          </p:cNvSpPr>
          <p:nvPr>
            <p:ph type="sldNum" sz="quarter" idx="12"/>
          </p:nvPr>
        </p:nvSpPr>
        <p:spPr/>
        <p:txBody>
          <a:bodyPr/>
          <a:lstStyle/>
          <a:p>
            <a:fld id="{D94843A5-F927-4B1A-B467-EEF5A8357A28}" type="slidenum">
              <a:rPr lang="tr-TR" altLang="tr-TR" smtClean="0"/>
              <a:pPr/>
              <a:t>3</a:t>
            </a:fld>
            <a:endParaRPr lang="tr-TR" altLang="tr-TR"/>
          </a:p>
        </p:txBody>
      </p:sp>
    </p:spTree>
    <p:extLst>
      <p:ext uri="{BB962C8B-B14F-4D97-AF65-F5344CB8AC3E}">
        <p14:creationId xmlns:p14="http://schemas.microsoft.com/office/powerpoint/2010/main" val="373789709"/>
      </p:ext>
    </p:extLst>
  </p:cSld>
  <p:clrMapOvr>
    <a:masterClrMapping/>
  </p:clrMapOvr>
  <p:transition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30</a:t>
            </a:fld>
            <a:endParaRPr lang="tr-TR" altLang="tr-TR"/>
          </a:p>
        </p:txBody>
      </p:sp>
      <p:sp>
        <p:nvSpPr>
          <p:cNvPr id="3" name="Dikdörtgen 2"/>
          <p:cNvSpPr/>
          <p:nvPr/>
        </p:nvSpPr>
        <p:spPr>
          <a:xfrm>
            <a:off x="395536" y="476672"/>
            <a:ext cx="8424936" cy="6340197"/>
          </a:xfrm>
          <a:prstGeom prst="rect">
            <a:avLst/>
          </a:prstGeom>
        </p:spPr>
        <p:txBody>
          <a:bodyPr wrap="square">
            <a:spAutoFit/>
          </a:bodyPr>
          <a:lstStyle/>
          <a:p>
            <a:pPr lvl="0" algn="just" eaLnBrk="0" hangingPunct="0">
              <a:spcBef>
                <a:spcPct val="20000"/>
              </a:spcBef>
              <a:buClr>
                <a:srgbClr val="046CA6"/>
              </a:buClr>
            </a:pPr>
            <a:r>
              <a:rPr lang="tr-TR" dirty="0" smtClean="0"/>
              <a:t> </a:t>
            </a:r>
            <a:r>
              <a:rPr lang="tr-TR" sz="1600" b="1" u="sng" kern="0" dirty="0">
                <a:solidFill>
                  <a:srgbClr val="046CA6"/>
                </a:solidFill>
                <a:latin typeface="Calibri" pitchFamily="34" charset="0"/>
                <a:cs typeface="+mn-cs"/>
              </a:rPr>
              <a:t>7103 SAYILI KANUN YAPILAN DEĞİŞİKLİKLER;</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algn="just" eaLnBrk="0" hangingPunct="0">
              <a:spcBef>
                <a:spcPct val="20000"/>
              </a:spcBef>
              <a:buClr>
                <a:srgbClr val="046CA6"/>
              </a:buClr>
            </a:pPr>
            <a:r>
              <a:rPr lang="tr-TR" sz="1600" b="1" kern="0" dirty="0">
                <a:solidFill>
                  <a:srgbClr val="046CA6"/>
                </a:solidFill>
                <a:latin typeface="Calibri" pitchFamily="34" charset="0"/>
                <a:cs typeface="+mn-cs"/>
              </a:rPr>
              <a:t>                                    4) EKSİK GÜN BİLDİRİM ZORUNLULUĞU KALDIRILDI</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algn="just" eaLnBrk="0" hangingPunct="0">
              <a:spcBef>
                <a:spcPct val="20000"/>
              </a:spcBef>
              <a:buClr>
                <a:srgbClr val="046CA6"/>
              </a:buClr>
            </a:pPr>
            <a:r>
              <a:rPr lang="tr-TR" sz="1800" b="1" kern="0" dirty="0">
                <a:solidFill>
                  <a:srgbClr val="046CA6"/>
                </a:solidFill>
                <a:latin typeface="Calibri" pitchFamily="34" charset="0"/>
                <a:cs typeface="+mn-cs"/>
              </a:rPr>
              <a:t>5550 sayılı Kanunun 86 </a:t>
            </a:r>
            <a:r>
              <a:rPr lang="tr-TR" sz="1800" b="1" kern="0" dirty="0" err="1">
                <a:solidFill>
                  <a:srgbClr val="046CA6"/>
                </a:solidFill>
                <a:latin typeface="Calibri" pitchFamily="34" charset="0"/>
                <a:cs typeface="+mn-cs"/>
              </a:rPr>
              <a:t>ncı</a:t>
            </a:r>
            <a:r>
              <a:rPr lang="tr-TR" sz="1800" b="1" kern="0" dirty="0">
                <a:solidFill>
                  <a:srgbClr val="046CA6"/>
                </a:solidFill>
                <a:latin typeface="Calibri" pitchFamily="34" charset="0"/>
                <a:cs typeface="+mn-cs"/>
              </a:rPr>
              <a:t> maddesinin dördüncü ve beşinci fıkraları aşağıdaki şekilde değiştirilmiştir.</a:t>
            </a:r>
          </a:p>
          <a:p>
            <a:pPr lvl="0" algn="just" eaLnBrk="0" hangingPunct="0">
              <a:spcBef>
                <a:spcPct val="20000"/>
              </a:spcBef>
              <a:buClr>
                <a:srgbClr val="046CA6"/>
              </a:buClr>
            </a:pPr>
            <a:endParaRPr lang="tr-TR" sz="1600" b="1" kern="0" dirty="0">
              <a:solidFill>
                <a:srgbClr val="FF0000"/>
              </a:solidFill>
              <a:latin typeface="Calibri" pitchFamily="34" charset="0"/>
              <a:cs typeface="+mn-cs"/>
            </a:endParaRPr>
          </a:p>
          <a:p>
            <a:pPr lvl="0" algn="just" eaLnBrk="0" hangingPunct="0">
              <a:spcBef>
                <a:spcPct val="20000"/>
              </a:spcBef>
              <a:buClr>
                <a:srgbClr val="046CA6"/>
              </a:buClr>
            </a:pPr>
            <a:r>
              <a:rPr lang="tr-TR" sz="1600" b="1" kern="0" dirty="0">
                <a:solidFill>
                  <a:srgbClr val="FF0000"/>
                </a:solidFill>
                <a:latin typeface="Calibri" pitchFamily="34" charset="0"/>
                <a:cs typeface="+mn-cs"/>
              </a:rPr>
              <a:t>“</a:t>
            </a:r>
            <a:r>
              <a:rPr lang="tr-TR" sz="1600" b="1" kern="0" dirty="0">
                <a:solidFill>
                  <a:srgbClr val="0070C0"/>
                </a:solidFill>
                <a:latin typeface="Calibri" pitchFamily="34" charset="0"/>
                <a:cs typeface="+mn-cs"/>
              </a:rPr>
              <a:t>Ay içinde bazı iş günlerinde çalıştırılmayan ve ücret ödenmeyen sigortalıların eksik gün nedeni ve eksik gün sayısı, işverence ilgili aya ait aylık prim ve hizmet belgesinde veya muhtasar ve prim hizmet beyannamesiyle beyan edilir. Sigortalıların otuz günden az çalıştıklarını gösteren eksik gün nedenleri ile bu nedenleri ispatlayan belgelerin şekli, içeriği, ekleri, ilgili olduğu dönemi, saklanması ve diğer hususlar Kurumca çıkarılan yönetmelikle belirlenir.</a:t>
            </a:r>
          </a:p>
          <a:p>
            <a:pPr lvl="0" algn="just" eaLnBrk="0" hangingPunct="0">
              <a:spcBef>
                <a:spcPct val="20000"/>
              </a:spcBef>
              <a:buClr>
                <a:srgbClr val="046CA6"/>
              </a:buClr>
            </a:pPr>
            <a:r>
              <a:rPr lang="tr-TR" sz="1600" b="1" kern="0" dirty="0">
                <a:solidFill>
                  <a:srgbClr val="0070C0"/>
                </a:solidFill>
                <a:latin typeface="Calibri" pitchFamily="34" charset="0"/>
                <a:cs typeface="+mn-cs"/>
              </a:rPr>
              <a:t>Sigortalıların otuz günden az çalıştığını gösteren bilgi ve belgelerin Kurumca istenilmesine rağmen ibraz edilmemesi veya ibraz edilen bilgi ve belgelerin geçerli sayılmaması halinde otuz günden az bildirilen sürelere ait aylık prim ve hizmet belgesi veya muhtasar ve prim hizmet beyannamesi, yapılan tebligata rağmen bir ay içinde verilmemesi veya noksan verilmesi halinde Kurumca </a:t>
            </a:r>
            <a:r>
              <a:rPr lang="tr-TR" sz="1600" b="1" kern="0" dirty="0" err="1">
                <a:solidFill>
                  <a:srgbClr val="0070C0"/>
                </a:solidFill>
                <a:latin typeface="Calibri" pitchFamily="34" charset="0"/>
                <a:cs typeface="+mn-cs"/>
              </a:rPr>
              <a:t>re’sen</a:t>
            </a:r>
            <a:r>
              <a:rPr lang="tr-TR" sz="1600" b="1" kern="0" dirty="0">
                <a:solidFill>
                  <a:srgbClr val="0070C0"/>
                </a:solidFill>
                <a:latin typeface="Calibri" pitchFamily="34" charset="0"/>
                <a:cs typeface="+mn-cs"/>
              </a:rPr>
              <a:t> düzenlenir ve muhteviyatı primler, bu Kanun hükümlerine göre tahsil olunur</a:t>
            </a:r>
            <a:r>
              <a:rPr lang="tr-TR" sz="1600" b="1" kern="0" dirty="0" smtClean="0">
                <a:solidFill>
                  <a:srgbClr val="00B0F0"/>
                </a:solidFill>
                <a:latin typeface="Calibri" pitchFamily="34" charset="0"/>
                <a:cs typeface="+mn-cs"/>
              </a:rPr>
              <a:t>.”</a:t>
            </a:r>
          </a:p>
          <a:p>
            <a:pPr algn="just" eaLnBrk="0" hangingPunct="0">
              <a:spcBef>
                <a:spcPct val="20000"/>
              </a:spcBef>
              <a:buClr>
                <a:srgbClr val="046CA6"/>
              </a:buClr>
            </a:pPr>
            <a:r>
              <a:rPr lang="tr-TR" sz="1600" dirty="0">
                <a:solidFill>
                  <a:srgbClr val="0070C0"/>
                </a:solidFill>
              </a:rPr>
              <a:t>Bu değişiklik ile ay içinde bazı iş günlerinde çalıştırılmayan ve ücret ödenmeyen sigortalıların eksik gün nedeninin ve eksik gün sayısının işverence ilgili aya ait aylık prim ve hizmet belgesinde veya muhtasar ve prim hizmet beyannamesiyle beyan edilmesi yeterli hale gelmiş ve işverence sigortalıların otuz günden az çalıştığını gösteren bilgi ve belgelerin ilişkin olduğu bildirgenin verilmesi gereken süre içinde ayrıca Kurama verilmesi zorunluluğu </a:t>
            </a:r>
            <a:r>
              <a:rPr lang="tr-TR" sz="1600" dirty="0">
                <a:solidFill>
                  <a:srgbClr val="FF0000"/>
                </a:solidFill>
              </a:rPr>
              <a:t>27/03/2018 tarihinden itibaren </a:t>
            </a:r>
            <a:r>
              <a:rPr lang="tr-TR" sz="1600" dirty="0">
                <a:solidFill>
                  <a:srgbClr val="0070C0"/>
                </a:solidFill>
              </a:rPr>
              <a:t>kaldırılmıştır</a:t>
            </a:r>
            <a:r>
              <a:rPr lang="tr-TR" sz="1600" dirty="0" smtClean="0">
                <a:solidFill>
                  <a:srgbClr val="0070C0"/>
                </a:solidFill>
              </a:rPr>
              <a:t>.</a:t>
            </a:r>
            <a:endParaRPr lang="tr-TR" dirty="0">
              <a:solidFill>
                <a:srgbClr val="00B0F0"/>
              </a:solidFill>
            </a:endParaRPr>
          </a:p>
        </p:txBody>
      </p:sp>
    </p:spTree>
    <p:extLst>
      <p:ext uri="{BB962C8B-B14F-4D97-AF65-F5344CB8AC3E}">
        <p14:creationId xmlns:p14="http://schemas.microsoft.com/office/powerpoint/2010/main" val="1102327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31</a:t>
            </a:fld>
            <a:endParaRPr lang="tr-TR" altLang="tr-TR"/>
          </a:p>
        </p:txBody>
      </p:sp>
      <p:sp>
        <p:nvSpPr>
          <p:cNvPr id="3" name="Dikdörtgen 2"/>
          <p:cNvSpPr/>
          <p:nvPr/>
        </p:nvSpPr>
        <p:spPr>
          <a:xfrm>
            <a:off x="395536" y="476672"/>
            <a:ext cx="8424936" cy="4949047"/>
          </a:xfrm>
          <a:prstGeom prst="rect">
            <a:avLst/>
          </a:prstGeom>
        </p:spPr>
        <p:txBody>
          <a:bodyPr wrap="square">
            <a:spAutoFit/>
          </a:bodyPr>
          <a:lstStyle/>
          <a:p>
            <a:pPr lvl="0" algn="just" eaLnBrk="0" hangingPunct="0">
              <a:spcBef>
                <a:spcPct val="20000"/>
              </a:spcBef>
              <a:buClr>
                <a:srgbClr val="046CA6"/>
              </a:buClr>
            </a:pPr>
            <a:r>
              <a:rPr lang="tr-TR" dirty="0" smtClean="0"/>
              <a:t> </a:t>
            </a:r>
            <a:r>
              <a:rPr lang="tr-TR" sz="1600" b="1" u="sng" kern="0" dirty="0">
                <a:solidFill>
                  <a:srgbClr val="046CA6"/>
                </a:solidFill>
                <a:latin typeface="Calibri" pitchFamily="34" charset="0"/>
                <a:cs typeface="+mn-cs"/>
              </a:rPr>
              <a:t>7103 SAYILI KANUN YAPILAN DEĞİŞİKLİKLER;</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algn="just" eaLnBrk="0" hangingPunct="0">
              <a:spcBef>
                <a:spcPct val="20000"/>
              </a:spcBef>
              <a:buClr>
                <a:srgbClr val="046CA6"/>
              </a:buClr>
            </a:pPr>
            <a:r>
              <a:rPr lang="tr-TR" sz="1600" b="1" kern="0" dirty="0">
                <a:solidFill>
                  <a:srgbClr val="046CA6"/>
                </a:solidFill>
                <a:latin typeface="Calibri" pitchFamily="34" charset="0"/>
                <a:cs typeface="+mn-cs"/>
              </a:rPr>
              <a:t>                                               5) KONUT KAPICILIĞI EK-9 KAPSAMINA ALINDI</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algn="just" eaLnBrk="0" hangingPunct="0">
              <a:spcBef>
                <a:spcPct val="20000"/>
              </a:spcBef>
              <a:buClr>
                <a:srgbClr val="046CA6"/>
              </a:buClr>
            </a:pPr>
            <a:r>
              <a:rPr lang="tr-TR" sz="1800" b="1" kern="0" dirty="0">
                <a:solidFill>
                  <a:srgbClr val="046CA6"/>
                </a:solidFill>
                <a:latin typeface="Calibri" pitchFamily="34" charset="0"/>
                <a:cs typeface="+mn-cs"/>
              </a:rPr>
              <a:t>5510 sayılı Kanunun ek 9 uncu maddesinin başlığı </a:t>
            </a:r>
            <a:r>
              <a:rPr lang="tr-TR" sz="1800" b="1" kern="0" dirty="0">
                <a:solidFill>
                  <a:srgbClr val="FF0000"/>
                </a:solidFill>
                <a:latin typeface="Calibri" pitchFamily="34" charset="0"/>
                <a:cs typeface="+mn-cs"/>
              </a:rPr>
              <a:t>“Ev hizmetlerinde çalışanların sigortalılığı ve konut kapıcılığı” şeklinde değiştirilmiş ve birinci fıkrasına “10 gün ve daha fazla olan sigortalılar” ibaresinden sonra gelmek üzere “ile konut kapıcılığı işyerlerinde çalıştırılan sigortalılar”</a:t>
            </a:r>
            <a:r>
              <a:rPr lang="tr-TR" sz="1800" b="1" kern="0" dirty="0">
                <a:solidFill>
                  <a:srgbClr val="046CA6"/>
                </a:solidFill>
                <a:latin typeface="Calibri" pitchFamily="34" charset="0"/>
                <a:cs typeface="+mn-cs"/>
              </a:rPr>
              <a:t> ibaresi eklenmiştir.</a:t>
            </a:r>
          </a:p>
          <a:p>
            <a:pPr lvl="0" algn="just" eaLnBrk="0" hangingPunct="0">
              <a:spcBef>
                <a:spcPct val="20000"/>
              </a:spcBef>
              <a:buClr>
                <a:srgbClr val="046CA6"/>
              </a:buClr>
            </a:pPr>
            <a:endParaRPr lang="tr-TR" sz="1800" b="1" kern="0" dirty="0">
              <a:solidFill>
                <a:srgbClr val="046CA6"/>
              </a:solidFill>
              <a:latin typeface="Calibri" pitchFamily="34" charset="0"/>
              <a:cs typeface="+mn-cs"/>
            </a:endParaRPr>
          </a:p>
          <a:p>
            <a:pPr lvl="0" algn="just" eaLnBrk="0" hangingPunct="0">
              <a:spcBef>
                <a:spcPct val="20000"/>
              </a:spcBef>
              <a:buClr>
                <a:srgbClr val="046CA6"/>
              </a:buClr>
            </a:pPr>
            <a:r>
              <a:rPr lang="tr-TR" sz="1800" b="1" kern="0" dirty="0">
                <a:solidFill>
                  <a:srgbClr val="046CA6"/>
                </a:solidFill>
                <a:latin typeface="Calibri" pitchFamily="34" charset="0"/>
                <a:cs typeface="+mn-cs"/>
              </a:rPr>
              <a:t>Bu değişik ile 27/03/2018 tarihinden itibaren konut kapıcılığı için işyeri tescili uygulamasına son verilmiş ve konut kapıcılığı da ev hizmetlerinde 10 günden ve daha fazla çalıştırılanlar için olduğu gibi kolay işverenlik kapsamına alınmıştır.</a:t>
            </a:r>
          </a:p>
          <a:p>
            <a:pPr lvl="0" algn="just" eaLnBrk="0" hangingPunct="0">
              <a:spcBef>
                <a:spcPct val="20000"/>
              </a:spcBef>
              <a:buClr>
                <a:srgbClr val="046CA6"/>
              </a:buClr>
            </a:pPr>
            <a:endParaRPr lang="tr-TR" sz="1800" b="1" kern="0" dirty="0">
              <a:solidFill>
                <a:srgbClr val="FF0000"/>
              </a:solidFill>
              <a:latin typeface="Calibri" pitchFamily="34" charset="0"/>
              <a:cs typeface="+mn-cs"/>
            </a:endParaRPr>
          </a:p>
          <a:p>
            <a:pPr lvl="0" algn="just" eaLnBrk="0" hangingPunct="0">
              <a:spcBef>
                <a:spcPct val="20000"/>
              </a:spcBef>
              <a:buClr>
                <a:srgbClr val="046CA6"/>
              </a:buClr>
            </a:pPr>
            <a:r>
              <a:rPr lang="tr-TR" sz="1800" b="1" kern="0" dirty="0">
                <a:solidFill>
                  <a:srgbClr val="FF0000"/>
                </a:solidFill>
                <a:latin typeface="Calibri" pitchFamily="34" charset="0"/>
                <a:cs typeface="+mn-cs"/>
              </a:rPr>
              <a:t>Diğer bir anlatımla konut kapıcılığında çalıştırılanlar için her ay bildirim yapılmasına gerek bulunmamakta olup başvuru formu ile yapılacak olan tescil işleminin ardından tahakkuklar her ay otomatik olarak oluşturulacaktır.</a:t>
            </a:r>
          </a:p>
        </p:txBody>
      </p:sp>
    </p:spTree>
    <p:extLst>
      <p:ext uri="{BB962C8B-B14F-4D97-AF65-F5344CB8AC3E}">
        <p14:creationId xmlns:p14="http://schemas.microsoft.com/office/powerpoint/2010/main" val="74475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32</a:t>
            </a:fld>
            <a:endParaRPr lang="tr-TR" altLang="tr-TR"/>
          </a:p>
        </p:txBody>
      </p:sp>
      <p:sp>
        <p:nvSpPr>
          <p:cNvPr id="3" name="Dikdörtgen 2"/>
          <p:cNvSpPr/>
          <p:nvPr/>
        </p:nvSpPr>
        <p:spPr>
          <a:xfrm>
            <a:off x="395536" y="476672"/>
            <a:ext cx="8424936" cy="4949047"/>
          </a:xfrm>
          <a:prstGeom prst="rect">
            <a:avLst/>
          </a:prstGeom>
        </p:spPr>
        <p:txBody>
          <a:bodyPr wrap="square">
            <a:spAutoFit/>
          </a:bodyPr>
          <a:lstStyle/>
          <a:p>
            <a:pPr lvl="0" algn="just" eaLnBrk="0" hangingPunct="0">
              <a:spcBef>
                <a:spcPct val="20000"/>
              </a:spcBef>
              <a:buClr>
                <a:srgbClr val="046CA6"/>
              </a:buClr>
            </a:pPr>
            <a:r>
              <a:rPr lang="tr-TR" dirty="0" smtClean="0"/>
              <a:t> </a:t>
            </a:r>
            <a:r>
              <a:rPr lang="tr-TR" sz="1600" b="1" u="sng" kern="0" dirty="0">
                <a:solidFill>
                  <a:srgbClr val="046CA6"/>
                </a:solidFill>
                <a:latin typeface="Calibri" pitchFamily="34" charset="0"/>
                <a:cs typeface="+mn-cs"/>
              </a:rPr>
              <a:t>7103 SAYILI KANUN YAPILAN DEĞİŞİKLİKLER;</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algn="just" eaLnBrk="0" hangingPunct="0">
              <a:spcBef>
                <a:spcPct val="20000"/>
              </a:spcBef>
              <a:buClr>
                <a:srgbClr val="046CA6"/>
              </a:buClr>
            </a:pPr>
            <a:r>
              <a:rPr lang="tr-TR" sz="1600" b="1" kern="0" dirty="0">
                <a:solidFill>
                  <a:srgbClr val="046CA6"/>
                </a:solidFill>
                <a:latin typeface="Calibri" pitchFamily="34" charset="0"/>
                <a:cs typeface="+mn-cs"/>
              </a:rPr>
              <a:t>                                               5) KONUT KAPICILIĞI EK-9 KAPSAMINA ALINDI</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algn="just" eaLnBrk="0" hangingPunct="0">
              <a:spcBef>
                <a:spcPct val="20000"/>
              </a:spcBef>
              <a:buClr>
                <a:srgbClr val="046CA6"/>
              </a:buClr>
            </a:pPr>
            <a:r>
              <a:rPr lang="tr-TR" sz="1800" b="1" kern="0" dirty="0">
                <a:solidFill>
                  <a:srgbClr val="046CA6"/>
                </a:solidFill>
                <a:latin typeface="Calibri" pitchFamily="34" charset="0"/>
                <a:cs typeface="+mn-cs"/>
              </a:rPr>
              <a:t>5510 sayılı Kanunun ek 9 uncu maddesinin başlığı </a:t>
            </a:r>
            <a:r>
              <a:rPr lang="tr-TR" sz="1800" b="1" kern="0" dirty="0">
                <a:solidFill>
                  <a:srgbClr val="FF0000"/>
                </a:solidFill>
                <a:latin typeface="Calibri" pitchFamily="34" charset="0"/>
                <a:cs typeface="+mn-cs"/>
              </a:rPr>
              <a:t>“Ev hizmetlerinde çalışanların sigortalılığı ve konut kapıcılığı” şeklinde değiştirilmiş ve birinci fıkrasına “10 gün ve daha fazla olan sigortalılar” ibaresinden sonra gelmek üzere “ile konut kapıcılığı işyerlerinde çalıştırılan sigortalılar”</a:t>
            </a:r>
            <a:r>
              <a:rPr lang="tr-TR" sz="1800" b="1" kern="0" dirty="0">
                <a:solidFill>
                  <a:srgbClr val="046CA6"/>
                </a:solidFill>
                <a:latin typeface="Calibri" pitchFamily="34" charset="0"/>
                <a:cs typeface="+mn-cs"/>
              </a:rPr>
              <a:t> ibaresi eklenmiştir.</a:t>
            </a:r>
          </a:p>
          <a:p>
            <a:pPr lvl="0" algn="just" eaLnBrk="0" hangingPunct="0">
              <a:spcBef>
                <a:spcPct val="20000"/>
              </a:spcBef>
              <a:buClr>
                <a:srgbClr val="046CA6"/>
              </a:buClr>
            </a:pPr>
            <a:endParaRPr lang="tr-TR" sz="1800" b="1" kern="0" dirty="0">
              <a:solidFill>
                <a:srgbClr val="046CA6"/>
              </a:solidFill>
              <a:latin typeface="Calibri" pitchFamily="34" charset="0"/>
              <a:cs typeface="+mn-cs"/>
            </a:endParaRPr>
          </a:p>
          <a:p>
            <a:pPr lvl="0" algn="just" eaLnBrk="0" hangingPunct="0">
              <a:spcBef>
                <a:spcPct val="20000"/>
              </a:spcBef>
              <a:buClr>
                <a:srgbClr val="046CA6"/>
              </a:buClr>
            </a:pPr>
            <a:r>
              <a:rPr lang="tr-TR" sz="1800" b="1" kern="0" dirty="0">
                <a:solidFill>
                  <a:srgbClr val="046CA6"/>
                </a:solidFill>
                <a:latin typeface="Calibri" pitchFamily="34" charset="0"/>
                <a:cs typeface="+mn-cs"/>
              </a:rPr>
              <a:t>Bu değişik ile 27/03/2018 tarihinden itibaren konut kapıcılığı için işyeri tescili uygulamasına son verilmiş ve konut kapıcılığı da ev hizmetlerinde 10 günden ve daha fazla çalıştırılanlar için olduğu gibi kolay işverenlik kapsamına alınmıştır.</a:t>
            </a:r>
          </a:p>
          <a:p>
            <a:pPr lvl="0" algn="just" eaLnBrk="0" hangingPunct="0">
              <a:spcBef>
                <a:spcPct val="20000"/>
              </a:spcBef>
              <a:buClr>
                <a:srgbClr val="046CA6"/>
              </a:buClr>
            </a:pPr>
            <a:endParaRPr lang="tr-TR" sz="1800" b="1" kern="0" dirty="0">
              <a:solidFill>
                <a:srgbClr val="FF0000"/>
              </a:solidFill>
              <a:latin typeface="Calibri" pitchFamily="34" charset="0"/>
              <a:cs typeface="+mn-cs"/>
            </a:endParaRPr>
          </a:p>
          <a:p>
            <a:pPr lvl="0" algn="just" eaLnBrk="0" hangingPunct="0">
              <a:spcBef>
                <a:spcPct val="20000"/>
              </a:spcBef>
              <a:buClr>
                <a:srgbClr val="046CA6"/>
              </a:buClr>
            </a:pPr>
            <a:r>
              <a:rPr lang="tr-TR" sz="1800" b="1" kern="0" dirty="0">
                <a:solidFill>
                  <a:srgbClr val="FF0000"/>
                </a:solidFill>
                <a:latin typeface="Calibri" pitchFamily="34" charset="0"/>
                <a:cs typeface="+mn-cs"/>
              </a:rPr>
              <a:t>Diğer bir anlatımla konut kapıcılığında çalıştırılanlar için her ay bildirim yapılmasına gerek bulunmamakta olup başvuru formu ile yapılacak olan tescil işleminin ardından tahakkuklar her ay otomatik olarak oluşturulacaktır.</a:t>
            </a:r>
          </a:p>
        </p:txBody>
      </p:sp>
    </p:spTree>
    <p:extLst>
      <p:ext uri="{BB962C8B-B14F-4D97-AF65-F5344CB8AC3E}">
        <p14:creationId xmlns:p14="http://schemas.microsoft.com/office/powerpoint/2010/main" val="14276988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D94843A5-F927-4B1A-B467-EEF5A8357A28}" type="slidenum">
              <a:rPr lang="tr-TR" altLang="tr-TR" smtClean="0"/>
              <a:pPr/>
              <a:t>33</a:t>
            </a:fld>
            <a:endParaRPr lang="tr-TR" altLang="tr-TR"/>
          </a:p>
        </p:txBody>
      </p:sp>
      <p:sp>
        <p:nvSpPr>
          <p:cNvPr id="3" name="Dikdörtgen 2"/>
          <p:cNvSpPr/>
          <p:nvPr/>
        </p:nvSpPr>
        <p:spPr>
          <a:xfrm>
            <a:off x="395536" y="476672"/>
            <a:ext cx="8424936" cy="5989332"/>
          </a:xfrm>
          <a:prstGeom prst="rect">
            <a:avLst/>
          </a:prstGeom>
        </p:spPr>
        <p:txBody>
          <a:bodyPr wrap="square">
            <a:spAutoFit/>
          </a:bodyPr>
          <a:lstStyle/>
          <a:p>
            <a:pPr lvl="0" algn="just" eaLnBrk="0" hangingPunct="0">
              <a:spcBef>
                <a:spcPct val="20000"/>
              </a:spcBef>
              <a:buClr>
                <a:srgbClr val="046CA6"/>
              </a:buClr>
            </a:pPr>
            <a:r>
              <a:rPr lang="tr-TR" sz="1600" b="1" u="sng" kern="0" dirty="0">
                <a:solidFill>
                  <a:srgbClr val="046CA6"/>
                </a:solidFill>
                <a:latin typeface="Calibri" pitchFamily="34" charset="0"/>
                <a:cs typeface="+mn-cs"/>
              </a:rPr>
              <a:t>2818/11500 sayılı Bakanlar Kurulu Kararı;</a:t>
            </a:r>
          </a:p>
          <a:p>
            <a:pPr lvl="0" algn="just" eaLnBrk="0" hangingPunct="0">
              <a:spcBef>
                <a:spcPct val="20000"/>
              </a:spcBef>
              <a:buClr>
                <a:srgbClr val="046CA6"/>
              </a:buClr>
            </a:pPr>
            <a:endParaRPr lang="tr-TR" sz="1600" b="1" kern="0" dirty="0">
              <a:solidFill>
                <a:srgbClr val="046CA6"/>
              </a:solidFill>
              <a:latin typeface="Calibri" pitchFamily="34" charset="0"/>
              <a:cs typeface="+mn-cs"/>
            </a:endParaRPr>
          </a:p>
          <a:p>
            <a:pPr lvl="0" algn="just" eaLnBrk="0" hangingPunct="0">
              <a:spcBef>
                <a:spcPct val="20000"/>
              </a:spcBef>
              <a:buClr>
                <a:srgbClr val="046CA6"/>
              </a:buClr>
            </a:pPr>
            <a:r>
              <a:rPr lang="tr-TR" sz="1600" b="1" kern="0" dirty="0">
                <a:solidFill>
                  <a:srgbClr val="046CA6"/>
                </a:solidFill>
                <a:latin typeface="Calibri" pitchFamily="34" charset="0"/>
                <a:cs typeface="+mn-cs"/>
              </a:rPr>
              <a:t>7) UYUMLU PRİM BORÇLULARINA DAHA AVANTAJLI TECİL VE TAKSİTLENDİRME İMKANI GETİRİLDİ</a:t>
            </a:r>
          </a:p>
          <a:p>
            <a:pPr lvl="0" algn="just" eaLnBrk="0" hangingPunct="0">
              <a:spcBef>
                <a:spcPct val="20000"/>
              </a:spcBef>
              <a:buClr>
                <a:srgbClr val="046CA6"/>
              </a:buClr>
            </a:pPr>
            <a:endParaRPr lang="tr-TR" sz="1600" b="1" u="sng" kern="0" dirty="0">
              <a:solidFill>
                <a:srgbClr val="046CA6"/>
              </a:solidFill>
              <a:latin typeface="Calibri" pitchFamily="34" charset="0"/>
              <a:cs typeface="+mn-cs"/>
            </a:endParaRPr>
          </a:p>
          <a:p>
            <a:pPr lvl="0" algn="just" eaLnBrk="0" hangingPunct="0">
              <a:spcBef>
                <a:spcPct val="20000"/>
              </a:spcBef>
              <a:buClr>
                <a:srgbClr val="046CA6"/>
              </a:buClr>
            </a:pPr>
            <a:r>
              <a:rPr lang="tr-TR" sz="1400" b="1" kern="0" dirty="0">
                <a:solidFill>
                  <a:srgbClr val="FF0000"/>
                </a:solidFill>
                <a:latin typeface="Calibri" pitchFamily="34" charset="0"/>
                <a:cs typeface="+mn-cs"/>
              </a:rPr>
              <a:t> </a:t>
            </a:r>
            <a:r>
              <a:rPr lang="tr-TR" sz="1800" b="1" kern="0" dirty="0">
                <a:solidFill>
                  <a:srgbClr val="0070C0"/>
                </a:solidFill>
                <a:latin typeface="Calibri" pitchFamily="34" charset="0"/>
                <a:cs typeface="+mn-cs"/>
              </a:rPr>
              <a:t>Bu kararname ile ticari, zirai veya mesleki faaliyetleri nedeniyle gelir veya kurumlar vergisi mükellefi olanlardan, başvuru tarihi itibariyle </a:t>
            </a:r>
            <a:r>
              <a:rPr lang="tr-TR" sz="1800" b="1" kern="0" dirty="0">
                <a:solidFill>
                  <a:srgbClr val="FF0000"/>
                </a:solidFill>
                <a:latin typeface="Calibri" pitchFamily="34" charset="0"/>
                <a:cs typeface="+mn-cs"/>
              </a:rPr>
              <a:t>en</a:t>
            </a:r>
            <a:r>
              <a:rPr lang="tr-TR" sz="1800" b="1" kern="0" dirty="0">
                <a:solidFill>
                  <a:srgbClr val="0070C0"/>
                </a:solidFill>
                <a:latin typeface="Calibri" pitchFamily="34" charset="0"/>
                <a:cs typeface="+mn-cs"/>
              </a:rPr>
              <a:t> </a:t>
            </a:r>
            <a:r>
              <a:rPr lang="tr-TR" sz="1800" b="1" kern="0" dirty="0">
                <a:solidFill>
                  <a:srgbClr val="FF0000"/>
                </a:solidFill>
                <a:latin typeface="Calibri" pitchFamily="34" charset="0"/>
                <a:cs typeface="+mn-cs"/>
              </a:rPr>
              <a:t>az 3 yıldır prim ödemesi yükümlüsü olup, başvuru tarihinden geriye doğru 3 yıla ait prime ilişkin belgeleri sürelerinde vermiş ancak son 1 yıl içerisinde borçlarını ödeyememiş olan borçlular </a:t>
            </a:r>
            <a:r>
              <a:rPr lang="tr-TR" sz="1800" b="1" kern="0" dirty="0">
                <a:solidFill>
                  <a:srgbClr val="0070C0"/>
                </a:solidFill>
                <a:latin typeface="Calibri" pitchFamily="34" charset="0"/>
                <a:cs typeface="+mn-cs"/>
              </a:rPr>
              <a:t>UYUMLU PRİM BORÇLUSU </a:t>
            </a:r>
            <a:r>
              <a:rPr lang="tr-TR" sz="1800" b="1" kern="0">
                <a:solidFill>
                  <a:srgbClr val="0070C0"/>
                </a:solidFill>
                <a:latin typeface="Calibri" pitchFamily="34" charset="0"/>
                <a:cs typeface="+mn-cs"/>
              </a:rPr>
              <a:t>olarak </a:t>
            </a:r>
            <a:r>
              <a:rPr lang="tr-TR" sz="1800" b="1" kern="0" smtClean="0">
                <a:solidFill>
                  <a:srgbClr val="0070C0"/>
                </a:solidFill>
                <a:latin typeface="Calibri" pitchFamily="34" charset="0"/>
                <a:cs typeface="+mn-cs"/>
              </a:rPr>
              <a:t>kabul </a:t>
            </a:r>
            <a:r>
              <a:rPr lang="tr-TR" sz="1800" b="1" kern="0" dirty="0">
                <a:solidFill>
                  <a:srgbClr val="0070C0"/>
                </a:solidFill>
                <a:latin typeface="Calibri" pitchFamily="34" charset="0"/>
                <a:cs typeface="+mn-cs"/>
              </a:rPr>
              <a:t>edilmektedir</a:t>
            </a:r>
            <a:r>
              <a:rPr lang="tr-TR" sz="1800" b="1" kern="0" dirty="0" smtClean="0">
                <a:solidFill>
                  <a:srgbClr val="0070C0"/>
                </a:solidFill>
                <a:latin typeface="Calibri" pitchFamily="34" charset="0"/>
                <a:cs typeface="+mn-cs"/>
              </a:rPr>
              <a:t>.</a:t>
            </a:r>
          </a:p>
          <a:p>
            <a:pPr lvl="0" algn="just" eaLnBrk="0" hangingPunct="0">
              <a:spcBef>
                <a:spcPct val="20000"/>
              </a:spcBef>
              <a:buClr>
                <a:srgbClr val="046CA6"/>
              </a:buClr>
            </a:pPr>
            <a:endParaRPr lang="tr-TR" sz="1800" b="1" kern="0" dirty="0">
              <a:solidFill>
                <a:srgbClr val="0070C0"/>
              </a:solidFill>
              <a:latin typeface="Calibri" pitchFamily="34" charset="0"/>
              <a:cs typeface="+mn-cs"/>
            </a:endParaRPr>
          </a:p>
          <a:p>
            <a:pPr lvl="0" algn="just" eaLnBrk="0" hangingPunct="0">
              <a:spcBef>
                <a:spcPct val="20000"/>
              </a:spcBef>
              <a:buClr>
                <a:srgbClr val="046CA6"/>
              </a:buClr>
            </a:pPr>
            <a:endParaRPr lang="tr-TR" sz="1800" b="1" kern="0" dirty="0">
              <a:solidFill>
                <a:srgbClr val="0070C0"/>
              </a:solidFill>
              <a:latin typeface="Calibri" pitchFamily="34" charset="0"/>
              <a:cs typeface="+mn-cs"/>
            </a:endParaRPr>
          </a:p>
          <a:p>
            <a:pPr lvl="0" algn="just" eaLnBrk="0" hangingPunct="0">
              <a:spcBef>
                <a:spcPct val="20000"/>
              </a:spcBef>
              <a:buClr>
                <a:srgbClr val="046CA6"/>
              </a:buClr>
            </a:pPr>
            <a:r>
              <a:rPr lang="tr-TR" sz="1800" b="1" kern="0" dirty="0">
                <a:solidFill>
                  <a:srgbClr val="0070C0"/>
                </a:solidFill>
                <a:latin typeface="Calibri" pitchFamily="34" charset="0"/>
                <a:cs typeface="+mn-cs"/>
              </a:rPr>
              <a:t>S.M.M.M ve YMM’ </a:t>
            </a:r>
            <a:r>
              <a:rPr lang="tr-TR" sz="1800" b="1" kern="0" dirty="0" err="1">
                <a:solidFill>
                  <a:srgbClr val="0070C0"/>
                </a:solidFill>
                <a:latin typeface="Calibri" pitchFamily="34" charset="0"/>
                <a:cs typeface="+mn-cs"/>
              </a:rPr>
              <a:t>ler</a:t>
            </a:r>
            <a:r>
              <a:rPr lang="tr-TR" sz="1800" b="1" kern="0" dirty="0">
                <a:solidFill>
                  <a:srgbClr val="0070C0"/>
                </a:solidFill>
                <a:latin typeface="Calibri" pitchFamily="34" charset="0"/>
                <a:cs typeface="+mn-cs"/>
              </a:rPr>
              <a:t> tarafından düzenlenmiş işyeri kayıtlarının incelenmesi neticesinde düzenlenmiş Mali durum analiz raporu ile «çok zor durum» halinde olduğu görülen uyumlu prim borçlularının başvurusu üzerine 6183 sayılı Kanunun 48/A maddesi kapsamında 1/1/2018 tarihinden itibaren vadesi gelen alacaklara uygulanmak üzere Yİ-ÜFE aylık değişim oranı gecikme cezası ve gecikme zammı yerine kullanılmak suretiyle bulunacak olan borç toplamı 2018/11284 sayılı Bakanlar Kurulu Kararı ile belirlenmiş olan tecil faizi esas alınarak tecil ve taksitlendirilecektir</a:t>
            </a:r>
            <a:r>
              <a:rPr lang="tr-TR" sz="1800" b="1" kern="0" dirty="0" smtClean="0">
                <a:solidFill>
                  <a:srgbClr val="0070C0"/>
                </a:solidFill>
                <a:latin typeface="Calibri" pitchFamily="34" charset="0"/>
                <a:cs typeface="+mn-cs"/>
              </a:rPr>
              <a:t>.</a:t>
            </a:r>
          </a:p>
          <a:p>
            <a:pPr lvl="0" algn="just" eaLnBrk="0" hangingPunct="0">
              <a:spcBef>
                <a:spcPct val="20000"/>
              </a:spcBef>
              <a:buClr>
                <a:srgbClr val="046CA6"/>
              </a:buClr>
            </a:pPr>
            <a:endParaRPr lang="tr-TR" sz="1800" b="1" kern="0" dirty="0">
              <a:solidFill>
                <a:srgbClr val="0070C0"/>
              </a:solidFill>
              <a:latin typeface="Calibri" pitchFamily="34" charset="0"/>
              <a:cs typeface="+mn-cs"/>
            </a:endParaRPr>
          </a:p>
          <a:p>
            <a:pPr lvl="0" algn="just" eaLnBrk="0" hangingPunct="0">
              <a:spcBef>
                <a:spcPct val="20000"/>
              </a:spcBef>
              <a:buClr>
                <a:srgbClr val="046CA6"/>
              </a:buClr>
            </a:pPr>
            <a:endParaRPr lang="tr-TR" sz="1800" b="1" kern="0" dirty="0">
              <a:solidFill>
                <a:srgbClr val="0070C0"/>
              </a:solidFill>
              <a:latin typeface="Calibri" pitchFamily="34" charset="0"/>
              <a:cs typeface="+mn-cs"/>
            </a:endParaRPr>
          </a:p>
        </p:txBody>
      </p:sp>
    </p:spTree>
    <p:extLst>
      <p:ext uri="{BB962C8B-B14F-4D97-AF65-F5344CB8AC3E}">
        <p14:creationId xmlns:p14="http://schemas.microsoft.com/office/powerpoint/2010/main" val="4935223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p:cNvSpPr txBox="1">
            <a:spLocks/>
          </p:cNvSpPr>
          <p:nvPr/>
        </p:nvSpPr>
        <p:spPr bwMode="auto">
          <a:xfrm>
            <a:off x="204199" y="1484784"/>
            <a:ext cx="8571043" cy="40324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00066"/>
              </a:buClr>
              <a:buChar char="•"/>
              <a:defRPr sz="2000">
                <a:solidFill>
                  <a:srgbClr val="3D4E84"/>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0066"/>
              </a:buClr>
              <a:buChar char="–"/>
              <a:defRPr sz="2800">
                <a:solidFill>
                  <a:srgbClr val="3D4E84"/>
                </a:solidFill>
                <a:latin typeface="+mn-lt"/>
                <a:ea typeface="ＭＳ Ｐゴシック" charset="0"/>
              </a:defRPr>
            </a:lvl2pPr>
            <a:lvl3pPr marL="1143000" indent="-228600" algn="l" rtl="0" eaLnBrk="0" fontAlgn="base" hangingPunct="0">
              <a:spcBef>
                <a:spcPct val="20000"/>
              </a:spcBef>
              <a:spcAft>
                <a:spcPct val="0"/>
              </a:spcAft>
              <a:buClr>
                <a:srgbClr val="000066"/>
              </a:buClr>
              <a:buChar char="•"/>
              <a:defRPr sz="1600">
                <a:solidFill>
                  <a:srgbClr val="3D4E84"/>
                </a:solidFill>
                <a:latin typeface="+mn-lt"/>
                <a:ea typeface="ＭＳ Ｐゴシック" charset="0"/>
              </a:defRPr>
            </a:lvl3pPr>
            <a:lvl4pPr marL="16002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4pPr>
            <a:lvl5pPr marL="2057400" indent="-228600" algn="l" rtl="0" eaLnBrk="0" fontAlgn="base" hangingPunct="0">
              <a:spcBef>
                <a:spcPct val="20000"/>
              </a:spcBef>
              <a:spcAft>
                <a:spcPct val="0"/>
              </a:spcAft>
              <a:buClr>
                <a:srgbClr val="000066"/>
              </a:buClr>
              <a:buChar char="»"/>
              <a:defRPr sz="1400">
                <a:solidFill>
                  <a:srgbClr val="3D4E84"/>
                </a:solidFill>
                <a:latin typeface="+mn-lt"/>
                <a:ea typeface="ＭＳ Ｐゴシック" charset="0"/>
              </a:defRPr>
            </a:lvl5pPr>
            <a:lvl6pPr marL="2514600" indent="-228600" algn="l" rtl="0" eaLnBrk="1" fontAlgn="base" hangingPunct="1">
              <a:spcBef>
                <a:spcPct val="20000"/>
              </a:spcBef>
              <a:spcAft>
                <a:spcPct val="0"/>
              </a:spcAft>
              <a:buClr>
                <a:srgbClr val="000066"/>
              </a:buClr>
              <a:buChar char="»"/>
              <a:defRPr sz="1400">
                <a:solidFill>
                  <a:srgbClr val="000066"/>
                </a:solidFill>
                <a:latin typeface="+mn-lt"/>
              </a:defRPr>
            </a:lvl6pPr>
            <a:lvl7pPr marL="2971800" indent="-228600" algn="l" rtl="0" eaLnBrk="1" fontAlgn="base" hangingPunct="1">
              <a:spcBef>
                <a:spcPct val="20000"/>
              </a:spcBef>
              <a:spcAft>
                <a:spcPct val="0"/>
              </a:spcAft>
              <a:buClr>
                <a:srgbClr val="000066"/>
              </a:buClr>
              <a:buChar char="»"/>
              <a:defRPr sz="1400">
                <a:solidFill>
                  <a:srgbClr val="000066"/>
                </a:solidFill>
                <a:latin typeface="+mn-lt"/>
              </a:defRPr>
            </a:lvl7pPr>
            <a:lvl8pPr marL="3429000" indent="-228600" algn="l" rtl="0" eaLnBrk="1" fontAlgn="base" hangingPunct="1">
              <a:spcBef>
                <a:spcPct val="20000"/>
              </a:spcBef>
              <a:spcAft>
                <a:spcPct val="0"/>
              </a:spcAft>
              <a:buClr>
                <a:srgbClr val="000066"/>
              </a:buClr>
              <a:buChar char="»"/>
              <a:defRPr sz="1400">
                <a:solidFill>
                  <a:srgbClr val="000066"/>
                </a:solidFill>
                <a:latin typeface="+mn-lt"/>
              </a:defRPr>
            </a:lvl8pPr>
            <a:lvl9pPr marL="3886200" indent="-228600" algn="l" rtl="0" eaLnBrk="1" fontAlgn="base" hangingPunct="1">
              <a:spcBef>
                <a:spcPct val="20000"/>
              </a:spcBef>
              <a:spcAft>
                <a:spcPct val="0"/>
              </a:spcAft>
              <a:buClr>
                <a:srgbClr val="000066"/>
              </a:buClr>
              <a:buChar char="»"/>
              <a:defRPr sz="1400">
                <a:solidFill>
                  <a:srgbClr val="000066"/>
                </a:solidFill>
                <a:latin typeface="+mn-lt"/>
              </a:defRPr>
            </a:lvl9pPr>
          </a:lstStyle>
          <a:p>
            <a:pPr marL="0" indent="0" algn="just">
              <a:buNone/>
            </a:pPr>
            <a:endParaRPr lang="tr-TR" sz="1800" dirty="0">
              <a:cs typeface="ＭＳ Ｐゴシック" charset="0"/>
            </a:endParaRPr>
          </a:p>
        </p:txBody>
      </p:sp>
      <p:sp>
        <p:nvSpPr>
          <p:cNvPr id="2" name="Slayt Numarası Yer Tutucusu 1"/>
          <p:cNvSpPr>
            <a:spLocks noGrp="1"/>
          </p:cNvSpPr>
          <p:nvPr>
            <p:ph type="sldNum" sz="quarter" idx="11"/>
          </p:nvPr>
        </p:nvSpPr>
        <p:spPr>
          <a:xfrm>
            <a:off x="8514209" y="6356176"/>
            <a:ext cx="522287" cy="457200"/>
          </a:xfrm>
        </p:spPr>
        <p:txBody>
          <a:bodyPr/>
          <a:lstStyle/>
          <a:p>
            <a:pPr>
              <a:defRPr/>
            </a:pPr>
            <a:fld id="{4C068D0D-05F4-479C-95FE-2979A2CBB9CA}" type="slidenum">
              <a:rPr lang="es-ES" smtClean="0"/>
              <a:pPr>
                <a:defRPr/>
              </a:pPr>
              <a:t>34</a:t>
            </a:fld>
            <a:endParaRPr lang="es-ES" dirty="0"/>
          </a:p>
        </p:txBody>
      </p:sp>
      <p:sp>
        <p:nvSpPr>
          <p:cNvPr id="7" name="Metin kutusu 6"/>
          <p:cNvSpPr txBox="1"/>
          <p:nvPr/>
        </p:nvSpPr>
        <p:spPr>
          <a:xfrm>
            <a:off x="961328" y="3501008"/>
            <a:ext cx="7056784" cy="584775"/>
          </a:xfrm>
          <a:prstGeom prst="rect">
            <a:avLst/>
          </a:prstGeom>
          <a:noFill/>
        </p:spPr>
        <p:txBody>
          <a:bodyPr wrap="square" rtlCol="0">
            <a:spAutoFit/>
          </a:bodyPr>
          <a:lstStyle/>
          <a:p>
            <a:pPr algn="ctr"/>
            <a:r>
              <a:rPr lang="tr-TR" sz="3200" b="1" dirty="0" smtClean="0">
                <a:latin typeface="Calibri (Gövde)"/>
                <a:ea typeface="ＭＳ Ｐゴシック" charset="0"/>
                <a:cs typeface="ＭＳ Ｐゴシック" charset="0"/>
              </a:rPr>
              <a:t>Teşekkürler</a:t>
            </a:r>
            <a:endParaRPr lang="tr-TR" sz="3200" b="1" dirty="0">
              <a:latin typeface="Calibri (Gövde)"/>
              <a:ea typeface="ＭＳ Ｐゴシック" charset="0"/>
              <a:cs typeface="ＭＳ Ｐゴシック" charset="0"/>
            </a:endParaRPr>
          </a:p>
        </p:txBody>
      </p:sp>
    </p:spTree>
    <p:extLst>
      <p:ext uri="{BB962C8B-B14F-4D97-AF65-F5344CB8AC3E}">
        <p14:creationId xmlns:p14="http://schemas.microsoft.com/office/powerpoint/2010/main" val="325786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İçerik Yer Tutucusu"/>
          <p:cNvSpPr txBox="1">
            <a:spLocks/>
          </p:cNvSpPr>
          <p:nvPr/>
        </p:nvSpPr>
        <p:spPr bwMode="auto">
          <a:xfrm>
            <a:off x="5416550" y="4340225"/>
            <a:ext cx="392430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defRPr>
                <a:solidFill>
                  <a:schemeClr val="tx1"/>
                </a:solidFill>
                <a:latin typeface="Calibri" panose="020F0502020204030204" pitchFamily="34" charset="0"/>
                <a:cs typeface="Arial" panose="020B0604020202020204" pitchFamily="34" charset="0"/>
              </a:defRPr>
            </a:lvl1pPr>
            <a:lvl2pPr marL="742950" indent="-285750" defTabSz="685800">
              <a:defRPr>
                <a:solidFill>
                  <a:schemeClr val="tx1"/>
                </a:solidFill>
                <a:latin typeface="Calibri" panose="020F0502020204030204" pitchFamily="34" charset="0"/>
                <a:cs typeface="Arial" panose="020B0604020202020204" pitchFamily="34" charset="0"/>
              </a:defRPr>
            </a:lvl2pPr>
            <a:lvl3pPr marL="1143000" indent="-228600" defTabSz="685800">
              <a:defRPr>
                <a:solidFill>
                  <a:schemeClr val="tx1"/>
                </a:solidFill>
                <a:latin typeface="Calibri" panose="020F0502020204030204" pitchFamily="34" charset="0"/>
                <a:cs typeface="Arial" panose="020B0604020202020204" pitchFamily="34" charset="0"/>
              </a:defRPr>
            </a:lvl3pPr>
            <a:lvl4pPr marL="1600200" indent="-228600" defTabSz="685800">
              <a:defRPr>
                <a:solidFill>
                  <a:schemeClr val="tx1"/>
                </a:solidFill>
                <a:latin typeface="Calibri" panose="020F0502020204030204" pitchFamily="34" charset="0"/>
                <a:cs typeface="Arial" panose="020B0604020202020204" pitchFamily="34" charset="0"/>
              </a:defRPr>
            </a:lvl4pPr>
            <a:lvl5pPr marL="2057400" indent="-228600" defTabSz="685800">
              <a:defRPr>
                <a:solidFill>
                  <a:schemeClr val="tx1"/>
                </a:solidFill>
                <a:latin typeface="Calibri" panose="020F050202020403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buClr>
                <a:srgbClr val="0099FF"/>
              </a:buClr>
              <a:buFont typeface="Arial" panose="020B0604020202020204" pitchFamily="34" charset="0"/>
              <a:buNone/>
            </a:pPr>
            <a:endParaRPr lang="fr-FR" altLang="fr-FR" sz="5100">
              <a:ea typeface="Arial Unicode MS" pitchFamily="34" charset="-128"/>
            </a:endParaRPr>
          </a:p>
        </p:txBody>
      </p:sp>
      <p:sp>
        <p:nvSpPr>
          <p:cNvPr id="2" name="İçerik Yer Tutucusu 1"/>
          <p:cNvSpPr>
            <a:spLocks noGrp="1"/>
          </p:cNvSpPr>
          <p:nvPr>
            <p:ph idx="4294967295"/>
          </p:nvPr>
        </p:nvSpPr>
        <p:spPr>
          <a:xfrm>
            <a:off x="0" y="1150938"/>
            <a:ext cx="8147050" cy="5256212"/>
          </a:xfrm>
        </p:spPr>
        <p:txBody>
          <a:bodyPr>
            <a:noAutofit/>
          </a:bodyPr>
          <a:lstStyle/>
          <a:p>
            <a:pPr algn="just" defTabSz="457200">
              <a:spcBef>
                <a:spcPts val="1000"/>
              </a:spcBef>
              <a:buFont typeface="Calibri" panose="020F0502020204030204" pitchFamily="34" charset="0"/>
              <a:buChar char="•"/>
              <a:defRPr/>
            </a:pPr>
            <a:r>
              <a:rPr lang="tr-TR" sz="2000" b="1" i="1" dirty="0">
                <a:solidFill>
                  <a:prstClr val="black"/>
                </a:solidFill>
                <a:ea typeface="Calibri" panose="020F0502020204030204" pitchFamily="34" charset="0"/>
                <a:cs typeface="Times New Roman" panose="02020603050405020304" pitchFamily="18" charset="0"/>
              </a:rPr>
              <a:t>İşyeri yönünden aranılan şartlar: </a:t>
            </a:r>
          </a:p>
          <a:p>
            <a:pPr marL="9366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Özel sektör işverenine  ait olması,</a:t>
            </a:r>
          </a:p>
          <a:p>
            <a:pPr marL="9366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Sigortalının işe giriş tarihinden önceki takvim yılına ilişkin işe alındıkları işyerinden bildirilen aylık prim ve hizmet belgelerindeki veya muhtasar prim hizmet beyannamelerindeki ortalamaya ilave olarak çalıştırılması, </a:t>
            </a:r>
          </a:p>
          <a:p>
            <a:pPr marL="9366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Aylık prim ve hizmet belgelerinin yasal süresi içinde Kuruma verilmesi, </a:t>
            </a:r>
          </a:p>
          <a:p>
            <a:pPr marL="9366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Tahakkuk eden sigorta primlerinin yasal süresi içinde ödenmesi, </a:t>
            </a:r>
          </a:p>
          <a:p>
            <a:pPr marL="9366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Yasal ödeme süresi geçmiş sigorta primi, işsizlik sigortası primi, idari para cezası ile bunlara ilişkin gecikme cezası ve gecikme zammı borçlarının bulunmaması, </a:t>
            </a:r>
          </a:p>
          <a:p>
            <a:pPr marL="9366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Çalıştırdığı kişileri sigortalı olarak bildirmediği veya bildirdiği sigortalıları fiilen çalıştırmadığı yönünde herhangi bir tespitin bulunmaması, </a:t>
            </a:r>
          </a:p>
          <a:p>
            <a:pPr marL="668337" lvl="1" indent="0" algn="just" defTabSz="457200">
              <a:spcBef>
                <a:spcPts val="1000"/>
              </a:spcBef>
              <a:buNone/>
              <a:defRPr/>
            </a:pPr>
            <a:r>
              <a:rPr lang="tr-TR" sz="1900" dirty="0">
                <a:solidFill>
                  <a:prstClr val="black"/>
                </a:solidFill>
                <a:ea typeface="Calibri" panose="020F0502020204030204" pitchFamily="34" charset="0"/>
                <a:cs typeface="Times New Roman" panose="02020603050405020304" pitchFamily="18" charset="0"/>
              </a:rPr>
              <a:t>gerekmektedir. </a:t>
            </a:r>
          </a:p>
          <a:p>
            <a:pPr algn="just">
              <a:spcBef>
                <a:spcPts val="300"/>
              </a:spcBef>
              <a:spcAft>
                <a:spcPts val="300"/>
              </a:spcAft>
              <a:buFont typeface="Wingdings" pitchFamily="2" charset="2"/>
              <a:buChar char="ü"/>
              <a:defRPr/>
            </a:pPr>
            <a:endParaRPr lang="tr-TR" sz="3600" dirty="0"/>
          </a:p>
          <a:p>
            <a:pPr algn="just">
              <a:spcBef>
                <a:spcPts val="300"/>
              </a:spcBef>
              <a:spcAft>
                <a:spcPts val="300"/>
              </a:spcAft>
              <a:buFont typeface="Wingdings" pitchFamily="2" charset="2"/>
              <a:buChar char="ü"/>
              <a:defRPr/>
            </a:pPr>
            <a:endParaRPr lang="tr-TR" sz="3600" dirty="0"/>
          </a:p>
        </p:txBody>
      </p:sp>
      <p:sp>
        <p:nvSpPr>
          <p:cNvPr id="12292" name="1 Başlık"/>
          <p:cNvSpPr txBox="1">
            <a:spLocks/>
          </p:cNvSpPr>
          <p:nvPr/>
        </p:nvSpPr>
        <p:spPr bwMode="auto">
          <a:xfrm>
            <a:off x="138113" y="404813"/>
            <a:ext cx="8839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tr-TR" altLang="fr-FR" sz="4000" b="1">
              <a:solidFill>
                <a:srgbClr val="002060"/>
              </a:solidFill>
              <a:ea typeface="MS PGothic" panose="020B0600070205080204" pitchFamily="34" charset="-128"/>
            </a:endParaRPr>
          </a:p>
        </p:txBody>
      </p:sp>
      <p:sp>
        <p:nvSpPr>
          <p:cNvPr id="6" name="1 Başlık"/>
          <p:cNvSpPr txBox="1">
            <a:spLocks/>
          </p:cNvSpPr>
          <p:nvPr/>
        </p:nvSpPr>
        <p:spPr bwMode="auto">
          <a:xfrm>
            <a:off x="467544" y="33327"/>
            <a:ext cx="81200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b="1" dirty="0">
                <a:solidFill>
                  <a:srgbClr val="005392"/>
                </a:solidFill>
              </a:rPr>
              <a:t>İlave İstihdam Teşviki (2018)</a:t>
            </a:r>
            <a:endParaRPr lang="tr-TR" altLang="fr-FR" sz="2400" b="1" dirty="0">
              <a:solidFill>
                <a:srgbClr val="0070C0"/>
              </a:solidFill>
              <a:ea typeface="MS PGothic" panose="020B0600070205080204" pitchFamily="34" charset="-128"/>
            </a:endParaRP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4</a:t>
            </a:fld>
            <a:endParaRPr lang="tr-TR" altLang="tr-TR"/>
          </a:p>
        </p:txBody>
      </p:sp>
    </p:spTree>
    <p:extLst>
      <p:ext uri="{BB962C8B-B14F-4D97-AF65-F5344CB8AC3E}">
        <p14:creationId xmlns:p14="http://schemas.microsoft.com/office/powerpoint/2010/main" val="916380723"/>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4294967295"/>
          </p:nvPr>
        </p:nvSpPr>
        <p:spPr>
          <a:xfrm>
            <a:off x="395536" y="720725"/>
            <a:ext cx="8340725" cy="5588595"/>
          </a:xfrm>
        </p:spPr>
        <p:txBody>
          <a:bodyPr>
            <a:noAutofit/>
          </a:bodyPr>
          <a:lstStyle/>
          <a:p>
            <a:pPr algn="just" defTabSz="457200">
              <a:spcBef>
                <a:spcPts val="1000"/>
              </a:spcBef>
              <a:defRPr/>
            </a:pPr>
            <a:r>
              <a:rPr lang="tr-TR" sz="2000" b="1" dirty="0">
                <a:solidFill>
                  <a:prstClr val="black"/>
                </a:solidFill>
                <a:ea typeface="Calibri" panose="020F0502020204030204" pitchFamily="34" charset="0"/>
                <a:cs typeface="Times New Roman" panose="02020603050405020304" pitchFamily="18" charset="0"/>
              </a:rPr>
              <a:t>Destek tutarı</a:t>
            </a:r>
          </a:p>
          <a:p>
            <a:pPr marL="400050" lvl="1" indent="0" algn="just" defTabSz="457200">
              <a:spcBef>
                <a:spcPts val="1000"/>
              </a:spcBef>
              <a:buNone/>
              <a:defRPr/>
            </a:pPr>
            <a:r>
              <a:rPr lang="tr-TR" sz="1900" dirty="0">
                <a:solidFill>
                  <a:prstClr val="black"/>
                </a:solidFill>
                <a:ea typeface="Calibri" panose="020F0502020204030204" pitchFamily="34" charset="0"/>
                <a:cs typeface="Times New Roman" panose="02020603050405020304" pitchFamily="18" charset="0"/>
              </a:rPr>
              <a:t>Destek tutarı, işyerinin faaliyette bulunduğu sektöre göre farklı hesaplanacaktır.</a:t>
            </a:r>
          </a:p>
          <a:p>
            <a:pPr lvl="1" algn="just" defTabSz="457200">
              <a:spcBef>
                <a:spcPts val="1000"/>
              </a:spcBef>
              <a:buFont typeface="+mj-lt"/>
              <a:buAutoNum type="alphaLcParenR"/>
              <a:defRPr/>
            </a:pPr>
            <a:r>
              <a:rPr lang="tr-TR" sz="1900" b="1" dirty="0">
                <a:solidFill>
                  <a:prstClr val="black"/>
                </a:solidFill>
                <a:ea typeface="Calibri" panose="020F0502020204030204" pitchFamily="34" charset="0"/>
                <a:cs typeface="Times New Roman" panose="02020603050405020304" pitchFamily="18" charset="0"/>
              </a:rPr>
              <a:t>İmalat veya bilişim </a:t>
            </a:r>
            <a:r>
              <a:rPr lang="tr-TR" sz="1900" dirty="0">
                <a:solidFill>
                  <a:prstClr val="black"/>
                </a:solidFill>
                <a:ea typeface="Calibri" panose="020F0502020204030204" pitchFamily="34" charset="0"/>
                <a:cs typeface="Times New Roman" panose="02020603050405020304" pitchFamily="18" charset="0"/>
              </a:rPr>
              <a:t>sektöründe faaliyet gösteren işyerlerinde i</a:t>
            </a:r>
            <a:r>
              <a:rPr lang="tr-TR" sz="1900" u="sng" dirty="0">
                <a:solidFill>
                  <a:prstClr val="black"/>
                </a:solidFill>
                <a:ea typeface="Calibri" panose="020F0502020204030204" pitchFamily="34" charset="0"/>
                <a:cs typeface="Times New Roman" panose="02020603050405020304" pitchFamily="18" charset="0"/>
              </a:rPr>
              <a:t>lgili döneme ait günlük brüt asgari ücretin sigortalının prim ödeme gün sayısıyla çarpımı sonucu bulunacak tutarı geçmemek üzere</a:t>
            </a:r>
            <a:r>
              <a:rPr lang="tr-TR" sz="1900" dirty="0">
                <a:solidFill>
                  <a:prstClr val="black"/>
                </a:solidFill>
                <a:ea typeface="Calibri" panose="020F0502020204030204" pitchFamily="34" charset="0"/>
                <a:cs typeface="Times New Roman" panose="02020603050405020304" pitchFamily="18" charset="0"/>
              </a:rPr>
              <a:t>, ilave istihdam edilecek her bir sigortalının </a:t>
            </a:r>
            <a:r>
              <a:rPr lang="tr-TR" sz="1900" b="1" dirty="0">
                <a:solidFill>
                  <a:prstClr val="black"/>
                </a:solidFill>
                <a:ea typeface="Calibri" panose="020F0502020204030204" pitchFamily="34" charset="0"/>
                <a:cs typeface="Times New Roman" panose="02020603050405020304" pitchFamily="18" charset="0"/>
              </a:rPr>
              <a:t>5.412 </a:t>
            </a:r>
            <a:r>
              <a:rPr lang="tr-TR" sz="1900" dirty="0">
                <a:solidFill>
                  <a:prstClr val="black"/>
                </a:solidFill>
                <a:ea typeface="Calibri" panose="020F0502020204030204" pitchFamily="34" charset="0"/>
                <a:cs typeface="Times New Roman" panose="02020603050405020304" pitchFamily="18" charset="0"/>
              </a:rPr>
              <a:t>TL’ye kadarki prime esas kazanç tutarı için ödeyecekleri tüm primler (761,06 ila 2.029,50 TL) ile 121,95 TL’lik damga ve gelir vergisi karşılanacaktır. (Toplamda 883,01 ila 2.151,45 TL)</a:t>
            </a:r>
          </a:p>
          <a:p>
            <a:pPr lvl="1" algn="just" defTabSz="457200">
              <a:spcBef>
                <a:spcPts val="1000"/>
              </a:spcBef>
              <a:buFont typeface="+mj-lt"/>
              <a:buAutoNum type="alphaLcParenR"/>
              <a:defRPr/>
            </a:pPr>
            <a:r>
              <a:rPr lang="tr-TR" sz="1900" b="1" dirty="0">
                <a:solidFill>
                  <a:prstClr val="black"/>
                </a:solidFill>
                <a:ea typeface="Calibri" panose="020F0502020204030204" pitchFamily="34" charset="0"/>
                <a:cs typeface="Times New Roman" panose="02020603050405020304" pitchFamily="18" charset="0"/>
              </a:rPr>
              <a:t>Diğer sektörlerde </a:t>
            </a:r>
            <a:r>
              <a:rPr lang="tr-TR" sz="1900" dirty="0">
                <a:solidFill>
                  <a:prstClr val="black"/>
                </a:solidFill>
                <a:ea typeface="Calibri" panose="020F0502020204030204" pitchFamily="34" charset="0"/>
                <a:cs typeface="Times New Roman" panose="02020603050405020304" pitchFamily="18" charset="0"/>
              </a:rPr>
              <a:t>faaliyet gösteren işyerlerinde ilave istihdam edilecek her bir sigortalı prime esas kazanç alt sınırı üzerinden hesaplanacak tüm primler (761,06 TL) ile 121,95 TL’lik damga ve gelir vergisi karşılanacaktır. (Toplamda 883,01 TL)</a:t>
            </a:r>
          </a:p>
          <a:p>
            <a:pPr defTabSz="457200">
              <a:spcBef>
                <a:spcPts val="1000"/>
              </a:spcBef>
              <a:defRPr/>
            </a:pPr>
            <a:r>
              <a:rPr lang="tr-TR" sz="2000" b="1" dirty="0">
                <a:solidFill>
                  <a:prstClr val="black"/>
                </a:solidFill>
                <a:ea typeface="Calibri" panose="020F0502020204030204" pitchFamily="34" charset="0"/>
                <a:cs typeface="Times New Roman" panose="02020603050405020304" pitchFamily="18" charset="0"/>
              </a:rPr>
              <a:t>Destek Süresi</a:t>
            </a:r>
          </a:p>
          <a:p>
            <a:pPr lvl="1" algn="just" defTabSz="457200">
              <a:spcBef>
                <a:spcPts val="1000"/>
              </a:spcBef>
              <a:defRPr/>
            </a:pPr>
            <a:r>
              <a:rPr lang="tr-TR" sz="1900" dirty="0">
                <a:solidFill>
                  <a:prstClr val="black"/>
                </a:solidFill>
                <a:ea typeface="Calibri" panose="020F0502020204030204" pitchFamily="34" charset="0"/>
                <a:cs typeface="Times New Roman" panose="02020603050405020304" pitchFamily="18" charset="0"/>
              </a:rPr>
              <a:t>2020/Aralık ayı aşılmamak kaydıyla, destek süresi 1/1/2018 ile 31/12/2020 tarihleri arasında istihdam edilen her bir sigortalı için </a:t>
            </a:r>
            <a:r>
              <a:rPr lang="tr-TR" sz="1900" b="1" dirty="0">
                <a:solidFill>
                  <a:prstClr val="black"/>
                </a:solidFill>
                <a:ea typeface="Calibri" panose="020F0502020204030204" pitchFamily="34" charset="0"/>
                <a:cs typeface="Times New Roman" panose="02020603050405020304" pitchFamily="18" charset="0"/>
              </a:rPr>
              <a:t>12 ay</a:t>
            </a:r>
            <a:r>
              <a:rPr lang="tr-TR" sz="1900" dirty="0">
                <a:solidFill>
                  <a:prstClr val="black"/>
                </a:solidFill>
                <a:ea typeface="Calibri" panose="020F0502020204030204" pitchFamily="34" charset="0"/>
                <a:cs typeface="Times New Roman" panose="02020603050405020304" pitchFamily="18" charset="0"/>
              </a:rPr>
              <a:t>dır. Ancak istihdam edilen sigortalının, 18 yaşından büyük 25 yaşından küçük erkek,  18 yaşından büyük kadın veya Kuruma kayıtlı engelli olması durumunda destek </a:t>
            </a:r>
            <a:r>
              <a:rPr lang="tr-TR" sz="1900" b="1" dirty="0">
                <a:solidFill>
                  <a:prstClr val="black"/>
                </a:solidFill>
                <a:ea typeface="Calibri" panose="020F0502020204030204" pitchFamily="34" charset="0"/>
                <a:cs typeface="Times New Roman" panose="02020603050405020304" pitchFamily="18" charset="0"/>
              </a:rPr>
              <a:t>18 ay </a:t>
            </a:r>
            <a:r>
              <a:rPr lang="tr-TR" sz="1900" dirty="0">
                <a:solidFill>
                  <a:prstClr val="black"/>
                </a:solidFill>
                <a:ea typeface="Calibri" panose="020F0502020204030204" pitchFamily="34" charset="0"/>
                <a:cs typeface="Times New Roman" panose="02020603050405020304" pitchFamily="18" charset="0"/>
              </a:rPr>
              <a:t>süreyle uygulanacaktır.</a:t>
            </a:r>
          </a:p>
          <a:p>
            <a:pPr marL="0" indent="0" defTabSz="457200">
              <a:spcBef>
                <a:spcPts val="1000"/>
              </a:spcBef>
              <a:buClr>
                <a:srgbClr val="A53010"/>
              </a:buClr>
              <a:buFont typeface="Calibri" panose="020F0502020204030204" pitchFamily="34" charset="0"/>
              <a:buNone/>
              <a:defRPr/>
            </a:pPr>
            <a:r>
              <a:rPr lang="tr-TR" sz="1800" dirty="0">
                <a:solidFill>
                  <a:prstClr val="black"/>
                </a:solidFill>
                <a:ea typeface="Calibri" panose="020F0502020204030204" pitchFamily="34" charset="0"/>
                <a:cs typeface="Times New Roman" panose="02020603050405020304" pitchFamily="18" charset="0"/>
              </a:rPr>
              <a:t>	</a:t>
            </a:r>
            <a:endParaRPr lang="tr-TR" dirty="0"/>
          </a:p>
        </p:txBody>
      </p:sp>
      <p:sp>
        <p:nvSpPr>
          <p:cNvPr id="14339" name="1 Başlık"/>
          <p:cNvSpPr txBox="1">
            <a:spLocks/>
          </p:cNvSpPr>
          <p:nvPr/>
        </p:nvSpPr>
        <p:spPr bwMode="auto">
          <a:xfrm>
            <a:off x="531328" y="188912"/>
            <a:ext cx="8839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tr-TR" altLang="fr-FR" sz="4000" b="1">
              <a:solidFill>
                <a:srgbClr val="C00000"/>
              </a:solidFill>
              <a:ea typeface="MS PGothic" panose="020B0600070205080204" pitchFamily="34" charset="-128"/>
            </a:endParaRPr>
          </a:p>
        </p:txBody>
      </p:sp>
      <p:sp>
        <p:nvSpPr>
          <p:cNvPr id="5" name="1 Başlık"/>
          <p:cNvSpPr txBox="1">
            <a:spLocks/>
          </p:cNvSpPr>
          <p:nvPr/>
        </p:nvSpPr>
        <p:spPr bwMode="auto">
          <a:xfrm>
            <a:off x="467544" y="33327"/>
            <a:ext cx="81200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b="1" dirty="0">
                <a:solidFill>
                  <a:srgbClr val="005392"/>
                </a:solidFill>
              </a:rPr>
              <a:t>İlave İstihdam Teşviki (2018)</a:t>
            </a:r>
            <a:endParaRPr lang="tr-TR" altLang="fr-FR" sz="2400" b="1" dirty="0">
              <a:solidFill>
                <a:srgbClr val="0070C0"/>
              </a:solidFill>
              <a:ea typeface="MS PGothic" panose="020B0600070205080204" pitchFamily="34" charset="-128"/>
            </a:endParaRP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5</a:t>
            </a:fld>
            <a:endParaRPr lang="tr-TR" altLang="tr-TR"/>
          </a:p>
        </p:txBody>
      </p:sp>
    </p:spTree>
    <p:extLst>
      <p:ext uri="{BB962C8B-B14F-4D97-AF65-F5344CB8AC3E}">
        <p14:creationId xmlns:p14="http://schemas.microsoft.com/office/powerpoint/2010/main" val="2891168539"/>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İçerik Yer Tutucusu"/>
          <p:cNvSpPr txBox="1">
            <a:spLocks/>
          </p:cNvSpPr>
          <p:nvPr/>
        </p:nvSpPr>
        <p:spPr bwMode="auto">
          <a:xfrm>
            <a:off x="5416550" y="4340225"/>
            <a:ext cx="392430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defRPr>
                <a:solidFill>
                  <a:schemeClr val="tx1"/>
                </a:solidFill>
                <a:latin typeface="Calibri" panose="020F0502020204030204" pitchFamily="34" charset="0"/>
                <a:cs typeface="Arial" panose="020B0604020202020204" pitchFamily="34" charset="0"/>
              </a:defRPr>
            </a:lvl1pPr>
            <a:lvl2pPr marL="742950" indent="-285750" defTabSz="685800">
              <a:defRPr>
                <a:solidFill>
                  <a:schemeClr val="tx1"/>
                </a:solidFill>
                <a:latin typeface="Calibri" panose="020F0502020204030204" pitchFamily="34" charset="0"/>
                <a:cs typeface="Arial" panose="020B0604020202020204" pitchFamily="34" charset="0"/>
              </a:defRPr>
            </a:lvl2pPr>
            <a:lvl3pPr marL="1143000" indent="-228600" defTabSz="685800">
              <a:defRPr>
                <a:solidFill>
                  <a:schemeClr val="tx1"/>
                </a:solidFill>
                <a:latin typeface="Calibri" panose="020F0502020204030204" pitchFamily="34" charset="0"/>
                <a:cs typeface="Arial" panose="020B0604020202020204" pitchFamily="34" charset="0"/>
              </a:defRPr>
            </a:lvl3pPr>
            <a:lvl4pPr marL="1600200" indent="-228600" defTabSz="685800">
              <a:defRPr>
                <a:solidFill>
                  <a:schemeClr val="tx1"/>
                </a:solidFill>
                <a:latin typeface="Calibri" panose="020F0502020204030204" pitchFamily="34" charset="0"/>
                <a:cs typeface="Arial" panose="020B0604020202020204" pitchFamily="34" charset="0"/>
              </a:defRPr>
            </a:lvl4pPr>
            <a:lvl5pPr marL="2057400" indent="-228600" defTabSz="685800">
              <a:defRPr>
                <a:solidFill>
                  <a:schemeClr val="tx1"/>
                </a:solidFill>
                <a:latin typeface="Calibri" panose="020F050202020403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buClr>
                <a:srgbClr val="0099FF"/>
              </a:buClr>
              <a:buFont typeface="Arial" panose="020B0604020202020204" pitchFamily="34" charset="0"/>
              <a:buNone/>
            </a:pPr>
            <a:endParaRPr lang="fr-FR" altLang="fr-FR" sz="5100">
              <a:ea typeface="Arial Unicode MS" pitchFamily="34" charset="-128"/>
            </a:endParaRPr>
          </a:p>
        </p:txBody>
      </p:sp>
      <p:sp>
        <p:nvSpPr>
          <p:cNvPr id="2" name="İçerik Yer Tutucusu 1"/>
          <p:cNvSpPr>
            <a:spLocks noGrp="1"/>
          </p:cNvSpPr>
          <p:nvPr>
            <p:ph idx="4294967295"/>
          </p:nvPr>
        </p:nvSpPr>
        <p:spPr>
          <a:xfrm>
            <a:off x="318294" y="836613"/>
            <a:ext cx="8478837" cy="3888531"/>
          </a:xfrm>
        </p:spPr>
        <p:txBody>
          <a:bodyPr>
            <a:noAutofit/>
          </a:bodyPr>
          <a:lstStyle/>
          <a:p>
            <a:pPr algn="just" defTabSz="457200">
              <a:spcBef>
                <a:spcPts val="1000"/>
              </a:spcBef>
              <a:defRPr/>
            </a:pPr>
            <a:r>
              <a:rPr lang="tr-TR" sz="2000" b="1" dirty="0">
                <a:solidFill>
                  <a:prstClr val="black"/>
                </a:solidFill>
                <a:ea typeface="Calibri" panose="020F0502020204030204" pitchFamily="34" charset="0"/>
                <a:cs typeface="Times New Roman" panose="02020603050405020304" pitchFamily="18" charset="0"/>
              </a:rPr>
              <a:t>Ek Kurallar</a:t>
            </a:r>
          </a:p>
          <a:p>
            <a:pPr marL="7207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Bilişim sektöründe destekten yararlanacak işyerlerini belirlemeye Bakanlar Kurulu yetkilidir.</a:t>
            </a:r>
          </a:p>
          <a:p>
            <a:pPr marL="7207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1/1/2018 ila 31/12/2020 tarihleri arasında 5510 sayılı Kanun kapsamına alınan işyerleri ile daha önce tescil edildiği halde ortalama sigortalı sayısının hesaplandığı yılda sigortalı çalıştırmayan işleri; </a:t>
            </a:r>
            <a:r>
              <a:rPr lang="tr-TR" sz="1900" b="1" dirty="0">
                <a:solidFill>
                  <a:prstClr val="black"/>
                </a:solidFill>
                <a:ea typeface="Calibri" panose="020F0502020204030204" pitchFamily="34" charset="0"/>
                <a:cs typeface="Times New Roman" panose="02020603050405020304" pitchFamily="18" charset="0"/>
              </a:rPr>
              <a:t>1/1/2018 tarihinden sonra ilk defa sigortalı bildiriminde bulunulan ayı takip eden üçüncü aydan itibaren 12 veya 18 ay süreyle bu destekten yararlandırılır. </a:t>
            </a:r>
          </a:p>
          <a:p>
            <a:pPr marL="720725" lvl="1" indent="-268288" algn="just" defTabSz="457200">
              <a:spcBef>
                <a:spcPts val="1000"/>
              </a:spcBef>
              <a:buFont typeface="Calibri" panose="020F0502020204030204" pitchFamily="34" charset="0"/>
              <a:buChar char="-"/>
              <a:defRPr/>
            </a:pPr>
            <a:r>
              <a:rPr lang="tr-TR" sz="1900" dirty="0">
                <a:solidFill>
                  <a:prstClr val="black"/>
                </a:solidFill>
                <a:ea typeface="Calibri" panose="020F0502020204030204" pitchFamily="34" charset="0"/>
                <a:cs typeface="Times New Roman" panose="02020603050405020304" pitchFamily="18" charset="0"/>
              </a:rPr>
              <a:t>Bu teşvikten yararlanılan ayda aynı sigortalı için diğer sigorta primi teşvik, destek ve indirimlerinden yararlanılamaz.</a:t>
            </a:r>
          </a:p>
          <a:p>
            <a:pPr marL="720725" lvl="1" indent="-268288" algn="just" defTabSz="457200">
              <a:spcBef>
                <a:spcPts val="1000"/>
              </a:spcBef>
              <a:buFont typeface="Calibri" panose="020F0502020204030204" pitchFamily="34" charset="0"/>
              <a:buChar char="-"/>
              <a:defRPr/>
            </a:pPr>
            <a:endParaRPr lang="tr-TR" sz="1900" dirty="0">
              <a:solidFill>
                <a:prstClr val="black"/>
              </a:solidFill>
              <a:ea typeface="Calibri" panose="020F0502020204030204" pitchFamily="34" charset="0"/>
              <a:cs typeface="Times New Roman" panose="02020603050405020304" pitchFamily="18" charset="0"/>
            </a:endParaRPr>
          </a:p>
        </p:txBody>
      </p:sp>
      <p:sp>
        <p:nvSpPr>
          <p:cNvPr id="16388" name="1 Başlık"/>
          <p:cNvSpPr txBox="1">
            <a:spLocks/>
          </p:cNvSpPr>
          <p:nvPr/>
        </p:nvSpPr>
        <p:spPr bwMode="auto">
          <a:xfrm>
            <a:off x="138113" y="404813"/>
            <a:ext cx="8839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tr-TR" altLang="fr-FR" sz="4000" b="1">
              <a:solidFill>
                <a:srgbClr val="002060"/>
              </a:solidFill>
              <a:ea typeface="MS PGothic" panose="020B0600070205080204" pitchFamily="34" charset="-128"/>
            </a:endParaRPr>
          </a:p>
        </p:txBody>
      </p:sp>
      <p:sp>
        <p:nvSpPr>
          <p:cNvPr id="6" name="1 Başlık"/>
          <p:cNvSpPr txBox="1">
            <a:spLocks/>
          </p:cNvSpPr>
          <p:nvPr/>
        </p:nvSpPr>
        <p:spPr bwMode="auto">
          <a:xfrm>
            <a:off x="467544" y="33327"/>
            <a:ext cx="81200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b="1" dirty="0">
                <a:solidFill>
                  <a:srgbClr val="005392"/>
                </a:solidFill>
              </a:rPr>
              <a:t>İlave İstihdam Teşviki (2018)</a:t>
            </a:r>
            <a:endParaRPr lang="tr-TR" altLang="fr-FR" sz="2400" b="1" dirty="0">
              <a:solidFill>
                <a:srgbClr val="0070C0"/>
              </a:solidFill>
              <a:ea typeface="MS PGothic" panose="020B0600070205080204" pitchFamily="34" charset="-128"/>
            </a:endParaRP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6</a:t>
            </a:fld>
            <a:endParaRPr lang="tr-TR" altLang="tr-TR"/>
          </a:p>
        </p:txBody>
      </p:sp>
    </p:spTree>
    <p:extLst>
      <p:ext uri="{BB962C8B-B14F-4D97-AF65-F5344CB8AC3E}">
        <p14:creationId xmlns:p14="http://schemas.microsoft.com/office/powerpoint/2010/main" val="890058877"/>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İçerik Yer Tutucusu"/>
          <p:cNvSpPr txBox="1">
            <a:spLocks/>
          </p:cNvSpPr>
          <p:nvPr/>
        </p:nvSpPr>
        <p:spPr bwMode="auto">
          <a:xfrm>
            <a:off x="5416550" y="4340225"/>
            <a:ext cx="392430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defRPr>
                <a:solidFill>
                  <a:schemeClr val="tx1"/>
                </a:solidFill>
                <a:latin typeface="Calibri" panose="020F0502020204030204" pitchFamily="34" charset="0"/>
                <a:cs typeface="Arial" panose="020B0604020202020204" pitchFamily="34" charset="0"/>
              </a:defRPr>
            </a:lvl1pPr>
            <a:lvl2pPr marL="742950" indent="-285750" defTabSz="685800">
              <a:defRPr>
                <a:solidFill>
                  <a:schemeClr val="tx1"/>
                </a:solidFill>
                <a:latin typeface="Calibri" panose="020F0502020204030204" pitchFamily="34" charset="0"/>
                <a:cs typeface="Arial" panose="020B0604020202020204" pitchFamily="34" charset="0"/>
              </a:defRPr>
            </a:lvl2pPr>
            <a:lvl3pPr marL="1143000" indent="-228600" defTabSz="685800">
              <a:defRPr>
                <a:solidFill>
                  <a:schemeClr val="tx1"/>
                </a:solidFill>
                <a:latin typeface="Calibri" panose="020F0502020204030204" pitchFamily="34" charset="0"/>
                <a:cs typeface="Arial" panose="020B0604020202020204" pitchFamily="34" charset="0"/>
              </a:defRPr>
            </a:lvl3pPr>
            <a:lvl4pPr marL="1600200" indent="-228600" defTabSz="685800">
              <a:defRPr>
                <a:solidFill>
                  <a:schemeClr val="tx1"/>
                </a:solidFill>
                <a:latin typeface="Calibri" panose="020F0502020204030204" pitchFamily="34" charset="0"/>
                <a:cs typeface="Arial" panose="020B0604020202020204" pitchFamily="34" charset="0"/>
              </a:defRPr>
            </a:lvl4pPr>
            <a:lvl5pPr marL="2057400" indent="-228600" defTabSz="685800">
              <a:defRPr>
                <a:solidFill>
                  <a:schemeClr val="tx1"/>
                </a:solidFill>
                <a:latin typeface="Calibri" panose="020F050202020403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buClr>
                <a:srgbClr val="0099FF"/>
              </a:buClr>
              <a:buFont typeface="Arial" panose="020B0604020202020204" pitchFamily="34" charset="0"/>
              <a:buNone/>
            </a:pPr>
            <a:endParaRPr lang="fr-FR" altLang="fr-FR" sz="5100">
              <a:ea typeface="Arial Unicode MS" pitchFamily="34" charset="-128"/>
            </a:endParaRPr>
          </a:p>
        </p:txBody>
      </p:sp>
      <p:sp>
        <p:nvSpPr>
          <p:cNvPr id="2" name="İçerik Yer Tutucusu 1"/>
          <p:cNvSpPr>
            <a:spLocks noGrp="1"/>
          </p:cNvSpPr>
          <p:nvPr>
            <p:ph idx="4294967295"/>
          </p:nvPr>
        </p:nvSpPr>
        <p:spPr>
          <a:xfrm>
            <a:off x="288156" y="1268760"/>
            <a:ext cx="8478837" cy="4680520"/>
          </a:xfrm>
        </p:spPr>
        <p:txBody>
          <a:bodyPr>
            <a:noAutofit/>
          </a:bodyPr>
          <a:lstStyle/>
          <a:p>
            <a:pPr algn="just" defTabSz="457200">
              <a:spcBef>
                <a:spcPts val="1000"/>
              </a:spcBef>
              <a:defRPr/>
            </a:pPr>
            <a:r>
              <a:rPr lang="tr-TR" sz="2000" b="1" dirty="0">
                <a:solidFill>
                  <a:prstClr val="black"/>
                </a:solidFill>
                <a:ea typeface="Calibri" panose="020F0502020204030204" pitchFamily="34" charset="0"/>
                <a:cs typeface="Times New Roman" panose="02020603050405020304" pitchFamily="18" charset="0"/>
              </a:rPr>
              <a:t>Örnek 1</a:t>
            </a:r>
          </a:p>
          <a:p>
            <a:pPr marL="400050" lvl="1" indent="0" algn="just" defTabSz="457200">
              <a:spcBef>
                <a:spcPts val="1000"/>
              </a:spcBef>
              <a:buNone/>
              <a:defRPr/>
            </a:pPr>
            <a:r>
              <a:rPr lang="tr-TR" sz="1900" dirty="0">
                <a:solidFill>
                  <a:prstClr val="black"/>
                </a:solidFill>
                <a:ea typeface="Calibri" panose="020F0502020204030204" pitchFamily="34" charset="0"/>
                <a:cs typeface="Times New Roman" panose="02020603050405020304" pitchFamily="18" charset="0"/>
              </a:rPr>
              <a:t>İmalat sektöründe faaliyet gösteren bir işletmede destek kapsamına giren bir sigortalının 1/1/2018 tarihinde işe alındığı ve 2018/Ocak ayında bu sigortalının  prim ödeme gün sayısının 30, prime esas kazanç tutarının ise 8.000 TL olduğu varsayıldığında; bu sigortalı için ödenmesi gereken;</a:t>
            </a:r>
          </a:p>
          <a:p>
            <a:pPr marL="80327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Destek öncesi işverence ödenmesi gereken sigorta primi  ve işsizlik sigortası primi tutarı toplam 8.000,00 x  %37,5 = 3.000 TL olacaktır.</a:t>
            </a:r>
          </a:p>
          <a:p>
            <a:pPr marL="80327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Ancak destek tutarı 2018/Ocak ayına</a:t>
            </a:r>
            <a:r>
              <a:rPr lang="tr-TR" sz="1800" u="sng" dirty="0">
                <a:solidFill>
                  <a:prstClr val="black"/>
                </a:solidFill>
                <a:ea typeface="Calibri" panose="020F0502020204030204" pitchFamily="34" charset="0"/>
                <a:cs typeface="Times New Roman" panose="02020603050405020304" pitchFamily="18" charset="0"/>
              </a:rPr>
              <a:t> ait günlük brüt asgari ücretin sigortalının prim ödeme gün sayısıyla çarpımı sonucu bulunacak tutarı geçemeyeceğinden destek tutarı en fazla </a:t>
            </a:r>
            <a:r>
              <a:rPr lang="tr-TR" sz="1800" dirty="0">
                <a:solidFill>
                  <a:prstClr val="black"/>
                </a:solidFill>
                <a:ea typeface="Calibri" panose="020F0502020204030204" pitchFamily="34" charset="0"/>
                <a:cs typeface="Times New Roman" panose="02020603050405020304" pitchFamily="18" charset="0"/>
              </a:rPr>
              <a:t> 2.029,50 TL ( 30 (gün) x 67,65 ) olacaktır.</a:t>
            </a:r>
          </a:p>
          <a:p>
            <a:pPr marL="80327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Bu durumda, destek sonrası işveren tarafından ödenecek tutar 3.000-2.029,50= 970,50 TL  olacaktır.</a:t>
            </a:r>
          </a:p>
        </p:txBody>
      </p:sp>
      <p:sp>
        <p:nvSpPr>
          <p:cNvPr id="6" name="1 Başlık"/>
          <p:cNvSpPr txBox="1">
            <a:spLocks/>
          </p:cNvSpPr>
          <p:nvPr/>
        </p:nvSpPr>
        <p:spPr bwMode="auto">
          <a:xfrm>
            <a:off x="467544" y="33327"/>
            <a:ext cx="81200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b="1" dirty="0">
                <a:solidFill>
                  <a:srgbClr val="005392"/>
                </a:solidFill>
              </a:rPr>
              <a:t>İlave İstihdam Teşviki (2018)</a:t>
            </a:r>
            <a:endParaRPr lang="tr-TR" altLang="fr-FR" sz="2400" b="1" dirty="0">
              <a:solidFill>
                <a:srgbClr val="0070C0"/>
              </a:solidFill>
              <a:ea typeface="MS PGothic" panose="020B0600070205080204" pitchFamily="34" charset="-128"/>
            </a:endParaRP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7</a:t>
            </a:fld>
            <a:endParaRPr lang="tr-TR" altLang="tr-TR"/>
          </a:p>
        </p:txBody>
      </p:sp>
    </p:spTree>
    <p:extLst>
      <p:ext uri="{BB962C8B-B14F-4D97-AF65-F5344CB8AC3E}">
        <p14:creationId xmlns:p14="http://schemas.microsoft.com/office/powerpoint/2010/main" val="612105515"/>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İçerik Yer Tutucusu"/>
          <p:cNvSpPr txBox="1">
            <a:spLocks/>
          </p:cNvSpPr>
          <p:nvPr/>
        </p:nvSpPr>
        <p:spPr bwMode="auto">
          <a:xfrm>
            <a:off x="5416550" y="4340225"/>
            <a:ext cx="392430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defRPr>
                <a:solidFill>
                  <a:schemeClr val="tx1"/>
                </a:solidFill>
                <a:latin typeface="Calibri" panose="020F0502020204030204" pitchFamily="34" charset="0"/>
                <a:cs typeface="Arial" panose="020B0604020202020204" pitchFamily="34" charset="0"/>
              </a:defRPr>
            </a:lvl1pPr>
            <a:lvl2pPr marL="742950" indent="-285750" defTabSz="685800">
              <a:defRPr>
                <a:solidFill>
                  <a:schemeClr val="tx1"/>
                </a:solidFill>
                <a:latin typeface="Calibri" panose="020F0502020204030204" pitchFamily="34" charset="0"/>
                <a:cs typeface="Arial" panose="020B0604020202020204" pitchFamily="34" charset="0"/>
              </a:defRPr>
            </a:lvl2pPr>
            <a:lvl3pPr marL="1143000" indent="-228600" defTabSz="685800">
              <a:defRPr>
                <a:solidFill>
                  <a:schemeClr val="tx1"/>
                </a:solidFill>
                <a:latin typeface="Calibri" panose="020F0502020204030204" pitchFamily="34" charset="0"/>
                <a:cs typeface="Arial" panose="020B0604020202020204" pitchFamily="34" charset="0"/>
              </a:defRPr>
            </a:lvl3pPr>
            <a:lvl4pPr marL="1600200" indent="-228600" defTabSz="685800">
              <a:defRPr>
                <a:solidFill>
                  <a:schemeClr val="tx1"/>
                </a:solidFill>
                <a:latin typeface="Calibri" panose="020F0502020204030204" pitchFamily="34" charset="0"/>
                <a:cs typeface="Arial" panose="020B0604020202020204" pitchFamily="34" charset="0"/>
              </a:defRPr>
            </a:lvl4pPr>
            <a:lvl5pPr marL="2057400" indent="-228600" defTabSz="685800">
              <a:defRPr>
                <a:solidFill>
                  <a:schemeClr val="tx1"/>
                </a:solidFill>
                <a:latin typeface="Calibri" panose="020F050202020403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lnSpc>
                <a:spcPct val="150000"/>
              </a:lnSpc>
              <a:buClr>
                <a:srgbClr val="0099FF"/>
              </a:buClr>
              <a:buFont typeface="Arial" panose="020B0604020202020204" pitchFamily="34" charset="0"/>
              <a:buNone/>
            </a:pPr>
            <a:endParaRPr lang="fr-FR" altLang="fr-FR" sz="5100">
              <a:ea typeface="Arial Unicode MS" pitchFamily="34" charset="-128"/>
            </a:endParaRPr>
          </a:p>
        </p:txBody>
      </p:sp>
      <p:sp>
        <p:nvSpPr>
          <p:cNvPr id="2" name="İçerik Yer Tutucusu 1"/>
          <p:cNvSpPr>
            <a:spLocks noGrp="1"/>
          </p:cNvSpPr>
          <p:nvPr>
            <p:ph idx="4294967295"/>
          </p:nvPr>
        </p:nvSpPr>
        <p:spPr>
          <a:xfrm>
            <a:off x="288156" y="1268760"/>
            <a:ext cx="8478837" cy="3888531"/>
          </a:xfrm>
        </p:spPr>
        <p:txBody>
          <a:bodyPr>
            <a:noAutofit/>
          </a:bodyPr>
          <a:lstStyle/>
          <a:p>
            <a:pPr algn="just" defTabSz="457200">
              <a:spcBef>
                <a:spcPts val="1000"/>
              </a:spcBef>
              <a:defRPr/>
            </a:pPr>
            <a:r>
              <a:rPr lang="tr-TR" sz="2000" b="1" dirty="0">
                <a:solidFill>
                  <a:prstClr val="black"/>
                </a:solidFill>
                <a:ea typeface="Calibri" panose="020F0502020204030204" pitchFamily="34" charset="0"/>
                <a:cs typeface="Times New Roman" panose="02020603050405020304" pitchFamily="18" charset="0"/>
              </a:rPr>
              <a:t>Örnek 2</a:t>
            </a:r>
          </a:p>
          <a:p>
            <a:pPr marL="400050" lvl="1" indent="0" algn="just" defTabSz="457200">
              <a:spcBef>
                <a:spcPts val="1000"/>
              </a:spcBef>
              <a:buNone/>
              <a:defRPr/>
            </a:pPr>
            <a:r>
              <a:rPr lang="tr-TR" sz="1900" dirty="0">
                <a:solidFill>
                  <a:prstClr val="black"/>
                </a:solidFill>
                <a:ea typeface="Calibri" panose="020F0502020204030204" pitchFamily="34" charset="0"/>
                <a:cs typeface="Times New Roman" panose="02020603050405020304" pitchFamily="18" charset="0"/>
              </a:rPr>
              <a:t>Tarım sektöründe faaliyet gösteren bir işletmede destek kapsamına giren bir sigortalının işe alındığı ve 2018/Şubat ayında bu sigortalının  prim ödeme gün sayısının 30, prime esas kazanç tutarının ise 2.029,50 TL olduğu varsayıldığında; bu sigortalı için ödenmesi gereken</a:t>
            </a:r>
          </a:p>
          <a:p>
            <a:pPr marL="80327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Destek öncesi işverence ödenmesi gereken sigorta primi  ve işsizlik sigortası primi tutarı toplam 2.029,50 x  %37,5 = 761,06 TL ‘</a:t>
            </a:r>
            <a:r>
              <a:rPr lang="tr-TR" sz="1800" dirty="0" err="1">
                <a:solidFill>
                  <a:prstClr val="black"/>
                </a:solidFill>
                <a:ea typeface="Calibri" panose="020F0502020204030204" pitchFamily="34" charset="0"/>
                <a:cs typeface="Times New Roman" panose="02020603050405020304" pitchFamily="18" charset="0"/>
              </a:rPr>
              <a:t>dir</a:t>
            </a:r>
            <a:r>
              <a:rPr lang="tr-TR" sz="1800" dirty="0">
                <a:solidFill>
                  <a:prstClr val="black"/>
                </a:solidFill>
                <a:ea typeface="Calibri" panose="020F0502020204030204" pitchFamily="34" charset="0"/>
                <a:cs typeface="Times New Roman" panose="02020603050405020304" pitchFamily="18" charset="0"/>
              </a:rPr>
              <a:t>.</a:t>
            </a:r>
          </a:p>
          <a:p>
            <a:pPr marL="803275" lvl="1" indent="-268288" algn="just" defTabSz="457200">
              <a:spcBef>
                <a:spcPts val="1000"/>
              </a:spcBef>
              <a:buFont typeface="Calibri" panose="020F0502020204030204" pitchFamily="34" charset="0"/>
              <a:buChar char="-"/>
              <a:defRPr/>
            </a:pPr>
            <a:r>
              <a:rPr lang="tr-TR" sz="1800" dirty="0">
                <a:solidFill>
                  <a:prstClr val="black"/>
                </a:solidFill>
                <a:ea typeface="Calibri" panose="020F0502020204030204" pitchFamily="34" charset="0"/>
                <a:cs typeface="Times New Roman" panose="02020603050405020304" pitchFamily="18" charset="0"/>
              </a:rPr>
              <a:t>Destek tutarı  2.029,50 x  % 37,5= 761,06 TL olacaktır.</a:t>
            </a:r>
          </a:p>
          <a:p>
            <a:pPr marL="400050" lvl="1" indent="0" algn="just" defTabSz="457200">
              <a:spcBef>
                <a:spcPts val="1000"/>
              </a:spcBef>
              <a:buNone/>
              <a:defRPr/>
            </a:pPr>
            <a:r>
              <a:rPr lang="tr-TR" sz="2000" dirty="0">
                <a:solidFill>
                  <a:prstClr val="black"/>
                </a:solidFill>
                <a:ea typeface="Calibri" panose="020F0502020204030204" pitchFamily="34" charset="0"/>
                <a:cs typeface="Times New Roman" panose="02020603050405020304" pitchFamily="18" charset="0"/>
              </a:rPr>
              <a:t>	</a:t>
            </a:r>
            <a:r>
              <a:rPr lang="tr-TR" sz="1900" dirty="0">
                <a:solidFill>
                  <a:prstClr val="black"/>
                </a:solidFill>
                <a:ea typeface="Calibri" panose="020F0502020204030204" pitchFamily="34" charset="0"/>
                <a:cs typeface="Times New Roman" panose="02020603050405020304" pitchFamily="18" charset="0"/>
              </a:rPr>
              <a:t>Destek sonrası işveren tarafından ilgili sigortalı için ödenecek prim olmayacaktır.</a:t>
            </a:r>
          </a:p>
        </p:txBody>
      </p:sp>
      <p:sp>
        <p:nvSpPr>
          <p:cNvPr id="6" name="1 Başlık"/>
          <p:cNvSpPr txBox="1">
            <a:spLocks/>
          </p:cNvSpPr>
          <p:nvPr/>
        </p:nvSpPr>
        <p:spPr bwMode="auto">
          <a:xfrm>
            <a:off x="467544" y="33327"/>
            <a:ext cx="81200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tr-TR" altLang="fr-FR" b="1" dirty="0">
                <a:solidFill>
                  <a:srgbClr val="005392"/>
                </a:solidFill>
              </a:rPr>
              <a:t>İlave İstihdam Teşviki (2018)</a:t>
            </a:r>
            <a:endParaRPr lang="tr-TR" altLang="fr-FR" sz="2400" b="1" dirty="0">
              <a:solidFill>
                <a:srgbClr val="0070C0"/>
              </a:solidFill>
              <a:ea typeface="MS PGothic" panose="020B0600070205080204" pitchFamily="34" charset="-128"/>
            </a:endParaRPr>
          </a:p>
        </p:txBody>
      </p:sp>
      <p:sp>
        <p:nvSpPr>
          <p:cNvPr id="3" name="Slayt Numarası Yer Tutucusu 2"/>
          <p:cNvSpPr>
            <a:spLocks noGrp="1"/>
          </p:cNvSpPr>
          <p:nvPr>
            <p:ph type="sldNum" sz="quarter" idx="12"/>
          </p:nvPr>
        </p:nvSpPr>
        <p:spPr/>
        <p:txBody>
          <a:bodyPr/>
          <a:lstStyle/>
          <a:p>
            <a:fld id="{D94843A5-F927-4B1A-B467-EEF5A8357A28}" type="slidenum">
              <a:rPr lang="tr-TR" altLang="tr-TR" smtClean="0"/>
              <a:pPr/>
              <a:t>8</a:t>
            </a:fld>
            <a:endParaRPr lang="tr-TR" altLang="tr-TR"/>
          </a:p>
        </p:txBody>
      </p:sp>
    </p:spTree>
    <p:extLst>
      <p:ext uri="{BB962C8B-B14F-4D97-AF65-F5344CB8AC3E}">
        <p14:creationId xmlns:p14="http://schemas.microsoft.com/office/powerpoint/2010/main" val="1550909083"/>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Başlık 1"/>
          <p:cNvSpPr>
            <a:spLocks noGrp="1"/>
          </p:cNvSpPr>
          <p:nvPr>
            <p:ph type="title" idx="4294967295"/>
          </p:nvPr>
        </p:nvSpPr>
        <p:spPr>
          <a:xfrm>
            <a:off x="611560" y="2708920"/>
            <a:ext cx="8229600" cy="1143000"/>
          </a:xfrm>
        </p:spPr>
        <p:txBody>
          <a:bodyPr/>
          <a:lstStyle/>
          <a:p>
            <a:r>
              <a:rPr lang="tr-TR" altLang="fr-FR" sz="2800" b="1" dirty="0">
                <a:solidFill>
                  <a:srgbClr val="0070C0"/>
                </a:solidFill>
                <a:ea typeface="MS PGothic" panose="020B0600070205080204" pitchFamily="34" charset="-128"/>
              </a:rPr>
              <a:t>Bir Senden Bir Benden İstihdam Teşviki</a:t>
            </a:r>
          </a:p>
        </p:txBody>
      </p:sp>
      <p:sp>
        <p:nvSpPr>
          <p:cNvPr id="2" name="Slayt Numarası Yer Tutucusu 1"/>
          <p:cNvSpPr>
            <a:spLocks noGrp="1"/>
          </p:cNvSpPr>
          <p:nvPr>
            <p:ph type="sldNum" sz="quarter" idx="12"/>
          </p:nvPr>
        </p:nvSpPr>
        <p:spPr/>
        <p:txBody>
          <a:bodyPr/>
          <a:lstStyle/>
          <a:p>
            <a:fld id="{D94843A5-F927-4B1A-B467-EEF5A8357A28}" type="slidenum">
              <a:rPr lang="tr-TR" altLang="tr-TR" smtClean="0"/>
              <a:pPr/>
              <a:t>9</a:t>
            </a:fld>
            <a:endParaRPr lang="tr-TR" altLang="tr-TR"/>
          </a:p>
        </p:txBody>
      </p:sp>
    </p:spTree>
    <p:extLst>
      <p:ext uri="{BB962C8B-B14F-4D97-AF65-F5344CB8AC3E}">
        <p14:creationId xmlns:p14="http://schemas.microsoft.com/office/powerpoint/2010/main" val="376809169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1659</TotalTime>
  <Words>3029</Words>
  <Application>Microsoft Office PowerPoint</Application>
  <PresentationFormat>Ekran Gösterisi (4:3)</PresentationFormat>
  <Paragraphs>297</Paragraphs>
  <Slides>34</Slides>
  <Notes>14</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Ofis Teması</vt:lpstr>
      <vt:lpstr>2018 Yılında Uygulanacak Teşvikler ve Yapılacak Diğer Çalışmalar </vt:lpstr>
      <vt:lpstr>İlave İstihdam Teşviki (2018)</vt:lpstr>
      <vt:lpstr>PowerPoint Sunusu</vt:lpstr>
      <vt:lpstr>PowerPoint Sunusu</vt:lpstr>
      <vt:lpstr>PowerPoint Sunusu</vt:lpstr>
      <vt:lpstr>PowerPoint Sunusu</vt:lpstr>
      <vt:lpstr>PowerPoint Sunusu</vt:lpstr>
      <vt:lpstr>PowerPoint Sunusu</vt:lpstr>
      <vt:lpstr>Bir Senden Bir Benden İstihdam Teşviki</vt:lpstr>
      <vt:lpstr>PowerPoint Sunusu</vt:lpstr>
      <vt:lpstr>PowerPoint Sunusu</vt:lpstr>
      <vt:lpstr>PowerPoint Sunusu</vt:lpstr>
      <vt:lpstr>PowerPoint Sunusu</vt:lpstr>
      <vt:lpstr>PowerPoint Sunusu</vt:lpstr>
      <vt:lpstr>PowerPoint Sunusu</vt:lpstr>
      <vt:lpstr>Asgari Ücret Desteği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EKK SUNUMU</dc:title>
  <dc:creator>Windows Kullanıcısı</dc:creator>
  <cp:lastModifiedBy>Administrator</cp:lastModifiedBy>
  <cp:revision>153</cp:revision>
  <dcterms:created xsi:type="dcterms:W3CDTF">2017-11-21T07:42:13Z</dcterms:created>
  <dcterms:modified xsi:type="dcterms:W3CDTF">2018-04-05T12:48:28Z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TC010183711055</vt:lpwstr>
  </property>
</Properties>
</file>