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Default Extension="wdp" ContentType="image/vnd.ms-photo"/>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78"/>
  </p:notesMasterIdLst>
  <p:sldIdLst>
    <p:sldId id="330" r:id="rId2"/>
    <p:sldId id="257" r:id="rId3"/>
    <p:sldId id="258" r:id="rId4"/>
    <p:sldId id="332" r:id="rId5"/>
    <p:sldId id="333" r:id="rId6"/>
    <p:sldId id="334" r:id="rId7"/>
    <p:sldId id="260" r:id="rId8"/>
    <p:sldId id="261" r:id="rId9"/>
    <p:sldId id="325"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335" r:id="rId29"/>
    <p:sldId id="280" r:id="rId30"/>
    <p:sldId id="281" r:id="rId31"/>
    <p:sldId id="282" r:id="rId32"/>
    <p:sldId id="283" r:id="rId33"/>
    <p:sldId id="284" r:id="rId34"/>
    <p:sldId id="285" r:id="rId35"/>
    <p:sldId id="286" r:id="rId36"/>
    <p:sldId id="287" r:id="rId37"/>
    <p:sldId id="288" r:id="rId38"/>
    <p:sldId id="289" r:id="rId39"/>
    <p:sldId id="323" r:id="rId40"/>
    <p:sldId id="327"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31" r:id="rId64"/>
    <p:sldId id="312" r:id="rId65"/>
    <p:sldId id="313" r:id="rId66"/>
    <p:sldId id="314" r:id="rId67"/>
    <p:sldId id="315" r:id="rId68"/>
    <p:sldId id="316" r:id="rId69"/>
    <p:sldId id="317" r:id="rId70"/>
    <p:sldId id="318" r:id="rId71"/>
    <p:sldId id="319" r:id="rId72"/>
    <p:sldId id="320" r:id="rId73"/>
    <p:sldId id="321" r:id="rId74"/>
    <p:sldId id="322" r:id="rId75"/>
    <p:sldId id="328" r:id="rId76"/>
    <p:sldId id="329" r:id="rId7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9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1318E2-CFF2-4C0D-B274-A71BA7FBF218}" type="datetimeFigureOut">
              <a:rPr lang="tr-TR" smtClean="0"/>
              <a:pPr/>
              <a:t>27.12.2013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15FC83-71F2-4731-B5EE-01360FAC4CBF}" type="slidenum">
              <a:rPr lang="tr-TR" smtClean="0"/>
              <a:pPr/>
              <a:t>‹#›</a:t>
            </a:fld>
            <a:endParaRPr lang="tr-TR"/>
          </a:p>
        </p:txBody>
      </p:sp>
    </p:spTree>
    <p:extLst>
      <p:ext uri="{BB962C8B-B14F-4D97-AF65-F5344CB8AC3E}">
        <p14:creationId xmlns="" xmlns:p14="http://schemas.microsoft.com/office/powerpoint/2010/main" val="3204198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5415FC83-71F2-4731-B5EE-01360FAC4CBF}" type="slidenum">
              <a:rPr lang="tr-TR" smtClean="0"/>
              <a:pPr/>
              <a:t>1</a:t>
            </a:fld>
            <a:endParaRPr lang="tr-T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5415FC83-71F2-4731-B5EE-01360FAC4CBF}" type="slidenum">
              <a:rPr lang="tr-TR" smtClean="0"/>
              <a:pPr/>
              <a:t>2</a:t>
            </a:fld>
            <a:endParaRPr lang="tr-T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E6853DF-F605-4905-86AB-D4DF667E9AF3}" type="datetime1">
              <a:rPr lang="tr-TR" smtClean="0"/>
              <a:pPr/>
              <a:t>27.12.2013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82C017D-2744-4840-ABCE-AFB6FD0CE21E}" type="datetime1">
              <a:rPr lang="tr-TR" smtClean="0"/>
              <a:pPr/>
              <a:t>27.12.2013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D04D32F-E150-4BEA-90D1-04D829F3DCDD}" type="datetime1">
              <a:rPr lang="tr-TR" smtClean="0"/>
              <a:pPr/>
              <a:t>27.12.2013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2022B9B-1EFD-4C14-A5D1-AFF128DEB513}" type="datetime1">
              <a:rPr lang="tr-TR" smtClean="0"/>
              <a:pPr/>
              <a:t>27.12.2013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1FED5BA-BF5B-4527-AF6C-797EE075B1DD}" type="datetime1">
              <a:rPr lang="tr-TR" smtClean="0"/>
              <a:pPr/>
              <a:t>27.12.2013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EB59C09-B126-4737-AEB7-095C72B78174}" type="datetime1">
              <a:rPr lang="tr-TR" smtClean="0"/>
              <a:pPr/>
              <a:t>27.12.2013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7B49F82-CB41-48AA-B3EA-E2532C1453A2}" type="datetime1">
              <a:rPr lang="tr-TR" smtClean="0"/>
              <a:pPr/>
              <a:t>27.12.2013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B555E47-E951-4E5C-865C-A2DC67C87EA9}" type="datetime1">
              <a:rPr lang="tr-TR" smtClean="0"/>
              <a:pPr/>
              <a:t>27.12.2013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20D2FE1-78BE-4DA3-B2B4-E84AA7952D03}" type="datetime1">
              <a:rPr lang="tr-TR" smtClean="0"/>
              <a:pPr/>
              <a:t>27.12.2013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17C122A-BEA4-4741-9780-0F74F637BA58}" type="datetime1">
              <a:rPr lang="tr-TR" smtClean="0"/>
              <a:pPr/>
              <a:t>27.12.2013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AB74DF9-28AD-429E-99FD-BA33BD6A42E5}" type="datetime1">
              <a:rPr lang="tr-TR" smtClean="0"/>
              <a:pPr/>
              <a:t>27.12.2013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advTm="2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alpha val="0"/>
              </a:srgbClr>
            </a:gs>
            <a:gs pos="7001">
              <a:srgbClr val="E6E6E6"/>
            </a:gs>
            <a:gs pos="32001">
              <a:srgbClr val="7D8496"/>
            </a:gs>
            <a:gs pos="47000">
              <a:srgbClr val="E6E6E6"/>
            </a:gs>
            <a:gs pos="85001">
              <a:srgbClr val="7D8496"/>
            </a:gs>
            <a:gs pos="100000">
              <a:srgbClr val="E6E6E6"/>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D52CF6-5B78-4C91-B20D-0E987464CE26}" type="datetime1">
              <a:rPr lang="tr-TR" smtClean="0"/>
              <a:pPr/>
              <a:t>27.12.2013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advTm="20000"/>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bright="13000" contrast="-20000"/>
          </a:blip>
          <a:srcRect/>
          <a:stretch>
            <a:fillRect l="-37000" r="-37000"/>
          </a:stretch>
        </a:blipFill>
        <a:effectLst/>
      </p:bgPr>
    </p:bg>
    <p:spTree>
      <p:nvGrpSpPr>
        <p:cNvPr id="1" name=""/>
        <p:cNvGrpSpPr/>
        <p:nvPr/>
      </p:nvGrpSpPr>
      <p:grpSpPr>
        <a:xfrm>
          <a:off x="0" y="0"/>
          <a:ext cx="0" cy="0"/>
          <a:chOff x="0" y="0"/>
          <a:chExt cx="0" cy="0"/>
        </a:xfrm>
      </p:grpSpPr>
      <p:sp>
        <p:nvSpPr>
          <p:cNvPr id="6" name="5 Başlık"/>
          <p:cNvSpPr>
            <a:spLocks noGrp="1"/>
          </p:cNvSpPr>
          <p:nvPr>
            <p:ph type="title"/>
          </p:nvPr>
        </p:nvSpPr>
        <p:spPr>
          <a:xfrm>
            <a:off x="0" y="2852936"/>
            <a:ext cx="9144000" cy="1728192"/>
          </a:xfrm>
        </p:spPr>
        <p:txBody>
          <a:bodyPr>
            <a:normAutofit fontScale="90000"/>
          </a:bodyPr>
          <a:lstStyle/>
          <a:p>
            <a:r>
              <a:rPr lang="tr-TR" b="1" dirty="0" smtClean="0"/>
              <a:t>	</a:t>
            </a:r>
            <a:r>
              <a:rPr lang="tr-TR" sz="4800" b="1" dirty="0" smtClean="0">
                <a:effectLst>
                  <a:outerShdw blurRad="38100" dist="38100" dir="2700000" algn="tl">
                    <a:srgbClr val="000000">
                      <a:alpha val="43137"/>
                    </a:srgbClr>
                  </a:outerShdw>
                </a:effectLst>
                <a:latin typeface="Arial" pitchFamily="34" charset="0"/>
                <a:cs typeface="Arial" pitchFamily="34" charset="0"/>
              </a:rPr>
              <a:t>DÖNEM SONU İŞLEMLERİ </a:t>
            </a:r>
            <a:br>
              <a:rPr lang="tr-TR" sz="4800" b="1" dirty="0" smtClean="0">
                <a:effectLst>
                  <a:outerShdw blurRad="38100" dist="38100" dir="2700000" algn="tl">
                    <a:srgbClr val="000000">
                      <a:alpha val="43137"/>
                    </a:srgbClr>
                  </a:outerShdw>
                </a:effectLst>
                <a:latin typeface="Arial" pitchFamily="34" charset="0"/>
                <a:cs typeface="Arial" pitchFamily="34" charset="0"/>
              </a:rPr>
            </a:br>
            <a:r>
              <a:rPr lang="tr-TR" sz="4800" b="1" dirty="0" smtClean="0">
                <a:effectLst>
                  <a:outerShdw blurRad="38100" dist="38100" dir="2700000" algn="tl">
                    <a:srgbClr val="000000">
                      <a:alpha val="43137"/>
                    </a:srgbClr>
                  </a:outerShdw>
                </a:effectLst>
                <a:latin typeface="Arial" pitchFamily="34" charset="0"/>
                <a:cs typeface="Arial" pitchFamily="34" charset="0"/>
              </a:rPr>
              <a:t>     	VE </a:t>
            </a:r>
            <a:br>
              <a:rPr lang="tr-TR" sz="4800" b="1" dirty="0" smtClean="0">
                <a:effectLst>
                  <a:outerShdw blurRad="38100" dist="38100" dir="2700000" algn="tl">
                    <a:srgbClr val="000000">
                      <a:alpha val="43137"/>
                    </a:srgbClr>
                  </a:outerShdw>
                </a:effectLst>
                <a:latin typeface="Arial" pitchFamily="34" charset="0"/>
                <a:cs typeface="Arial" pitchFamily="34" charset="0"/>
              </a:rPr>
            </a:br>
            <a:r>
              <a:rPr lang="tr-TR" sz="4800" b="1" dirty="0" smtClean="0">
                <a:effectLst>
                  <a:outerShdw blurRad="38100" dist="38100" dir="2700000" algn="tl">
                    <a:srgbClr val="000000">
                      <a:alpha val="43137"/>
                    </a:srgbClr>
                  </a:outerShdw>
                </a:effectLst>
                <a:latin typeface="Arial" pitchFamily="34" charset="0"/>
                <a:cs typeface="Arial" pitchFamily="34" charset="0"/>
              </a:rPr>
              <a:t>	ÖZELLİKLİ KONULAR</a:t>
            </a:r>
            <a:r>
              <a:rPr lang="tr-TR" sz="4800" b="1" i="1" dirty="0" smtClean="0">
                <a:effectLst>
                  <a:outerShdw blurRad="38100" dist="38100" dir="2700000" algn="tl">
                    <a:srgbClr val="000000">
                      <a:alpha val="43137"/>
                    </a:srgbClr>
                  </a:outerShdw>
                </a:effectLst>
                <a:latin typeface="Arial" pitchFamily="34" charset="0"/>
                <a:cs typeface="Arial" pitchFamily="34" charset="0"/>
              </a:rPr>
              <a:t> </a:t>
            </a:r>
            <a:r>
              <a:rPr lang="tr-TR" sz="4800" b="1" i="1" dirty="0" smtClean="0">
                <a:solidFill>
                  <a:srgbClr val="002060"/>
                </a:solidFill>
                <a:latin typeface="Arial" pitchFamily="34" charset="0"/>
                <a:cs typeface="Arial" pitchFamily="34" charset="0"/>
              </a:rPr>
              <a:t/>
            </a:r>
            <a:br>
              <a:rPr lang="tr-TR" sz="4800" b="1" i="1" dirty="0" smtClean="0">
                <a:solidFill>
                  <a:srgbClr val="002060"/>
                </a:solidFill>
                <a:latin typeface="Arial" pitchFamily="34" charset="0"/>
                <a:cs typeface="Arial" pitchFamily="34" charset="0"/>
              </a:rPr>
            </a:br>
            <a:endParaRPr lang="tr-TR" sz="4800" b="1" i="1" dirty="0">
              <a:solidFill>
                <a:srgbClr val="002060"/>
              </a:solidFill>
              <a:latin typeface="Arial" pitchFamily="34" charset="0"/>
              <a:cs typeface="Arial" pitchFamily="34" charset="0"/>
            </a:endParaRPr>
          </a:p>
        </p:txBody>
      </p:sp>
      <p:sp>
        <p:nvSpPr>
          <p:cNvPr id="12" name="11 Metin Yer Tutucusu"/>
          <p:cNvSpPr>
            <a:spLocks noGrp="1"/>
          </p:cNvSpPr>
          <p:nvPr>
            <p:ph type="body" idx="1"/>
          </p:nvPr>
        </p:nvSpPr>
        <p:spPr>
          <a:xfrm>
            <a:off x="0" y="5949280"/>
            <a:ext cx="5472608" cy="1268760"/>
          </a:xfrm>
        </p:spPr>
        <p:txBody>
          <a:bodyPr>
            <a:normAutofit fontScale="25000" lnSpcReduction="20000"/>
          </a:bodyPr>
          <a:lstStyle/>
          <a:p>
            <a:pPr>
              <a:lnSpc>
                <a:spcPct val="120000"/>
              </a:lnSpc>
            </a:pPr>
            <a:r>
              <a:rPr lang="tr-TR" i="1" dirty="0" smtClean="0">
                <a:solidFill>
                  <a:srgbClr val="002060"/>
                </a:solidFill>
              </a:rPr>
              <a:t> </a:t>
            </a:r>
          </a:p>
          <a:p>
            <a:pPr>
              <a:lnSpc>
                <a:spcPct val="120000"/>
              </a:lnSpc>
            </a:pPr>
            <a:endParaRPr lang="tr-TR" sz="12300" i="1" dirty="0" smtClean="0">
              <a:solidFill>
                <a:srgbClr val="002060"/>
              </a:solidFill>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endParaRPr lang="tr-TR" sz="12300" dirty="0" smtClean="0">
              <a:latin typeface="Arial" pitchFamily="34" charset="0"/>
              <a:cs typeface="Arial" pitchFamily="34" charset="0"/>
            </a:endParaRPr>
          </a:p>
          <a:p>
            <a:pPr>
              <a:lnSpc>
                <a:spcPct val="120000"/>
              </a:lnSpc>
              <a:buFont typeface="Wingdings" pitchFamily="2" charset="2"/>
              <a:buChar char="Ø"/>
            </a:pPr>
            <a:r>
              <a:rPr lang="tr-TR" sz="12300" dirty="0" smtClean="0">
                <a:latin typeface="Arial" pitchFamily="34" charset="0"/>
                <a:cs typeface="Arial" pitchFamily="34" charset="0"/>
              </a:rPr>
              <a:t>S.M.M.M. Döndü ÇELİK </a:t>
            </a:r>
          </a:p>
          <a:p>
            <a:pPr>
              <a:lnSpc>
                <a:spcPct val="120000"/>
              </a:lnSpc>
              <a:buFont typeface="Wingdings" pitchFamily="2" charset="2"/>
              <a:buChar char="Ø"/>
            </a:pPr>
            <a:r>
              <a:rPr lang="tr-TR" sz="12300" dirty="0" smtClean="0">
                <a:latin typeface="Arial" pitchFamily="34" charset="0"/>
                <a:cs typeface="Arial" pitchFamily="34" charset="0"/>
              </a:rPr>
              <a:t>S.M.M.M. Metin ÜZÜMCÜ </a:t>
            </a:r>
          </a:p>
          <a:p>
            <a:pPr>
              <a:lnSpc>
                <a:spcPct val="120000"/>
              </a:lnSpc>
              <a:buFont typeface="Wingdings" pitchFamily="2" charset="2"/>
              <a:buChar char="Ø"/>
            </a:pPr>
            <a:r>
              <a:rPr lang="tr-TR" sz="12300" dirty="0" smtClean="0">
                <a:latin typeface="Arial" pitchFamily="34" charset="0"/>
                <a:cs typeface="Arial" pitchFamily="34" charset="0"/>
              </a:rPr>
              <a:t>S.M.M.M. İsmail TEKBAŞ </a:t>
            </a:r>
          </a:p>
          <a:p>
            <a:pPr>
              <a:lnSpc>
                <a:spcPct val="120000"/>
              </a:lnSpc>
            </a:pPr>
            <a:endParaRPr lang="tr-TR" sz="12300" dirty="0">
              <a:latin typeface="Arial" pitchFamily="34" charset="0"/>
              <a:cs typeface="Arial" pitchFamily="34" charset="0"/>
            </a:endParaRPr>
          </a:p>
        </p:txBody>
      </p:sp>
      <p:pic>
        <p:nvPicPr>
          <p:cNvPr id="1026" name="Picture 2" descr="C:\Users\itekbas\Desktop\1239752_652740544744451_79287450_a.png"/>
          <p:cNvPicPr>
            <a:picLocks noChangeAspect="1" noChangeArrowheads="1"/>
          </p:cNvPicPr>
          <p:nvPr/>
        </p:nvPicPr>
        <p:blipFill>
          <a:blip r:embed="rId4" cstate="print"/>
          <a:srcRect/>
          <a:stretch>
            <a:fillRect/>
          </a:stretch>
        </p:blipFill>
        <p:spPr bwMode="auto">
          <a:xfrm>
            <a:off x="0" y="260648"/>
            <a:ext cx="1835696" cy="1835696"/>
          </a:xfrm>
          <a:prstGeom prst="rect">
            <a:avLst/>
          </a:prstGeom>
          <a:noFill/>
        </p:spPr>
      </p:pic>
      <p:sp>
        <p:nvSpPr>
          <p:cNvPr id="18" name="17 Metin kutusu"/>
          <p:cNvSpPr txBox="1"/>
          <p:nvPr/>
        </p:nvSpPr>
        <p:spPr>
          <a:xfrm>
            <a:off x="1835696" y="908720"/>
            <a:ext cx="7308304" cy="769441"/>
          </a:xfrm>
          <a:prstGeom prst="rect">
            <a:avLst/>
          </a:prstGeom>
          <a:noFill/>
        </p:spPr>
        <p:txBody>
          <a:bodyPr wrap="square" rtlCol="0">
            <a:spAutoFit/>
          </a:bodyPr>
          <a:lstStyle/>
          <a:p>
            <a:pPr algn="just"/>
            <a:r>
              <a:rPr lang="tr-TR" sz="2200" b="1" dirty="0" smtClean="0">
                <a:solidFill>
                  <a:schemeClr val="bg1"/>
                </a:solidFill>
              </a:rPr>
              <a:t>GAZİANTEP SERBEST MUHASEBECİ MALİ MÜŞAVİRLER ODASI</a:t>
            </a:r>
          </a:p>
          <a:p>
            <a:pPr algn="just"/>
            <a:r>
              <a:rPr lang="tr-TR" sz="2200" b="1" dirty="0" smtClean="0">
                <a:solidFill>
                  <a:schemeClr val="bg1"/>
                </a:solidFill>
              </a:rPr>
              <a:t>GAZİANTEP CHAMBER OF CERTIFIED PUBLİC ACCOUNTANTS </a:t>
            </a:r>
            <a:endParaRPr lang="tr-TR" sz="2200" b="1" dirty="0">
              <a:solidFill>
                <a:schemeClr val="bg1"/>
              </a:solidFill>
            </a:endParaRPr>
          </a:p>
        </p:txBody>
      </p:sp>
      <p:sp>
        <p:nvSpPr>
          <p:cNvPr id="7" name="6 Dikdörtgen"/>
          <p:cNvSpPr/>
          <p:nvPr/>
        </p:nvSpPr>
        <p:spPr>
          <a:xfrm>
            <a:off x="5388153" y="6309320"/>
            <a:ext cx="3755847" cy="338554"/>
          </a:xfrm>
          <a:prstGeom prst="rect">
            <a:avLst/>
          </a:prstGeom>
        </p:spPr>
        <p:txBody>
          <a:bodyPr wrap="square">
            <a:spAutoFit/>
          </a:bodyPr>
          <a:lstStyle/>
          <a:p>
            <a:pPr algn="r"/>
            <a:r>
              <a:rPr lang="tr-TR" sz="1600" b="1" dirty="0" smtClean="0">
                <a:solidFill>
                  <a:srgbClr val="002060"/>
                </a:solidFill>
                <a:latin typeface="Arial Black" pitchFamily="34" charset="0"/>
              </a:rPr>
              <a:t>www.gaziantepsmmmo.org.tr</a:t>
            </a:r>
            <a:endParaRPr lang="tr-TR" sz="1600" b="1" dirty="0">
              <a:solidFill>
                <a:srgbClr val="002060"/>
              </a:solidFill>
              <a:latin typeface="Arial Black" pitchFamily="34" charset="0"/>
            </a:endParaRPr>
          </a:p>
        </p:txBody>
      </p:sp>
      <p:sp>
        <p:nvSpPr>
          <p:cNvPr id="8" name="7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Tree>
  </p:cSld>
  <p:clrMapOvr>
    <a:masterClrMapping/>
  </p:clrMapOvr>
  <p:transition spd="slow" advTm="2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51861" y="188640"/>
            <a:ext cx="8568952" cy="5904656"/>
          </a:xfrm>
        </p:spPr>
        <p:txBody>
          <a:bodyPr>
            <a:normAutofit/>
          </a:bodyPr>
          <a:lstStyle/>
          <a:p>
            <a:pPr>
              <a:buNone/>
            </a:pPr>
            <a:r>
              <a:rPr lang="tr-TR" b="1" dirty="0"/>
              <a:t>	</a:t>
            </a:r>
            <a:endParaRPr lang="tr-TR" b="1" dirty="0" smtClean="0"/>
          </a:p>
          <a:p>
            <a:pPr algn="ctr">
              <a:buNone/>
            </a:pPr>
            <a:r>
              <a:rPr lang="tr-TR" sz="2400" b="1" dirty="0">
                <a:solidFill>
                  <a:srgbClr val="FF0000"/>
                </a:solidFill>
                <a:latin typeface="Arial" pitchFamily="34" charset="0"/>
                <a:cs typeface="Arial" pitchFamily="34" charset="0"/>
              </a:rPr>
              <a:t>	</a:t>
            </a:r>
            <a:r>
              <a:rPr lang="tr-TR" sz="2400" b="1" u="sng" dirty="0" smtClean="0">
                <a:solidFill>
                  <a:srgbClr val="FF0000"/>
                </a:solidFill>
                <a:latin typeface="Arial" pitchFamily="34" charset="0"/>
                <a:cs typeface="Arial" pitchFamily="34" charset="0"/>
              </a:rPr>
              <a:t>ALACAKLARIN  </a:t>
            </a:r>
            <a:r>
              <a:rPr lang="tr-TR" sz="2400" b="1" u="sng" dirty="0">
                <a:solidFill>
                  <a:srgbClr val="FF0000"/>
                </a:solidFill>
                <a:latin typeface="Arial" pitchFamily="34" charset="0"/>
                <a:cs typeface="Arial" pitchFamily="34" charset="0"/>
              </a:rPr>
              <a:t>VE  BORÇLARIN </a:t>
            </a:r>
            <a:r>
              <a:rPr lang="tr-TR" sz="2400" b="1" u="sng" dirty="0" smtClean="0">
                <a:solidFill>
                  <a:srgbClr val="FF0000"/>
                </a:solidFill>
                <a:latin typeface="Arial" pitchFamily="34" charset="0"/>
                <a:cs typeface="Arial" pitchFamily="34" charset="0"/>
              </a:rPr>
              <a:t>DEĞERLENMESİ</a:t>
            </a:r>
          </a:p>
          <a:p>
            <a:pPr>
              <a:buNone/>
            </a:pPr>
            <a:endParaRPr lang="tr-TR" sz="2400" dirty="0">
              <a:latin typeface="Arial" pitchFamily="34" charset="0"/>
              <a:cs typeface="Arial" pitchFamily="34" charset="0"/>
            </a:endParaRPr>
          </a:p>
          <a:p>
            <a:pPr algn="just">
              <a:buFont typeface="Wingdings" pitchFamily="2" charset="2"/>
              <a:buChar char="ü"/>
            </a:pPr>
            <a:r>
              <a:rPr lang="tr-TR" sz="2000" dirty="0" smtClean="0">
                <a:latin typeface="Arial" pitchFamily="34" charset="0"/>
                <a:cs typeface="Arial" pitchFamily="34" charset="0"/>
              </a:rPr>
              <a:t>	 Alacaklar  </a:t>
            </a:r>
            <a:r>
              <a:rPr lang="tr-TR" sz="2000" dirty="0">
                <a:latin typeface="Arial" pitchFamily="34" charset="0"/>
                <a:cs typeface="Arial" pitchFamily="34" charset="0"/>
              </a:rPr>
              <a:t>ve Borçlar  vadelerine göre kısa ve uzun vadeli olmak üzere ikiye ayrılır. Kısa vadeli  olan alacaklar bilançonun dönen varlıklar, uzun vadeli olan alacaklar ise  duran varlıklar içinde gösterilir. Kısa vadeli borçlar bilançonun Kısa vadeli yabancı kaynaklar, uzun vadeli borçlar ise Uzun vadeli yabancı kaynaklar içinde gösterilir. </a:t>
            </a:r>
            <a:endParaRPr lang="tr-TR" sz="2000" dirty="0" smtClean="0">
              <a:latin typeface="Arial" pitchFamily="34" charset="0"/>
              <a:cs typeface="Arial" pitchFamily="34" charset="0"/>
            </a:endParaRPr>
          </a:p>
          <a:p>
            <a:pPr algn="just">
              <a:buNone/>
            </a:pPr>
            <a:r>
              <a:rPr lang="tr-TR" sz="2000" dirty="0">
                <a:latin typeface="Arial" pitchFamily="34" charset="0"/>
                <a:cs typeface="Arial" pitchFamily="34" charset="0"/>
              </a:rPr>
              <a:t> </a:t>
            </a:r>
          </a:p>
          <a:p>
            <a:pPr lvl="0" algn="just">
              <a:buFont typeface="Wingdings" pitchFamily="2" charset="2"/>
              <a:buChar char="ü"/>
            </a:pPr>
            <a:r>
              <a:rPr lang="tr-TR" sz="2000" dirty="0" smtClean="0">
                <a:latin typeface="Arial" pitchFamily="34" charset="0"/>
                <a:cs typeface="Arial" pitchFamily="34" charset="0"/>
              </a:rPr>
              <a:t> 	 Alacaklar  </a:t>
            </a:r>
            <a:r>
              <a:rPr lang="tr-TR" sz="2000" b="1" dirty="0">
                <a:latin typeface="Arial" pitchFamily="34" charset="0"/>
                <a:cs typeface="Arial" pitchFamily="34" charset="0"/>
              </a:rPr>
              <a:t>V.U.K.’un 281.</a:t>
            </a:r>
            <a:r>
              <a:rPr lang="tr-TR" sz="2000" dirty="0">
                <a:latin typeface="Arial" pitchFamily="34" charset="0"/>
                <a:cs typeface="Arial" pitchFamily="34" charset="0"/>
              </a:rPr>
              <a:t>  Borçlar  ise  </a:t>
            </a:r>
            <a:r>
              <a:rPr lang="tr-TR" sz="2000" b="1" dirty="0">
                <a:latin typeface="Arial" pitchFamily="34" charset="0"/>
                <a:cs typeface="Arial" pitchFamily="34" charset="0"/>
              </a:rPr>
              <a:t>V.U.K.’un 285.</a:t>
            </a:r>
            <a:r>
              <a:rPr lang="tr-TR" sz="2000" dirty="0">
                <a:latin typeface="Arial" pitchFamily="34" charset="0"/>
                <a:cs typeface="Arial" pitchFamily="34" charset="0"/>
              </a:rPr>
              <a:t> Maddesi uyarınca mukayyet değeri (Kayıtlı Değer) ile değerlenir. </a:t>
            </a:r>
          </a:p>
          <a:p>
            <a:pPr algn="just">
              <a:buNone/>
            </a:pPr>
            <a:endParaRPr lang="tr-TR" sz="2000" dirty="0">
              <a:latin typeface="Arial" pitchFamily="34" charset="0"/>
              <a:cs typeface="Arial" pitchFamily="34" charset="0"/>
            </a:endParaRPr>
          </a:p>
          <a:p>
            <a:pPr lvl="0" algn="just">
              <a:buFont typeface="Wingdings" pitchFamily="2" charset="2"/>
              <a:buChar char="ü"/>
            </a:pPr>
            <a:r>
              <a:rPr lang="tr-TR" sz="2000" dirty="0" smtClean="0">
                <a:latin typeface="Arial" pitchFamily="34" charset="0"/>
                <a:cs typeface="Arial" pitchFamily="34" charset="0"/>
              </a:rPr>
              <a:t> 	Dövizli  </a:t>
            </a:r>
            <a:r>
              <a:rPr lang="tr-TR" sz="2000" dirty="0">
                <a:latin typeface="Arial" pitchFamily="34" charset="0"/>
                <a:cs typeface="Arial" pitchFamily="34" charset="0"/>
              </a:rPr>
              <a:t>Alacak ve borç tutarları Maliye Bakanlığı’nın yıl sonunda tebliğ ile ilan ettiği döviz kurlarıyla çarpılmak suretiyle düzeltilir. Oluşan kur farkları gelir    veya gider olarak sonuç hesaplarına yansıtılır. </a:t>
            </a:r>
            <a:r>
              <a:rPr lang="tr-TR" sz="2000" b="1" dirty="0">
                <a:latin typeface="Arial" pitchFamily="34" charset="0"/>
                <a:cs typeface="Arial" pitchFamily="34" charset="0"/>
              </a:rPr>
              <a:t>V.U.K. 280 Maddesi</a:t>
            </a:r>
            <a:r>
              <a:rPr lang="tr-TR" sz="2000" dirty="0">
                <a:latin typeface="Arial" pitchFamily="34" charset="0"/>
                <a:cs typeface="Arial" pitchFamily="34" charset="0"/>
              </a:rPr>
              <a:t> </a:t>
            </a:r>
          </a:p>
          <a:p>
            <a:endParaRPr lang="tr-TR"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Tree>
  </p:cSld>
  <p:clrMapOvr>
    <a:masterClrMapping/>
  </p:clrMapOvr>
  <p:transition spd="slow" advTm="2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404664"/>
            <a:ext cx="8640960" cy="6120680"/>
          </a:xfrm>
        </p:spPr>
        <p:txBody>
          <a:bodyPr>
            <a:normAutofit/>
          </a:bodyPr>
          <a:lstStyle/>
          <a:p>
            <a:pPr lvl="0" algn="just">
              <a:buFont typeface="Wingdings" pitchFamily="2" charset="2"/>
              <a:buChar char="ü"/>
            </a:pPr>
            <a:endParaRPr lang="tr-TR" sz="2000" dirty="0" smtClean="0">
              <a:latin typeface="Arial" pitchFamily="34" charset="0"/>
              <a:cs typeface="Arial" pitchFamily="34" charset="0"/>
            </a:endParaRPr>
          </a:p>
          <a:p>
            <a:pPr lvl="0" algn="just">
              <a:buFont typeface="Wingdings" pitchFamily="2" charset="2"/>
              <a:buChar char="ü"/>
            </a:pPr>
            <a:r>
              <a:rPr lang="tr-TR" sz="2000" dirty="0" smtClean="0">
                <a:latin typeface="Arial" pitchFamily="34" charset="0"/>
                <a:cs typeface="Arial" pitchFamily="34" charset="0"/>
              </a:rPr>
              <a:t>Dövizli </a:t>
            </a:r>
            <a:r>
              <a:rPr lang="tr-TR" sz="2000" dirty="0">
                <a:latin typeface="Arial" pitchFamily="34" charset="0"/>
                <a:cs typeface="Arial" pitchFamily="34" charset="0"/>
              </a:rPr>
              <a:t>veya dövize endeksli olarak düzenlenen faturalar dolayısıyla  </a:t>
            </a:r>
            <a:r>
              <a:rPr lang="tr-TR" sz="2000" b="1" dirty="0" smtClean="0">
                <a:latin typeface="Arial" pitchFamily="34" charset="0"/>
                <a:cs typeface="Arial" pitchFamily="34" charset="0"/>
              </a:rPr>
              <a:t>31.12.2013</a:t>
            </a:r>
            <a:r>
              <a:rPr lang="tr-TR" sz="2000" dirty="0" smtClean="0">
                <a:latin typeface="Arial" pitchFamily="34" charset="0"/>
                <a:cs typeface="Arial" pitchFamily="34" charset="0"/>
              </a:rPr>
              <a:t> </a:t>
            </a:r>
            <a:r>
              <a:rPr lang="tr-TR" sz="2000" dirty="0">
                <a:latin typeface="Arial" pitchFamily="34" charset="0"/>
                <a:cs typeface="Arial" pitchFamily="34" charset="0"/>
              </a:rPr>
              <a:t>tarihi itibariyle oluşan kur farkları gelir veya gider yazılır. Söz konusu fatura bedelleri tahsil edildiğinde tahsilat tarihi itibariyle kesinleşen kur farkı tutarı için KDV’li fatura düzenlenmesi gerekir</a:t>
            </a:r>
            <a:r>
              <a:rPr lang="tr-TR" sz="2000" dirty="0">
                <a:solidFill>
                  <a:srgbClr val="FF0000"/>
                </a:solidFill>
                <a:latin typeface="Arial" pitchFamily="34" charset="0"/>
                <a:cs typeface="Arial" pitchFamily="34" charset="0"/>
              </a:rPr>
              <a:t>. Kur farkı tutarları; her bir fatura için yapılan tahsilata göre ayrı ayrı hesaplanarak faturalanması gerekir.</a:t>
            </a:r>
            <a:r>
              <a:rPr lang="tr-TR" sz="2000" dirty="0">
                <a:latin typeface="Arial" pitchFamily="34" charset="0"/>
                <a:cs typeface="Arial" pitchFamily="34" charset="0"/>
              </a:rPr>
              <a:t> </a:t>
            </a:r>
            <a:r>
              <a:rPr lang="tr-TR" sz="2000" b="1" dirty="0">
                <a:latin typeface="Arial" pitchFamily="34" charset="0"/>
                <a:cs typeface="Arial" pitchFamily="34" charset="0"/>
              </a:rPr>
              <a:t>(105 Nolu KDV Tebliğ)</a:t>
            </a:r>
            <a:endParaRPr lang="tr-TR" sz="2000" dirty="0">
              <a:latin typeface="Arial" pitchFamily="34" charset="0"/>
              <a:cs typeface="Arial" pitchFamily="34" charset="0"/>
            </a:endParaRPr>
          </a:p>
          <a:p>
            <a:pPr algn="just">
              <a:buNone/>
            </a:pPr>
            <a:endParaRPr lang="tr-TR" sz="2000" dirty="0">
              <a:latin typeface="Arial" pitchFamily="34" charset="0"/>
              <a:cs typeface="Arial" pitchFamily="34" charset="0"/>
            </a:endParaRPr>
          </a:p>
          <a:p>
            <a:pPr lvl="0" algn="just">
              <a:buFont typeface="Wingdings" pitchFamily="2" charset="2"/>
              <a:buChar char="ü"/>
            </a:pPr>
            <a:r>
              <a:rPr lang="tr-TR" sz="2000" dirty="0">
                <a:latin typeface="Arial" pitchFamily="34" charset="0"/>
                <a:cs typeface="Arial" pitchFamily="34" charset="0"/>
              </a:rPr>
              <a:t>Yıl sonunda Alacak ve borç bakiyelerinin muhakkak mutabakatının yapılması gerekir. Bu yazılı olarak, mümkünse ıslak imzalı olarak gerçekleştirilmelidir. </a:t>
            </a:r>
          </a:p>
          <a:p>
            <a:pPr algn="just">
              <a:buNone/>
            </a:pPr>
            <a:endParaRPr lang="tr-TR" sz="2000" dirty="0">
              <a:latin typeface="Arial" pitchFamily="34" charset="0"/>
              <a:cs typeface="Arial" pitchFamily="34" charset="0"/>
            </a:endParaRPr>
          </a:p>
          <a:p>
            <a:pPr lvl="0" algn="just">
              <a:buFont typeface="Wingdings" pitchFamily="2" charset="2"/>
              <a:buChar char="ü"/>
            </a:pPr>
            <a:r>
              <a:rPr lang="tr-TR" sz="2000" dirty="0">
                <a:latin typeface="Arial" pitchFamily="34" charset="0"/>
                <a:cs typeface="Arial" pitchFamily="34" charset="0"/>
              </a:rPr>
              <a:t>Alacaklarda oluşan mutabakatsızlıkların sebebi araştırılmalı. Araştırma sonucu tespit yapılırsa gereken düzeltme yapılır. Tespit yapılamıyor ise fark gelir veya gider olarak kayıtlara alınarak düzeltme tamamlanır. Gider yazılan tutar KV beyannamesinde KKEG olarak dikkate alınır.</a:t>
            </a:r>
          </a:p>
          <a:p>
            <a:endParaRPr lang="tr-TR" dirty="0"/>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11</a:t>
            </a:fld>
            <a:endParaRPr lang="tr-TR"/>
          </a:p>
        </p:txBody>
      </p:sp>
    </p:spTree>
  </p:cSld>
  <p:clrMapOvr>
    <a:masterClrMapping/>
  </p:clrMapOvr>
  <p:transition spd="slow" advTm="20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188640"/>
            <a:ext cx="8363272" cy="6408712"/>
          </a:xfrm>
        </p:spPr>
        <p:txBody>
          <a:bodyPr>
            <a:normAutofit fontScale="47500" lnSpcReduction="20000"/>
          </a:bodyPr>
          <a:lstStyle/>
          <a:p>
            <a:pPr algn="just">
              <a:buFont typeface="Wingdings" pitchFamily="2" charset="2"/>
              <a:buChar char="Ø"/>
            </a:pPr>
            <a:endParaRPr lang="tr-TR" sz="4200" b="1" dirty="0" smtClean="0">
              <a:latin typeface="Arial" pitchFamily="34" charset="0"/>
              <a:cs typeface="Arial" pitchFamily="34" charset="0"/>
            </a:endParaRPr>
          </a:p>
          <a:p>
            <a:pPr algn="just">
              <a:buFont typeface="Wingdings" pitchFamily="2" charset="2"/>
              <a:buChar char="Ø"/>
            </a:pPr>
            <a:r>
              <a:rPr lang="tr-TR" sz="4200" b="1" dirty="0" smtClean="0">
                <a:latin typeface="Arial" pitchFamily="34" charset="0"/>
                <a:cs typeface="Arial" pitchFamily="34" charset="0"/>
              </a:rPr>
              <a:t>SENETLİ </a:t>
            </a:r>
            <a:r>
              <a:rPr lang="tr-TR" sz="4200" b="1" dirty="0">
                <a:latin typeface="Arial" pitchFamily="34" charset="0"/>
                <a:cs typeface="Arial" pitchFamily="34" charset="0"/>
              </a:rPr>
              <a:t>ALACAK VE BORÇLAR İÇİN REESKONT UYGULAMASI </a:t>
            </a:r>
            <a:endParaRPr lang="tr-TR" sz="4200" dirty="0">
              <a:latin typeface="Arial" pitchFamily="34" charset="0"/>
              <a:cs typeface="Arial" pitchFamily="34" charset="0"/>
            </a:endParaRPr>
          </a:p>
          <a:p>
            <a:pPr algn="just">
              <a:buNone/>
            </a:pPr>
            <a:endParaRPr lang="tr-TR" sz="3800" dirty="0">
              <a:latin typeface="Arial" pitchFamily="34" charset="0"/>
              <a:cs typeface="Arial" pitchFamily="34" charset="0"/>
            </a:endParaRPr>
          </a:p>
          <a:p>
            <a:pPr algn="just">
              <a:buNone/>
            </a:pPr>
            <a:r>
              <a:rPr lang="tr-TR" sz="3800" dirty="0" smtClean="0">
                <a:latin typeface="Arial" pitchFamily="34" charset="0"/>
                <a:cs typeface="Arial" pitchFamily="34" charset="0"/>
              </a:rPr>
              <a:t>	</a:t>
            </a:r>
            <a:r>
              <a:rPr lang="tr-TR" sz="3800" dirty="0">
                <a:latin typeface="Arial" pitchFamily="34" charset="0"/>
                <a:cs typeface="Arial" pitchFamily="34" charset="0"/>
              </a:rPr>
              <a:t>	Vadesi gelmemiş olan senede bağlı alacaklar değerleme gününün kıymetine irca olunabilir. Bu takdirde senette faiz nispeti açıklanmış ise bu nispet, açıklanmamışsa  T.C. Merkez Bankasının avanslar için iskonto haddi uygulanır</a:t>
            </a:r>
            <a:r>
              <a:rPr lang="tr-TR" sz="3800" b="1" dirty="0">
                <a:latin typeface="Arial" pitchFamily="34" charset="0"/>
                <a:cs typeface="Arial" pitchFamily="34" charset="0"/>
              </a:rPr>
              <a:t>. </a:t>
            </a:r>
            <a:r>
              <a:rPr lang="tr-TR" sz="3800" b="1" dirty="0">
                <a:solidFill>
                  <a:srgbClr val="FF0000"/>
                </a:solidFill>
                <a:latin typeface="Arial" pitchFamily="34" charset="0"/>
                <a:cs typeface="Arial" pitchFamily="34" charset="0"/>
              </a:rPr>
              <a:t>(Reeskont işlemleri sırasında iç iskonto yöntemi uygulanmalıdır). </a:t>
            </a:r>
            <a:r>
              <a:rPr lang="tr-TR" sz="3800" b="1" dirty="0">
                <a:latin typeface="Arial" pitchFamily="34" charset="0"/>
                <a:cs typeface="Arial" pitchFamily="34" charset="0"/>
              </a:rPr>
              <a:t>V.U.K. 285.Maddesi-V.U.K. 281. Maddesi </a:t>
            </a:r>
          </a:p>
          <a:p>
            <a:pPr algn="just">
              <a:buNone/>
            </a:pPr>
            <a:endParaRPr lang="tr-TR" sz="3800" dirty="0">
              <a:latin typeface="Arial" pitchFamily="34" charset="0"/>
              <a:cs typeface="Arial" pitchFamily="34" charset="0"/>
            </a:endParaRPr>
          </a:p>
          <a:p>
            <a:pPr algn="just">
              <a:buNone/>
            </a:pPr>
            <a:r>
              <a:rPr lang="tr-TR" sz="3800" b="1" dirty="0" smtClean="0">
                <a:latin typeface="Arial" pitchFamily="34" charset="0"/>
                <a:cs typeface="Arial" pitchFamily="34" charset="0"/>
              </a:rPr>
              <a:t>		64 Nolu </a:t>
            </a:r>
            <a:r>
              <a:rPr lang="tr-TR" sz="3800" b="1" dirty="0">
                <a:latin typeface="Arial" pitchFamily="34" charset="0"/>
                <a:cs typeface="Arial" pitchFamily="34" charset="0"/>
              </a:rPr>
              <a:t>VUK Sirkülerinde</a:t>
            </a:r>
            <a:r>
              <a:rPr lang="tr-TR" sz="3800" dirty="0">
                <a:latin typeface="Arial" pitchFamily="34" charset="0"/>
                <a:cs typeface="Arial" pitchFamily="34" charset="0"/>
              </a:rPr>
              <a:t> aşağıda yer verilen değerlendirme kapsamında Maliye İdaresi’nin VUK uygulaması açısından vadeli çeklerde reeskont yapılabileceği dair görüşüne yer verilmiştir.</a:t>
            </a:r>
          </a:p>
          <a:p>
            <a:pPr algn="just">
              <a:buNone/>
            </a:pPr>
            <a:r>
              <a:rPr lang="tr-TR" sz="3800" dirty="0">
                <a:latin typeface="Arial" pitchFamily="34" charset="0"/>
                <a:cs typeface="Arial" pitchFamily="34" charset="0"/>
              </a:rPr>
              <a:t> </a:t>
            </a:r>
          </a:p>
          <a:p>
            <a:pPr algn="just">
              <a:buNone/>
            </a:pPr>
            <a:r>
              <a:rPr lang="tr-TR" sz="3800" b="1" dirty="0" smtClean="0">
                <a:latin typeface="Arial" pitchFamily="34" charset="0"/>
                <a:cs typeface="Arial" pitchFamily="34" charset="0"/>
              </a:rPr>
              <a:t>	Dayanak</a:t>
            </a:r>
            <a:r>
              <a:rPr lang="tr-TR" sz="3800" b="1" dirty="0">
                <a:latin typeface="Arial" pitchFamily="34" charset="0"/>
                <a:cs typeface="Arial" pitchFamily="34" charset="0"/>
              </a:rPr>
              <a:t>;</a:t>
            </a:r>
            <a:endParaRPr lang="tr-TR" sz="3800" dirty="0">
              <a:latin typeface="Arial" pitchFamily="34" charset="0"/>
              <a:cs typeface="Arial" pitchFamily="34" charset="0"/>
            </a:endParaRPr>
          </a:p>
          <a:p>
            <a:pPr algn="just">
              <a:buNone/>
            </a:pPr>
            <a:r>
              <a:rPr lang="tr-TR" sz="3800" dirty="0">
                <a:latin typeface="Arial" pitchFamily="34" charset="0"/>
                <a:cs typeface="Arial" pitchFamily="34" charset="0"/>
              </a:rPr>
              <a:t>	</a:t>
            </a:r>
          </a:p>
          <a:p>
            <a:pPr algn="just">
              <a:buNone/>
            </a:pPr>
            <a:r>
              <a:rPr lang="tr-TR" sz="3800" b="1" dirty="0" smtClean="0">
                <a:latin typeface="Arial" pitchFamily="34" charset="0"/>
                <a:cs typeface="Arial" pitchFamily="34" charset="0"/>
              </a:rPr>
              <a:t>		5941 </a:t>
            </a:r>
            <a:r>
              <a:rPr lang="tr-TR" sz="3800" b="1" dirty="0">
                <a:latin typeface="Arial" pitchFamily="34" charset="0"/>
                <a:cs typeface="Arial" pitchFamily="34" charset="0"/>
              </a:rPr>
              <a:t>sayılı Kanunun </a:t>
            </a:r>
            <a:r>
              <a:rPr lang="tr-TR" sz="3800" dirty="0">
                <a:latin typeface="Arial" pitchFamily="34" charset="0"/>
                <a:cs typeface="Arial" pitchFamily="34" charset="0"/>
              </a:rPr>
              <a:t>geçici hükümlerine göre çekin üzerinde yazılı düzenleme tarihinden evvel ödenmek için bankaya ibrazının </a:t>
            </a:r>
            <a:r>
              <a:rPr lang="tr-TR" sz="3800" b="1" dirty="0">
                <a:latin typeface="Arial" pitchFamily="34" charset="0"/>
                <a:cs typeface="Arial" pitchFamily="34" charset="0"/>
              </a:rPr>
              <a:t>31.12.2017</a:t>
            </a:r>
            <a:r>
              <a:rPr lang="tr-TR" sz="3800" dirty="0">
                <a:latin typeface="Arial" pitchFamily="34" charset="0"/>
                <a:cs typeface="Arial" pitchFamily="34" charset="0"/>
              </a:rPr>
              <a:t> tarihine kadar geçersiz olması; ayrıca ana maddelere göre çekle ilgili hukuki takip yapılabilmesinin ve karşılıksız çıkan çekle ilgili müeyyide tatbik edilmesinin çekin üzerinde yazılı düzenleme tarihine</a:t>
            </a:r>
            <a:r>
              <a:rPr lang="tr-TR" sz="3800" b="1" i="1" dirty="0">
                <a:latin typeface="Arial" pitchFamily="34" charset="0"/>
                <a:cs typeface="Arial" pitchFamily="34" charset="0"/>
              </a:rPr>
              <a:t> göre kanuni ibraz </a:t>
            </a:r>
            <a:r>
              <a:rPr lang="tr-TR" sz="3800" dirty="0">
                <a:latin typeface="Arial" pitchFamily="34" charset="0"/>
                <a:cs typeface="Arial" pitchFamily="34" charset="0"/>
              </a:rPr>
              <a:t>süresi içerisinde ibraz edilmesine bağlı olması ve son olarak karşılıksız çıkan çekin bedelinin ödenmek istenmesi hâlinde kanuni faizin, üzerinde yazılı düzenleme tarihine göre kanunî ibraz tarihinden itibaren işlemesi dikkate alındığında, gerçek mahiyeti itibariyle çeklerin vergi uygulamaları bakımından vadeli olma hususiyetini kazandığını söylemek mümkün olacaktır.</a:t>
            </a:r>
          </a:p>
          <a:p>
            <a:pPr>
              <a:buNone/>
            </a:pPr>
            <a:endParaRPr lang="tr-TR" dirty="0"/>
          </a:p>
          <a:p>
            <a:endParaRPr lang="tr-TR" dirty="0"/>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12</a:t>
            </a:fld>
            <a:endParaRPr lang="tr-TR"/>
          </a:p>
        </p:txBody>
      </p:sp>
    </p:spTree>
  </p:cSld>
  <p:clrMapOvr>
    <a:masterClrMapping/>
  </p:clrMapOvr>
  <p:transition spd="slow" advTm="2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0" y="0"/>
            <a:ext cx="9144000" cy="6858000"/>
          </a:xfrm>
        </p:spPr>
        <p:txBody>
          <a:bodyPr>
            <a:normAutofit fontScale="40000" lnSpcReduction="20000"/>
          </a:bodyPr>
          <a:lstStyle/>
          <a:p>
            <a:pPr>
              <a:buFont typeface="Wingdings" pitchFamily="2" charset="2"/>
              <a:buChar char="Ø"/>
            </a:pPr>
            <a:endParaRPr lang="tr-TR" sz="3800" b="1" dirty="0" smtClean="0"/>
          </a:p>
          <a:p>
            <a:pPr>
              <a:buFont typeface="Wingdings" pitchFamily="2" charset="2"/>
              <a:buChar char="Ø"/>
            </a:pPr>
            <a:r>
              <a:rPr lang="tr-TR" sz="5000" b="1" dirty="0" smtClean="0">
                <a:latin typeface="Arial" pitchFamily="34" charset="0"/>
                <a:cs typeface="Arial" pitchFamily="34" charset="0"/>
              </a:rPr>
              <a:t>REESKONT </a:t>
            </a:r>
            <a:r>
              <a:rPr lang="tr-TR" sz="5000" b="1" dirty="0">
                <a:latin typeface="Arial" pitchFamily="34" charset="0"/>
                <a:cs typeface="Arial" pitchFamily="34" charset="0"/>
              </a:rPr>
              <a:t>UYGULAMA BİLGİLERİ</a:t>
            </a:r>
            <a:endParaRPr lang="tr-TR" sz="5000" dirty="0">
              <a:latin typeface="Arial" pitchFamily="34" charset="0"/>
              <a:cs typeface="Arial" pitchFamily="34" charset="0"/>
            </a:endParaRPr>
          </a:p>
          <a:p>
            <a:pPr algn="just">
              <a:buNone/>
            </a:pPr>
            <a:r>
              <a:rPr lang="tr-TR" sz="5000" dirty="0">
                <a:latin typeface="Arial" pitchFamily="34" charset="0"/>
                <a:cs typeface="Arial" pitchFamily="34" charset="0"/>
              </a:rPr>
              <a:t> </a:t>
            </a:r>
          </a:p>
          <a:p>
            <a:pPr lvl="0" algn="just">
              <a:buFont typeface="Wingdings" pitchFamily="2" charset="2"/>
              <a:buChar char="ü"/>
            </a:pPr>
            <a:r>
              <a:rPr lang="tr-TR" sz="5000" dirty="0">
                <a:latin typeface="Arial" pitchFamily="34" charset="0"/>
                <a:cs typeface="Arial" pitchFamily="34" charset="0"/>
              </a:rPr>
              <a:t>Reeskont uygulamasında esas alınacak faiz oranı, senet üzerinde belli edilmiş orandır. Eğer senet üzerinde belirtilmiş oran mevcut değilse, T.C. Merkez bankasının resmi iskonto haddi esas alınır.</a:t>
            </a:r>
            <a:r>
              <a:rPr lang="tr-TR" sz="5000" b="1" dirty="0">
                <a:latin typeface="Arial" pitchFamily="34" charset="0"/>
                <a:cs typeface="Arial" pitchFamily="34" charset="0"/>
              </a:rPr>
              <a:t>V.U.K. 281.Maddesi-285</a:t>
            </a:r>
            <a:endParaRPr lang="tr-TR" sz="5000" dirty="0">
              <a:latin typeface="Arial" pitchFamily="34" charset="0"/>
              <a:cs typeface="Arial" pitchFamily="34" charset="0"/>
            </a:endParaRPr>
          </a:p>
          <a:p>
            <a:pPr algn="just">
              <a:buNone/>
            </a:pPr>
            <a:r>
              <a:rPr lang="tr-TR" sz="5000" dirty="0">
                <a:latin typeface="Arial" pitchFamily="34" charset="0"/>
                <a:cs typeface="Arial" pitchFamily="34" charset="0"/>
              </a:rPr>
              <a:t> </a:t>
            </a:r>
          </a:p>
          <a:p>
            <a:pPr lvl="0" algn="just">
              <a:buFont typeface="Wingdings" pitchFamily="2" charset="2"/>
              <a:buChar char="ü"/>
            </a:pPr>
            <a:r>
              <a:rPr lang="tr-TR" sz="5000" dirty="0">
                <a:latin typeface="Arial" pitchFamily="34" charset="0"/>
                <a:cs typeface="Arial" pitchFamily="34" charset="0"/>
              </a:rPr>
              <a:t>Yabancı para cinsinden olan senede bağlı alacak ve borçlarda esas alınacak faiz oranı senette gösterilmemişse değerleme gününde geçerli olan Londra Bankalar Arası Faiz Oranı (LİBOR) esas alınacaktır. </a:t>
            </a:r>
            <a:r>
              <a:rPr lang="tr-TR" sz="5000" b="1" dirty="0">
                <a:latin typeface="Arial" pitchFamily="34" charset="0"/>
                <a:cs typeface="Arial" pitchFamily="34" charset="0"/>
              </a:rPr>
              <a:t>V.U.K. 280. Maddesi</a:t>
            </a:r>
            <a:endParaRPr lang="tr-TR" sz="5000" dirty="0">
              <a:latin typeface="Arial" pitchFamily="34" charset="0"/>
              <a:cs typeface="Arial" pitchFamily="34" charset="0"/>
            </a:endParaRPr>
          </a:p>
          <a:p>
            <a:pPr algn="just">
              <a:buNone/>
            </a:pPr>
            <a:r>
              <a:rPr lang="tr-TR" sz="5000" dirty="0">
                <a:latin typeface="Arial" pitchFamily="34" charset="0"/>
                <a:cs typeface="Arial" pitchFamily="34" charset="0"/>
              </a:rPr>
              <a:t> </a:t>
            </a:r>
          </a:p>
          <a:p>
            <a:pPr lvl="0" algn="just">
              <a:buFont typeface="Wingdings" pitchFamily="2" charset="2"/>
              <a:buChar char="ü"/>
            </a:pPr>
            <a:r>
              <a:rPr lang="tr-TR" sz="5000" dirty="0">
                <a:latin typeface="Arial" pitchFamily="34" charset="0"/>
                <a:cs typeface="Arial" pitchFamily="34" charset="0"/>
              </a:rPr>
              <a:t>Reeskonta tabi tutulan senede bağlı borç-alacak daha önce işletmenin sonuç hesaplarına (gelir veya gider yada maliyet olarak) etki etmiş bir alacak veya borç olması gerekir. </a:t>
            </a:r>
          </a:p>
          <a:p>
            <a:pPr algn="just">
              <a:buNone/>
            </a:pPr>
            <a:r>
              <a:rPr lang="tr-TR" sz="5000" dirty="0">
                <a:latin typeface="Arial" pitchFamily="34" charset="0"/>
                <a:cs typeface="Arial" pitchFamily="34" charset="0"/>
              </a:rPr>
              <a:t> </a:t>
            </a:r>
          </a:p>
          <a:p>
            <a:pPr lvl="0" algn="just">
              <a:buFont typeface="Wingdings" pitchFamily="2" charset="2"/>
              <a:buChar char="ü"/>
            </a:pPr>
            <a:r>
              <a:rPr lang="tr-TR" sz="5000" dirty="0">
                <a:latin typeface="Arial" pitchFamily="34" charset="0"/>
                <a:cs typeface="Arial" pitchFamily="34" charset="0"/>
              </a:rPr>
              <a:t>Vadesiz senetler için reeskont uygulaması yapılamaz. Aynı şekilde, vadesi belli olan ancak senede bağlanmayan alacak ve borçlar da reeskonta tabi tutulamaz.</a:t>
            </a:r>
          </a:p>
          <a:p>
            <a:pPr algn="just">
              <a:buNone/>
            </a:pPr>
            <a:r>
              <a:rPr lang="tr-TR" sz="5000" dirty="0">
                <a:latin typeface="Arial" pitchFamily="34" charset="0"/>
                <a:cs typeface="Arial" pitchFamily="34" charset="0"/>
              </a:rPr>
              <a:t> </a:t>
            </a:r>
          </a:p>
          <a:p>
            <a:pPr lvl="0" algn="just">
              <a:buFont typeface="Wingdings" pitchFamily="2" charset="2"/>
              <a:buChar char="ü"/>
            </a:pPr>
            <a:r>
              <a:rPr lang="tr-TR" sz="5000" dirty="0">
                <a:latin typeface="Arial" pitchFamily="34" charset="0"/>
                <a:cs typeface="Arial" pitchFamily="34" charset="0"/>
              </a:rPr>
              <a:t>Reeskont hesaplanmasında iç iskonto yönteminin kullanılması </a:t>
            </a:r>
            <a:r>
              <a:rPr lang="tr-TR" sz="5000" dirty="0" smtClean="0">
                <a:latin typeface="Arial" pitchFamily="34" charset="0"/>
                <a:cs typeface="Arial" pitchFamily="34" charset="0"/>
              </a:rPr>
              <a:t>gerekir.</a:t>
            </a:r>
          </a:p>
          <a:p>
            <a:pPr lvl="0" algn="just">
              <a:buNone/>
            </a:pPr>
            <a:endParaRPr lang="tr-TR" sz="5000" dirty="0" smtClean="0">
              <a:latin typeface="Arial" pitchFamily="34" charset="0"/>
              <a:cs typeface="Arial" pitchFamily="34" charset="0"/>
            </a:endParaRPr>
          </a:p>
          <a:p>
            <a:pPr lvl="0" algn="just">
              <a:buFont typeface="Wingdings" pitchFamily="2" charset="2"/>
              <a:buChar char="ü"/>
            </a:pPr>
            <a:r>
              <a:rPr lang="tr-TR" sz="5000" b="1" dirty="0">
                <a:latin typeface="Arial" pitchFamily="34" charset="0"/>
                <a:cs typeface="Arial" pitchFamily="34" charset="0"/>
              </a:rPr>
              <a:t>31.12.2013</a:t>
            </a:r>
            <a:r>
              <a:rPr lang="tr-TR" sz="5000" dirty="0">
                <a:latin typeface="Arial" pitchFamily="34" charset="0"/>
                <a:cs typeface="Arial" pitchFamily="34" charset="0"/>
              </a:rPr>
              <a:t> tarihi itibariyle vadesi geçmiş senetler için reeskont </a:t>
            </a:r>
            <a:r>
              <a:rPr lang="tr-TR" sz="5000" dirty="0" smtClean="0">
                <a:latin typeface="Arial" pitchFamily="34" charset="0"/>
                <a:cs typeface="Arial" pitchFamily="34" charset="0"/>
              </a:rPr>
              <a:t>ayrılamaz</a:t>
            </a:r>
          </a:p>
          <a:p>
            <a:pPr algn="just">
              <a:buFont typeface="Wingdings" pitchFamily="2" charset="2"/>
              <a:buChar char="ü"/>
            </a:pPr>
            <a:r>
              <a:rPr lang="tr-TR" sz="5000" dirty="0" smtClean="0">
                <a:latin typeface="Arial" pitchFamily="34" charset="0"/>
                <a:cs typeface="Arial" pitchFamily="34" charset="0"/>
              </a:rPr>
              <a:t>Avans olarak alınan (özellikle kampanyalı satışlarda) alacak senetleri için reeskont ayrılamaz.</a:t>
            </a:r>
          </a:p>
          <a:p>
            <a:pPr lvl="0" algn="just">
              <a:buFont typeface="Wingdings" pitchFamily="2" charset="2"/>
              <a:buChar char="ü"/>
            </a:pPr>
            <a:endParaRPr lang="tr-TR" sz="5000" dirty="0">
              <a:latin typeface="Arial" pitchFamily="34" charset="0"/>
              <a:cs typeface="Arial" pitchFamily="34" charset="0"/>
            </a:endParaRPr>
          </a:p>
          <a:p>
            <a:endParaRPr lang="tr-TR" sz="4000" dirty="0"/>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13</a:t>
            </a:fld>
            <a:endParaRPr lang="tr-TR"/>
          </a:p>
        </p:txBody>
      </p:sp>
    </p:spTree>
  </p:cSld>
  <p:clrMapOvr>
    <a:masterClrMapping/>
  </p:clrMapOvr>
  <p:transition spd="slow" advTm="20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0"/>
            <a:ext cx="8640960" cy="6669360"/>
          </a:xfrm>
        </p:spPr>
        <p:txBody>
          <a:bodyPr>
            <a:noAutofit/>
          </a:bodyPr>
          <a:lstStyle/>
          <a:p>
            <a:pPr algn="just">
              <a:buNone/>
            </a:pPr>
            <a:r>
              <a:rPr lang="tr-TR" sz="1400" dirty="0">
                <a:latin typeface="Arial" pitchFamily="34" charset="0"/>
                <a:cs typeface="Arial" pitchFamily="34" charset="0"/>
              </a:rPr>
              <a:t> </a:t>
            </a:r>
          </a:p>
          <a:p>
            <a:pPr lvl="0" algn="just">
              <a:buFont typeface="Wingdings" pitchFamily="2" charset="2"/>
              <a:buChar char="ü"/>
            </a:pPr>
            <a:r>
              <a:rPr lang="tr-TR" sz="1600" dirty="0">
                <a:latin typeface="Arial" pitchFamily="34" charset="0"/>
                <a:cs typeface="Arial" pitchFamily="34" charset="0"/>
              </a:rPr>
              <a:t>Hatır senetleri ve Hatır Çekleri için reeskont uygulanamaz.</a:t>
            </a:r>
          </a:p>
          <a:p>
            <a:pPr algn="just">
              <a:buNone/>
            </a:pPr>
            <a:r>
              <a:rPr lang="tr-TR" sz="1600" dirty="0">
                <a:latin typeface="Arial" pitchFamily="34" charset="0"/>
                <a:cs typeface="Arial" pitchFamily="34" charset="0"/>
              </a:rPr>
              <a:t> </a:t>
            </a:r>
          </a:p>
          <a:p>
            <a:pPr lvl="0" algn="just">
              <a:buFont typeface="Wingdings" pitchFamily="2" charset="2"/>
              <a:buChar char="ü"/>
            </a:pPr>
            <a:r>
              <a:rPr lang="tr-TR" sz="1600" dirty="0">
                <a:latin typeface="Arial" pitchFamily="34" charset="0"/>
                <a:cs typeface="Arial" pitchFamily="34" charset="0"/>
              </a:rPr>
              <a:t>Teminata verilen senetler ile tahsile verilen senetler üzerinde mükellefin hakkı devam ettiğinden bu senetlerin reeskonta tabi tutulması mümkündür.</a:t>
            </a:r>
          </a:p>
          <a:p>
            <a:pPr algn="just">
              <a:buNone/>
            </a:pPr>
            <a:r>
              <a:rPr lang="tr-TR" sz="1600" dirty="0">
                <a:latin typeface="Arial" pitchFamily="34" charset="0"/>
                <a:cs typeface="Arial" pitchFamily="34" charset="0"/>
              </a:rPr>
              <a:t> </a:t>
            </a:r>
          </a:p>
          <a:p>
            <a:pPr lvl="0" algn="just">
              <a:buFont typeface="Wingdings" pitchFamily="2" charset="2"/>
              <a:buChar char="ü"/>
            </a:pPr>
            <a:r>
              <a:rPr lang="tr-TR" sz="1600" dirty="0">
                <a:latin typeface="Arial" pitchFamily="34" charset="0"/>
                <a:cs typeface="Arial" pitchFamily="34" charset="0"/>
              </a:rPr>
              <a:t>Alacak senedinin KDV’ne isabet eden kısmı için de reeskont ayrılabilir</a:t>
            </a:r>
            <a:r>
              <a:rPr lang="tr-TR" sz="1600" dirty="0">
                <a:solidFill>
                  <a:srgbClr val="FF0000"/>
                </a:solidFill>
                <a:latin typeface="Arial" pitchFamily="34" charset="0"/>
                <a:cs typeface="Arial" pitchFamily="34" charset="0"/>
              </a:rPr>
              <a:t>.(Farklı Görüşler </a:t>
            </a:r>
            <a:r>
              <a:rPr lang="tr-TR" sz="1600" dirty="0" smtClean="0">
                <a:solidFill>
                  <a:srgbClr val="FF0000"/>
                </a:solidFill>
                <a:latin typeface="Arial" pitchFamily="34" charset="0"/>
                <a:cs typeface="Arial" pitchFamily="34" charset="0"/>
              </a:rPr>
              <a:t>ve Mukteza mevcuttur.)</a:t>
            </a:r>
            <a:endParaRPr lang="tr-TR" sz="1600" dirty="0">
              <a:solidFill>
                <a:srgbClr val="FF0000"/>
              </a:solidFill>
              <a:latin typeface="Arial" pitchFamily="34" charset="0"/>
              <a:cs typeface="Arial" pitchFamily="34" charset="0"/>
            </a:endParaRPr>
          </a:p>
          <a:p>
            <a:pPr algn="just">
              <a:buNone/>
            </a:pPr>
            <a:endParaRPr lang="tr-TR" sz="1600" dirty="0">
              <a:latin typeface="Arial" pitchFamily="34" charset="0"/>
              <a:cs typeface="Arial" pitchFamily="34" charset="0"/>
            </a:endParaRPr>
          </a:p>
          <a:p>
            <a:pPr lvl="0" algn="just">
              <a:buFont typeface="Wingdings" pitchFamily="2" charset="2"/>
              <a:buChar char="ü"/>
            </a:pPr>
            <a:r>
              <a:rPr lang="tr-TR" sz="1600" dirty="0">
                <a:latin typeface="Arial" pitchFamily="34" charset="0"/>
                <a:cs typeface="Arial" pitchFamily="34" charset="0"/>
              </a:rPr>
              <a:t>Alacak senetlerini reeskonta tabi tutan işletmeler borç senetlerini de reeskonta tabi tutmak zorundadırlar.</a:t>
            </a:r>
          </a:p>
          <a:p>
            <a:pPr algn="just">
              <a:buNone/>
            </a:pPr>
            <a:r>
              <a:rPr lang="tr-TR" sz="1600" dirty="0">
                <a:latin typeface="Arial" pitchFamily="34" charset="0"/>
                <a:cs typeface="Arial" pitchFamily="34" charset="0"/>
              </a:rPr>
              <a:t> </a:t>
            </a:r>
          </a:p>
          <a:p>
            <a:pPr lvl="0" algn="just">
              <a:buFont typeface="Wingdings" pitchFamily="2" charset="2"/>
              <a:buChar char="ü"/>
            </a:pPr>
            <a:r>
              <a:rPr lang="tr-TR" sz="1600" dirty="0">
                <a:latin typeface="Arial" pitchFamily="34" charset="0"/>
                <a:cs typeface="Arial" pitchFamily="34" charset="0"/>
              </a:rPr>
              <a:t>Şüpheli alacak karşılığı ayrılmış senetli alacaklar için reeskont hesaplanamaz. Yapılan hesaplamalar KKEG’dir.</a:t>
            </a:r>
          </a:p>
          <a:p>
            <a:pPr algn="just">
              <a:buNone/>
            </a:pPr>
            <a:r>
              <a:rPr lang="tr-TR" sz="1600" dirty="0">
                <a:latin typeface="Arial" pitchFamily="34" charset="0"/>
                <a:cs typeface="Arial" pitchFamily="34" charset="0"/>
              </a:rPr>
              <a:t> </a:t>
            </a:r>
          </a:p>
          <a:p>
            <a:pPr lvl="0" algn="just">
              <a:buFont typeface="Wingdings" pitchFamily="2" charset="2"/>
              <a:buChar char="ü"/>
            </a:pPr>
            <a:r>
              <a:rPr lang="tr-TR" sz="1600" dirty="0">
                <a:latin typeface="Arial" pitchFamily="34" charset="0"/>
                <a:cs typeface="Arial" pitchFamily="34" charset="0"/>
              </a:rPr>
              <a:t>Reeskont Uygulaması  ihtiyaridir.</a:t>
            </a:r>
          </a:p>
          <a:p>
            <a:pPr algn="just">
              <a:buNone/>
            </a:pPr>
            <a:r>
              <a:rPr lang="tr-TR" sz="1600" dirty="0">
                <a:latin typeface="Arial" pitchFamily="34" charset="0"/>
                <a:cs typeface="Arial" pitchFamily="34" charset="0"/>
              </a:rPr>
              <a:t> </a:t>
            </a:r>
          </a:p>
          <a:p>
            <a:pPr lvl="0" algn="just">
              <a:buFont typeface="Wingdings" pitchFamily="2" charset="2"/>
              <a:buChar char="ü"/>
            </a:pPr>
            <a:r>
              <a:rPr lang="tr-TR" sz="1600" dirty="0">
                <a:latin typeface="Arial" pitchFamily="34" charset="0"/>
                <a:cs typeface="Arial" pitchFamily="34" charset="0"/>
              </a:rPr>
              <a:t>Önceki yılda gider yazılan alacak senetleri reeskontlarının cari yılda ters kayıtla kapatılarak gelir yazılması gerekir.</a:t>
            </a:r>
          </a:p>
          <a:p>
            <a:pPr algn="just">
              <a:buNone/>
            </a:pPr>
            <a:r>
              <a:rPr lang="tr-TR" sz="1600" dirty="0">
                <a:latin typeface="Arial" pitchFamily="34" charset="0"/>
                <a:cs typeface="Arial" pitchFamily="34" charset="0"/>
              </a:rPr>
              <a:t> </a:t>
            </a:r>
          </a:p>
          <a:p>
            <a:pPr lvl="0" algn="just">
              <a:buFont typeface="Wingdings" pitchFamily="2" charset="2"/>
              <a:buChar char="ü"/>
            </a:pPr>
            <a:r>
              <a:rPr lang="tr-TR" sz="1600" dirty="0">
                <a:latin typeface="Arial" pitchFamily="34" charset="0"/>
                <a:cs typeface="Arial" pitchFamily="34" charset="0"/>
              </a:rPr>
              <a:t>Önceki yılda gelir yazılan borç senetleri reeskontlarının cari yılda ters kayıtla </a:t>
            </a:r>
            <a:r>
              <a:rPr lang="tr-TR" sz="1600" dirty="0" smtClean="0">
                <a:latin typeface="Arial" pitchFamily="34" charset="0"/>
                <a:cs typeface="Arial" pitchFamily="34" charset="0"/>
              </a:rPr>
              <a:t>kapatılarak </a:t>
            </a:r>
            <a:r>
              <a:rPr lang="tr-TR" sz="1600" dirty="0">
                <a:latin typeface="Arial" pitchFamily="34" charset="0"/>
                <a:cs typeface="Arial" pitchFamily="34" charset="0"/>
              </a:rPr>
              <a:t>gider yazılması gerekir.  </a:t>
            </a:r>
          </a:p>
          <a:p>
            <a:pPr lvl="0" algn="just">
              <a:buFont typeface="Wingdings" pitchFamily="2" charset="2"/>
              <a:buChar char="ü"/>
            </a:pPr>
            <a:r>
              <a:rPr lang="tr-TR" sz="1600" dirty="0">
                <a:latin typeface="Arial" pitchFamily="34" charset="0"/>
                <a:cs typeface="Arial" pitchFamily="34" charset="0"/>
              </a:rPr>
              <a:t>GVK md.42 kapsamındaki senetler, işin bittiği yıl itibariyle reeskonta tabi </a:t>
            </a:r>
            <a:r>
              <a:rPr lang="tr-TR" sz="1600" dirty="0" smtClean="0">
                <a:latin typeface="Arial" pitchFamily="34" charset="0"/>
                <a:cs typeface="Arial" pitchFamily="34" charset="0"/>
              </a:rPr>
              <a:t> tutulabilirler</a:t>
            </a:r>
            <a:r>
              <a:rPr lang="tr-TR" sz="1600" b="1" dirty="0">
                <a:solidFill>
                  <a:srgbClr val="FF0000"/>
                </a:solidFill>
                <a:latin typeface="Arial" pitchFamily="34" charset="0"/>
                <a:cs typeface="Arial" pitchFamily="34" charset="0"/>
              </a:rPr>
              <a:t>.( YILLARA YAYGIN İNŞAAT TAAHHÜT VE ONARIM İŞLETMELERİNDE)</a:t>
            </a:r>
          </a:p>
          <a:p>
            <a:pPr algn="just">
              <a:buNone/>
            </a:pPr>
            <a:r>
              <a:rPr lang="tr-TR" sz="1600" dirty="0">
                <a:latin typeface="Arial" pitchFamily="34" charset="0"/>
                <a:cs typeface="Arial" pitchFamily="34" charset="0"/>
              </a:rPr>
              <a:t> </a:t>
            </a:r>
          </a:p>
          <a:p>
            <a:pPr algn="just"/>
            <a:endParaRPr lang="tr-TR" sz="1400" dirty="0">
              <a:latin typeface="Arial" pitchFamily="34" charset="0"/>
              <a:cs typeface="Arial" pitchFamily="34" charset="0"/>
            </a:endParaRPr>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14</a:t>
            </a:fld>
            <a:endParaRPr lang="tr-TR"/>
          </a:p>
        </p:txBody>
      </p:sp>
    </p:spTree>
  </p:cSld>
  <p:clrMapOvr>
    <a:masterClrMapping/>
  </p:clrMapOvr>
  <p:transition spd="slow" advTm="20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188640"/>
            <a:ext cx="8568952" cy="6480720"/>
          </a:xfrm>
        </p:spPr>
        <p:txBody>
          <a:bodyPr>
            <a:normAutofit fontScale="62500" lnSpcReduction="20000"/>
          </a:bodyPr>
          <a:lstStyle/>
          <a:p>
            <a:pPr algn="just">
              <a:buFont typeface="Wingdings" pitchFamily="2" charset="2"/>
              <a:buChar char="Ø"/>
            </a:pPr>
            <a:r>
              <a:rPr lang="tr-TR" b="1" dirty="0">
                <a:latin typeface="Arial" pitchFamily="34" charset="0"/>
                <a:cs typeface="Arial" pitchFamily="34" charset="0"/>
              </a:rPr>
              <a:t>ŞÜPHELİ TİCARİ ALACAKLAR BİLGİLENDİRME </a:t>
            </a:r>
            <a:endParaRPr lang="tr-TR" dirty="0">
              <a:latin typeface="Arial" pitchFamily="34" charset="0"/>
              <a:cs typeface="Arial" pitchFamily="34" charset="0"/>
            </a:endParaRPr>
          </a:p>
          <a:p>
            <a:pPr algn="just">
              <a:buNone/>
            </a:pPr>
            <a:r>
              <a:rPr lang="tr-TR" b="1" dirty="0">
                <a:latin typeface="Arial" pitchFamily="34" charset="0"/>
                <a:cs typeface="Arial" pitchFamily="34" charset="0"/>
              </a:rPr>
              <a:t> </a:t>
            </a:r>
            <a:endParaRPr lang="tr-TR" dirty="0">
              <a:latin typeface="Arial" pitchFamily="34" charset="0"/>
              <a:cs typeface="Arial" pitchFamily="34" charset="0"/>
            </a:endParaRPr>
          </a:p>
          <a:p>
            <a:pPr algn="just">
              <a:buFont typeface="Wingdings" pitchFamily="2" charset="2"/>
              <a:buChar char="ü"/>
            </a:pPr>
            <a:r>
              <a:rPr lang="tr-TR" dirty="0">
                <a:latin typeface="Arial" pitchFamily="34" charset="0"/>
                <a:cs typeface="Arial" pitchFamily="34" charset="0"/>
              </a:rPr>
              <a:t>Bilanço esasında defter tutulması ve ticari ve zirai kazancın elde edilmesi ve idame ettirilmesi ile ilgili olmak şartıyla; </a:t>
            </a:r>
            <a:r>
              <a:rPr lang="tr-TR" b="1" dirty="0">
                <a:latin typeface="Arial" pitchFamily="34" charset="0"/>
                <a:cs typeface="Arial" pitchFamily="34" charset="0"/>
              </a:rPr>
              <a:t>(V.U.K. 323. Maddesi)</a:t>
            </a:r>
            <a:endParaRPr lang="tr-TR" dirty="0">
              <a:latin typeface="Arial" pitchFamily="34" charset="0"/>
              <a:cs typeface="Arial" pitchFamily="34" charset="0"/>
            </a:endParaRPr>
          </a:p>
          <a:p>
            <a:pPr algn="just">
              <a:buNone/>
            </a:pPr>
            <a:r>
              <a:rPr lang="tr-TR" dirty="0">
                <a:latin typeface="Arial" pitchFamily="34" charset="0"/>
                <a:cs typeface="Arial" pitchFamily="34" charset="0"/>
              </a:rPr>
              <a:t> </a:t>
            </a:r>
          </a:p>
          <a:p>
            <a:pPr lvl="0" algn="just">
              <a:buFont typeface="Wingdings" pitchFamily="2" charset="2"/>
              <a:buChar char="ü"/>
            </a:pPr>
            <a:r>
              <a:rPr lang="tr-TR" dirty="0">
                <a:latin typeface="Arial" pitchFamily="34" charset="0"/>
                <a:cs typeface="Arial" pitchFamily="34" charset="0"/>
              </a:rPr>
              <a:t>Dava ve icra safhasında bulunan alacaklar,</a:t>
            </a:r>
          </a:p>
          <a:p>
            <a:pPr algn="just">
              <a:buNone/>
            </a:pPr>
            <a:r>
              <a:rPr lang="tr-TR" dirty="0">
                <a:latin typeface="Arial" pitchFamily="34" charset="0"/>
                <a:cs typeface="Arial" pitchFamily="34" charset="0"/>
              </a:rPr>
              <a:t> </a:t>
            </a:r>
          </a:p>
          <a:p>
            <a:pPr lvl="0" algn="just">
              <a:buFont typeface="Wingdings" pitchFamily="2" charset="2"/>
              <a:buChar char="ü"/>
            </a:pPr>
            <a:r>
              <a:rPr lang="tr-TR" dirty="0">
                <a:latin typeface="Arial" pitchFamily="34" charset="0"/>
                <a:cs typeface="Arial" pitchFamily="34" charset="0"/>
              </a:rPr>
              <a:t>Yapılan protestoya veya yazı ile bir defadan fazla istenilmesine rağmen borçlu tarafından ödenmemiş bulunan dava ve icra takibine değmeyecek derecede küçük alacaklar, şüpheli alacak sayılır</a:t>
            </a:r>
            <a:r>
              <a:rPr lang="tr-TR" dirty="0" smtClean="0">
                <a:latin typeface="Arial" pitchFamily="34" charset="0"/>
                <a:cs typeface="Arial" pitchFamily="34" charset="0"/>
              </a:rPr>
              <a:t>.</a:t>
            </a:r>
          </a:p>
          <a:p>
            <a:pPr lvl="0" algn="just">
              <a:buFont typeface="Wingdings" pitchFamily="2" charset="2"/>
              <a:buChar char="ü"/>
            </a:pPr>
            <a:endParaRPr lang="tr-TR" dirty="0">
              <a:latin typeface="Arial" pitchFamily="34" charset="0"/>
              <a:cs typeface="Arial" pitchFamily="34" charset="0"/>
            </a:endParaRPr>
          </a:p>
          <a:p>
            <a:pPr lvl="0" algn="just">
              <a:buFont typeface="Wingdings" pitchFamily="2" charset="2"/>
              <a:buChar char="ü"/>
            </a:pPr>
            <a:r>
              <a:rPr lang="tr-TR" dirty="0">
                <a:latin typeface="Arial" pitchFamily="34" charset="0"/>
                <a:cs typeface="Arial" pitchFamily="34" charset="0"/>
              </a:rPr>
              <a:t>Şüpheli alacağın teminatsız kısmı için pasifte karşılık ayrılabilir. Teminatlı alacaklar şüpheli alacak uygulamasına konu olmazlar </a:t>
            </a:r>
            <a:r>
              <a:rPr lang="tr-TR" b="1" dirty="0">
                <a:latin typeface="Arial" pitchFamily="34" charset="0"/>
                <a:cs typeface="Arial" pitchFamily="34" charset="0"/>
              </a:rPr>
              <a:t>(Danıştay K.).</a:t>
            </a:r>
            <a:endParaRPr lang="tr-TR" dirty="0">
              <a:latin typeface="Arial" pitchFamily="34" charset="0"/>
              <a:cs typeface="Arial" pitchFamily="34" charset="0"/>
            </a:endParaRPr>
          </a:p>
          <a:p>
            <a:pPr algn="just">
              <a:buNone/>
            </a:pPr>
            <a:r>
              <a:rPr lang="tr-TR" dirty="0">
                <a:latin typeface="Arial" pitchFamily="34" charset="0"/>
                <a:cs typeface="Arial" pitchFamily="34" charset="0"/>
              </a:rPr>
              <a:t> </a:t>
            </a:r>
          </a:p>
          <a:p>
            <a:pPr lvl="0" algn="just">
              <a:buFont typeface="Wingdings" pitchFamily="2" charset="2"/>
              <a:buChar char="ü"/>
            </a:pPr>
            <a:r>
              <a:rPr lang="tr-TR" dirty="0">
                <a:latin typeface="Arial" pitchFamily="34" charset="0"/>
                <a:cs typeface="Arial" pitchFamily="34" charset="0"/>
              </a:rPr>
              <a:t>Kamu idare ve müesseselerinden olan alacağın tahsil edilememesi ve bu yüzden bir zararın oluşması ihtimali olmadığından bu tür alacaklar için prensip olarak şüphelilikten </a:t>
            </a:r>
            <a:r>
              <a:rPr lang="tr-TR" dirty="0" smtClean="0">
                <a:latin typeface="Arial" pitchFamily="34" charset="0"/>
                <a:cs typeface="Arial" pitchFamily="34" charset="0"/>
              </a:rPr>
              <a:t>bahsedilemez. </a:t>
            </a:r>
            <a:r>
              <a:rPr lang="tr-TR" dirty="0" smtClean="0">
                <a:solidFill>
                  <a:srgbClr val="FF0000"/>
                </a:solidFill>
                <a:latin typeface="Arial" pitchFamily="34" charset="0"/>
                <a:cs typeface="Arial" pitchFamily="34" charset="0"/>
              </a:rPr>
              <a:t>Aksi yönde yargı Kararları Mevcuttur.</a:t>
            </a:r>
            <a:endParaRPr lang="tr-TR" dirty="0">
              <a:solidFill>
                <a:srgbClr val="FF0000"/>
              </a:solidFill>
              <a:latin typeface="Arial" pitchFamily="34" charset="0"/>
              <a:cs typeface="Arial" pitchFamily="34" charset="0"/>
            </a:endParaRPr>
          </a:p>
          <a:p>
            <a:pPr algn="just">
              <a:buNone/>
            </a:pPr>
            <a:r>
              <a:rPr lang="tr-TR" dirty="0">
                <a:latin typeface="Arial" pitchFamily="34" charset="0"/>
                <a:cs typeface="Arial" pitchFamily="34" charset="0"/>
              </a:rPr>
              <a:t> </a:t>
            </a:r>
          </a:p>
          <a:p>
            <a:pPr lvl="0" algn="just">
              <a:buFont typeface="Wingdings" pitchFamily="2" charset="2"/>
              <a:buChar char="ü"/>
            </a:pPr>
            <a:r>
              <a:rPr lang="tr-TR" dirty="0">
                <a:latin typeface="Arial" pitchFamily="34" charset="0"/>
                <a:cs typeface="Arial" pitchFamily="34" charset="0"/>
              </a:rPr>
              <a:t>Şüpheli alacağın sonradan tahsil edilen miktarı tahsil edildiği dönemde gelir olarak dikkate alınır.</a:t>
            </a:r>
          </a:p>
          <a:p>
            <a:pPr algn="just"/>
            <a:endParaRPr lang="tr-TR" dirty="0">
              <a:latin typeface="Arial" pitchFamily="34" charset="0"/>
              <a:cs typeface="Arial" pitchFamily="34" charset="0"/>
            </a:endParaRPr>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15</a:t>
            </a:fld>
            <a:endParaRPr lang="tr-TR"/>
          </a:p>
        </p:txBody>
      </p:sp>
    </p:spTree>
  </p:cSld>
  <p:clrMapOvr>
    <a:masterClrMapping/>
  </p:clrMapOvr>
  <p:transition spd="slow" advTm="2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332656"/>
            <a:ext cx="8640960" cy="6264696"/>
          </a:xfrm>
        </p:spPr>
        <p:txBody>
          <a:bodyPr>
            <a:normAutofit fontScale="47500" lnSpcReduction="20000"/>
          </a:bodyPr>
          <a:lstStyle/>
          <a:p>
            <a:pPr lvl="0" algn="just">
              <a:buFont typeface="Wingdings" pitchFamily="2" charset="2"/>
              <a:buChar char="ü"/>
            </a:pPr>
            <a:r>
              <a:rPr lang="tr-TR" sz="4200" dirty="0"/>
              <a:t>Alacak şüpheli hale geldiği dönemde karşılık ayrılabilir. (Ancak şüpheli halde geldiği yılda karşılık ayrılmayan alacak için izleyen yılda karşılık ayrılabileceği hususunda </a:t>
            </a:r>
            <a:r>
              <a:rPr lang="tr-TR" sz="4200" dirty="0" smtClean="0"/>
              <a:t>Danıştay'ın </a:t>
            </a:r>
            <a:r>
              <a:rPr lang="tr-TR" sz="4200" dirty="0"/>
              <a:t>kararı vardır. </a:t>
            </a:r>
            <a:r>
              <a:rPr lang="tr-TR" sz="4200" b="1" dirty="0"/>
              <a:t>(Dnş. 4.  10.11.1992 T.E. 1992/719 K. 1992/4809 Sayılı Karar)  </a:t>
            </a:r>
            <a:endParaRPr lang="tr-TR" sz="4200" dirty="0"/>
          </a:p>
          <a:p>
            <a:pPr algn="just">
              <a:buNone/>
            </a:pPr>
            <a:r>
              <a:rPr lang="tr-TR" sz="4200" b="1" dirty="0"/>
              <a:t> </a:t>
            </a:r>
            <a:endParaRPr lang="tr-TR" sz="4200" dirty="0"/>
          </a:p>
          <a:p>
            <a:pPr lvl="0" algn="just">
              <a:buFont typeface="Wingdings" pitchFamily="2" charset="2"/>
              <a:buChar char="ü"/>
            </a:pPr>
            <a:r>
              <a:rPr lang="tr-TR" sz="4200" dirty="0"/>
              <a:t> Şüpheli hale gelen verilen avanslar için şüpheli alacak karşılığı ayrılamaz. (Aksi görüşlerde mevcuttur)</a:t>
            </a:r>
          </a:p>
          <a:p>
            <a:pPr algn="just">
              <a:buNone/>
            </a:pPr>
            <a:r>
              <a:rPr lang="tr-TR" sz="4200" dirty="0"/>
              <a:t> </a:t>
            </a:r>
          </a:p>
          <a:p>
            <a:pPr lvl="0" algn="just">
              <a:buFont typeface="Wingdings" pitchFamily="2" charset="2"/>
              <a:buChar char="ü"/>
            </a:pPr>
            <a:r>
              <a:rPr lang="tr-TR" sz="4200" dirty="0"/>
              <a:t> KDV alacakları için şüpheli alacak karşılığı ayrılabilir.</a:t>
            </a:r>
            <a:r>
              <a:rPr lang="tr-TR" sz="4200" b="1" dirty="0"/>
              <a:t>(334 Nolu V.U.K. Tebliğ)</a:t>
            </a:r>
            <a:endParaRPr lang="tr-TR" sz="4200" dirty="0"/>
          </a:p>
          <a:p>
            <a:pPr algn="just">
              <a:buNone/>
            </a:pPr>
            <a:r>
              <a:rPr lang="tr-TR" sz="4200" dirty="0"/>
              <a:t> </a:t>
            </a:r>
          </a:p>
          <a:p>
            <a:pPr lvl="0" algn="just">
              <a:buFont typeface="Wingdings" pitchFamily="2" charset="2"/>
              <a:buChar char="ü"/>
            </a:pPr>
            <a:r>
              <a:rPr lang="tr-TR" sz="4200" dirty="0"/>
              <a:t> Kampanyalı satışlarda dönemi gelmeyen erken (peşinat olarak) alınmış senetler için karşılık ayrılamaz.</a:t>
            </a:r>
          </a:p>
          <a:p>
            <a:pPr algn="just">
              <a:buNone/>
            </a:pPr>
            <a:r>
              <a:rPr lang="tr-TR" sz="4200" dirty="0"/>
              <a:t> </a:t>
            </a:r>
          </a:p>
          <a:p>
            <a:pPr lvl="0" algn="just">
              <a:buFont typeface="Wingdings" pitchFamily="2" charset="2"/>
              <a:buChar char="ü"/>
            </a:pPr>
            <a:r>
              <a:rPr lang="tr-TR" sz="4200" dirty="0"/>
              <a:t> İcra takibi ciddi olmalıdır (Danıştay K.).</a:t>
            </a:r>
          </a:p>
          <a:p>
            <a:pPr algn="just">
              <a:buNone/>
            </a:pPr>
            <a:r>
              <a:rPr lang="tr-TR" sz="4200" dirty="0"/>
              <a:t> </a:t>
            </a:r>
          </a:p>
          <a:p>
            <a:pPr lvl="0" algn="just">
              <a:buFont typeface="Wingdings" pitchFamily="2" charset="2"/>
              <a:buChar char="ü"/>
            </a:pPr>
            <a:r>
              <a:rPr lang="tr-TR" sz="4200" dirty="0"/>
              <a:t>Şüpheli alacak karşılığı ayrılması ihtiyaridir.</a:t>
            </a:r>
          </a:p>
          <a:p>
            <a:pPr algn="just">
              <a:buFont typeface="Wingdings" pitchFamily="2" charset="2"/>
              <a:buChar char="ü"/>
            </a:pPr>
            <a:endParaRPr lang="tr-TR" sz="4200" dirty="0" smtClean="0"/>
          </a:p>
          <a:p>
            <a:pPr algn="just">
              <a:buFont typeface="Wingdings" pitchFamily="2" charset="2"/>
              <a:buChar char="ü"/>
            </a:pPr>
            <a:r>
              <a:rPr lang="tr-TR" sz="4200" dirty="0" smtClean="0"/>
              <a:t>Vergi </a:t>
            </a:r>
            <a:r>
              <a:rPr lang="tr-TR" sz="4200" dirty="0"/>
              <a:t>otoritesi, ticari alacakların karşılık ayrılma suretiyle zarara intikal ettirilebilmesi için, Alacağın daha önce hasılat olarak kayıtlara intikal ettirilmesi gerektiğini şart koşmuştur. </a:t>
            </a:r>
            <a:r>
              <a:rPr lang="tr-TR" sz="4200" b="1" dirty="0"/>
              <a:t>(Faktoring şirketleri için) </a:t>
            </a:r>
            <a:r>
              <a:rPr lang="tr-TR" sz="4200" dirty="0"/>
              <a:t>İlgili konu için Danıştay aksi yönde karar vermiştir. Ticari ve zirai kazançtan elde edilmesi yeterlidir. </a:t>
            </a:r>
          </a:p>
          <a:p>
            <a:pPr algn="just">
              <a:buNone/>
            </a:pPr>
            <a:r>
              <a:rPr lang="tr-TR" sz="4200" dirty="0"/>
              <a:t> </a:t>
            </a:r>
          </a:p>
          <a:p>
            <a:endParaRPr lang="tr-TR" dirty="0"/>
          </a:p>
        </p:txBody>
      </p:sp>
      <p:sp>
        <p:nvSpPr>
          <p:cNvPr id="9" name="8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10" name="9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16</a:t>
            </a:fld>
            <a:endParaRPr lang="tr-TR"/>
          </a:p>
        </p:txBody>
      </p:sp>
    </p:spTree>
  </p:cSld>
  <p:clrMapOvr>
    <a:masterClrMapping/>
  </p:clrMapOvr>
  <p:transition spd="slow" advTm="20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332656"/>
            <a:ext cx="8640960" cy="6336704"/>
          </a:xfrm>
        </p:spPr>
        <p:txBody>
          <a:bodyPr>
            <a:normAutofit fontScale="40000" lnSpcReduction="20000"/>
          </a:bodyPr>
          <a:lstStyle/>
          <a:p>
            <a:pPr algn="ctr">
              <a:buNone/>
            </a:pPr>
            <a:r>
              <a:rPr lang="tr-TR" sz="6000" b="1" u="sng" dirty="0">
                <a:solidFill>
                  <a:srgbClr val="FF0000"/>
                </a:solidFill>
                <a:latin typeface="Arial" pitchFamily="34" charset="0"/>
                <a:cs typeface="Arial" pitchFamily="34" charset="0"/>
              </a:rPr>
              <a:t>SABİT KIYMETLERİN </a:t>
            </a:r>
            <a:r>
              <a:rPr lang="tr-TR" sz="6000" b="1" u="sng" dirty="0" smtClean="0">
                <a:solidFill>
                  <a:srgbClr val="FF0000"/>
                </a:solidFill>
                <a:latin typeface="Arial" pitchFamily="34" charset="0"/>
                <a:cs typeface="Arial" pitchFamily="34" charset="0"/>
              </a:rPr>
              <a:t>DEĞERLENMESİ</a:t>
            </a:r>
          </a:p>
          <a:p>
            <a:endParaRPr lang="tr-TR" sz="4200" b="1" u="sng" dirty="0" smtClean="0">
              <a:latin typeface="Arial" pitchFamily="34" charset="0"/>
              <a:cs typeface="Arial" pitchFamily="34" charset="0"/>
            </a:endParaRPr>
          </a:p>
          <a:p>
            <a:pPr algn="just">
              <a:buNone/>
            </a:pPr>
            <a:r>
              <a:rPr lang="tr-TR" sz="4200" b="1" dirty="0" smtClean="0">
                <a:latin typeface="Arial" pitchFamily="34" charset="0"/>
                <a:cs typeface="Arial" pitchFamily="34" charset="0"/>
              </a:rPr>
              <a:t>		Gayrimenkullerde</a:t>
            </a:r>
            <a:r>
              <a:rPr lang="tr-TR" sz="4200" b="1" dirty="0">
                <a:latin typeface="Arial" pitchFamily="34" charset="0"/>
                <a:cs typeface="Arial" pitchFamily="34" charset="0"/>
              </a:rPr>
              <a:t>, maliyet bedeline, </a:t>
            </a:r>
            <a:r>
              <a:rPr lang="tr-TR" sz="4200" b="1" dirty="0" smtClean="0">
                <a:latin typeface="Arial" pitchFamily="34" charset="0"/>
                <a:cs typeface="Arial" pitchFamily="34" charset="0"/>
              </a:rPr>
              <a:t>satın alma </a:t>
            </a:r>
            <a:r>
              <a:rPr lang="tr-TR" sz="4200" b="1" dirty="0">
                <a:latin typeface="Arial" pitchFamily="34" charset="0"/>
                <a:cs typeface="Arial" pitchFamily="34" charset="0"/>
              </a:rPr>
              <a:t>bedelinden başka, aşağıdaki giderler </a:t>
            </a:r>
            <a:r>
              <a:rPr lang="tr-TR" sz="4200" b="1" dirty="0" smtClean="0">
                <a:latin typeface="Arial" pitchFamily="34" charset="0"/>
                <a:cs typeface="Arial" pitchFamily="34" charset="0"/>
              </a:rPr>
              <a:t>dahil edilir : </a:t>
            </a:r>
            <a:r>
              <a:rPr lang="tr-TR" sz="4200" b="1" dirty="0">
                <a:latin typeface="Arial" pitchFamily="34" charset="0"/>
                <a:cs typeface="Arial" pitchFamily="34" charset="0"/>
              </a:rPr>
              <a:t>(V.U.K. 270. Maddesi)</a:t>
            </a:r>
            <a:endParaRPr lang="tr-TR" sz="4200" dirty="0">
              <a:latin typeface="Arial" pitchFamily="34" charset="0"/>
              <a:cs typeface="Arial" pitchFamily="34" charset="0"/>
            </a:endParaRPr>
          </a:p>
          <a:p>
            <a:pPr algn="just">
              <a:buNone/>
            </a:pPr>
            <a:r>
              <a:rPr lang="tr-TR" sz="4200" b="1" dirty="0">
                <a:latin typeface="Arial" pitchFamily="34" charset="0"/>
                <a:cs typeface="Arial" pitchFamily="34" charset="0"/>
              </a:rPr>
              <a:t> </a:t>
            </a:r>
            <a:endParaRPr lang="tr-TR" sz="4200" dirty="0">
              <a:latin typeface="Arial" pitchFamily="34" charset="0"/>
              <a:cs typeface="Arial" pitchFamily="34" charset="0"/>
            </a:endParaRPr>
          </a:p>
          <a:p>
            <a:pPr lvl="0" algn="just">
              <a:buFont typeface="Wingdings" pitchFamily="2" charset="2"/>
              <a:buChar char="ü"/>
            </a:pPr>
            <a:r>
              <a:rPr lang="tr-TR" sz="4200" dirty="0" smtClean="0">
                <a:latin typeface="Arial" pitchFamily="34" charset="0"/>
                <a:cs typeface="Arial" pitchFamily="34" charset="0"/>
              </a:rPr>
              <a:t>Makina </a:t>
            </a:r>
            <a:r>
              <a:rPr lang="tr-TR" sz="4200" dirty="0">
                <a:latin typeface="Arial" pitchFamily="34" charset="0"/>
                <a:cs typeface="Arial" pitchFamily="34" charset="0"/>
              </a:rPr>
              <a:t>ve tesisatta gümrük vergileri, nakliye ve montaj giderleri,</a:t>
            </a:r>
          </a:p>
          <a:p>
            <a:pPr algn="just">
              <a:buNone/>
            </a:pPr>
            <a:r>
              <a:rPr lang="tr-TR" sz="4200" dirty="0" smtClean="0">
                <a:latin typeface="Arial" pitchFamily="34" charset="0"/>
                <a:cs typeface="Arial" pitchFamily="34" charset="0"/>
              </a:rPr>
              <a:t>	</a:t>
            </a:r>
            <a:r>
              <a:rPr lang="tr-TR" sz="4200" dirty="0">
                <a:latin typeface="Arial" pitchFamily="34" charset="0"/>
                <a:cs typeface="Arial" pitchFamily="34" charset="0"/>
              </a:rPr>
              <a:t> </a:t>
            </a:r>
          </a:p>
          <a:p>
            <a:pPr lvl="0" algn="just">
              <a:buFont typeface="Wingdings" pitchFamily="2" charset="2"/>
              <a:buChar char="ü"/>
            </a:pPr>
            <a:r>
              <a:rPr lang="tr-TR" sz="4200" dirty="0">
                <a:latin typeface="Arial" pitchFamily="34" charset="0"/>
                <a:cs typeface="Arial" pitchFamily="34" charset="0"/>
              </a:rPr>
              <a:t>Mevcut bir binanın satın alınarak yıkılmasından ve arsasının tesviyesinden mütevellit giderler.</a:t>
            </a:r>
          </a:p>
          <a:p>
            <a:pPr algn="just">
              <a:buNone/>
            </a:pPr>
            <a:r>
              <a:rPr lang="tr-TR" sz="4200" dirty="0" smtClean="0">
                <a:latin typeface="Arial" pitchFamily="34" charset="0"/>
                <a:cs typeface="Arial" pitchFamily="34" charset="0"/>
              </a:rPr>
              <a:t>	</a:t>
            </a:r>
            <a:r>
              <a:rPr lang="tr-TR" sz="4200" dirty="0">
                <a:latin typeface="Arial" pitchFamily="34" charset="0"/>
                <a:cs typeface="Arial" pitchFamily="34" charset="0"/>
              </a:rPr>
              <a:t> </a:t>
            </a:r>
          </a:p>
          <a:p>
            <a:pPr lvl="0" algn="just">
              <a:buFont typeface="Wingdings" pitchFamily="2" charset="2"/>
              <a:buChar char="ü"/>
            </a:pPr>
            <a:r>
              <a:rPr lang="tr-TR" sz="4200" dirty="0">
                <a:latin typeface="Arial" pitchFamily="34" charset="0"/>
                <a:cs typeface="Arial" pitchFamily="34" charset="0"/>
              </a:rPr>
              <a:t>Noter, mahkeme, kıymet takdiri, komisyon ve ÖTV ile emlak alım vergisinin sabit kıymet maliyetine ilavesi veya Genel giderlerde gösterilmesi serbesttir. (Binek oto KDV ve ÖTV)</a:t>
            </a:r>
          </a:p>
          <a:p>
            <a:pPr algn="just">
              <a:buNone/>
            </a:pPr>
            <a:r>
              <a:rPr lang="tr-TR" sz="4200" dirty="0" smtClean="0">
                <a:latin typeface="Arial" pitchFamily="34" charset="0"/>
                <a:cs typeface="Arial" pitchFamily="34" charset="0"/>
              </a:rPr>
              <a:t>	</a:t>
            </a:r>
            <a:r>
              <a:rPr lang="tr-TR" sz="4200" dirty="0">
                <a:latin typeface="Arial" pitchFamily="34" charset="0"/>
                <a:cs typeface="Arial" pitchFamily="34" charset="0"/>
              </a:rPr>
              <a:t> </a:t>
            </a:r>
          </a:p>
          <a:p>
            <a:pPr algn="just">
              <a:buFont typeface="Wingdings" pitchFamily="2" charset="2"/>
              <a:buChar char="Ø"/>
            </a:pPr>
            <a:r>
              <a:rPr lang="tr-TR" sz="4200" dirty="0" smtClean="0">
                <a:latin typeface="Arial" pitchFamily="34" charset="0"/>
                <a:cs typeface="Arial" pitchFamily="34" charset="0"/>
              </a:rPr>
              <a:t> </a:t>
            </a:r>
            <a:r>
              <a:rPr lang="tr-TR" sz="4200" b="1" dirty="0">
                <a:latin typeface="Arial" pitchFamily="34" charset="0"/>
                <a:cs typeface="Arial" pitchFamily="34" charset="0"/>
              </a:rPr>
              <a:t>Sabit Kıymetlerde Maliyet Bedelini Arttıran Giderler:</a:t>
            </a:r>
            <a:endParaRPr lang="tr-TR" sz="4200" dirty="0">
              <a:latin typeface="Arial" pitchFamily="34" charset="0"/>
              <a:cs typeface="Arial" pitchFamily="34" charset="0"/>
            </a:endParaRPr>
          </a:p>
          <a:p>
            <a:pPr algn="just">
              <a:buNone/>
            </a:pPr>
            <a:r>
              <a:rPr lang="tr-TR" sz="4200" b="1" dirty="0" smtClean="0">
                <a:latin typeface="Arial" pitchFamily="34" charset="0"/>
                <a:cs typeface="Arial" pitchFamily="34" charset="0"/>
              </a:rPr>
              <a:t>	 V.U.K</a:t>
            </a:r>
            <a:r>
              <a:rPr lang="tr-TR" sz="4200" b="1" dirty="0">
                <a:latin typeface="Arial" pitchFamily="34" charset="0"/>
                <a:cs typeface="Arial" pitchFamily="34" charset="0"/>
              </a:rPr>
              <a:t>. 262.Maddesi</a:t>
            </a:r>
            <a:endParaRPr lang="tr-TR" sz="4200" dirty="0">
              <a:latin typeface="Arial" pitchFamily="34" charset="0"/>
              <a:cs typeface="Arial" pitchFamily="34" charset="0"/>
            </a:endParaRPr>
          </a:p>
          <a:p>
            <a:pPr algn="just">
              <a:buNone/>
            </a:pPr>
            <a:r>
              <a:rPr lang="tr-TR" sz="4200" b="1" dirty="0" smtClean="0">
                <a:latin typeface="Arial" pitchFamily="34" charset="0"/>
                <a:cs typeface="Arial" pitchFamily="34" charset="0"/>
              </a:rPr>
              <a:t>	</a:t>
            </a:r>
            <a:r>
              <a:rPr lang="tr-TR" sz="4200" b="1" dirty="0">
                <a:latin typeface="Arial" pitchFamily="34" charset="0"/>
                <a:cs typeface="Arial" pitchFamily="34" charset="0"/>
              </a:rPr>
              <a:t> </a:t>
            </a:r>
            <a:endParaRPr lang="tr-TR" sz="4200" dirty="0">
              <a:latin typeface="Arial" pitchFamily="34" charset="0"/>
              <a:cs typeface="Arial" pitchFamily="34" charset="0"/>
            </a:endParaRPr>
          </a:p>
          <a:p>
            <a:pPr lvl="0" algn="just">
              <a:buFont typeface="Wingdings" pitchFamily="2" charset="2"/>
              <a:buChar char="ü"/>
            </a:pPr>
            <a:r>
              <a:rPr lang="tr-TR" sz="4200" dirty="0">
                <a:latin typeface="Arial" pitchFamily="34" charset="0"/>
                <a:cs typeface="Arial" pitchFamily="34" charset="0"/>
              </a:rPr>
              <a:t>Normal bakım, tamir ve temizleme giderleri dışında, gayrimenkulü genişletmek veya iktisadi kıymetini devamlı olarak artırmak maksadıyla yapılan giderler, gayrimenkulün maliyet bedeline eklenir.</a:t>
            </a:r>
          </a:p>
          <a:p>
            <a:pPr algn="just">
              <a:buNone/>
            </a:pPr>
            <a:r>
              <a:rPr lang="tr-TR" sz="4200" dirty="0" smtClean="0">
                <a:latin typeface="Arial" pitchFamily="34" charset="0"/>
                <a:cs typeface="Arial" pitchFamily="34" charset="0"/>
              </a:rPr>
              <a:t>	</a:t>
            </a:r>
            <a:r>
              <a:rPr lang="tr-TR" sz="4200" dirty="0">
                <a:latin typeface="Arial" pitchFamily="34" charset="0"/>
                <a:cs typeface="Arial" pitchFamily="34" charset="0"/>
              </a:rPr>
              <a:t> </a:t>
            </a:r>
          </a:p>
          <a:p>
            <a:pPr lvl="0" algn="just">
              <a:buFont typeface="Wingdings" pitchFamily="2" charset="2"/>
              <a:buChar char="ü"/>
            </a:pPr>
            <a:r>
              <a:rPr lang="tr-TR" sz="4200" dirty="0">
                <a:latin typeface="Arial" pitchFamily="34" charset="0"/>
                <a:cs typeface="Arial" pitchFamily="34" charset="0"/>
              </a:rPr>
              <a:t>Sabit kıymetin maliyetine eklenen maliyet arttırıcı giderler ilgili sabit kıymetin kalan amortisman süresi içerisinde veya yaratılan yeni değer üzerinden eşit taksitler halinde itfa edilir.</a:t>
            </a:r>
          </a:p>
          <a:p>
            <a:endParaRPr lang="tr-TR" dirty="0"/>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17</a:t>
            </a:fld>
            <a:endParaRPr lang="tr-TR"/>
          </a:p>
        </p:txBody>
      </p:sp>
    </p:spTree>
  </p:cSld>
  <p:clrMapOvr>
    <a:masterClrMapping/>
  </p:clrMapOvr>
  <p:transition spd="slow" advTm="2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260648"/>
            <a:ext cx="8712968" cy="6408712"/>
          </a:xfrm>
        </p:spPr>
        <p:txBody>
          <a:bodyPr>
            <a:noAutofit/>
          </a:bodyPr>
          <a:lstStyle/>
          <a:p>
            <a:pPr algn="just">
              <a:buFont typeface="Wingdings" pitchFamily="2" charset="2"/>
              <a:buChar char="Ø"/>
            </a:pPr>
            <a:r>
              <a:rPr lang="tr-TR" sz="1800" b="1" dirty="0">
                <a:latin typeface="Arial" pitchFamily="34" charset="0"/>
                <a:cs typeface="Arial" pitchFamily="34" charset="0"/>
              </a:rPr>
              <a:t>Binek Otolarda KDV ve ÖTV’nin Durumu</a:t>
            </a:r>
            <a:r>
              <a:rPr lang="tr-TR" sz="1800" b="1" dirty="0" smtClean="0">
                <a:latin typeface="Arial" pitchFamily="34" charset="0"/>
                <a:cs typeface="Arial" pitchFamily="34" charset="0"/>
              </a:rPr>
              <a:t>:</a:t>
            </a:r>
          </a:p>
          <a:p>
            <a:pPr algn="just">
              <a:buFont typeface="Wingdings" pitchFamily="2" charset="2"/>
              <a:buChar char="Ø"/>
            </a:pPr>
            <a:endParaRPr lang="tr-TR" sz="1600" dirty="0">
              <a:latin typeface="Arial" pitchFamily="34" charset="0"/>
              <a:cs typeface="Arial" pitchFamily="34" charset="0"/>
            </a:endParaRPr>
          </a:p>
          <a:p>
            <a:pPr lvl="0" algn="just">
              <a:buFont typeface="Wingdings" pitchFamily="2" charset="2"/>
              <a:buChar char="ü"/>
            </a:pPr>
            <a:r>
              <a:rPr lang="tr-TR" sz="1600" dirty="0" smtClean="0">
                <a:latin typeface="Arial" pitchFamily="34" charset="0"/>
                <a:cs typeface="Arial" pitchFamily="34" charset="0"/>
              </a:rPr>
              <a:t>	Binek </a:t>
            </a:r>
            <a:r>
              <a:rPr lang="tr-TR" sz="1600" dirty="0">
                <a:latin typeface="Arial" pitchFamily="34" charset="0"/>
                <a:cs typeface="Arial" pitchFamily="34" charset="0"/>
              </a:rPr>
              <a:t>oto alımlarında ödenen KDV, hasılat KDV’den  indirilemez. Binek oto alımında indirilemeyen bu KDV binek otonun maliyet bedeline dahil edilir veya gider yazılır. </a:t>
            </a:r>
            <a:r>
              <a:rPr lang="tr-TR" sz="1600" b="1" dirty="0">
                <a:latin typeface="Arial" pitchFamily="34" charset="0"/>
                <a:cs typeface="Arial" pitchFamily="34" charset="0"/>
              </a:rPr>
              <a:t>(KDV 30/B-23 Seri Nolu KDV Genel Tebliğ)</a:t>
            </a:r>
            <a:endParaRPr lang="tr-TR" sz="1600" dirty="0">
              <a:latin typeface="Arial" pitchFamily="34" charset="0"/>
              <a:cs typeface="Arial" pitchFamily="34" charset="0"/>
            </a:endParaRPr>
          </a:p>
          <a:p>
            <a:pPr algn="just">
              <a:buNone/>
            </a:pPr>
            <a:r>
              <a:rPr lang="tr-TR" sz="1600" dirty="0">
                <a:latin typeface="Arial" pitchFamily="34" charset="0"/>
                <a:cs typeface="Arial" pitchFamily="34" charset="0"/>
              </a:rPr>
              <a:t> </a:t>
            </a:r>
            <a:endParaRPr lang="tr-TR" sz="1600" dirty="0" smtClean="0">
              <a:latin typeface="Arial" pitchFamily="34" charset="0"/>
              <a:cs typeface="Arial" pitchFamily="34" charset="0"/>
            </a:endParaRPr>
          </a:p>
          <a:p>
            <a:pPr lvl="0" algn="just">
              <a:buFont typeface="Wingdings" pitchFamily="2" charset="2"/>
              <a:buChar char="ü"/>
            </a:pPr>
            <a:r>
              <a:rPr lang="tr-TR" sz="1600" dirty="0" smtClean="0">
                <a:latin typeface="Arial" pitchFamily="34" charset="0"/>
                <a:cs typeface="Arial" pitchFamily="34" charset="0"/>
              </a:rPr>
              <a:t>	Binek oto alımlarında ödenen ÖTV binek otonun maliyet bedeline dahil edilir veya gider yazılır. </a:t>
            </a:r>
            <a:r>
              <a:rPr lang="tr-TR" sz="1600" b="1" dirty="0" smtClean="0">
                <a:latin typeface="Arial" pitchFamily="34" charset="0"/>
                <a:cs typeface="Arial" pitchFamily="34" charset="0"/>
              </a:rPr>
              <a:t>(V.U.K. 270.Maddesi)</a:t>
            </a:r>
            <a:endParaRPr lang="tr-TR" sz="1600" dirty="0" smtClean="0">
              <a:latin typeface="Arial" pitchFamily="34" charset="0"/>
              <a:cs typeface="Arial" pitchFamily="34" charset="0"/>
            </a:endParaRPr>
          </a:p>
          <a:p>
            <a:pPr algn="just">
              <a:buNone/>
            </a:pPr>
            <a:r>
              <a:rPr lang="tr-TR" sz="1600" dirty="0">
                <a:latin typeface="Arial" pitchFamily="34" charset="0"/>
                <a:cs typeface="Arial" pitchFamily="34" charset="0"/>
              </a:rPr>
              <a:t> </a:t>
            </a:r>
          </a:p>
          <a:p>
            <a:pPr algn="just">
              <a:buFont typeface="Wingdings" pitchFamily="2" charset="2"/>
              <a:buChar char="Ø"/>
            </a:pPr>
            <a:r>
              <a:rPr lang="tr-TR" sz="1600" b="1" dirty="0" smtClean="0">
                <a:latin typeface="Arial" pitchFamily="34" charset="0"/>
                <a:cs typeface="Arial" pitchFamily="34" charset="0"/>
              </a:rPr>
              <a:t>Sabit </a:t>
            </a:r>
            <a:r>
              <a:rPr lang="tr-TR" sz="1600" b="1" dirty="0">
                <a:latin typeface="Arial" pitchFamily="34" charset="0"/>
                <a:cs typeface="Arial" pitchFamily="34" charset="0"/>
              </a:rPr>
              <a:t>Kıymetlerin Aktifleştirme ve Amortisman Başlangıç Zamanı:</a:t>
            </a:r>
            <a:endParaRPr lang="tr-TR" sz="1600" dirty="0">
              <a:latin typeface="Arial" pitchFamily="34" charset="0"/>
              <a:cs typeface="Arial" pitchFamily="34" charset="0"/>
            </a:endParaRPr>
          </a:p>
          <a:p>
            <a:pPr algn="just">
              <a:buNone/>
            </a:pPr>
            <a:r>
              <a:rPr lang="tr-TR" sz="1600" b="1" dirty="0" smtClean="0">
                <a:latin typeface="Arial" pitchFamily="34" charset="0"/>
                <a:cs typeface="Arial" pitchFamily="34" charset="0"/>
              </a:rPr>
              <a:t>		</a:t>
            </a:r>
          </a:p>
          <a:p>
            <a:pPr algn="just">
              <a:buNone/>
            </a:pPr>
            <a:r>
              <a:rPr lang="tr-TR" sz="1600" b="1" dirty="0" smtClean="0">
                <a:latin typeface="Arial" pitchFamily="34" charset="0"/>
                <a:cs typeface="Arial" pitchFamily="34" charset="0"/>
              </a:rPr>
              <a:t>Sabit </a:t>
            </a:r>
            <a:r>
              <a:rPr lang="tr-TR" sz="1600" b="1" dirty="0">
                <a:latin typeface="Arial" pitchFamily="34" charset="0"/>
                <a:cs typeface="Arial" pitchFamily="34" charset="0"/>
              </a:rPr>
              <a:t>kıymetler,</a:t>
            </a:r>
            <a:endParaRPr lang="tr-TR" sz="1600" dirty="0">
              <a:latin typeface="Arial" pitchFamily="34" charset="0"/>
              <a:cs typeface="Arial" pitchFamily="34" charset="0"/>
            </a:endParaRPr>
          </a:p>
          <a:p>
            <a:pPr lvl="0" algn="just">
              <a:buFont typeface="Wingdings" pitchFamily="2" charset="2"/>
              <a:buChar char="ü"/>
            </a:pPr>
            <a:r>
              <a:rPr lang="tr-TR" sz="1600" dirty="0" smtClean="0">
                <a:latin typeface="Arial" pitchFamily="34" charset="0"/>
                <a:cs typeface="Arial" pitchFamily="34" charset="0"/>
              </a:rPr>
              <a:t>Envantere </a:t>
            </a:r>
            <a:r>
              <a:rPr lang="tr-TR" sz="1600" dirty="0">
                <a:latin typeface="Arial" pitchFamily="34" charset="0"/>
                <a:cs typeface="Arial" pitchFamily="34" charset="0"/>
              </a:rPr>
              <a:t>alındıkları veya</a:t>
            </a:r>
          </a:p>
          <a:p>
            <a:pPr lvl="0" algn="just">
              <a:buFont typeface="Wingdings" pitchFamily="2" charset="2"/>
              <a:buChar char="ü"/>
            </a:pPr>
            <a:r>
              <a:rPr lang="tr-TR" sz="1600" dirty="0">
                <a:latin typeface="Arial" pitchFamily="34" charset="0"/>
                <a:cs typeface="Arial" pitchFamily="34" charset="0"/>
              </a:rPr>
              <a:t>işletmede kullanılmaya başlandıkları yada</a:t>
            </a:r>
          </a:p>
          <a:p>
            <a:pPr lvl="0" algn="just">
              <a:buFont typeface="Wingdings" pitchFamily="2" charset="2"/>
              <a:buChar char="ü"/>
            </a:pPr>
            <a:r>
              <a:rPr lang="tr-TR" sz="1600" dirty="0">
                <a:latin typeface="Arial" pitchFamily="34" charset="0"/>
                <a:cs typeface="Arial" pitchFamily="34" charset="0"/>
              </a:rPr>
              <a:t>kullanıma hazır hale geldikleri,</a:t>
            </a:r>
          </a:p>
          <a:p>
            <a:pPr algn="just">
              <a:buNone/>
            </a:pPr>
            <a:r>
              <a:rPr lang="tr-TR" sz="1600" b="1" u="sng" dirty="0">
                <a:latin typeface="Arial" pitchFamily="34" charset="0"/>
                <a:cs typeface="Arial" pitchFamily="34" charset="0"/>
              </a:rPr>
              <a:t>yılda aktifleştirilirler.</a:t>
            </a:r>
            <a:endParaRPr lang="tr-TR" sz="1600" dirty="0">
              <a:latin typeface="Arial" pitchFamily="34" charset="0"/>
              <a:cs typeface="Arial" pitchFamily="34" charset="0"/>
            </a:endParaRPr>
          </a:p>
          <a:p>
            <a:pPr algn="just">
              <a:buFont typeface="Wingdings" pitchFamily="2" charset="2"/>
              <a:buChar char="Ø"/>
            </a:pPr>
            <a:r>
              <a:rPr lang="tr-TR" sz="1600" b="1" dirty="0" smtClean="0">
                <a:latin typeface="Arial" pitchFamily="34" charset="0"/>
                <a:cs typeface="Arial" pitchFamily="34" charset="0"/>
              </a:rPr>
              <a:t>	Sabit </a:t>
            </a:r>
            <a:r>
              <a:rPr lang="tr-TR" sz="1600" b="1" dirty="0">
                <a:latin typeface="Arial" pitchFamily="34" charset="0"/>
                <a:cs typeface="Arial" pitchFamily="34" charset="0"/>
              </a:rPr>
              <a:t>Kıymetlerle İlgili Kredi Faizleri ve Kur Farkları:</a:t>
            </a:r>
            <a:endParaRPr lang="tr-TR" sz="1600" dirty="0">
              <a:latin typeface="Arial" pitchFamily="34" charset="0"/>
              <a:cs typeface="Arial" pitchFamily="34" charset="0"/>
            </a:endParaRPr>
          </a:p>
          <a:p>
            <a:pPr algn="just">
              <a:buNone/>
            </a:pPr>
            <a:r>
              <a:rPr lang="tr-TR" sz="1600" b="1" dirty="0">
                <a:latin typeface="Arial" pitchFamily="34" charset="0"/>
                <a:cs typeface="Arial" pitchFamily="34" charset="0"/>
              </a:rPr>
              <a:t> </a:t>
            </a:r>
            <a:endParaRPr lang="tr-TR" sz="1600" dirty="0">
              <a:latin typeface="Arial" pitchFamily="34" charset="0"/>
              <a:cs typeface="Arial" pitchFamily="34" charset="0"/>
            </a:endParaRPr>
          </a:p>
          <a:p>
            <a:pPr algn="just">
              <a:buFont typeface="Wingdings" pitchFamily="2" charset="2"/>
              <a:buChar char="ü"/>
            </a:pPr>
            <a:r>
              <a:rPr lang="tr-TR" sz="1600" dirty="0" smtClean="0">
                <a:latin typeface="Arial" pitchFamily="34" charset="0"/>
                <a:cs typeface="Arial" pitchFamily="34" charset="0"/>
              </a:rPr>
              <a:t>Sabit </a:t>
            </a:r>
            <a:r>
              <a:rPr lang="tr-TR" sz="1600" dirty="0">
                <a:latin typeface="Arial" pitchFamily="34" charset="0"/>
                <a:cs typeface="Arial" pitchFamily="34" charset="0"/>
              </a:rPr>
              <a:t>kıymetin aktifleştirildiği dönemin sonuna (</a:t>
            </a:r>
            <a:r>
              <a:rPr lang="tr-TR" sz="1600" b="1" dirty="0">
                <a:latin typeface="Arial" pitchFamily="34" charset="0"/>
                <a:cs typeface="Arial" pitchFamily="34" charset="0"/>
              </a:rPr>
              <a:t>31.12.2013  tarihine</a:t>
            </a:r>
            <a:r>
              <a:rPr lang="tr-TR" sz="1600" dirty="0">
                <a:latin typeface="Arial" pitchFamily="34" charset="0"/>
                <a:cs typeface="Arial" pitchFamily="34" charset="0"/>
              </a:rPr>
              <a:t>) kadar  oluşan, sabit kıymetlerle ilgili, kredi faiz ve kur farklarının maliyet bedeline dahil edilmesi zorunludur</a:t>
            </a:r>
            <a:r>
              <a:rPr lang="tr-TR" sz="1600" b="1" dirty="0">
                <a:solidFill>
                  <a:srgbClr val="FF0000"/>
                </a:solidFill>
                <a:latin typeface="Arial" pitchFamily="34" charset="0"/>
                <a:cs typeface="Arial" pitchFamily="34" charset="0"/>
              </a:rPr>
              <a:t>.(Yapılmakta olan yatırımlar Aktifleştiği Dönem sonuna kadar Oluşan kur farkı)-</a:t>
            </a:r>
            <a:r>
              <a:rPr lang="tr-TR" sz="1600" dirty="0">
                <a:solidFill>
                  <a:srgbClr val="FF0000"/>
                </a:solidFill>
                <a:latin typeface="Arial" pitchFamily="34" charset="0"/>
                <a:cs typeface="Arial" pitchFamily="34" charset="0"/>
              </a:rPr>
              <a:t> </a:t>
            </a:r>
            <a:r>
              <a:rPr lang="tr-TR" sz="1600" b="1" dirty="0">
                <a:solidFill>
                  <a:srgbClr val="FF0000"/>
                </a:solidFill>
                <a:latin typeface="Arial" pitchFamily="34" charset="0"/>
                <a:cs typeface="Arial" pitchFamily="34" charset="0"/>
              </a:rPr>
              <a:t>(163 ve 238 nolu VUK Genel Tebliği)- (334 nolu V.U.K.Genel Tebliği) (238 No.lu VUK Tebliği)</a:t>
            </a:r>
            <a:endParaRPr lang="tr-TR" sz="1600" dirty="0">
              <a:solidFill>
                <a:srgbClr val="FF0000"/>
              </a:solidFill>
              <a:latin typeface="Arial" pitchFamily="34" charset="0"/>
              <a:cs typeface="Arial" pitchFamily="34" charset="0"/>
            </a:endParaRPr>
          </a:p>
          <a:p>
            <a:pPr algn="just"/>
            <a:r>
              <a:rPr lang="tr-TR" sz="1600" dirty="0">
                <a:latin typeface="Arial" pitchFamily="34" charset="0"/>
                <a:cs typeface="Arial" pitchFamily="34" charset="0"/>
              </a:rPr>
              <a:t> </a:t>
            </a:r>
          </a:p>
          <a:p>
            <a:endParaRPr lang="tr-TR" sz="1600" dirty="0">
              <a:latin typeface="Arial" pitchFamily="34" charset="0"/>
              <a:cs typeface="Arial" pitchFamily="34" charset="0"/>
            </a:endParaRPr>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18</a:t>
            </a:fld>
            <a:endParaRPr lang="tr-TR"/>
          </a:p>
        </p:txBody>
      </p:sp>
    </p:spTree>
  </p:cSld>
  <p:clrMapOvr>
    <a:masterClrMapping/>
  </p:clrMapOvr>
  <p:transition spd="slow" advTm="20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116632"/>
            <a:ext cx="8712968" cy="6480720"/>
          </a:xfrm>
        </p:spPr>
        <p:txBody>
          <a:bodyPr>
            <a:normAutofit fontScale="25000" lnSpcReduction="20000"/>
          </a:bodyPr>
          <a:lstStyle/>
          <a:p>
            <a:pPr marL="0" indent="0" algn="just">
              <a:buNone/>
            </a:pPr>
            <a:endParaRPr lang="tr-TR" dirty="0"/>
          </a:p>
          <a:p>
            <a:pPr algn="just">
              <a:buNone/>
            </a:pPr>
            <a:endParaRPr lang="tr-TR" sz="7200" dirty="0">
              <a:latin typeface="Arial" pitchFamily="34" charset="0"/>
              <a:cs typeface="Arial" pitchFamily="34" charset="0"/>
            </a:endParaRPr>
          </a:p>
          <a:p>
            <a:pPr algn="just">
              <a:buFont typeface="Wingdings" panose="05000000000000000000" pitchFamily="2" charset="2"/>
              <a:buChar char="ü"/>
            </a:pPr>
            <a:r>
              <a:rPr lang="tr-TR" sz="7200" dirty="0">
                <a:latin typeface="Arial" pitchFamily="34" charset="0"/>
                <a:cs typeface="Arial" pitchFamily="34" charset="0"/>
              </a:rPr>
              <a:t>	</a:t>
            </a:r>
            <a:r>
              <a:rPr lang="tr-TR" sz="7200" dirty="0" smtClean="0">
                <a:latin typeface="Arial" pitchFamily="34" charset="0"/>
                <a:cs typeface="Arial" pitchFamily="34" charset="0"/>
              </a:rPr>
              <a:t> </a:t>
            </a:r>
            <a:r>
              <a:rPr lang="tr-TR" sz="7200" dirty="0">
                <a:latin typeface="Arial" pitchFamily="34" charset="0"/>
                <a:cs typeface="Arial" pitchFamily="34" charset="0"/>
              </a:rPr>
              <a:t>Sabit kıymetin aktife alınmasından sonraki dönemlerde doğan kur farkları ve faizlerin ise aktifleştirilmesi ihtiyaridir.</a:t>
            </a:r>
          </a:p>
          <a:p>
            <a:pPr marL="0" indent="0" algn="just">
              <a:buNone/>
            </a:pPr>
            <a:r>
              <a:rPr lang="tr-TR" sz="7200" dirty="0">
                <a:latin typeface="Arial" pitchFamily="34" charset="0"/>
                <a:cs typeface="Arial" pitchFamily="34" charset="0"/>
              </a:rPr>
              <a:t> </a:t>
            </a:r>
          </a:p>
          <a:p>
            <a:pPr algn="just">
              <a:buFont typeface="Wingdings" pitchFamily="2" charset="2"/>
              <a:buChar char="ü"/>
            </a:pPr>
            <a:r>
              <a:rPr lang="tr-TR" sz="7200" dirty="0" smtClean="0">
                <a:latin typeface="Arial" pitchFamily="34" charset="0"/>
                <a:cs typeface="Arial" pitchFamily="34" charset="0"/>
              </a:rPr>
              <a:t>	Yukarıda </a:t>
            </a:r>
            <a:r>
              <a:rPr lang="tr-TR" sz="7200" dirty="0">
                <a:latin typeface="Arial" pitchFamily="34" charset="0"/>
                <a:cs typeface="Arial" pitchFamily="34" charset="0"/>
              </a:rPr>
              <a:t>açıklanan hususlar kur farklarının maliyet azaltıcı etki yapması halinde de geçerlidir.</a:t>
            </a:r>
          </a:p>
          <a:p>
            <a:pPr algn="just">
              <a:buNone/>
            </a:pPr>
            <a:r>
              <a:rPr lang="tr-TR" sz="7200" dirty="0">
                <a:latin typeface="Arial" pitchFamily="34" charset="0"/>
                <a:cs typeface="Arial" pitchFamily="34" charset="0"/>
              </a:rPr>
              <a:t> </a:t>
            </a:r>
          </a:p>
          <a:p>
            <a:pPr algn="just">
              <a:buFont typeface="Wingdings" pitchFamily="2" charset="2"/>
              <a:buChar char="ü"/>
            </a:pPr>
            <a:r>
              <a:rPr lang="tr-TR" sz="7200" dirty="0" smtClean="0">
                <a:latin typeface="Arial" pitchFamily="34" charset="0"/>
                <a:cs typeface="Arial" pitchFamily="34" charset="0"/>
              </a:rPr>
              <a:t>	Sonraki </a:t>
            </a:r>
            <a:r>
              <a:rPr lang="tr-TR" sz="7200" dirty="0">
                <a:latin typeface="Arial" pitchFamily="34" charset="0"/>
                <a:cs typeface="Arial" pitchFamily="34" charset="0"/>
              </a:rPr>
              <a:t>yıllarda aktifleştirme işlemi yapılması bu uygulamanın daha sonraki yıllarda da sürdürülmesini gerektirmez. (Danıştay da bu görüşte olmakla birlikte  Maliye idaresi tersi görüştedir.)</a:t>
            </a:r>
          </a:p>
          <a:p>
            <a:pPr algn="just">
              <a:buNone/>
            </a:pPr>
            <a:r>
              <a:rPr lang="tr-TR" sz="7200" dirty="0">
                <a:latin typeface="Arial" pitchFamily="34" charset="0"/>
                <a:cs typeface="Arial" pitchFamily="34" charset="0"/>
              </a:rPr>
              <a:t> </a:t>
            </a:r>
          </a:p>
          <a:p>
            <a:pPr algn="just">
              <a:buFont typeface="Wingdings" pitchFamily="2" charset="2"/>
              <a:buChar char="Ø"/>
            </a:pPr>
            <a:r>
              <a:rPr lang="tr-TR" sz="7200" b="1" dirty="0" smtClean="0">
                <a:latin typeface="Arial" pitchFamily="34" charset="0"/>
                <a:cs typeface="Arial" pitchFamily="34" charset="0"/>
              </a:rPr>
              <a:t>	Yenileme </a:t>
            </a:r>
            <a:r>
              <a:rPr lang="tr-TR" sz="7200" b="1" dirty="0">
                <a:latin typeface="Arial" pitchFamily="34" charset="0"/>
                <a:cs typeface="Arial" pitchFamily="34" charset="0"/>
              </a:rPr>
              <a:t>Fonu Uygulaması</a:t>
            </a:r>
            <a:endParaRPr lang="tr-TR" sz="7200" dirty="0">
              <a:latin typeface="Arial" pitchFamily="34" charset="0"/>
              <a:cs typeface="Arial" pitchFamily="34" charset="0"/>
            </a:endParaRPr>
          </a:p>
          <a:p>
            <a:pPr algn="just">
              <a:buNone/>
            </a:pPr>
            <a:r>
              <a:rPr lang="tr-TR" sz="7200" b="1" dirty="0">
                <a:latin typeface="Arial" pitchFamily="34" charset="0"/>
                <a:cs typeface="Arial" pitchFamily="34" charset="0"/>
              </a:rPr>
              <a:t> </a:t>
            </a:r>
            <a:endParaRPr lang="tr-TR" sz="7200" dirty="0">
              <a:latin typeface="Arial" pitchFamily="34" charset="0"/>
              <a:cs typeface="Arial" pitchFamily="34" charset="0"/>
            </a:endParaRPr>
          </a:p>
          <a:p>
            <a:pPr algn="just">
              <a:buNone/>
            </a:pPr>
            <a:r>
              <a:rPr lang="tr-TR" sz="7200" dirty="0" smtClean="0">
                <a:latin typeface="Arial" pitchFamily="34" charset="0"/>
                <a:cs typeface="Arial" pitchFamily="34" charset="0"/>
              </a:rPr>
              <a:t>		Amortismana </a:t>
            </a:r>
            <a:r>
              <a:rPr lang="tr-TR" sz="7200" dirty="0">
                <a:latin typeface="Arial" pitchFamily="34" charset="0"/>
                <a:cs typeface="Arial" pitchFamily="34" charset="0"/>
              </a:rPr>
              <a:t>tabi iktisadi kıymetlerin satışından veya doğal afetler </a:t>
            </a:r>
            <a:r>
              <a:rPr lang="tr-TR" sz="7200" dirty="0" smtClean="0">
                <a:latin typeface="Arial" pitchFamily="34" charset="0"/>
                <a:cs typeface="Arial" pitchFamily="34" charset="0"/>
              </a:rPr>
              <a:t>nedeniyle zarar </a:t>
            </a:r>
            <a:r>
              <a:rPr lang="tr-TR" sz="7200" dirty="0">
                <a:latin typeface="Arial" pitchFamily="34" charset="0"/>
                <a:cs typeface="Arial" pitchFamily="34" charset="0"/>
              </a:rPr>
              <a:t>görmeleri halinde alınan sigorta tazminatları dolayısıyla doğan kar, belli şartlarla yenileme fonuna alınabilir. Yenileme fonunun tespiti ve kullanılması </a:t>
            </a:r>
            <a:r>
              <a:rPr lang="tr-TR" sz="7200" dirty="0" smtClean="0">
                <a:latin typeface="Arial" pitchFamily="34" charset="0"/>
                <a:cs typeface="Arial" pitchFamily="34" charset="0"/>
              </a:rPr>
              <a:t>ile  ilgili </a:t>
            </a:r>
            <a:r>
              <a:rPr lang="tr-TR" sz="7200" dirty="0">
                <a:latin typeface="Arial" pitchFamily="34" charset="0"/>
                <a:cs typeface="Arial" pitchFamily="34" charset="0"/>
              </a:rPr>
              <a:t>hususlar şu şekildedir:</a:t>
            </a:r>
          </a:p>
          <a:p>
            <a:pPr algn="just">
              <a:buNone/>
            </a:pPr>
            <a:r>
              <a:rPr lang="tr-TR" sz="7200" dirty="0">
                <a:latin typeface="Arial" pitchFamily="34" charset="0"/>
                <a:cs typeface="Arial" pitchFamily="34" charset="0"/>
              </a:rPr>
              <a:t> </a:t>
            </a:r>
          </a:p>
          <a:p>
            <a:pPr algn="just">
              <a:buFont typeface="Wingdings" pitchFamily="2" charset="2"/>
              <a:buChar char="ü"/>
            </a:pPr>
            <a:r>
              <a:rPr lang="tr-TR" sz="7200" dirty="0" smtClean="0">
                <a:latin typeface="Arial" pitchFamily="34" charset="0"/>
                <a:cs typeface="Arial" pitchFamily="34" charset="0"/>
              </a:rPr>
              <a:t>	Bilanço </a:t>
            </a:r>
            <a:r>
              <a:rPr lang="tr-TR" sz="7200" dirty="0">
                <a:latin typeface="Arial" pitchFamily="34" charset="0"/>
                <a:cs typeface="Arial" pitchFamily="34" charset="0"/>
              </a:rPr>
              <a:t>esasına göre defter tutulması gerekmektedir.</a:t>
            </a:r>
          </a:p>
          <a:p>
            <a:pPr algn="just">
              <a:buNone/>
            </a:pPr>
            <a:r>
              <a:rPr lang="tr-TR" sz="7200" dirty="0">
                <a:latin typeface="Arial" pitchFamily="34" charset="0"/>
                <a:cs typeface="Arial" pitchFamily="34" charset="0"/>
              </a:rPr>
              <a:t> </a:t>
            </a:r>
          </a:p>
          <a:p>
            <a:pPr algn="just">
              <a:buFont typeface="Wingdings" pitchFamily="2" charset="2"/>
              <a:buChar char="ü"/>
            </a:pPr>
            <a:r>
              <a:rPr lang="tr-TR" sz="7200" dirty="0" smtClean="0">
                <a:latin typeface="Arial" pitchFamily="34" charset="0"/>
                <a:cs typeface="Arial" pitchFamily="34" charset="0"/>
              </a:rPr>
              <a:t>	Satılan </a:t>
            </a:r>
            <a:r>
              <a:rPr lang="tr-TR" sz="7200" dirty="0">
                <a:latin typeface="Arial" pitchFamily="34" charset="0"/>
                <a:cs typeface="Arial" pitchFamily="34" charset="0"/>
              </a:rPr>
              <a:t>veya afetler yüzünden elden çıkarılan iktisadi kıymetin yenilenmesinin zaruri bulunması veya bu hususta işletmeyi idare edenlerce karar verilip teşebbüse geçilmiş olması gerekmektedir.</a:t>
            </a:r>
          </a:p>
          <a:p>
            <a:pPr algn="just"/>
            <a:endParaRPr lang="tr-TR" sz="7200" dirty="0">
              <a:latin typeface="Arial" pitchFamily="34" charset="0"/>
              <a:cs typeface="Arial" pitchFamily="34" charset="0"/>
            </a:endParaRPr>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19</a:t>
            </a:fld>
            <a:endParaRPr lang="tr-TR"/>
          </a:p>
        </p:txBody>
      </p:sp>
    </p:spTree>
  </p:cSld>
  <p:clrMapOvr>
    <a:masterClrMapping/>
  </p:clrMapOvr>
  <p:transition spd="slow" advTm="2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638"/>
            <a:ext cx="8229600" cy="850106"/>
          </a:xfrm>
        </p:spPr>
        <p:txBody>
          <a:bodyPr>
            <a:normAutofit/>
          </a:bodyPr>
          <a:lstStyle/>
          <a:p>
            <a:pPr algn="l"/>
            <a:r>
              <a:rPr lang="tr-TR" sz="4800" b="1" u="sng" dirty="0" smtClean="0">
                <a:solidFill>
                  <a:srgbClr val="0070C0"/>
                </a:solidFill>
              </a:rPr>
              <a:t>GİRİŞ </a:t>
            </a:r>
            <a:endParaRPr lang="tr-TR" sz="4800" dirty="0">
              <a:solidFill>
                <a:srgbClr val="0070C0"/>
              </a:solidFill>
            </a:endParaRPr>
          </a:p>
        </p:txBody>
      </p:sp>
      <p:sp>
        <p:nvSpPr>
          <p:cNvPr id="5" name="4 İçerik Yer Tutucusu"/>
          <p:cNvSpPr>
            <a:spLocks noGrp="1"/>
          </p:cNvSpPr>
          <p:nvPr>
            <p:ph idx="1"/>
          </p:nvPr>
        </p:nvSpPr>
        <p:spPr>
          <a:xfrm>
            <a:off x="179512" y="908720"/>
            <a:ext cx="8964488" cy="5949280"/>
          </a:xfrm>
        </p:spPr>
        <p:txBody>
          <a:bodyPr>
            <a:noAutofit/>
          </a:bodyPr>
          <a:lstStyle/>
          <a:p>
            <a:pPr algn="just"/>
            <a:endParaRPr lang="tr-TR" sz="2000" b="1" dirty="0" smtClean="0">
              <a:latin typeface="Arial" pitchFamily="34" charset="0"/>
              <a:cs typeface="Arial" pitchFamily="34" charset="0"/>
            </a:endParaRPr>
          </a:p>
          <a:p>
            <a:pPr algn="just">
              <a:buNone/>
            </a:pPr>
            <a:r>
              <a:rPr lang="tr-TR" sz="2000" b="1" dirty="0" smtClean="0">
                <a:latin typeface="Arial" pitchFamily="34" charset="0"/>
                <a:cs typeface="Arial" pitchFamily="34" charset="0"/>
              </a:rPr>
              <a:t>		V.U.K</a:t>
            </a:r>
            <a:r>
              <a:rPr lang="tr-TR" sz="2000" b="1" dirty="0">
                <a:latin typeface="Arial" pitchFamily="34" charset="0"/>
                <a:cs typeface="Arial" pitchFamily="34" charset="0"/>
              </a:rPr>
              <a:t>. 186.</a:t>
            </a:r>
            <a:r>
              <a:rPr lang="tr-TR" sz="2000" dirty="0">
                <a:latin typeface="Arial" pitchFamily="34" charset="0"/>
                <a:cs typeface="Arial" pitchFamily="34" charset="0"/>
              </a:rPr>
              <a:t> Maddesi hükmünce envanter ; bilanço günündeki mevcutları, alacakları ve borçları saymak, ölçmek, tartmak ve değerlemek suretiyle kesin bir şekilde ve müfredatlı olarak </a:t>
            </a:r>
            <a:r>
              <a:rPr lang="tr-TR" sz="2000" dirty="0" smtClean="0">
                <a:latin typeface="Arial" pitchFamily="34" charset="0"/>
                <a:cs typeface="Arial" pitchFamily="34" charset="0"/>
              </a:rPr>
              <a:t>tespit </a:t>
            </a:r>
            <a:r>
              <a:rPr lang="tr-TR" sz="2000" dirty="0">
                <a:latin typeface="Arial" pitchFamily="34" charset="0"/>
                <a:cs typeface="Arial" pitchFamily="34" charset="0"/>
              </a:rPr>
              <a:t>etmektir</a:t>
            </a:r>
            <a:r>
              <a:rPr lang="tr-TR" sz="2000" dirty="0" smtClean="0">
                <a:latin typeface="Arial" pitchFamily="34" charset="0"/>
                <a:cs typeface="Arial" pitchFamily="34" charset="0"/>
              </a:rPr>
              <a:t>.</a:t>
            </a:r>
          </a:p>
          <a:p>
            <a:pPr algn="just">
              <a:buNone/>
            </a:pPr>
            <a:endParaRPr lang="tr-TR" sz="2000" dirty="0">
              <a:latin typeface="Arial" pitchFamily="34" charset="0"/>
              <a:cs typeface="Arial" pitchFamily="34" charset="0"/>
            </a:endParaRPr>
          </a:p>
          <a:p>
            <a:pPr algn="just">
              <a:buFont typeface="Wingdings" pitchFamily="2" charset="2"/>
              <a:buChar char="Ø"/>
            </a:pPr>
            <a:r>
              <a:rPr lang="tr-TR" sz="2000" b="1" u="sng" dirty="0" smtClean="0">
                <a:latin typeface="Arial" pitchFamily="34" charset="0"/>
                <a:cs typeface="Arial" pitchFamily="34" charset="0"/>
              </a:rPr>
              <a:t>Sırayla </a:t>
            </a:r>
            <a:r>
              <a:rPr lang="tr-TR" sz="2000" b="1" u="sng" dirty="0">
                <a:latin typeface="Arial" pitchFamily="34" charset="0"/>
                <a:cs typeface="Arial" pitchFamily="34" charset="0"/>
              </a:rPr>
              <a:t>Dönem Sonunda yapılması gereken işlemler ;</a:t>
            </a:r>
            <a:endParaRPr lang="tr-TR" sz="2000" dirty="0">
              <a:latin typeface="Arial" pitchFamily="34" charset="0"/>
              <a:cs typeface="Arial" pitchFamily="34" charset="0"/>
            </a:endParaRPr>
          </a:p>
          <a:p>
            <a:pPr algn="just">
              <a:buNone/>
            </a:pPr>
            <a:r>
              <a:rPr lang="tr-TR" sz="2000" dirty="0" smtClean="0">
                <a:latin typeface="Arial" pitchFamily="34" charset="0"/>
                <a:cs typeface="Arial" pitchFamily="34" charset="0"/>
              </a:rPr>
              <a:t>	1- </a:t>
            </a:r>
            <a:r>
              <a:rPr lang="tr-TR" sz="2000" dirty="0">
                <a:latin typeface="Arial" pitchFamily="34" charset="0"/>
                <a:cs typeface="Arial" pitchFamily="34" charset="0"/>
              </a:rPr>
              <a:t>Yapılan fiili sayımla, işletmedeki mal ve diğer kıymetlerin miktar itibariyle son durumu tespit edilecek. (Kasa,Stok,Alacaklar,Duran Varlıklar vb. Fiili ile kayıtlar karşılaştırılır.)</a:t>
            </a:r>
          </a:p>
          <a:p>
            <a:pPr algn="just">
              <a:buNone/>
            </a:pPr>
            <a:r>
              <a:rPr lang="tr-TR" sz="2000" dirty="0" smtClean="0">
                <a:latin typeface="Arial" pitchFamily="34" charset="0"/>
                <a:cs typeface="Arial" pitchFamily="34" charset="0"/>
              </a:rPr>
              <a:t>	 </a:t>
            </a:r>
            <a:r>
              <a:rPr lang="tr-TR" sz="2000" dirty="0">
                <a:latin typeface="Arial" pitchFamily="34" charset="0"/>
                <a:cs typeface="Arial" pitchFamily="34" charset="0"/>
              </a:rPr>
              <a:t>2- İşletmenin ticaretini yaptığı ya da kayıtlarında yer alan </a:t>
            </a:r>
            <a:r>
              <a:rPr lang="tr-TR" sz="2000" dirty="0" smtClean="0">
                <a:latin typeface="Arial" pitchFamily="34" charset="0"/>
                <a:cs typeface="Arial" pitchFamily="34" charset="0"/>
              </a:rPr>
              <a:t>kıymetlerde                   </a:t>
            </a:r>
            <a:r>
              <a:rPr lang="tr-TR" sz="2000" dirty="0">
                <a:latin typeface="Arial" pitchFamily="34" charset="0"/>
                <a:cs typeface="Arial" pitchFamily="34" charset="0"/>
              </a:rPr>
              <a:t>( mal, alacak vb. ) meydana gelebilecek değer kaybının tespiti yapılacak, </a:t>
            </a:r>
          </a:p>
          <a:p>
            <a:pPr algn="just">
              <a:buNone/>
            </a:pPr>
            <a:r>
              <a:rPr lang="tr-TR" sz="2000" dirty="0" smtClean="0">
                <a:latin typeface="Arial" pitchFamily="34" charset="0"/>
                <a:cs typeface="Arial" pitchFamily="34" charset="0"/>
              </a:rPr>
              <a:t>	 </a:t>
            </a:r>
            <a:r>
              <a:rPr lang="tr-TR" sz="2000" dirty="0">
                <a:latin typeface="Arial" pitchFamily="34" charset="0"/>
                <a:cs typeface="Arial" pitchFamily="34" charset="0"/>
              </a:rPr>
              <a:t>3- İşletmedeki dönen ve duran varlıkların VUK ’da ki </a:t>
            </a:r>
            <a:r>
              <a:rPr lang="tr-TR" sz="2000" dirty="0">
                <a:solidFill>
                  <a:srgbClr val="FF0000"/>
                </a:solidFill>
                <a:latin typeface="Arial" pitchFamily="34" charset="0"/>
                <a:cs typeface="Arial" pitchFamily="34" charset="0"/>
              </a:rPr>
              <a:t>değerleme hükümlerine</a:t>
            </a:r>
            <a:r>
              <a:rPr lang="tr-TR" sz="2000" dirty="0">
                <a:latin typeface="Arial" pitchFamily="34" charset="0"/>
                <a:cs typeface="Arial" pitchFamily="34" charset="0"/>
              </a:rPr>
              <a:t> uygun olarak değerlemesi yapılarak, yasal defterlere ilgili muhasebe kayıtları yapılacaktır. Yine alacakların şüpheli ya da değersiz hale gelmesi durumunda veya ticareti yapılan malın bir kısmında değer kaybı ortaya çıktığında, bunların VUK ’na göre tespiti yapılacak ve muhasebe kayıtlarına intikal ettirilecektir. (Kasa, Banka, Menkul Kıymetler, Duran Varlıklar vb</a:t>
            </a:r>
            <a:r>
              <a:rPr lang="tr-TR" sz="2000" dirty="0" smtClean="0">
                <a:latin typeface="Arial" pitchFamily="34" charset="0"/>
                <a:cs typeface="Arial" pitchFamily="34" charset="0"/>
              </a:rPr>
              <a:t>.)</a:t>
            </a:r>
            <a:endParaRPr lang="tr-TR" sz="2000" dirty="0">
              <a:latin typeface="Arial" pitchFamily="34" charset="0"/>
              <a:cs typeface="Arial" pitchFamily="34" charset="0"/>
            </a:endParaRPr>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ransition spd="slow" advTm="20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404664"/>
            <a:ext cx="8229600" cy="6192688"/>
          </a:xfrm>
        </p:spPr>
        <p:txBody>
          <a:bodyPr>
            <a:normAutofit fontScale="92500" lnSpcReduction="10000"/>
          </a:bodyPr>
          <a:lstStyle/>
          <a:p>
            <a:pPr algn="just">
              <a:buFont typeface="Wingdings" pitchFamily="2" charset="2"/>
              <a:buChar char="ü"/>
            </a:pPr>
            <a:r>
              <a:rPr lang="tr-TR" sz="2100" dirty="0" smtClean="0">
                <a:latin typeface="Arial" pitchFamily="34" charset="0"/>
                <a:cs typeface="Arial" pitchFamily="34" charset="0"/>
              </a:rPr>
              <a:t>	Satın </a:t>
            </a:r>
            <a:r>
              <a:rPr lang="tr-TR" sz="2100" dirty="0">
                <a:latin typeface="Arial" pitchFamily="34" charset="0"/>
                <a:cs typeface="Arial" pitchFamily="34" charset="0"/>
              </a:rPr>
              <a:t>alınacak iktisadi kıymetin daha önce satılan kıymetle aynı nitelikte olması gerekmektedir.</a:t>
            </a:r>
          </a:p>
          <a:p>
            <a:pPr algn="just">
              <a:buNone/>
            </a:pPr>
            <a:endParaRPr lang="tr-TR" sz="2100" dirty="0">
              <a:latin typeface="Arial" pitchFamily="34" charset="0"/>
              <a:cs typeface="Arial" pitchFamily="34" charset="0"/>
            </a:endParaRPr>
          </a:p>
          <a:p>
            <a:pPr algn="just">
              <a:buFont typeface="Wingdings" pitchFamily="2" charset="2"/>
              <a:buChar char="ü"/>
            </a:pPr>
            <a:r>
              <a:rPr lang="tr-TR" sz="2100" dirty="0" smtClean="0">
                <a:latin typeface="Arial" pitchFamily="34" charset="0"/>
                <a:cs typeface="Arial" pitchFamily="34" charset="0"/>
              </a:rPr>
              <a:t>	Satılan </a:t>
            </a:r>
            <a:r>
              <a:rPr lang="tr-TR" sz="2100" dirty="0">
                <a:latin typeface="Arial" pitchFamily="34" charset="0"/>
                <a:cs typeface="Arial" pitchFamily="34" charset="0"/>
              </a:rPr>
              <a:t>ve yenilenecek olan iktisadi kıymetin, amortismana tabi iktisadi kıymet olması gerekmektedir.</a:t>
            </a:r>
          </a:p>
          <a:p>
            <a:pPr algn="just">
              <a:buFont typeface="Wingdings" pitchFamily="2" charset="2"/>
              <a:buChar char="ü"/>
            </a:pPr>
            <a:endParaRPr lang="tr-TR" sz="2100" dirty="0">
              <a:latin typeface="Arial" pitchFamily="34" charset="0"/>
              <a:cs typeface="Arial" pitchFamily="34" charset="0"/>
            </a:endParaRPr>
          </a:p>
          <a:p>
            <a:pPr algn="just">
              <a:buFont typeface="Wingdings" pitchFamily="2" charset="2"/>
              <a:buChar char="ü"/>
            </a:pPr>
            <a:r>
              <a:rPr lang="tr-TR" sz="2100" dirty="0" smtClean="0">
                <a:latin typeface="Arial" pitchFamily="34" charset="0"/>
                <a:cs typeface="Arial" pitchFamily="34" charset="0"/>
              </a:rPr>
              <a:t>      </a:t>
            </a:r>
            <a:r>
              <a:rPr lang="tr-TR" sz="2100" b="1" dirty="0">
                <a:latin typeface="Arial" pitchFamily="34" charset="0"/>
                <a:cs typeface="Arial" pitchFamily="34" charset="0"/>
              </a:rPr>
              <a:t>VUK’nun 328. ve 329.</a:t>
            </a:r>
            <a:r>
              <a:rPr lang="tr-TR" sz="2100" dirty="0">
                <a:latin typeface="Arial" pitchFamily="34" charset="0"/>
                <a:cs typeface="Arial" pitchFamily="34" charset="0"/>
              </a:rPr>
              <a:t> maddelerinde yenileme fonunun pasif geçici hesapta azami 3 yıl tutulabileceği ve her ne sebeple olursa olsun bu süre içinde kullanılmamış olan karların, üçüncü yılın vergi matrahına eklenmesi gerekmektedir. (Yargı kararlarına göre üç yıl bilançoda kalabilir.)</a:t>
            </a:r>
          </a:p>
          <a:p>
            <a:pPr algn="just">
              <a:buFont typeface="Wingdings" pitchFamily="2" charset="2"/>
              <a:buChar char="ü"/>
            </a:pPr>
            <a:endParaRPr lang="tr-TR" sz="2100" dirty="0">
              <a:latin typeface="Arial" pitchFamily="34" charset="0"/>
              <a:cs typeface="Arial" pitchFamily="34" charset="0"/>
            </a:endParaRPr>
          </a:p>
          <a:p>
            <a:pPr algn="just">
              <a:buFont typeface="Wingdings" pitchFamily="2" charset="2"/>
              <a:buChar char="ü"/>
            </a:pPr>
            <a:r>
              <a:rPr lang="tr-TR" sz="2100" dirty="0" smtClean="0">
                <a:latin typeface="Arial" pitchFamily="34" charset="0"/>
                <a:cs typeface="Arial" pitchFamily="34" charset="0"/>
              </a:rPr>
              <a:t>	 </a:t>
            </a:r>
            <a:r>
              <a:rPr lang="tr-TR" sz="2100" dirty="0">
                <a:latin typeface="Arial" pitchFamily="34" charset="0"/>
                <a:cs typeface="Arial" pitchFamily="34" charset="0"/>
              </a:rPr>
              <a:t>Yenileme fonunun teşkili suretiyle satın alınan yeni kıymetlerin amortismanı, yenileme fonundan mahsup edilir.</a:t>
            </a:r>
          </a:p>
          <a:p>
            <a:pPr algn="just">
              <a:buNone/>
            </a:pPr>
            <a:endParaRPr lang="tr-TR" sz="2100" dirty="0">
              <a:latin typeface="Arial" pitchFamily="34" charset="0"/>
              <a:cs typeface="Arial" pitchFamily="34" charset="0"/>
            </a:endParaRPr>
          </a:p>
          <a:p>
            <a:pPr algn="just">
              <a:buFont typeface="Wingdings" pitchFamily="2" charset="2"/>
              <a:buChar char="ü"/>
            </a:pPr>
            <a:r>
              <a:rPr lang="tr-TR" sz="2100" dirty="0" smtClean="0">
                <a:latin typeface="Arial" pitchFamily="34" charset="0"/>
                <a:cs typeface="Arial" pitchFamily="34" charset="0"/>
              </a:rPr>
              <a:t>	Yenileme </a:t>
            </a:r>
            <a:r>
              <a:rPr lang="tr-TR" sz="2100" dirty="0">
                <a:latin typeface="Arial" pitchFamily="34" charset="0"/>
                <a:cs typeface="Arial" pitchFamily="34" charset="0"/>
              </a:rPr>
              <a:t>fonunun iktisadi kıymetin satış karı kadar olması gerekmektedir. Ayrıca, iktisadi kıymetin satış bedelinin yabancı para ile tahsili ve döviz bedelinin bankalarda tutulması durumunda ortaya çıkan kur farkı ve elde edilen faiz yenileme fonuna alınamaz. Bu tutarların ilgili yılın hâsılatına dâhil edilerek vergilendirilmesi gerekir. </a:t>
            </a:r>
          </a:p>
          <a:p>
            <a:endParaRPr lang="tr-TR" dirty="0"/>
          </a:p>
        </p:txBody>
      </p:sp>
      <p:sp>
        <p:nvSpPr>
          <p:cNvPr id="3" name="2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4" name="3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20</a:t>
            </a:fld>
            <a:endParaRPr lang="tr-TR"/>
          </a:p>
        </p:txBody>
      </p:sp>
    </p:spTree>
  </p:cSld>
  <p:clrMapOvr>
    <a:masterClrMapping/>
  </p:clrMapOvr>
  <p:transition spd="slow" advTm="20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1000"/>
            <a:lum/>
          </a:blip>
          <a:srcRect/>
          <a:stretch>
            <a:fillRect/>
          </a:stretch>
        </a:blipFill>
        <a:effectLst/>
      </p:bgPr>
    </p:bg>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260648"/>
            <a:ext cx="8568952" cy="6264696"/>
          </a:xfrm>
        </p:spPr>
        <p:txBody>
          <a:bodyPr>
            <a:normAutofit fontScale="62500" lnSpcReduction="20000"/>
          </a:bodyPr>
          <a:lstStyle/>
          <a:p>
            <a:pPr algn="ctr">
              <a:buNone/>
            </a:pPr>
            <a:r>
              <a:rPr lang="tr-TR" b="1" dirty="0"/>
              <a:t>	</a:t>
            </a:r>
            <a:r>
              <a:rPr lang="tr-TR" b="1" dirty="0" smtClean="0"/>
              <a:t>	</a:t>
            </a:r>
            <a:r>
              <a:rPr lang="tr-TR" sz="4000" b="1" u="sng" dirty="0" smtClean="0">
                <a:solidFill>
                  <a:srgbClr val="FF0000"/>
                </a:solidFill>
              </a:rPr>
              <a:t>ARGE </a:t>
            </a:r>
            <a:r>
              <a:rPr lang="tr-TR" sz="4000" b="1" u="sng" dirty="0">
                <a:solidFill>
                  <a:srgbClr val="FF0000"/>
                </a:solidFill>
              </a:rPr>
              <a:t>İNDİRİMİ  VE UYGULAMA </a:t>
            </a:r>
            <a:r>
              <a:rPr lang="tr-TR" sz="4000" b="1" u="sng" dirty="0" smtClean="0">
                <a:solidFill>
                  <a:srgbClr val="FF0000"/>
                </a:solidFill>
              </a:rPr>
              <a:t>ESASLARI</a:t>
            </a:r>
          </a:p>
          <a:p>
            <a:pPr algn="ctr">
              <a:buNone/>
            </a:pPr>
            <a:endParaRPr lang="tr-TR" sz="3400" u="sng" dirty="0">
              <a:solidFill>
                <a:srgbClr val="FF0000"/>
              </a:solidFill>
            </a:endParaRPr>
          </a:p>
          <a:p>
            <a:pPr algn="just">
              <a:buFont typeface="Wingdings" panose="05000000000000000000" pitchFamily="2" charset="2"/>
              <a:buChar char="Ø"/>
            </a:pPr>
            <a:r>
              <a:rPr lang="tr-TR" b="1" dirty="0" smtClean="0"/>
              <a:t>	</a:t>
            </a:r>
            <a:r>
              <a:rPr lang="tr-TR" b="1" u="sng" dirty="0" smtClean="0">
                <a:latin typeface="Arial" pitchFamily="34" charset="0"/>
                <a:cs typeface="Arial" pitchFamily="34" charset="0"/>
              </a:rPr>
              <a:t>ARGE </a:t>
            </a:r>
            <a:r>
              <a:rPr lang="tr-TR" b="1" u="sng" dirty="0">
                <a:latin typeface="Arial" pitchFamily="34" charset="0"/>
                <a:cs typeface="Arial" pitchFamily="34" charset="0"/>
              </a:rPr>
              <a:t>Uygulamaları ile ilgili Kanunlar </a:t>
            </a:r>
            <a:r>
              <a:rPr lang="tr-TR" b="1" u="sng" dirty="0" smtClean="0">
                <a:latin typeface="Arial" pitchFamily="34" charset="0"/>
                <a:cs typeface="Arial" pitchFamily="34" charset="0"/>
              </a:rPr>
              <a:t>:</a:t>
            </a:r>
          </a:p>
          <a:p>
            <a:pPr algn="just">
              <a:buNone/>
            </a:pPr>
            <a:endParaRPr lang="tr-TR" dirty="0">
              <a:latin typeface="Arial" pitchFamily="34" charset="0"/>
              <a:cs typeface="Arial" pitchFamily="34" charset="0"/>
            </a:endParaRPr>
          </a:p>
          <a:p>
            <a:pPr lvl="0" algn="just">
              <a:buFont typeface="Wingdings" pitchFamily="2" charset="2"/>
              <a:buChar char="ü"/>
            </a:pPr>
            <a:r>
              <a:rPr lang="tr-TR" dirty="0" smtClean="0">
                <a:latin typeface="Arial" pitchFamily="34" charset="0"/>
                <a:cs typeface="Arial" pitchFamily="34" charset="0"/>
              </a:rPr>
              <a:t>	</a:t>
            </a:r>
            <a:r>
              <a:rPr lang="tr-TR" b="1" dirty="0" smtClean="0">
                <a:latin typeface="Arial" pitchFamily="34" charset="0"/>
                <a:cs typeface="Arial" pitchFamily="34" charset="0"/>
              </a:rPr>
              <a:t>5520 </a:t>
            </a:r>
            <a:r>
              <a:rPr lang="tr-TR" b="1" dirty="0">
                <a:latin typeface="Arial" pitchFamily="34" charset="0"/>
                <a:cs typeface="Arial" pitchFamily="34" charset="0"/>
              </a:rPr>
              <a:t>sayılı Kurumlar Vergisi Kanunu 10/1(a) maddesi </a:t>
            </a:r>
          </a:p>
          <a:p>
            <a:pPr algn="just">
              <a:buNone/>
            </a:pPr>
            <a:r>
              <a:rPr lang="tr-TR" b="1" dirty="0">
                <a:latin typeface="Arial" pitchFamily="34" charset="0"/>
                <a:cs typeface="Arial" pitchFamily="34" charset="0"/>
              </a:rPr>
              <a:t> </a:t>
            </a:r>
          </a:p>
          <a:p>
            <a:pPr lvl="0" algn="just">
              <a:buFont typeface="Wingdings" pitchFamily="2" charset="2"/>
              <a:buChar char="ü"/>
            </a:pPr>
            <a:r>
              <a:rPr lang="tr-TR" b="1" dirty="0" smtClean="0">
                <a:latin typeface="Arial" pitchFamily="34" charset="0"/>
                <a:cs typeface="Arial" pitchFamily="34" charset="0"/>
              </a:rPr>
              <a:t>	193 </a:t>
            </a:r>
            <a:r>
              <a:rPr lang="tr-TR" b="1" dirty="0">
                <a:latin typeface="Arial" pitchFamily="34" charset="0"/>
                <a:cs typeface="Arial" pitchFamily="34" charset="0"/>
              </a:rPr>
              <a:t>sayılı Gelir Vergisi Kanunu 89/1(9) maddesi</a:t>
            </a:r>
          </a:p>
          <a:p>
            <a:pPr algn="just">
              <a:buNone/>
            </a:pPr>
            <a:r>
              <a:rPr lang="tr-TR" b="1" dirty="0">
                <a:latin typeface="Arial" pitchFamily="34" charset="0"/>
                <a:cs typeface="Arial" pitchFamily="34" charset="0"/>
              </a:rPr>
              <a:t> </a:t>
            </a:r>
          </a:p>
          <a:p>
            <a:pPr lvl="0" algn="just">
              <a:buFont typeface="Wingdings" pitchFamily="2" charset="2"/>
              <a:buChar char="ü"/>
            </a:pPr>
            <a:r>
              <a:rPr lang="tr-TR" b="1" dirty="0" smtClean="0">
                <a:latin typeface="Arial" pitchFamily="34" charset="0"/>
                <a:cs typeface="Arial" pitchFamily="34" charset="0"/>
              </a:rPr>
              <a:t>	01.01.2006 </a:t>
            </a:r>
            <a:r>
              <a:rPr lang="tr-TR" b="1" dirty="0">
                <a:latin typeface="Arial" pitchFamily="34" charset="0"/>
                <a:cs typeface="Arial" pitchFamily="34" charset="0"/>
              </a:rPr>
              <a:t>tarihinden itibaren 1 seri no.lu Kurumlar Vergisi </a:t>
            </a:r>
          </a:p>
          <a:p>
            <a:pPr algn="just">
              <a:buNone/>
            </a:pPr>
            <a:r>
              <a:rPr lang="tr-TR" b="1" dirty="0">
                <a:latin typeface="Arial" pitchFamily="34" charset="0"/>
                <a:cs typeface="Arial" pitchFamily="34" charset="0"/>
              </a:rPr>
              <a:t>	 </a:t>
            </a:r>
          </a:p>
          <a:p>
            <a:pPr lvl="0" algn="just">
              <a:buFont typeface="Wingdings" pitchFamily="2" charset="2"/>
              <a:buChar char="ü"/>
            </a:pPr>
            <a:r>
              <a:rPr lang="tr-TR" b="1" dirty="0" smtClean="0">
                <a:latin typeface="Arial" pitchFamily="34" charset="0"/>
                <a:cs typeface="Arial" pitchFamily="34" charset="0"/>
              </a:rPr>
              <a:t>	Genel </a:t>
            </a:r>
            <a:r>
              <a:rPr lang="tr-TR" b="1" dirty="0">
                <a:latin typeface="Arial" pitchFamily="34" charset="0"/>
                <a:cs typeface="Arial" pitchFamily="34" charset="0"/>
              </a:rPr>
              <a:t>Tebliğinin “10.2. Ar-Ge İndirimi” Bölümü</a:t>
            </a:r>
          </a:p>
          <a:p>
            <a:pPr algn="just">
              <a:buNone/>
            </a:pPr>
            <a:r>
              <a:rPr lang="tr-TR" b="1" dirty="0">
                <a:latin typeface="Arial" pitchFamily="34" charset="0"/>
                <a:cs typeface="Arial" pitchFamily="34" charset="0"/>
              </a:rPr>
              <a:t> </a:t>
            </a:r>
          </a:p>
          <a:p>
            <a:pPr lvl="0" algn="just">
              <a:buFont typeface="Wingdings" pitchFamily="2" charset="2"/>
              <a:buChar char="ü"/>
            </a:pPr>
            <a:r>
              <a:rPr lang="tr-TR" b="1" dirty="0" smtClean="0">
                <a:latin typeface="Arial" pitchFamily="34" charset="0"/>
                <a:cs typeface="Arial" pitchFamily="34" charset="0"/>
              </a:rPr>
              <a:t>	5746 </a:t>
            </a:r>
            <a:r>
              <a:rPr lang="tr-TR" b="1" dirty="0">
                <a:latin typeface="Arial" pitchFamily="34" charset="0"/>
                <a:cs typeface="Arial" pitchFamily="34" charset="0"/>
              </a:rPr>
              <a:t>sayılı Araştırma ve Geliştirme Faaliyetlerinin  </a:t>
            </a:r>
            <a:r>
              <a:rPr lang="tr-TR" b="1" dirty="0" smtClean="0">
                <a:latin typeface="Arial" pitchFamily="34" charset="0"/>
                <a:cs typeface="Arial" pitchFamily="34" charset="0"/>
              </a:rPr>
              <a:t>	Desteklenmesi 	Hakkında </a:t>
            </a:r>
            <a:r>
              <a:rPr lang="tr-TR" b="1" dirty="0">
                <a:latin typeface="Arial" pitchFamily="34" charset="0"/>
                <a:cs typeface="Arial" pitchFamily="34" charset="0"/>
              </a:rPr>
              <a:t>Kanun</a:t>
            </a:r>
          </a:p>
          <a:p>
            <a:pPr algn="just">
              <a:buNone/>
            </a:pPr>
            <a:r>
              <a:rPr lang="tr-TR" b="1" dirty="0">
                <a:latin typeface="Arial" pitchFamily="34" charset="0"/>
                <a:cs typeface="Arial" pitchFamily="34" charset="0"/>
              </a:rPr>
              <a:t> </a:t>
            </a:r>
          </a:p>
          <a:p>
            <a:pPr lvl="0" algn="just">
              <a:buFont typeface="Wingdings" pitchFamily="2" charset="2"/>
              <a:buChar char="ü"/>
            </a:pPr>
            <a:r>
              <a:rPr lang="tr-TR" b="1" dirty="0">
                <a:latin typeface="Arial" pitchFamily="34" charset="0"/>
                <a:cs typeface="Arial" pitchFamily="34" charset="0"/>
              </a:rPr>
              <a:t> </a:t>
            </a:r>
            <a:r>
              <a:rPr lang="tr-TR" b="1" dirty="0" smtClean="0">
                <a:latin typeface="Arial" pitchFamily="34" charset="0"/>
                <a:cs typeface="Arial" pitchFamily="34" charset="0"/>
              </a:rPr>
              <a:t>	5746 </a:t>
            </a:r>
            <a:r>
              <a:rPr lang="tr-TR" b="1" dirty="0">
                <a:latin typeface="Arial" pitchFamily="34" charset="0"/>
                <a:cs typeface="Arial" pitchFamily="34" charset="0"/>
              </a:rPr>
              <a:t>sayılı Araştırma ve Geliştirme Faaliyetlerinin </a:t>
            </a:r>
            <a:r>
              <a:rPr lang="tr-TR" b="1" dirty="0" smtClean="0">
                <a:latin typeface="Arial" pitchFamily="34" charset="0"/>
                <a:cs typeface="Arial" pitchFamily="34" charset="0"/>
              </a:rPr>
              <a:t>	Desteklenmesine 	İlişkin </a:t>
            </a:r>
            <a:r>
              <a:rPr lang="tr-TR" b="1" dirty="0">
                <a:latin typeface="Arial" pitchFamily="34" charset="0"/>
                <a:cs typeface="Arial" pitchFamily="34" charset="0"/>
              </a:rPr>
              <a:t>Uygulama Yönetmeliği</a:t>
            </a:r>
          </a:p>
          <a:p>
            <a:pPr algn="just">
              <a:buNone/>
            </a:pPr>
            <a:r>
              <a:rPr lang="tr-TR" b="1" dirty="0">
                <a:latin typeface="Arial" pitchFamily="34" charset="0"/>
                <a:cs typeface="Arial" pitchFamily="34" charset="0"/>
              </a:rPr>
              <a:t> </a:t>
            </a:r>
          </a:p>
          <a:p>
            <a:pPr lvl="0" algn="just">
              <a:buFont typeface="Wingdings" pitchFamily="2" charset="2"/>
              <a:buChar char="ü"/>
            </a:pPr>
            <a:r>
              <a:rPr lang="tr-TR" b="1" dirty="0" smtClean="0">
                <a:latin typeface="Arial" pitchFamily="34" charset="0"/>
                <a:cs typeface="Arial" pitchFamily="34" charset="0"/>
              </a:rPr>
              <a:t>	5746 </a:t>
            </a:r>
            <a:r>
              <a:rPr lang="tr-TR" b="1" dirty="0">
                <a:latin typeface="Arial" pitchFamily="34" charset="0"/>
                <a:cs typeface="Arial" pitchFamily="34" charset="0"/>
              </a:rPr>
              <a:t>sayılı Araştırma ve Geliştirme Faaliyetlerinin </a:t>
            </a:r>
            <a:r>
              <a:rPr lang="tr-TR" b="1" dirty="0" smtClean="0">
                <a:latin typeface="Arial" pitchFamily="34" charset="0"/>
                <a:cs typeface="Arial" pitchFamily="34" charset="0"/>
              </a:rPr>
              <a:t>	  	 	Desteklenmesi 	Hakkında </a:t>
            </a:r>
            <a:r>
              <a:rPr lang="tr-TR" b="1" dirty="0">
                <a:latin typeface="Arial" pitchFamily="34" charset="0"/>
                <a:cs typeface="Arial" pitchFamily="34" charset="0"/>
              </a:rPr>
              <a:t>Kanun Genel Tebliği</a:t>
            </a:r>
          </a:p>
          <a:p>
            <a:endParaRPr lang="tr-TR" dirty="0"/>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21</a:t>
            </a:fld>
            <a:endParaRPr lang="tr-TR"/>
          </a:p>
        </p:txBody>
      </p:sp>
    </p:spTree>
  </p:cSld>
  <p:clrMapOvr>
    <a:masterClrMapping/>
  </p:clrMapOvr>
  <p:transition spd="slow" advTm="20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404664"/>
            <a:ext cx="8712968" cy="6048672"/>
          </a:xfrm>
        </p:spPr>
        <p:txBody>
          <a:bodyPr>
            <a:normAutofit/>
          </a:bodyPr>
          <a:lstStyle/>
          <a:p>
            <a:pPr>
              <a:buFont typeface="Wingdings" panose="05000000000000000000" pitchFamily="2" charset="2"/>
              <a:buChar char="Ø"/>
            </a:pPr>
            <a:r>
              <a:rPr lang="tr-TR" sz="2400" b="1" dirty="0"/>
              <a:t>AR-GE </a:t>
            </a:r>
            <a:r>
              <a:rPr lang="tr-TR" sz="2400" b="1" dirty="0" smtClean="0"/>
              <a:t>FAALİYETLERİ</a:t>
            </a:r>
          </a:p>
          <a:p>
            <a:pPr>
              <a:buNone/>
            </a:pPr>
            <a:endParaRPr lang="tr-TR" sz="2400" b="1" dirty="0" smtClean="0"/>
          </a:p>
          <a:p>
            <a:pPr lvl="0" algn="just">
              <a:buFont typeface="Wingdings" pitchFamily="2" charset="2"/>
              <a:buChar char="ü"/>
            </a:pPr>
            <a:r>
              <a:rPr lang="tr-TR" sz="2000" dirty="0" smtClean="0">
                <a:latin typeface="Arial" pitchFamily="34" charset="0"/>
                <a:cs typeface="Arial" pitchFamily="34" charset="0"/>
              </a:rPr>
              <a:t>Bilimsel </a:t>
            </a:r>
            <a:r>
              <a:rPr lang="tr-TR" sz="2000" dirty="0">
                <a:latin typeface="Arial" pitchFamily="34" charset="0"/>
                <a:cs typeface="Arial" pitchFamily="34" charset="0"/>
              </a:rPr>
              <a:t>ve teknolojik alanlardaki belirsizlikleri gidermek ve bunları aydınlatmak amacıyla, bilim ve teknolojinin gelişmesini sağlayacak yeni teknik bilgilerin elde edilmesi</a:t>
            </a:r>
            <a:r>
              <a:rPr lang="tr-TR" sz="2000" dirty="0" smtClean="0">
                <a:latin typeface="Arial" pitchFamily="34" charset="0"/>
                <a:cs typeface="Arial" pitchFamily="34" charset="0"/>
              </a:rPr>
              <a:t>,</a:t>
            </a:r>
          </a:p>
          <a:p>
            <a:pPr lvl="0" algn="just">
              <a:buFont typeface="Wingdings" pitchFamily="2" charset="2"/>
              <a:buChar char="ü"/>
            </a:pPr>
            <a:endParaRPr lang="tr-TR" sz="2000" dirty="0" smtClean="0">
              <a:latin typeface="Arial" pitchFamily="34" charset="0"/>
              <a:cs typeface="Arial" pitchFamily="34" charset="0"/>
            </a:endParaRPr>
          </a:p>
          <a:p>
            <a:pPr lvl="0" algn="just">
              <a:buFont typeface="Wingdings" pitchFamily="2" charset="2"/>
              <a:buChar char="ü"/>
            </a:pPr>
            <a:r>
              <a:rPr lang="tr-TR" sz="2000" dirty="0" smtClean="0">
                <a:latin typeface="Arial" pitchFamily="34" charset="0"/>
                <a:cs typeface="Arial" pitchFamily="34" charset="0"/>
              </a:rPr>
              <a:t>Yeni </a:t>
            </a:r>
            <a:r>
              <a:rPr lang="tr-TR" sz="2000" dirty="0">
                <a:latin typeface="Arial" pitchFamily="34" charset="0"/>
                <a:cs typeface="Arial" pitchFamily="34" charset="0"/>
              </a:rPr>
              <a:t>yöntemlerle yeni ürünler, madde ve malzemeler, araçlar, gereçler, işlemler, sistemler geliştirilmesi, tasarım ve çizim  çalışmaları ile yeni teknikler ve prototipler üretilmesi</a:t>
            </a:r>
            <a:r>
              <a:rPr lang="tr-TR" sz="2000" dirty="0" smtClean="0">
                <a:latin typeface="Arial" pitchFamily="34" charset="0"/>
                <a:cs typeface="Arial" pitchFamily="34" charset="0"/>
              </a:rPr>
              <a:t>,</a:t>
            </a:r>
          </a:p>
          <a:p>
            <a:pPr lvl="0" algn="just">
              <a:buFont typeface="Wingdings" pitchFamily="2" charset="2"/>
              <a:buChar char="ü"/>
            </a:pPr>
            <a:endParaRPr lang="tr-TR" sz="2000" dirty="0" smtClean="0">
              <a:latin typeface="Arial" pitchFamily="34" charset="0"/>
              <a:cs typeface="Arial" pitchFamily="34" charset="0"/>
            </a:endParaRPr>
          </a:p>
          <a:p>
            <a:pPr lvl="0" algn="just">
              <a:buFont typeface="Wingdings" pitchFamily="2" charset="2"/>
              <a:buChar char="ü"/>
            </a:pPr>
            <a:r>
              <a:rPr lang="tr-TR" sz="2000" dirty="0" smtClean="0">
                <a:latin typeface="Arial" pitchFamily="34" charset="0"/>
                <a:cs typeface="Arial" pitchFamily="34" charset="0"/>
              </a:rPr>
              <a:t>Yeni </a:t>
            </a:r>
            <a:r>
              <a:rPr lang="tr-TR" sz="2000" dirty="0">
                <a:latin typeface="Arial" pitchFamily="34" charset="0"/>
                <a:cs typeface="Arial" pitchFamily="34" charset="0"/>
              </a:rPr>
              <a:t>ve özgür tasarıma dayanan yazılım faaliyetleri</a:t>
            </a:r>
            <a:r>
              <a:rPr lang="tr-TR" sz="2000" dirty="0" smtClean="0">
                <a:latin typeface="Arial" pitchFamily="34" charset="0"/>
                <a:cs typeface="Arial" pitchFamily="34" charset="0"/>
              </a:rPr>
              <a:t>,</a:t>
            </a:r>
          </a:p>
          <a:p>
            <a:pPr lvl="0" algn="just">
              <a:buFont typeface="Wingdings" pitchFamily="2" charset="2"/>
              <a:buChar char="ü"/>
            </a:pPr>
            <a:endParaRPr lang="tr-TR" sz="2000" dirty="0" smtClean="0">
              <a:latin typeface="Arial" pitchFamily="34" charset="0"/>
              <a:cs typeface="Arial" pitchFamily="34" charset="0"/>
            </a:endParaRPr>
          </a:p>
          <a:p>
            <a:pPr lvl="0" algn="just">
              <a:buFont typeface="Wingdings" pitchFamily="2" charset="2"/>
              <a:buChar char="ü"/>
            </a:pPr>
            <a:r>
              <a:rPr lang="tr-TR" sz="2000" dirty="0" smtClean="0">
                <a:latin typeface="Arial" pitchFamily="34" charset="0"/>
                <a:cs typeface="Arial" pitchFamily="34" charset="0"/>
              </a:rPr>
              <a:t>Yeni </a:t>
            </a:r>
            <a:r>
              <a:rPr lang="tr-TR" sz="2000" dirty="0">
                <a:latin typeface="Arial" pitchFamily="34" charset="0"/>
                <a:cs typeface="Arial" pitchFamily="34" charset="0"/>
              </a:rPr>
              <a:t>üretim yöntem, süreç ve işlemlerinin araştırılması veya geliştirilmesi</a:t>
            </a:r>
            <a:r>
              <a:rPr lang="tr-TR" sz="2000" dirty="0" smtClean="0">
                <a:latin typeface="Arial" pitchFamily="34" charset="0"/>
                <a:cs typeface="Arial" pitchFamily="34" charset="0"/>
              </a:rPr>
              <a:t>,</a:t>
            </a:r>
          </a:p>
          <a:p>
            <a:pPr lvl="0" algn="just">
              <a:buFont typeface="Wingdings" pitchFamily="2" charset="2"/>
              <a:buChar char="ü"/>
            </a:pPr>
            <a:endParaRPr lang="tr-TR" sz="2000" dirty="0">
              <a:latin typeface="Arial" pitchFamily="34" charset="0"/>
              <a:cs typeface="Arial" pitchFamily="34" charset="0"/>
            </a:endParaRPr>
          </a:p>
          <a:p>
            <a:pPr lvl="0" algn="just">
              <a:buFont typeface="Wingdings" pitchFamily="2" charset="2"/>
              <a:buChar char="ü"/>
            </a:pPr>
            <a:r>
              <a:rPr lang="tr-TR" sz="2000" dirty="0">
                <a:latin typeface="Arial" pitchFamily="34" charset="0"/>
                <a:cs typeface="Arial" pitchFamily="34" charset="0"/>
              </a:rPr>
              <a:t>Bir ürünün maliyetini düşürücü, kalite, standart ve performansını yükseltici yeni tekniklerin/teknolojilerin  araştırılması</a:t>
            </a:r>
          </a:p>
          <a:p>
            <a:endParaRPr lang="tr-TR" dirty="0"/>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22</a:t>
            </a:fld>
            <a:endParaRPr lang="tr-TR"/>
          </a:p>
        </p:txBody>
      </p:sp>
    </p:spTree>
  </p:cSld>
  <p:clrMapOvr>
    <a:masterClrMapping/>
  </p:clrMapOvr>
  <p:transition spd="slow" advTm="20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404664"/>
            <a:ext cx="8712968" cy="6264696"/>
          </a:xfrm>
        </p:spPr>
        <p:txBody>
          <a:bodyPr>
            <a:normAutofit fontScale="85000" lnSpcReduction="20000"/>
          </a:bodyPr>
          <a:lstStyle/>
          <a:p>
            <a:pPr algn="just">
              <a:lnSpc>
                <a:spcPct val="150000"/>
              </a:lnSpc>
              <a:buFont typeface="Wingdings" panose="05000000000000000000" pitchFamily="2" charset="2"/>
              <a:buChar char="Ø"/>
            </a:pPr>
            <a:r>
              <a:rPr lang="tr-TR" sz="2400" b="1" dirty="0">
                <a:latin typeface="Arial" pitchFamily="34" charset="0"/>
                <a:cs typeface="Arial" pitchFamily="34" charset="0"/>
              </a:rPr>
              <a:t>AR-GE SAYILMAYAN FAALİYETLER</a:t>
            </a:r>
            <a:endParaRPr lang="tr-TR" sz="2400" dirty="0">
              <a:latin typeface="Arial" pitchFamily="34" charset="0"/>
              <a:cs typeface="Arial" pitchFamily="34" charset="0"/>
            </a:endParaRPr>
          </a:p>
          <a:p>
            <a:pPr lvl="0" algn="just">
              <a:lnSpc>
                <a:spcPct val="150000"/>
              </a:lnSpc>
              <a:buFont typeface="Wingdings" pitchFamily="2" charset="2"/>
              <a:buChar char="ü"/>
            </a:pPr>
            <a:r>
              <a:rPr lang="tr-TR" sz="2000" dirty="0">
                <a:latin typeface="Arial" pitchFamily="34" charset="0"/>
                <a:cs typeface="Arial" pitchFamily="34" charset="0"/>
              </a:rPr>
              <a:t>Pazar araştırması ya da satış promosyonu</a:t>
            </a:r>
          </a:p>
          <a:p>
            <a:pPr lvl="0" algn="just">
              <a:lnSpc>
                <a:spcPct val="150000"/>
              </a:lnSpc>
              <a:buFont typeface="Wingdings" pitchFamily="2" charset="2"/>
              <a:buChar char="ü"/>
            </a:pPr>
            <a:r>
              <a:rPr lang="tr-TR" sz="2000" dirty="0">
                <a:latin typeface="Arial" pitchFamily="34" charset="0"/>
                <a:cs typeface="Arial" pitchFamily="34" charset="0"/>
              </a:rPr>
              <a:t>Kalite kontrol</a:t>
            </a:r>
          </a:p>
          <a:p>
            <a:pPr lvl="0" algn="just">
              <a:lnSpc>
                <a:spcPct val="150000"/>
              </a:lnSpc>
              <a:buFont typeface="Wingdings" pitchFamily="2" charset="2"/>
              <a:buChar char="ü"/>
            </a:pPr>
            <a:r>
              <a:rPr lang="tr-TR" sz="2000" dirty="0">
                <a:latin typeface="Arial" pitchFamily="34" charset="0"/>
                <a:cs typeface="Arial" pitchFamily="34" charset="0"/>
              </a:rPr>
              <a:t>Sosyal bilimlerdeki araştırmalar</a:t>
            </a:r>
          </a:p>
          <a:p>
            <a:pPr lvl="0" algn="just">
              <a:lnSpc>
                <a:spcPct val="150000"/>
              </a:lnSpc>
              <a:buFont typeface="Wingdings" pitchFamily="2" charset="2"/>
              <a:buChar char="ü"/>
            </a:pPr>
            <a:r>
              <a:rPr lang="tr-TR" sz="2000" dirty="0">
                <a:latin typeface="Arial" pitchFamily="34" charset="0"/>
                <a:cs typeface="Arial" pitchFamily="34" charset="0"/>
              </a:rPr>
              <a:t>Petrol, doğalgaz, vb. sondaj faaliyetleri</a:t>
            </a:r>
          </a:p>
          <a:p>
            <a:pPr lvl="0" algn="just">
              <a:lnSpc>
                <a:spcPct val="150000"/>
              </a:lnSpc>
              <a:buFont typeface="Wingdings" pitchFamily="2" charset="2"/>
              <a:buChar char="ü"/>
            </a:pPr>
            <a:r>
              <a:rPr lang="tr-TR" sz="2000" dirty="0">
                <a:latin typeface="Arial" pitchFamily="34" charset="0"/>
                <a:cs typeface="Arial" pitchFamily="34" charset="0"/>
              </a:rPr>
              <a:t>İcat edilmiş süreçlerin kullanımı</a:t>
            </a:r>
          </a:p>
          <a:p>
            <a:pPr lvl="0" algn="just">
              <a:lnSpc>
                <a:spcPct val="150000"/>
              </a:lnSpc>
              <a:buFont typeface="Wingdings" pitchFamily="2" charset="2"/>
              <a:buChar char="ü"/>
            </a:pPr>
            <a:r>
              <a:rPr lang="tr-TR" sz="2000" dirty="0">
                <a:latin typeface="Arial" pitchFamily="34" charset="0"/>
                <a:cs typeface="Arial" pitchFamily="34" charset="0"/>
              </a:rPr>
              <a:t>Biçimsel değişiklikler (renk vb.)</a:t>
            </a:r>
          </a:p>
          <a:p>
            <a:pPr lvl="0" algn="just">
              <a:lnSpc>
                <a:spcPct val="150000"/>
              </a:lnSpc>
              <a:buFont typeface="Wingdings" pitchFamily="2" charset="2"/>
              <a:buChar char="ü"/>
            </a:pPr>
            <a:r>
              <a:rPr lang="tr-TR" sz="2000" dirty="0">
                <a:latin typeface="Arial" pitchFamily="34" charset="0"/>
                <a:cs typeface="Arial" pitchFamily="34" charset="0"/>
              </a:rPr>
              <a:t>Bilimsel ve teknolojik yenilik doğurmayan</a:t>
            </a:r>
          </a:p>
          <a:p>
            <a:pPr lvl="0" algn="just">
              <a:lnSpc>
                <a:spcPct val="150000"/>
              </a:lnSpc>
              <a:buFont typeface="Wingdings" pitchFamily="2" charset="2"/>
              <a:buChar char="ü"/>
            </a:pPr>
            <a:r>
              <a:rPr lang="tr-TR" sz="2000" dirty="0">
                <a:latin typeface="Arial" pitchFamily="34" charset="0"/>
                <a:cs typeface="Arial" pitchFamily="34" charset="0"/>
              </a:rPr>
              <a:t>Rutin faaliyetler (rutin veri toplama vb.)</a:t>
            </a:r>
          </a:p>
          <a:p>
            <a:pPr lvl="0" algn="just">
              <a:lnSpc>
                <a:spcPct val="150000"/>
              </a:lnSpc>
              <a:buFont typeface="Wingdings" pitchFamily="2" charset="2"/>
              <a:buChar char="ü"/>
            </a:pPr>
            <a:r>
              <a:rPr lang="tr-TR" sz="2000" dirty="0">
                <a:latin typeface="Arial" pitchFamily="34" charset="0"/>
                <a:cs typeface="Arial" pitchFamily="34" charset="0"/>
              </a:rPr>
              <a:t>İlk kuruluş aşamasında kuruluş ve</a:t>
            </a:r>
          </a:p>
          <a:p>
            <a:pPr lvl="0" algn="just">
              <a:lnSpc>
                <a:spcPct val="150000"/>
              </a:lnSpc>
              <a:buFont typeface="Wingdings" pitchFamily="2" charset="2"/>
              <a:buChar char="ü"/>
            </a:pPr>
            <a:r>
              <a:rPr lang="tr-TR" sz="2000" dirty="0">
                <a:latin typeface="Arial" pitchFamily="34" charset="0"/>
                <a:cs typeface="Arial" pitchFamily="34" charset="0"/>
              </a:rPr>
              <a:t>Örgütlenmeyle ilgili araştırma giderleri</a:t>
            </a:r>
          </a:p>
          <a:p>
            <a:pPr lvl="0" algn="just">
              <a:lnSpc>
                <a:spcPct val="150000"/>
              </a:lnSpc>
              <a:buFont typeface="Wingdings" pitchFamily="2" charset="2"/>
              <a:buChar char="ü"/>
            </a:pPr>
            <a:r>
              <a:rPr lang="tr-TR" sz="2000" dirty="0">
                <a:latin typeface="Arial" pitchFamily="34" charset="0"/>
                <a:cs typeface="Arial" pitchFamily="34" charset="0"/>
              </a:rPr>
              <a:t>Proje sonucunda geliştirilen ürüne ilişkin</a:t>
            </a:r>
          </a:p>
          <a:p>
            <a:pPr lvl="0" algn="just">
              <a:lnSpc>
                <a:spcPct val="150000"/>
              </a:lnSpc>
              <a:buFont typeface="Wingdings" pitchFamily="2" charset="2"/>
              <a:buChar char="ü"/>
            </a:pPr>
            <a:r>
              <a:rPr lang="tr-TR" sz="2000" dirty="0">
                <a:latin typeface="Arial" pitchFamily="34" charset="0"/>
                <a:cs typeface="Arial" pitchFamily="34" charset="0"/>
              </a:rPr>
              <a:t>Fikri mülkiyet haklarının korunmasına yönelik çalışmalar</a:t>
            </a:r>
          </a:p>
          <a:p>
            <a:pPr lvl="0" algn="just">
              <a:lnSpc>
                <a:spcPct val="150000"/>
              </a:lnSpc>
              <a:buFont typeface="Wingdings" pitchFamily="2" charset="2"/>
              <a:buChar char="ü"/>
            </a:pPr>
            <a:r>
              <a:rPr lang="tr-TR" sz="2000" dirty="0">
                <a:latin typeface="Arial" pitchFamily="34" charset="0"/>
                <a:cs typeface="Arial" pitchFamily="34" charset="0"/>
              </a:rPr>
              <a:t>Numune verilmek amacıyla prototiplerden kopyalar çıkarılıp dağıtılması ve reklam amaçlı tüketim testleri</a:t>
            </a:r>
          </a:p>
          <a:p>
            <a:endParaRPr lang="tr-TR" dirty="0"/>
          </a:p>
          <a:p>
            <a:endParaRPr lang="tr-TR" dirty="0"/>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23</a:t>
            </a:fld>
            <a:endParaRPr lang="tr-TR"/>
          </a:p>
        </p:txBody>
      </p:sp>
    </p:spTree>
  </p:cSld>
  <p:clrMapOvr>
    <a:masterClrMapping/>
  </p:clrMapOvr>
  <p:transition spd="slow" advTm="20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188640"/>
            <a:ext cx="8712968" cy="6480720"/>
          </a:xfrm>
        </p:spPr>
        <p:txBody>
          <a:bodyPr>
            <a:normAutofit fontScale="55000" lnSpcReduction="20000"/>
          </a:bodyPr>
          <a:lstStyle/>
          <a:p>
            <a:endParaRPr lang="tr-TR" sz="3600" b="1" dirty="0" smtClean="0"/>
          </a:p>
          <a:p>
            <a:pPr algn="just">
              <a:buFont typeface="Wingdings" pitchFamily="2" charset="2"/>
              <a:buChar char="Ø"/>
            </a:pPr>
            <a:r>
              <a:rPr lang="tr-TR" sz="3600" b="1" dirty="0" smtClean="0">
                <a:latin typeface="Arial" pitchFamily="34" charset="0"/>
                <a:cs typeface="Arial" pitchFamily="34" charset="0"/>
              </a:rPr>
              <a:t>5746 sayılı Kanun ile 5520 sayılı Kanun arasındaki farklılıklar</a:t>
            </a:r>
            <a:endParaRPr lang="tr-TR" sz="3600" dirty="0" smtClean="0">
              <a:latin typeface="Arial" pitchFamily="34" charset="0"/>
              <a:cs typeface="Arial" pitchFamily="34" charset="0"/>
            </a:endParaRPr>
          </a:p>
          <a:p>
            <a:pPr algn="just">
              <a:buNone/>
            </a:pPr>
            <a:r>
              <a:rPr lang="tr-TR" b="1" dirty="0" smtClean="0">
                <a:latin typeface="Arial" pitchFamily="34" charset="0"/>
                <a:cs typeface="Arial" pitchFamily="34" charset="0"/>
              </a:rPr>
              <a:t> </a:t>
            </a:r>
            <a:endParaRPr lang="tr-TR" dirty="0" smtClean="0">
              <a:latin typeface="Arial" pitchFamily="34" charset="0"/>
              <a:cs typeface="Arial" pitchFamily="34" charset="0"/>
            </a:endParaRPr>
          </a:p>
          <a:p>
            <a:pPr algn="just">
              <a:buFont typeface="Wingdings" pitchFamily="2" charset="2"/>
              <a:buChar char="ü"/>
            </a:pPr>
            <a:r>
              <a:rPr lang="tr-TR" dirty="0" smtClean="0">
                <a:latin typeface="Arial" pitchFamily="34" charset="0"/>
                <a:cs typeface="Arial" pitchFamily="34" charset="0"/>
              </a:rPr>
              <a:t>	5746 sayılı Kanun kapsamında, yararlanılamayan Ar-Ge indirimi Vergi Usul Kanunu uyarınca belirlenecek yeniden değerleme oranında endekslenerek izleyen dönemlere devredilecektir. 5520 sayılı Kanun uygulamasında ise endeksleme yapma imkanı bulunmamaktadır.</a:t>
            </a:r>
          </a:p>
          <a:p>
            <a:pPr algn="just">
              <a:buNone/>
            </a:pPr>
            <a:endParaRPr lang="tr-TR" dirty="0" smtClean="0">
              <a:latin typeface="Arial" pitchFamily="34" charset="0"/>
              <a:cs typeface="Arial" pitchFamily="34" charset="0"/>
            </a:endParaRPr>
          </a:p>
          <a:p>
            <a:pPr algn="just">
              <a:buFont typeface="Wingdings" pitchFamily="2" charset="2"/>
              <a:buChar char="ü"/>
            </a:pPr>
            <a:r>
              <a:rPr lang="tr-TR" dirty="0" smtClean="0">
                <a:latin typeface="Arial" pitchFamily="34" charset="0"/>
                <a:cs typeface="Arial" pitchFamily="34" charset="0"/>
              </a:rPr>
              <a:t>	5746 sayılı Kanun kapsamında Ar-Ge ve yenilik faaliyetlerine ilişkin olarak, kamu kurum ve kuruluşları, kanunla kurulan vakıflar ile uluslararası fonlardan alınan karşılıksız destekler özel bir fon hesabında tutulur. Bu fonda yer alan tutarlar, 193 sayılı Kanun ve 5520 sayılı Kanuna göre vergiye tabi kazancın tespitinde gelir, Ar-Ge indirimi tutarının tespitinde Ar-Ge harcaması olarak dikkate alınmaz. Bu fonun, elde edildiği hesap dönemini izleyen </a:t>
            </a:r>
            <a:r>
              <a:rPr lang="tr-TR" b="1" dirty="0" smtClean="0">
                <a:latin typeface="Arial" pitchFamily="34" charset="0"/>
                <a:cs typeface="Arial" pitchFamily="34" charset="0"/>
              </a:rPr>
              <a:t>beş yıl</a:t>
            </a:r>
            <a:r>
              <a:rPr lang="tr-TR" dirty="0" smtClean="0">
                <a:latin typeface="Arial" pitchFamily="34" charset="0"/>
                <a:cs typeface="Arial" pitchFamily="34" charset="0"/>
              </a:rPr>
              <a:t> içinde sermayeye ilâve dışında herhangi bir şekilde başka bir hesaba nakledilmesi veya işletmeden çekilmesi halinde, zamanında tahakkuk ettirilmeyen vergiler ziyaa uğratılmış sayılır.</a:t>
            </a:r>
          </a:p>
          <a:p>
            <a:pPr algn="just">
              <a:buNone/>
            </a:pPr>
            <a:endParaRPr lang="tr-TR" dirty="0" smtClean="0">
              <a:latin typeface="Arial" pitchFamily="34" charset="0"/>
              <a:cs typeface="Arial" pitchFamily="34" charset="0"/>
            </a:endParaRPr>
          </a:p>
          <a:p>
            <a:pPr algn="just">
              <a:buFont typeface="Wingdings" pitchFamily="2" charset="2"/>
              <a:buChar char="ü"/>
            </a:pPr>
            <a:r>
              <a:rPr lang="tr-TR" dirty="0" smtClean="0">
                <a:latin typeface="Arial" pitchFamily="34" charset="0"/>
                <a:cs typeface="Arial" pitchFamily="34" charset="0"/>
              </a:rPr>
              <a:t>	5520 sayılı Kanun Kapsamında Ar-Ge ve yenilik faaliyetlerine ilişkin olarak alınan karşılıksız destekler, gelir yazılarak kurum kazancına dahil edilir. Ancak, bu fondan yapılan harcamalar da Ar-Ge harcaması olarak dikkate alınır ve dolayısıyla, Ar-Ge indirimine konu edilir. Her iki Kanun uygulamasında, bu şekilde sağlanan karşılıksız fonlardan yapılan harcamalar yapıldığı yere göre doğrudan gider ya da amortismana tabi iktisadi kıymet olarak muhasebeleştirilir.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24</a:t>
            </a:fld>
            <a:endParaRPr lang="tr-TR"/>
          </a:p>
        </p:txBody>
      </p:sp>
    </p:spTree>
  </p:cSld>
  <p:clrMapOvr>
    <a:masterClrMapping/>
  </p:clrMapOvr>
  <p:transition spd="slow" advTm="20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476672"/>
            <a:ext cx="8229600" cy="6120680"/>
          </a:xfrm>
        </p:spPr>
        <p:txBody>
          <a:bodyPr>
            <a:normAutofit fontScale="77500" lnSpcReduction="20000"/>
          </a:bodyPr>
          <a:lstStyle/>
          <a:p>
            <a:pPr algn="just">
              <a:buFont typeface="Wingdings" pitchFamily="2" charset="2"/>
              <a:buChar char="ü"/>
            </a:pPr>
            <a:r>
              <a:rPr lang="tr-TR" dirty="0" smtClean="0"/>
              <a:t>	</a:t>
            </a:r>
            <a:r>
              <a:rPr lang="tr-TR" sz="2900" dirty="0" smtClean="0">
                <a:latin typeface="Arial" pitchFamily="34" charset="0"/>
                <a:cs typeface="Arial" pitchFamily="34" charset="0"/>
              </a:rPr>
              <a:t>5520 sayılı Kurumlar Vergisi Kanunu kapsamında Ar-Ge indiriminden faydalanılabilmesi için, mükelleflerin 1 seri no.lu Kurumlar Vergisi Genel Tebliği ekinde yer alan formata uygun olarak hazırladıkları başvuru dosyaları ile Gelir İdaresi Başkanlığına başvurmaları gerekmektedir. TÜBİTAK tarafından desteklenen bir proje bulunması halinde ise Başkanlığa başvuru yapılmaksızın destek karar yazısının YMM raporuna eklenmesi suretiyle de Ar-Ge indiriminden faydalanılabilmektedir.</a:t>
            </a:r>
          </a:p>
          <a:p>
            <a:pPr algn="just">
              <a:buNone/>
            </a:pPr>
            <a:endParaRPr lang="tr-TR" sz="2900" dirty="0" smtClean="0">
              <a:latin typeface="Arial" pitchFamily="34" charset="0"/>
              <a:cs typeface="Arial" pitchFamily="34" charset="0"/>
            </a:endParaRPr>
          </a:p>
          <a:p>
            <a:pPr algn="just">
              <a:buFont typeface="Wingdings" pitchFamily="2" charset="2"/>
              <a:buChar char="ü"/>
            </a:pPr>
            <a:r>
              <a:rPr lang="tr-TR" sz="2900" dirty="0" smtClean="0">
                <a:latin typeface="Arial" pitchFamily="34" charset="0"/>
                <a:cs typeface="Arial" pitchFamily="34" charset="0"/>
              </a:rPr>
              <a:t>	5746 sayılı Kanun kapsamında ise Gelir İdaresi Başkanlığına müracaat edilmesine gerek olmayıp, projelere ilişkin destek karar yazısının, proje sözleşmesinin v.b. belgelerin beyanname ekinde veya YMM raporu ekinde yer alması suretiyle Ar-Ge indiriminden faydalanılması mümkün bulunmaktadır. Ar- Ge merkezi, Teknoloji Geliştirme Merkezinde yürütülen Ar-Ge çalışmaları ve desteklenen Ar-Ge projeleri için yapılan Ar-Ge harcamalarının indirimine ilişkin istenilen belgelerle ilgili ayrıntılı açıklamalar 5746 sayılı Araştırma ve Geliştirme Faaliyetlerinin Desteklenmesine İlişkin Uygulama Yönetmeliğinde yapılmıştır. </a:t>
            </a:r>
          </a:p>
          <a:p>
            <a:pPr algn="just"/>
            <a:endParaRPr lang="tr-TR" sz="2900"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25</a:t>
            </a:fld>
            <a:endParaRPr lang="tr-TR"/>
          </a:p>
        </p:txBody>
      </p:sp>
    </p:spTree>
  </p:cSld>
  <p:clrMapOvr>
    <a:masterClrMapping/>
  </p:clrMapOvr>
  <p:transition spd="slow" advTm="20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476672"/>
            <a:ext cx="8640960" cy="6048672"/>
          </a:xfrm>
        </p:spPr>
        <p:txBody>
          <a:bodyPr>
            <a:normAutofit fontScale="77500" lnSpcReduction="20000"/>
          </a:bodyPr>
          <a:lstStyle/>
          <a:p>
            <a:pPr algn="just">
              <a:buNone/>
            </a:pPr>
            <a:r>
              <a:rPr lang="tr-TR" dirty="0" smtClean="0"/>
              <a:t>	</a:t>
            </a:r>
          </a:p>
          <a:p>
            <a:pPr algn="just">
              <a:buFont typeface="Wingdings" pitchFamily="2" charset="2"/>
              <a:buChar char="ü"/>
            </a:pPr>
            <a:r>
              <a:rPr lang="tr-TR" sz="2900" dirty="0" smtClean="0">
                <a:latin typeface="Arial" pitchFamily="34" charset="0"/>
                <a:cs typeface="Arial" pitchFamily="34" charset="0"/>
              </a:rPr>
              <a:t>       Kurumlar vergisi beyannamesinde 5520 sayılı Kanuna göre Ar-Ge indirimi ve 5746 sayılı kanuna göre Ar-Ge indirimi şeklinde iki satır oluşturulmuştur. Şartlar sağlanmışsa tercih mükelleflere aittir. </a:t>
            </a:r>
            <a:r>
              <a:rPr lang="tr-TR" sz="2900" b="1" dirty="0" smtClean="0">
                <a:latin typeface="Arial" pitchFamily="34" charset="0"/>
                <a:cs typeface="Arial" pitchFamily="34" charset="0"/>
              </a:rPr>
              <a:t>01.01.2008</a:t>
            </a:r>
            <a:r>
              <a:rPr lang="tr-TR" sz="2900" dirty="0" smtClean="0">
                <a:latin typeface="Arial" pitchFamily="34" charset="0"/>
                <a:cs typeface="Arial" pitchFamily="34" charset="0"/>
              </a:rPr>
              <a:t> tarihinden itibaren yapılan harcamalara uygulanacak olan oran </a:t>
            </a:r>
            <a:r>
              <a:rPr lang="tr-TR" sz="2900" b="1" dirty="0" smtClean="0">
                <a:latin typeface="Arial" pitchFamily="34" charset="0"/>
                <a:cs typeface="Arial" pitchFamily="34" charset="0"/>
              </a:rPr>
              <a:t>%100 </a:t>
            </a:r>
            <a:r>
              <a:rPr lang="tr-TR" sz="2900" dirty="0" smtClean="0">
                <a:latin typeface="Arial" pitchFamily="34" charset="0"/>
                <a:cs typeface="Arial" pitchFamily="34" charset="0"/>
              </a:rPr>
              <a:t>olarak dikkate alınacaktır.</a:t>
            </a:r>
          </a:p>
          <a:p>
            <a:pPr algn="just">
              <a:buFont typeface="Wingdings" pitchFamily="2" charset="2"/>
              <a:buChar char="ü"/>
            </a:pPr>
            <a:endParaRPr lang="tr-TR" sz="2900" dirty="0" smtClean="0">
              <a:latin typeface="Arial" pitchFamily="34" charset="0"/>
              <a:cs typeface="Arial" pitchFamily="34" charset="0"/>
            </a:endParaRPr>
          </a:p>
          <a:p>
            <a:pPr algn="just">
              <a:buFont typeface="Wingdings" pitchFamily="2" charset="2"/>
              <a:buChar char="ü"/>
            </a:pPr>
            <a:r>
              <a:rPr lang="tr-TR" sz="2900" dirty="0" smtClean="0">
                <a:latin typeface="Arial" pitchFamily="34" charset="0"/>
                <a:cs typeface="Arial" pitchFamily="34" charset="0"/>
              </a:rPr>
              <a:t>	5520 sayılı Kurumlar Vergisi Kanununun uygulanmasına ilişkin yayımlanan 1 seri no.lu Kurumlar Vergisi Genel Tebliğinin </a:t>
            </a:r>
            <a:r>
              <a:rPr lang="tr-TR" sz="2900" b="1" dirty="0" smtClean="0">
                <a:latin typeface="Arial" pitchFamily="34" charset="0"/>
                <a:cs typeface="Arial" pitchFamily="34" charset="0"/>
              </a:rPr>
              <a:t>“10.2.5. Ar-Ge harcamaları”</a:t>
            </a:r>
            <a:r>
              <a:rPr lang="tr-TR" sz="2900" dirty="0" smtClean="0">
                <a:latin typeface="Arial" pitchFamily="34" charset="0"/>
                <a:cs typeface="Arial" pitchFamily="34" charset="0"/>
              </a:rPr>
              <a:t> başlıklı bölümünde, genel giderler genel olarak açıklanmıştır. Büro ve kırtasiye giderlerine ilişkin ayrıca bir belirleme yapılmamıştır.</a:t>
            </a:r>
          </a:p>
          <a:p>
            <a:pPr algn="just">
              <a:buNone/>
            </a:pPr>
            <a:endParaRPr lang="tr-TR" sz="2900" dirty="0" smtClean="0">
              <a:latin typeface="Arial" pitchFamily="34" charset="0"/>
              <a:cs typeface="Arial" pitchFamily="34" charset="0"/>
            </a:endParaRPr>
          </a:p>
          <a:p>
            <a:pPr algn="just">
              <a:buFont typeface="Wingdings" pitchFamily="2" charset="2"/>
              <a:buChar char="ü"/>
            </a:pPr>
            <a:r>
              <a:rPr lang="tr-TR" sz="2900" dirty="0" smtClean="0">
                <a:latin typeface="Arial" pitchFamily="34" charset="0"/>
                <a:cs typeface="Arial" pitchFamily="34" charset="0"/>
              </a:rPr>
              <a:t>	5746 sayılı Kanun Uygulama Yönetmeliğinin “Ar-Ge ve yenilik harcamalarının kapsamı” başlıklı 7 nci maddesinde ise büro ve kırtasiye gibi sarf malzemelerine ilişkin giderlerin Ar-Ge ve yenilik harcaması kapsamına girmediği belirtildiğinden, bu harcamalar Ar-Ge indirimine konu olmayacaktır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26</a:t>
            </a:fld>
            <a:endParaRPr lang="tr-TR"/>
          </a:p>
        </p:txBody>
      </p:sp>
    </p:spTree>
  </p:cSld>
  <p:clrMapOvr>
    <a:masterClrMapping/>
  </p:clrMapOvr>
  <p:transition spd="slow" advTm="20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188640"/>
            <a:ext cx="8640960" cy="6480720"/>
          </a:xfrm>
        </p:spPr>
        <p:txBody>
          <a:bodyPr>
            <a:normAutofit fontScale="25000" lnSpcReduction="20000"/>
          </a:bodyPr>
          <a:lstStyle/>
          <a:p>
            <a:pPr>
              <a:buFont typeface="Wingdings" pitchFamily="2" charset="2"/>
              <a:buChar char="Ø"/>
            </a:pPr>
            <a:endParaRPr lang="tr-TR" sz="5000" b="1" u="sng" dirty="0" smtClean="0">
              <a:latin typeface="Arial" pitchFamily="34" charset="0"/>
              <a:cs typeface="Arial" pitchFamily="34" charset="0"/>
            </a:endParaRPr>
          </a:p>
          <a:p>
            <a:pPr>
              <a:buFont typeface="Wingdings" pitchFamily="2" charset="2"/>
              <a:buChar char="Ø"/>
            </a:pPr>
            <a:r>
              <a:rPr lang="tr-TR" sz="9600" b="1" u="sng" dirty="0" smtClean="0">
                <a:latin typeface="Arial" pitchFamily="34" charset="0"/>
                <a:cs typeface="Arial" pitchFamily="34" charset="0"/>
              </a:rPr>
              <a:t>ARGE İNDİRİMİ KISA BİLGİLENDİRME </a:t>
            </a:r>
          </a:p>
          <a:p>
            <a:pPr algn="just">
              <a:buNone/>
            </a:pPr>
            <a:endParaRPr lang="tr-TR" sz="3500" dirty="0" smtClean="0"/>
          </a:p>
          <a:p>
            <a:pPr lvl="0" algn="just">
              <a:buFont typeface="Wingdings" pitchFamily="2" charset="2"/>
              <a:buChar char="ü"/>
            </a:pPr>
            <a:r>
              <a:rPr lang="tr-TR" sz="8000" b="1" dirty="0" smtClean="0">
                <a:latin typeface="Arial" pitchFamily="34" charset="0"/>
                <a:cs typeface="Arial" pitchFamily="34" charset="0"/>
              </a:rPr>
              <a:t>5746-)</a:t>
            </a:r>
            <a:r>
              <a:rPr lang="tr-TR" sz="8000" dirty="0" smtClean="0">
                <a:latin typeface="Arial" pitchFamily="34" charset="0"/>
                <a:cs typeface="Arial" pitchFamily="34" charset="0"/>
              </a:rPr>
              <a:t> Ar-Ge indirimi uygulaması </a:t>
            </a:r>
            <a:r>
              <a:rPr lang="tr-TR" sz="8000" b="1" dirty="0" smtClean="0">
                <a:latin typeface="Arial" pitchFamily="34" charset="0"/>
                <a:cs typeface="Arial" pitchFamily="34" charset="0"/>
              </a:rPr>
              <a:t>31.12.2023</a:t>
            </a:r>
            <a:r>
              <a:rPr lang="tr-TR" sz="8000" dirty="0" smtClean="0">
                <a:latin typeface="Arial" pitchFamily="34" charset="0"/>
                <a:cs typeface="Arial" pitchFamily="34" charset="0"/>
              </a:rPr>
              <a:t> tarihine kadar geçerlidir.,</a:t>
            </a:r>
          </a:p>
          <a:p>
            <a:pPr lvl="0" algn="just">
              <a:buNone/>
            </a:pPr>
            <a:endParaRPr lang="tr-TR" sz="8000" dirty="0" smtClean="0">
              <a:latin typeface="Arial" pitchFamily="34" charset="0"/>
              <a:cs typeface="Arial" pitchFamily="34" charset="0"/>
            </a:endParaRPr>
          </a:p>
          <a:p>
            <a:pPr lvl="0" algn="just">
              <a:buFont typeface="Wingdings" pitchFamily="2" charset="2"/>
              <a:buChar char="ü"/>
            </a:pPr>
            <a:r>
              <a:rPr lang="tr-TR" sz="8000" b="1" dirty="0" smtClean="0">
                <a:latin typeface="Arial" pitchFamily="34" charset="0"/>
                <a:cs typeface="Arial" pitchFamily="34" charset="0"/>
              </a:rPr>
              <a:t>5520-)</a:t>
            </a:r>
            <a:r>
              <a:rPr lang="tr-TR" sz="8000" dirty="0" smtClean="0">
                <a:latin typeface="Arial" pitchFamily="34" charset="0"/>
                <a:cs typeface="Arial" pitchFamily="34" charset="0"/>
              </a:rPr>
              <a:t> Ar-Ge indirimi uygulamasında herhangi bir </a:t>
            </a:r>
            <a:r>
              <a:rPr lang="tr-TR" sz="8000" smtClean="0">
                <a:latin typeface="Arial" pitchFamily="34" charset="0"/>
                <a:cs typeface="Arial" pitchFamily="34" charset="0"/>
              </a:rPr>
              <a:t>süre kısıtlaması </a:t>
            </a:r>
            <a:r>
              <a:rPr lang="tr-TR" sz="8000" dirty="0" smtClean="0">
                <a:latin typeface="Arial" pitchFamily="34" charset="0"/>
                <a:cs typeface="Arial" pitchFamily="34" charset="0"/>
              </a:rPr>
              <a:t>yoktur.</a:t>
            </a:r>
          </a:p>
          <a:p>
            <a:pPr algn="just">
              <a:buNone/>
            </a:pPr>
            <a:endParaRPr lang="tr-TR" sz="8000" dirty="0" smtClean="0">
              <a:latin typeface="Arial" pitchFamily="34" charset="0"/>
              <a:cs typeface="Arial" pitchFamily="34" charset="0"/>
            </a:endParaRPr>
          </a:p>
          <a:p>
            <a:pPr lvl="0" algn="just">
              <a:buFont typeface="Wingdings" pitchFamily="2" charset="2"/>
              <a:buChar char="ü"/>
            </a:pPr>
            <a:r>
              <a:rPr lang="tr-TR" sz="8000" b="1" dirty="0" smtClean="0">
                <a:latin typeface="Arial" pitchFamily="34" charset="0"/>
                <a:cs typeface="Arial" pitchFamily="34" charset="0"/>
              </a:rPr>
              <a:t>5746-)</a:t>
            </a:r>
            <a:r>
              <a:rPr lang="tr-TR" sz="8000" dirty="0" smtClean="0">
                <a:latin typeface="Arial" pitchFamily="34" charset="0"/>
                <a:cs typeface="Arial" pitchFamily="34" charset="0"/>
              </a:rPr>
              <a:t> Gelecek yıllara devreden indirim tutarları yeniden değerleme oranı ile endekslenir.</a:t>
            </a:r>
          </a:p>
          <a:p>
            <a:pPr algn="just">
              <a:buNone/>
            </a:pPr>
            <a:endParaRPr lang="tr-TR" sz="8000" dirty="0" smtClean="0">
              <a:latin typeface="Arial" pitchFamily="34" charset="0"/>
              <a:cs typeface="Arial" pitchFamily="34" charset="0"/>
            </a:endParaRPr>
          </a:p>
          <a:p>
            <a:pPr lvl="0" algn="just">
              <a:buFont typeface="Wingdings" pitchFamily="2" charset="2"/>
              <a:buChar char="ü"/>
            </a:pPr>
            <a:r>
              <a:rPr lang="tr-TR" sz="8000" b="1" dirty="0" smtClean="0">
                <a:latin typeface="Arial" pitchFamily="34" charset="0"/>
                <a:cs typeface="Arial" pitchFamily="34" charset="0"/>
              </a:rPr>
              <a:t>5520-)</a:t>
            </a:r>
            <a:r>
              <a:rPr lang="tr-TR" sz="8000" dirty="0" smtClean="0">
                <a:latin typeface="Arial" pitchFamily="34" charset="0"/>
                <a:cs typeface="Arial" pitchFamily="34" charset="0"/>
              </a:rPr>
              <a:t> Gelecek yıllara devreden indirim tutarları endekslenmez.</a:t>
            </a:r>
          </a:p>
          <a:p>
            <a:pPr algn="just">
              <a:buNone/>
            </a:pPr>
            <a:r>
              <a:rPr lang="tr-TR" sz="8000" dirty="0" smtClean="0">
                <a:latin typeface="Arial" pitchFamily="34" charset="0"/>
                <a:cs typeface="Arial" pitchFamily="34" charset="0"/>
              </a:rPr>
              <a:t> </a:t>
            </a:r>
          </a:p>
          <a:p>
            <a:pPr lvl="0" algn="just">
              <a:buFont typeface="Wingdings" pitchFamily="2" charset="2"/>
              <a:buChar char="ü"/>
            </a:pPr>
            <a:r>
              <a:rPr lang="tr-TR" sz="8000" b="1" dirty="0" smtClean="0">
                <a:latin typeface="Arial" pitchFamily="34" charset="0"/>
                <a:cs typeface="Arial" pitchFamily="34" charset="0"/>
              </a:rPr>
              <a:t>5746-)</a:t>
            </a:r>
            <a:r>
              <a:rPr lang="tr-TR" sz="8000" dirty="0" smtClean="0">
                <a:latin typeface="Arial" pitchFamily="34" charset="0"/>
                <a:cs typeface="Arial" pitchFamily="34" charset="0"/>
              </a:rPr>
              <a:t> Ar-Ge departmanı kurulması zorunlu değildir.</a:t>
            </a:r>
          </a:p>
          <a:p>
            <a:pPr algn="just">
              <a:buNone/>
            </a:pPr>
            <a:r>
              <a:rPr lang="tr-TR" sz="8000" dirty="0" smtClean="0">
                <a:latin typeface="Arial" pitchFamily="34" charset="0"/>
                <a:cs typeface="Arial" pitchFamily="34" charset="0"/>
              </a:rPr>
              <a:t> </a:t>
            </a:r>
          </a:p>
          <a:p>
            <a:pPr lvl="0" algn="just">
              <a:buFont typeface="Wingdings" pitchFamily="2" charset="2"/>
              <a:buChar char="ü"/>
            </a:pPr>
            <a:r>
              <a:rPr lang="tr-TR" sz="8000" b="1" dirty="0" smtClean="0">
                <a:latin typeface="Arial" pitchFamily="34" charset="0"/>
                <a:cs typeface="Arial" pitchFamily="34" charset="0"/>
              </a:rPr>
              <a:t>5520-)</a:t>
            </a:r>
            <a:r>
              <a:rPr lang="tr-TR" sz="8000" dirty="0" smtClean="0">
                <a:latin typeface="Arial" pitchFamily="34" charset="0"/>
                <a:cs typeface="Arial" pitchFamily="34" charset="0"/>
              </a:rPr>
              <a:t> Ar-Ge departmanı kurulması zorunludur.</a:t>
            </a:r>
          </a:p>
          <a:p>
            <a:pPr algn="just">
              <a:buNone/>
            </a:pPr>
            <a:r>
              <a:rPr lang="tr-TR" sz="8000" dirty="0" smtClean="0">
                <a:latin typeface="Arial" pitchFamily="34" charset="0"/>
                <a:cs typeface="Arial" pitchFamily="34" charset="0"/>
              </a:rPr>
              <a:t> </a:t>
            </a:r>
          </a:p>
          <a:p>
            <a:pPr lvl="0" algn="just">
              <a:buFont typeface="Wingdings" pitchFamily="2" charset="2"/>
              <a:buChar char="ü"/>
            </a:pPr>
            <a:r>
              <a:rPr lang="tr-TR" sz="8000" b="1" dirty="0" smtClean="0">
                <a:latin typeface="Arial" pitchFamily="34" charset="0"/>
                <a:cs typeface="Arial" pitchFamily="34" charset="0"/>
              </a:rPr>
              <a:t>5746-)</a:t>
            </a:r>
            <a:r>
              <a:rPr lang="tr-TR" sz="8000" dirty="0" smtClean="0">
                <a:latin typeface="Arial" pitchFamily="34" charset="0"/>
                <a:cs typeface="Arial" pitchFamily="34" charset="0"/>
              </a:rPr>
              <a:t> Destek personeli giderleri belirli kıstaslara göre Ar-Ge indirimi hesaplamasında dikkate alınır.</a:t>
            </a:r>
          </a:p>
          <a:p>
            <a:pPr algn="just">
              <a:buNone/>
            </a:pPr>
            <a:r>
              <a:rPr lang="tr-TR" sz="8000" dirty="0" smtClean="0">
                <a:latin typeface="Arial" pitchFamily="34" charset="0"/>
                <a:cs typeface="Arial" pitchFamily="34" charset="0"/>
              </a:rPr>
              <a:t> </a:t>
            </a:r>
          </a:p>
          <a:p>
            <a:pPr lvl="0" algn="just">
              <a:buFont typeface="Wingdings" pitchFamily="2" charset="2"/>
              <a:buChar char="ü"/>
            </a:pPr>
            <a:r>
              <a:rPr lang="tr-TR" sz="8000" b="1" dirty="0" smtClean="0">
                <a:latin typeface="Arial" pitchFamily="34" charset="0"/>
                <a:cs typeface="Arial" pitchFamily="34" charset="0"/>
              </a:rPr>
              <a:t>5520-)</a:t>
            </a:r>
            <a:r>
              <a:rPr lang="tr-TR" sz="8000" dirty="0" smtClean="0">
                <a:latin typeface="Arial" pitchFamily="34" charset="0"/>
                <a:cs typeface="Arial" pitchFamily="34" charset="0"/>
              </a:rPr>
              <a:t> Sadece tam zamanlı Ar-Ge personeli ücret giderleri dikkate alınır.</a:t>
            </a:r>
          </a:p>
          <a:p>
            <a:pPr algn="just">
              <a:buNone/>
            </a:pPr>
            <a:r>
              <a:rPr lang="tr-TR" sz="8000" dirty="0" smtClean="0">
                <a:latin typeface="Arial" pitchFamily="34" charset="0"/>
                <a:cs typeface="Arial" pitchFamily="34" charset="0"/>
              </a:rPr>
              <a:t> </a:t>
            </a: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27</a:t>
            </a:fld>
            <a:endParaRPr lang="tr-TR"/>
          </a:p>
        </p:txBody>
      </p:sp>
    </p:spTree>
  </p:cSld>
  <p:clrMapOvr>
    <a:masterClrMapping/>
  </p:clrMapOvr>
  <p:transition spd="slow" advTm="20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fld id="{B1DEFA8C-F947-479F-BE07-76B6B3F80BF1}" type="slidenum">
              <a:rPr lang="tr-TR" smtClean="0"/>
              <a:pPr/>
              <a:t>28</a:t>
            </a:fld>
            <a:endParaRPr lang="tr-TR"/>
          </a:p>
        </p:txBody>
      </p:sp>
      <p:sp>
        <p:nvSpPr>
          <p:cNvPr id="3" name="2 Dikdörtgen"/>
          <p:cNvSpPr/>
          <p:nvPr/>
        </p:nvSpPr>
        <p:spPr>
          <a:xfrm>
            <a:off x="251520" y="188641"/>
            <a:ext cx="8640960" cy="6463308"/>
          </a:xfrm>
          <a:prstGeom prst="rect">
            <a:avLst/>
          </a:prstGeom>
        </p:spPr>
        <p:txBody>
          <a:bodyPr wrap="square">
            <a:spAutoFit/>
          </a:bodyPr>
          <a:lstStyle/>
          <a:p>
            <a:pPr lvl="0" algn="just">
              <a:buFont typeface="Wingdings" pitchFamily="2" charset="2"/>
              <a:buChar char="ü"/>
            </a:pPr>
            <a:endParaRPr lang="tr-TR" b="1" dirty="0" smtClean="0">
              <a:latin typeface="Arial" pitchFamily="34" charset="0"/>
              <a:cs typeface="Arial" pitchFamily="34" charset="0"/>
            </a:endParaRPr>
          </a:p>
          <a:p>
            <a:pPr lvl="0" algn="just">
              <a:buFont typeface="Wingdings" pitchFamily="2" charset="2"/>
              <a:buChar char="ü"/>
            </a:pPr>
            <a:endParaRPr lang="tr-TR" b="1" dirty="0" smtClean="0">
              <a:latin typeface="Arial" pitchFamily="34" charset="0"/>
              <a:cs typeface="Arial" pitchFamily="34" charset="0"/>
            </a:endParaRPr>
          </a:p>
          <a:p>
            <a:pPr lvl="0" algn="just">
              <a:buFont typeface="Wingdings" pitchFamily="2" charset="2"/>
              <a:buChar char="ü"/>
            </a:pPr>
            <a:r>
              <a:rPr lang="tr-TR" b="1" dirty="0" smtClean="0">
                <a:latin typeface="Arial" pitchFamily="34" charset="0"/>
                <a:cs typeface="Arial" pitchFamily="34" charset="0"/>
              </a:rPr>
              <a:t>5746-)</a:t>
            </a:r>
            <a:r>
              <a:rPr lang="tr-TR" dirty="0" smtClean="0">
                <a:latin typeface="Arial" pitchFamily="34" charset="0"/>
                <a:cs typeface="Arial" pitchFamily="34" charset="0"/>
              </a:rPr>
              <a:t> Alınan danışmanlık hizmeti ve diğer hizmet alımlarına ilişkin  harcamalar toplam Ar-</a:t>
            </a:r>
            <a:r>
              <a:rPr lang="tr-TR" dirty="0" err="1" smtClean="0">
                <a:latin typeface="Arial" pitchFamily="34" charset="0"/>
                <a:cs typeface="Arial" pitchFamily="34" charset="0"/>
              </a:rPr>
              <a:t>Ge</a:t>
            </a:r>
            <a:r>
              <a:rPr lang="tr-TR" dirty="0" smtClean="0">
                <a:latin typeface="Arial" pitchFamily="34" charset="0"/>
                <a:cs typeface="Arial" pitchFamily="34" charset="0"/>
              </a:rPr>
              <a:t> harcamalarının %20’sini geçemez. </a:t>
            </a:r>
          </a:p>
          <a:p>
            <a:pPr algn="just">
              <a:buNone/>
            </a:pPr>
            <a:r>
              <a:rPr lang="tr-TR" dirty="0" smtClean="0">
                <a:latin typeface="Arial" pitchFamily="34" charset="0"/>
                <a:cs typeface="Arial" pitchFamily="34" charset="0"/>
              </a:rPr>
              <a:t> </a:t>
            </a:r>
          </a:p>
          <a:p>
            <a:pPr lvl="0" algn="just">
              <a:buFont typeface="Wingdings" pitchFamily="2" charset="2"/>
              <a:buChar char="ü"/>
            </a:pPr>
            <a:r>
              <a:rPr lang="tr-TR" b="1" dirty="0" smtClean="0">
                <a:latin typeface="Arial" pitchFamily="34" charset="0"/>
                <a:cs typeface="Arial" pitchFamily="34" charset="0"/>
              </a:rPr>
              <a:t>5520-)</a:t>
            </a:r>
            <a:r>
              <a:rPr lang="tr-TR" dirty="0" smtClean="0">
                <a:latin typeface="Arial" pitchFamily="34" charset="0"/>
                <a:cs typeface="Arial" pitchFamily="34" charset="0"/>
              </a:rPr>
              <a:t>  Alınan danışmanlık hizmeti ile ilgili bir sınırlama bulunmamaktadır.</a:t>
            </a:r>
          </a:p>
          <a:p>
            <a:pPr algn="just">
              <a:buNone/>
            </a:pPr>
            <a:r>
              <a:rPr lang="tr-TR" dirty="0" smtClean="0">
                <a:latin typeface="Arial" pitchFamily="34" charset="0"/>
                <a:cs typeface="Arial" pitchFamily="34" charset="0"/>
              </a:rPr>
              <a:t> </a:t>
            </a:r>
          </a:p>
          <a:p>
            <a:pPr lvl="0" algn="just">
              <a:buFont typeface="Wingdings" pitchFamily="2" charset="2"/>
              <a:buChar char="ü"/>
            </a:pPr>
            <a:r>
              <a:rPr lang="tr-TR" b="1" dirty="0" smtClean="0">
                <a:latin typeface="Arial" pitchFamily="34" charset="0"/>
                <a:cs typeface="Arial" pitchFamily="34" charset="0"/>
              </a:rPr>
              <a:t>5746-)</a:t>
            </a:r>
            <a:r>
              <a:rPr lang="tr-TR" dirty="0" smtClean="0">
                <a:latin typeface="Arial" pitchFamily="34" charset="0"/>
                <a:cs typeface="Arial" pitchFamily="34" charset="0"/>
              </a:rPr>
              <a:t> İktisadi kıymet amortismanları Ar-</a:t>
            </a:r>
            <a:r>
              <a:rPr lang="tr-TR" dirty="0" err="1" smtClean="0">
                <a:latin typeface="Arial" pitchFamily="34" charset="0"/>
                <a:cs typeface="Arial" pitchFamily="34" charset="0"/>
              </a:rPr>
              <a:t>Ge</a:t>
            </a:r>
            <a:r>
              <a:rPr lang="tr-TR" dirty="0" smtClean="0">
                <a:latin typeface="Arial" pitchFamily="34" charset="0"/>
                <a:cs typeface="Arial" pitchFamily="34" charset="0"/>
              </a:rPr>
              <a:t> faaliyetinde kullanıldıkları gün sayısına göre Ar-</a:t>
            </a:r>
            <a:r>
              <a:rPr lang="tr-TR" dirty="0" err="1" smtClean="0">
                <a:latin typeface="Arial" pitchFamily="34" charset="0"/>
                <a:cs typeface="Arial" pitchFamily="34" charset="0"/>
              </a:rPr>
              <a:t>Ge</a:t>
            </a:r>
            <a:r>
              <a:rPr lang="tr-TR" dirty="0" smtClean="0">
                <a:latin typeface="Arial" pitchFamily="34" charset="0"/>
                <a:cs typeface="Arial" pitchFamily="34" charset="0"/>
              </a:rPr>
              <a:t> indirimi hesaplamasında dikkate alınır.</a:t>
            </a:r>
          </a:p>
          <a:p>
            <a:pPr algn="just">
              <a:buNone/>
            </a:pPr>
            <a:r>
              <a:rPr lang="tr-TR" dirty="0" smtClean="0">
                <a:latin typeface="Arial" pitchFamily="34" charset="0"/>
                <a:cs typeface="Arial" pitchFamily="34" charset="0"/>
              </a:rPr>
              <a:t> </a:t>
            </a:r>
          </a:p>
          <a:p>
            <a:pPr algn="just">
              <a:buFont typeface="Wingdings" pitchFamily="2" charset="2"/>
              <a:buChar char="ü"/>
            </a:pPr>
            <a:r>
              <a:rPr lang="tr-TR" b="1" dirty="0" smtClean="0">
                <a:latin typeface="Arial" pitchFamily="34" charset="0"/>
                <a:cs typeface="Arial" pitchFamily="34" charset="0"/>
              </a:rPr>
              <a:t>5520-)</a:t>
            </a:r>
            <a:r>
              <a:rPr lang="tr-TR" dirty="0" smtClean="0">
                <a:latin typeface="Arial" pitchFamily="34" charset="0"/>
                <a:cs typeface="Arial" pitchFamily="34" charset="0"/>
              </a:rPr>
              <a:t> İktisadi kıymetin münhasıran Ar-</a:t>
            </a:r>
            <a:r>
              <a:rPr lang="tr-TR" dirty="0" err="1" smtClean="0">
                <a:latin typeface="Arial" pitchFamily="34" charset="0"/>
                <a:cs typeface="Arial" pitchFamily="34" charset="0"/>
              </a:rPr>
              <a:t>Ge</a:t>
            </a:r>
            <a:r>
              <a:rPr lang="tr-TR" dirty="0" smtClean="0">
                <a:latin typeface="Arial" pitchFamily="34" charset="0"/>
                <a:cs typeface="Arial" pitchFamily="34" charset="0"/>
              </a:rPr>
              <a:t> faaliyetinde kullanılması esastır. Ar-</a:t>
            </a:r>
            <a:r>
              <a:rPr lang="tr-TR" dirty="0" err="1" smtClean="0">
                <a:latin typeface="Arial" pitchFamily="34" charset="0"/>
                <a:cs typeface="Arial" pitchFamily="34" charset="0"/>
              </a:rPr>
              <a:t>Ge</a:t>
            </a:r>
            <a:r>
              <a:rPr lang="tr-TR" dirty="0" smtClean="0">
                <a:latin typeface="Arial" pitchFamily="34" charset="0"/>
                <a:cs typeface="Arial" pitchFamily="34" charset="0"/>
              </a:rPr>
              <a:t> faaliyeti dışındaki diğer işlerde de kullanılan iktisadi kıymet amortismanları Ar-</a:t>
            </a:r>
            <a:r>
              <a:rPr lang="tr-TR" dirty="0" err="1" smtClean="0">
                <a:latin typeface="Arial" pitchFamily="34" charset="0"/>
                <a:cs typeface="Arial" pitchFamily="34" charset="0"/>
              </a:rPr>
              <a:t>Ge</a:t>
            </a:r>
            <a:r>
              <a:rPr lang="tr-TR" dirty="0" smtClean="0">
                <a:latin typeface="Arial" pitchFamily="34" charset="0"/>
                <a:cs typeface="Arial" pitchFamily="34" charset="0"/>
              </a:rPr>
              <a:t> indirimi hesaplamasında dikkate alınmaz</a:t>
            </a:r>
          </a:p>
          <a:p>
            <a:pPr algn="just">
              <a:buFont typeface="Wingdings" pitchFamily="2" charset="2"/>
              <a:buChar char="ü"/>
            </a:pPr>
            <a:endParaRPr lang="tr-TR" dirty="0" smtClean="0">
              <a:latin typeface="Arial" pitchFamily="34" charset="0"/>
              <a:cs typeface="Arial" pitchFamily="34" charset="0"/>
            </a:endParaRPr>
          </a:p>
          <a:p>
            <a:pPr lvl="0" algn="just">
              <a:buFont typeface="Wingdings" pitchFamily="2" charset="2"/>
              <a:buChar char="ü"/>
            </a:pPr>
            <a:r>
              <a:rPr lang="tr-TR" b="1" dirty="0" smtClean="0">
                <a:latin typeface="Arial" pitchFamily="34" charset="0"/>
                <a:cs typeface="Arial" pitchFamily="34" charset="0"/>
              </a:rPr>
              <a:t>5746-)</a:t>
            </a:r>
            <a:r>
              <a:rPr lang="tr-TR" dirty="0" smtClean="0">
                <a:latin typeface="Arial" pitchFamily="34" charset="0"/>
                <a:cs typeface="Arial" pitchFamily="34" charset="0"/>
              </a:rPr>
              <a:t>  Finansman giderleri Ar-</a:t>
            </a:r>
            <a:r>
              <a:rPr lang="tr-TR" dirty="0" err="1" smtClean="0">
                <a:latin typeface="Arial" pitchFamily="34" charset="0"/>
                <a:cs typeface="Arial" pitchFamily="34" charset="0"/>
              </a:rPr>
              <a:t>Ge</a:t>
            </a:r>
            <a:r>
              <a:rPr lang="tr-TR" dirty="0" smtClean="0">
                <a:latin typeface="Arial" pitchFamily="34" charset="0"/>
                <a:cs typeface="Arial" pitchFamily="34" charset="0"/>
              </a:rPr>
              <a:t> indirimi hesaplamasında dikkate alınmaz.</a:t>
            </a:r>
          </a:p>
          <a:p>
            <a:pPr algn="just">
              <a:buNone/>
            </a:pPr>
            <a:endParaRPr lang="tr-TR" dirty="0" smtClean="0">
              <a:latin typeface="Arial" pitchFamily="34" charset="0"/>
              <a:cs typeface="Arial" pitchFamily="34" charset="0"/>
            </a:endParaRPr>
          </a:p>
          <a:p>
            <a:pPr lvl="0" algn="just">
              <a:buFont typeface="Wingdings" pitchFamily="2" charset="2"/>
              <a:buChar char="ü"/>
            </a:pPr>
            <a:r>
              <a:rPr lang="tr-TR" b="1" dirty="0" smtClean="0">
                <a:latin typeface="Arial" pitchFamily="34" charset="0"/>
                <a:cs typeface="Arial" pitchFamily="34" charset="0"/>
              </a:rPr>
              <a:t>5520-)</a:t>
            </a:r>
            <a:r>
              <a:rPr lang="tr-TR" dirty="0" smtClean="0">
                <a:latin typeface="Arial" pitchFamily="34" charset="0"/>
                <a:cs typeface="Arial" pitchFamily="34" charset="0"/>
              </a:rPr>
              <a:t> Finansman giderleri Ar-</a:t>
            </a:r>
            <a:r>
              <a:rPr lang="tr-TR" dirty="0" err="1" smtClean="0">
                <a:latin typeface="Arial" pitchFamily="34" charset="0"/>
                <a:cs typeface="Arial" pitchFamily="34" charset="0"/>
              </a:rPr>
              <a:t>Ge</a:t>
            </a:r>
            <a:r>
              <a:rPr lang="tr-TR" dirty="0" smtClean="0">
                <a:latin typeface="Arial" pitchFamily="34" charset="0"/>
                <a:cs typeface="Arial" pitchFamily="34" charset="0"/>
              </a:rPr>
              <a:t> indirimi hesaplamasında dikkate alınır.</a:t>
            </a:r>
          </a:p>
          <a:p>
            <a:pPr algn="just">
              <a:buNone/>
            </a:pPr>
            <a:r>
              <a:rPr lang="tr-TR" dirty="0" smtClean="0">
                <a:latin typeface="Arial" pitchFamily="34" charset="0"/>
                <a:cs typeface="Arial" pitchFamily="34" charset="0"/>
              </a:rPr>
              <a:t> </a:t>
            </a:r>
          </a:p>
          <a:p>
            <a:pPr lvl="0" algn="just">
              <a:buFont typeface="Wingdings" pitchFamily="2" charset="2"/>
              <a:buChar char="ü"/>
            </a:pPr>
            <a:r>
              <a:rPr lang="tr-TR" b="1" dirty="0" smtClean="0">
                <a:latin typeface="Arial" pitchFamily="34" charset="0"/>
                <a:cs typeface="Arial" pitchFamily="34" charset="0"/>
              </a:rPr>
              <a:t>5746-)</a:t>
            </a:r>
            <a:r>
              <a:rPr lang="tr-TR" dirty="0" smtClean="0">
                <a:latin typeface="Arial" pitchFamily="34" charset="0"/>
                <a:cs typeface="Arial" pitchFamily="34" charset="0"/>
              </a:rPr>
              <a:t>   Belirli şartları taşıyan Ar-</a:t>
            </a:r>
            <a:r>
              <a:rPr lang="tr-TR" dirty="0" err="1" smtClean="0">
                <a:latin typeface="Arial" pitchFamily="34" charset="0"/>
                <a:cs typeface="Arial" pitchFamily="34" charset="0"/>
              </a:rPr>
              <a:t>Ge</a:t>
            </a:r>
            <a:r>
              <a:rPr lang="tr-TR" dirty="0" smtClean="0">
                <a:latin typeface="Arial" pitchFamily="34" charset="0"/>
                <a:cs typeface="Arial" pitchFamily="34" charset="0"/>
              </a:rPr>
              <a:t> Merkezlerine özgü olmak üzere o yıl yapılan Ar-</a:t>
            </a:r>
            <a:r>
              <a:rPr lang="tr-TR" dirty="0" err="1" smtClean="0">
                <a:latin typeface="Arial" pitchFamily="34" charset="0"/>
                <a:cs typeface="Arial" pitchFamily="34" charset="0"/>
              </a:rPr>
              <a:t>Ge</a:t>
            </a:r>
            <a:r>
              <a:rPr lang="tr-TR" dirty="0" smtClean="0">
                <a:latin typeface="Arial" pitchFamily="34" charset="0"/>
                <a:cs typeface="Arial" pitchFamily="34" charset="0"/>
              </a:rPr>
              <a:t> harcamalarının bir önceki yıla göre artışın yarısı ayrıca indirim konusu yapılır.</a:t>
            </a:r>
          </a:p>
          <a:p>
            <a:pPr algn="just">
              <a:buNone/>
            </a:pPr>
            <a:r>
              <a:rPr lang="tr-TR" dirty="0" smtClean="0">
                <a:latin typeface="Arial" pitchFamily="34" charset="0"/>
                <a:cs typeface="Arial" pitchFamily="34" charset="0"/>
              </a:rPr>
              <a:t> </a:t>
            </a:r>
          </a:p>
          <a:p>
            <a:pPr algn="just">
              <a:buFont typeface="Wingdings" pitchFamily="2" charset="2"/>
              <a:buChar char="ü"/>
            </a:pPr>
            <a:endParaRPr lang="tr-TR" dirty="0">
              <a:latin typeface="Arial" pitchFamily="34" charset="0"/>
              <a:cs typeface="Arial" pitchFamily="34" charset="0"/>
            </a:endParaRPr>
          </a:p>
        </p:txBody>
      </p:sp>
    </p:spTree>
  </p:cSld>
  <p:clrMapOvr>
    <a:masterClrMapping/>
  </p:clrMapOvr>
  <p:transition advTm="20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260648"/>
            <a:ext cx="8712968" cy="6264696"/>
          </a:xfrm>
        </p:spPr>
        <p:txBody>
          <a:bodyPr>
            <a:noAutofit/>
          </a:bodyPr>
          <a:lstStyle/>
          <a:p>
            <a:pPr lvl="0">
              <a:buFont typeface="Wingdings" pitchFamily="2" charset="2"/>
              <a:buChar char="ü"/>
            </a:pPr>
            <a:endParaRPr lang="tr-TR" sz="1500" b="1" dirty="0" smtClean="0">
              <a:latin typeface="Arial" pitchFamily="34" charset="0"/>
              <a:cs typeface="Arial" pitchFamily="34" charset="0"/>
            </a:endParaRPr>
          </a:p>
          <a:p>
            <a:pPr lvl="0" algn="just">
              <a:buFont typeface="Wingdings" pitchFamily="2" charset="2"/>
              <a:buChar char="ü"/>
            </a:pPr>
            <a:r>
              <a:rPr lang="tr-TR" sz="1800" b="1" dirty="0" smtClean="0">
                <a:latin typeface="Arial" pitchFamily="34" charset="0"/>
                <a:cs typeface="Arial" pitchFamily="34" charset="0"/>
              </a:rPr>
              <a:t>5520-)</a:t>
            </a:r>
            <a:r>
              <a:rPr lang="tr-TR" sz="1800" dirty="0" smtClean="0">
                <a:latin typeface="Arial" pitchFamily="34" charset="0"/>
                <a:cs typeface="Arial" pitchFamily="34" charset="0"/>
              </a:rPr>
              <a:t>  Ar-</a:t>
            </a:r>
            <a:r>
              <a:rPr lang="tr-TR" sz="1800" dirty="0" err="1" smtClean="0">
                <a:latin typeface="Arial" pitchFamily="34" charset="0"/>
                <a:cs typeface="Arial" pitchFamily="34" charset="0"/>
              </a:rPr>
              <a:t>Ge</a:t>
            </a:r>
            <a:r>
              <a:rPr lang="tr-TR" sz="1800" dirty="0" smtClean="0">
                <a:latin typeface="Arial" pitchFamily="34" charset="0"/>
                <a:cs typeface="Arial" pitchFamily="34" charset="0"/>
              </a:rPr>
              <a:t> Merkezlerine önceki yıla göre artışla ilgili istisna uygulaması bulunmamaktadır.</a:t>
            </a:r>
          </a:p>
          <a:p>
            <a:pPr algn="just">
              <a:buNone/>
            </a:pPr>
            <a:r>
              <a:rPr lang="tr-TR" sz="1800" b="1" dirty="0" smtClean="0">
                <a:latin typeface="Arial" pitchFamily="34" charset="0"/>
                <a:cs typeface="Arial" pitchFamily="34" charset="0"/>
              </a:rPr>
              <a:t> </a:t>
            </a:r>
            <a:endParaRPr lang="tr-TR" sz="1800" dirty="0" smtClean="0">
              <a:latin typeface="Arial" pitchFamily="34" charset="0"/>
              <a:cs typeface="Arial" pitchFamily="34" charset="0"/>
            </a:endParaRPr>
          </a:p>
          <a:p>
            <a:pPr lvl="0" algn="just">
              <a:buFont typeface="Wingdings" pitchFamily="2" charset="2"/>
              <a:buChar char="ü"/>
            </a:pPr>
            <a:r>
              <a:rPr lang="tr-TR" sz="1800" b="1" dirty="0" smtClean="0">
                <a:latin typeface="Arial" pitchFamily="34" charset="0"/>
                <a:cs typeface="Arial" pitchFamily="34" charset="0"/>
              </a:rPr>
              <a:t>5746-)   </a:t>
            </a:r>
            <a:r>
              <a:rPr lang="tr-TR" sz="1800" dirty="0" smtClean="0">
                <a:latin typeface="Arial" pitchFamily="34" charset="0"/>
                <a:cs typeface="Arial" pitchFamily="34" charset="0"/>
              </a:rPr>
              <a:t>Ar-Ge harcamaları VUK’a göre aktifleştirilmek suretiyle giderleştirilir. </a:t>
            </a:r>
          </a:p>
          <a:p>
            <a:pPr lvl="0" algn="just">
              <a:buNone/>
            </a:pPr>
            <a:r>
              <a:rPr lang="tr-TR" sz="1800" dirty="0" smtClean="0">
                <a:latin typeface="Arial" pitchFamily="34" charset="0"/>
                <a:cs typeface="Arial" pitchFamily="34" charset="0"/>
              </a:rPr>
              <a:t>  </a:t>
            </a:r>
          </a:p>
          <a:p>
            <a:pPr lvl="0" algn="just">
              <a:buFont typeface="Wingdings" pitchFamily="2" charset="2"/>
              <a:buChar char="ü"/>
            </a:pPr>
            <a:r>
              <a:rPr lang="tr-TR" sz="1800" b="1" dirty="0" smtClean="0">
                <a:latin typeface="Arial" pitchFamily="34" charset="0"/>
                <a:cs typeface="Arial" pitchFamily="34" charset="0"/>
              </a:rPr>
              <a:t>5520-)</a:t>
            </a:r>
            <a:r>
              <a:rPr lang="tr-TR" sz="1800" dirty="0" smtClean="0">
                <a:latin typeface="Arial" pitchFamily="34" charset="0"/>
                <a:cs typeface="Arial" pitchFamily="34" charset="0"/>
              </a:rPr>
              <a:t>   Gayri maddi hakka yönelik yapılan harcamaların aktifleştirilmesi zorunlu gayri maddi hakka yönelik olmayan harcamaların aktifleştirilmesi ihtiyaridir.</a:t>
            </a:r>
          </a:p>
          <a:p>
            <a:pPr algn="just">
              <a:buNone/>
            </a:pPr>
            <a:r>
              <a:rPr lang="tr-TR" sz="1800" dirty="0" smtClean="0">
                <a:latin typeface="Arial" pitchFamily="34" charset="0"/>
                <a:cs typeface="Arial" pitchFamily="34" charset="0"/>
              </a:rPr>
              <a:t> </a:t>
            </a:r>
          </a:p>
          <a:p>
            <a:pPr lvl="0" algn="just">
              <a:buFont typeface="Wingdings" pitchFamily="2" charset="2"/>
              <a:buChar char="ü"/>
            </a:pPr>
            <a:r>
              <a:rPr lang="tr-TR" sz="1800" b="1" dirty="0" smtClean="0">
                <a:latin typeface="Arial" pitchFamily="34" charset="0"/>
                <a:cs typeface="Arial" pitchFamily="34" charset="0"/>
              </a:rPr>
              <a:t>5746-) </a:t>
            </a:r>
            <a:r>
              <a:rPr lang="tr-TR" sz="1800" dirty="0" smtClean="0">
                <a:latin typeface="Arial" pitchFamily="34" charset="0"/>
                <a:cs typeface="Arial" pitchFamily="34" charset="0"/>
              </a:rPr>
              <a:t>Destek yapılan kurum tarafından yönetmelikte belirtilen rapor ve belgelerin onaylanması yeterli olup; ayrıca projenin TÜBİTAK tarafından onaylanması şartı bulunmamaktadır.</a:t>
            </a:r>
          </a:p>
          <a:p>
            <a:pPr algn="just">
              <a:buNone/>
            </a:pPr>
            <a:r>
              <a:rPr lang="tr-TR" sz="1800" dirty="0" smtClean="0">
                <a:latin typeface="Arial" pitchFamily="34" charset="0"/>
                <a:cs typeface="Arial" pitchFamily="34" charset="0"/>
              </a:rPr>
              <a:t> </a:t>
            </a:r>
          </a:p>
          <a:p>
            <a:pPr lvl="0" algn="just">
              <a:buFont typeface="Wingdings" pitchFamily="2" charset="2"/>
              <a:buChar char="ü"/>
            </a:pPr>
            <a:r>
              <a:rPr lang="tr-TR" sz="1800" b="1" dirty="0" smtClean="0">
                <a:latin typeface="Arial" pitchFamily="34" charset="0"/>
                <a:cs typeface="Arial" pitchFamily="34" charset="0"/>
              </a:rPr>
              <a:t>5520-)</a:t>
            </a:r>
            <a:r>
              <a:rPr lang="tr-TR" sz="1800" dirty="0" smtClean="0">
                <a:latin typeface="Arial" pitchFamily="34" charset="0"/>
                <a:cs typeface="Arial" pitchFamily="34" charset="0"/>
              </a:rPr>
              <a:t>   TÜBİTAK’ın projeyi onaylaması şarttır.</a:t>
            </a:r>
          </a:p>
          <a:p>
            <a:pPr algn="just">
              <a:buNone/>
            </a:pPr>
            <a:r>
              <a:rPr lang="tr-TR" sz="1800" dirty="0" smtClean="0">
                <a:latin typeface="Arial" pitchFamily="34" charset="0"/>
                <a:cs typeface="Arial" pitchFamily="34" charset="0"/>
              </a:rPr>
              <a:t> </a:t>
            </a:r>
          </a:p>
          <a:p>
            <a:pPr lvl="0" algn="just">
              <a:buFont typeface="Wingdings" pitchFamily="2" charset="2"/>
              <a:buChar char="ü"/>
            </a:pPr>
            <a:r>
              <a:rPr lang="tr-TR" sz="1800" b="1" dirty="0" smtClean="0">
                <a:latin typeface="Arial" pitchFamily="34" charset="0"/>
                <a:cs typeface="Arial" pitchFamily="34" charset="0"/>
              </a:rPr>
              <a:t>5746-)  </a:t>
            </a:r>
            <a:r>
              <a:rPr lang="tr-TR" sz="1800" dirty="0" smtClean="0">
                <a:latin typeface="Arial" pitchFamily="34" charset="0"/>
                <a:cs typeface="Arial" pitchFamily="34" charset="0"/>
              </a:rPr>
              <a:t>Hibe desteklerin özel bir fon hesabına alınması ve fonun elde edildiği dönemi izleyen 5 yıl içinde sermayeye ilave dışında herhangi bir hesaba nakledilmemesi veya işletmeden çekilmemesi gerekir. </a:t>
            </a:r>
          </a:p>
          <a:p>
            <a:pPr algn="just">
              <a:buNone/>
            </a:pPr>
            <a:r>
              <a:rPr lang="tr-TR" sz="1800" dirty="0" smtClean="0">
                <a:latin typeface="Arial" pitchFamily="34" charset="0"/>
                <a:cs typeface="Arial" pitchFamily="34" charset="0"/>
              </a:rPr>
              <a:t> </a:t>
            </a:r>
          </a:p>
          <a:p>
            <a:pPr lvl="0" algn="just">
              <a:buFont typeface="Wingdings" pitchFamily="2" charset="2"/>
              <a:buChar char="ü"/>
            </a:pPr>
            <a:r>
              <a:rPr lang="tr-TR" sz="1800" b="1" dirty="0" smtClean="0">
                <a:latin typeface="Arial" pitchFamily="34" charset="0"/>
                <a:cs typeface="Arial" pitchFamily="34" charset="0"/>
              </a:rPr>
              <a:t>5520-)</a:t>
            </a:r>
            <a:r>
              <a:rPr lang="tr-TR" sz="1800" dirty="0" smtClean="0">
                <a:latin typeface="Arial" pitchFamily="34" charset="0"/>
                <a:cs typeface="Arial" pitchFamily="34" charset="0"/>
              </a:rPr>
              <a:t>   Hibe ve desteklerin kurum kazancının tespitinde ticari kazancın unsuru olarak dikkate alınması gerekmektedir</a:t>
            </a:r>
            <a:r>
              <a:rPr lang="tr-TR" sz="2000" dirty="0" smtClean="0">
                <a:latin typeface="Arial" pitchFamily="34" charset="0"/>
                <a:cs typeface="Arial" pitchFamily="34" charset="0"/>
              </a:rPr>
              <a:t>.</a:t>
            </a:r>
          </a:p>
          <a:p>
            <a:endParaRPr lang="tr-TR" sz="1500"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29</a:t>
            </a:fld>
            <a:endParaRPr lang="tr-TR"/>
          </a:p>
        </p:txBody>
      </p:sp>
    </p:spTree>
  </p:cSld>
  <p:clrMapOvr>
    <a:masterClrMapping/>
  </p:clrMapOvr>
  <p:transition spd="slow" advTm="2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332656"/>
            <a:ext cx="8784976" cy="6120680"/>
          </a:xfrm>
        </p:spPr>
        <p:txBody>
          <a:bodyPr>
            <a:normAutofit fontScale="92500" lnSpcReduction="20000"/>
          </a:bodyPr>
          <a:lstStyle/>
          <a:p>
            <a:pPr algn="just">
              <a:buNone/>
            </a:pPr>
            <a:r>
              <a:rPr lang="tr-TR" sz="2000" b="1" dirty="0" smtClean="0">
                <a:latin typeface="Arial" pitchFamily="34" charset="0"/>
                <a:cs typeface="Arial" pitchFamily="34" charset="0"/>
              </a:rPr>
              <a:t>		VUK </a:t>
            </a:r>
            <a:r>
              <a:rPr lang="tr-TR" sz="2000" b="1" dirty="0">
                <a:latin typeface="Arial" pitchFamily="34" charset="0"/>
                <a:cs typeface="Arial" pitchFamily="34" charset="0"/>
              </a:rPr>
              <a:t>’un defter tutmaya ilişkin hükümleri(171-226. Maddeleri) dikkate alındığında, envanter işlemini yapacak olanlar şunlardır</a:t>
            </a:r>
            <a:r>
              <a:rPr lang="tr-TR" sz="2000" b="1" dirty="0" smtClean="0">
                <a:latin typeface="Arial" pitchFamily="34" charset="0"/>
                <a:cs typeface="Arial" pitchFamily="34" charset="0"/>
              </a:rPr>
              <a:t>.</a:t>
            </a:r>
          </a:p>
          <a:p>
            <a:pPr algn="just">
              <a:buNone/>
            </a:pPr>
            <a:r>
              <a:rPr lang="tr-TR" sz="2000" b="1" dirty="0" smtClean="0">
                <a:latin typeface="Arial" pitchFamily="34" charset="0"/>
                <a:cs typeface="Arial" pitchFamily="34" charset="0"/>
              </a:rPr>
              <a:t> </a:t>
            </a:r>
            <a:endParaRPr lang="tr-TR" sz="2000" dirty="0">
              <a:latin typeface="Arial" pitchFamily="34" charset="0"/>
              <a:cs typeface="Arial" pitchFamily="34" charset="0"/>
            </a:endParaRPr>
          </a:p>
          <a:p>
            <a:pPr algn="just">
              <a:buNone/>
            </a:pPr>
            <a:r>
              <a:rPr lang="tr-TR" sz="2000" dirty="0" smtClean="0">
                <a:latin typeface="Arial" pitchFamily="34" charset="0"/>
                <a:cs typeface="Arial" pitchFamily="34" charset="0"/>
              </a:rPr>
              <a:t>	1- </a:t>
            </a:r>
            <a:r>
              <a:rPr lang="tr-TR" sz="2000" dirty="0">
                <a:latin typeface="Arial" pitchFamily="34" charset="0"/>
                <a:cs typeface="Arial" pitchFamily="34" charset="0"/>
              </a:rPr>
              <a:t>Bilanço esasına göre defter tutan gelir vergisi mükellefleri, </a:t>
            </a:r>
          </a:p>
          <a:p>
            <a:pPr algn="just">
              <a:buNone/>
            </a:pPr>
            <a:r>
              <a:rPr lang="tr-TR" sz="2000" dirty="0" smtClean="0">
                <a:latin typeface="Arial" pitchFamily="34" charset="0"/>
                <a:cs typeface="Arial" pitchFamily="34" charset="0"/>
              </a:rPr>
              <a:t>	2- </a:t>
            </a:r>
            <a:r>
              <a:rPr lang="tr-TR" sz="2000" dirty="0">
                <a:latin typeface="Arial" pitchFamily="34" charset="0"/>
                <a:cs typeface="Arial" pitchFamily="34" charset="0"/>
              </a:rPr>
              <a:t>Her türlü ticaret şirketleri, </a:t>
            </a:r>
          </a:p>
          <a:p>
            <a:pPr algn="just">
              <a:buNone/>
            </a:pPr>
            <a:r>
              <a:rPr lang="tr-TR" sz="2000" dirty="0" smtClean="0">
                <a:latin typeface="Arial" pitchFamily="34" charset="0"/>
                <a:cs typeface="Arial" pitchFamily="34" charset="0"/>
              </a:rPr>
              <a:t>	3- </a:t>
            </a:r>
            <a:r>
              <a:rPr lang="tr-TR" sz="2000" dirty="0">
                <a:latin typeface="Arial" pitchFamily="34" charset="0"/>
                <a:cs typeface="Arial" pitchFamily="34" charset="0"/>
              </a:rPr>
              <a:t>Kurumlar vergisine tabi olup bilanço esasına göre defter tutan diğer tüzel kişiler, </a:t>
            </a:r>
          </a:p>
          <a:p>
            <a:pPr algn="just">
              <a:buNone/>
            </a:pPr>
            <a:r>
              <a:rPr lang="tr-TR" sz="2000" dirty="0" smtClean="0">
                <a:latin typeface="Arial" pitchFamily="34" charset="0"/>
                <a:cs typeface="Arial" pitchFamily="34" charset="0"/>
              </a:rPr>
              <a:t>	4- </a:t>
            </a:r>
            <a:r>
              <a:rPr lang="tr-TR" sz="2000" dirty="0">
                <a:latin typeface="Arial" pitchFamily="34" charset="0"/>
                <a:cs typeface="Arial" pitchFamily="34" charset="0"/>
              </a:rPr>
              <a:t>İhtiyari olarak bilanço esasına göre defter tutmayı tercih eden mükellefler, </a:t>
            </a:r>
          </a:p>
          <a:p>
            <a:pPr algn="just">
              <a:buNone/>
            </a:pPr>
            <a:r>
              <a:rPr lang="tr-TR" sz="2000" dirty="0" smtClean="0">
                <a:latin typeface="Arial" pitchFamily="34" charset="0"/>
                <a:cs typeface="Arial" pitchFamily="34" charset="0"/>
              </a:rPr>
              <a:t>	5- </a:t>
            </a:r>
            <a:r>
              <a:rPr lang="tr-TR" sz="2000" dirty="0">
                <a:latin typeface="Arial" pitchFamily="34" charset="0"/>
                <a:cs typeface="Arial" pitchFamily="34" charset="0"/>
              </a:rPr>
              <a:t>İşletme hesabı esasına göre defter tutanlardan emtia üzerine iş yapan gelir ve kurumlar vergisi mükellefleri. </a:t>
            </a:r>
            <a:endParaRPr lang="tr-TR" sz="2000" dirty="0" smtClean="0">
              <a:latin typeface="Arial" pitchFamily="34" charset="0"/>
              <a:cs typeface="Arial" pitchFamily="34" charset="0"/>
            </a:endParaRPr>
          </a:p>
          <a:p>
            <a:pPr algn="just"/>
            <a:endParaRPr lang="tr-TR" sz="2000" dirty="0" smtClean="0">
              <a:latin typeface="Arial" pitchFamily="34" charset="0"/>
              <a:cs typeface="Arial" pitchFamily="34" charset="0"/>
            </a:endParaRPr>
          </a:p>
          <a:p>
            <a:pPr algn="just">
              <a:buNone/>
            </a:pPr>
            <a:r>
              <a:rPr lang="tr-TR" sz="2000" b="1" dirty="0" smtClean="0">
                <a:latin typeface="Arial" pitchFamily="34" charset="0"/>
                <a:cs typeface="Arial" pitchFamily="34" charset="0"/>
              </a:rPr>
              <a:t>		Envanter </a:t>
            </a:r>
            <a:r>
              <a:rPr lang="tr-TR" sz="2000" b="1" dirty="0">
                <a:latin typeface="Arial" pitchFamily="34" charset="0"/>
                <a:cs typeface="Arial" pitchFamily="34" charset="0"/>
              </a:rPr>
              <a:t>işlemlerindeki aşamalar: </a:t>
            </a:r>
            <a:r>
              <a:rPr lang="tr-TR" sz="2000" b="1" dirty="0" smtClean="0">
                <a:solidFill>
                  <a:srgbClr val="FF0000"/>
                </a:solidFill>
                <a:latin typeface="Arial" pitchFamily="34" charset="0"/>
                <a:cs typeface="Arial" pitchFamily="34" charset="0"/>
              </a:rPr>
              <a:t>Sayım ve Değerleme Süreci</a:t>
            </a:r>
          </a:p>
          <a:p>
            <a:pPr algn="just">
              <a:buNone/>
            </a:pPr>
            <a:endParaRPr lang="tr-TR" sz="2000" dirty="0">
              <a:latin typeface="Arial" pitchFamily="34" charset="0"/>
              <a:cs typeface="Arial" pitchFamily="34" charset="0"/>
            </a:endParaRPr>
          </a:p>
          <a:p>
            <a:pPr algn="just">
              <a:buNone/>
            </a:pPr>
            <a:r>
              <a:rPr lang="tr-TR" sz="2000" dirty="0" smtClean="0">
                <a:latin typeface="Arial" pitchFamily="34" charset="0"/>
                <a:cs typeface="Arial" pitchFamily="34" charset="0"/>
              </a:rPr>
              <a:t>	1</a:t>
            </a:r>
            <a:r>
              <a:rPr lang="tr-TR" sz="2000" dirty="0">
                <a:latin typeface="Arial" pitchFamily="34" charset="0"/>
                <a:cs typeface="Arial" pitchFamily="34" charset="0"/>
              </a:rPr>
              <a:t>) 31.12.2013  tarihi itibariyle Geçici mizan çıkarılır, </a:t>
            </a:r>
          </a:p>
          <a:p>
            <a:pPr algn="just">
              <a:buNone/>
            </a:pPr>
            <a:r>
              <a:rPr lang="tr-TR" sz="2000" dirty="0" smtClean="0">
                <a:latin typeface="Arial" pitchFamily="34" charset="0"/>
                <a:cs typeface="Arial" pitchFamily="34" charset="0"/>
              </a:rPr>
              <a:t>	2</a:t>
            </a:r>
            <a:r>
              <a:rPr lang="tr-TR" sz="2000" dirty="0">
                <a:latin typeface="Arial" pitchFamily="34" charset="0"/>
                <a:cs typeface="Arial" pitchFamily="34" charset="0"/>
              </a:rPr>
              <a:t>) </a:t>
            </a:r>
            <a:r>
              <a:rPr lang="tr-TR" sz="2000" b="1" dirty="0">
                <a:solidFill>
                  <a:srgbClr val="FF0000"/>
                </a:solidFill>
                <a:latin typeface="Arial" pitchFamily="34" charset="0"/>
                <a:cs typeface="Arial" pitchFamily="34" charset="0"/>
              </a:rPr>
              <a:t>Muhasebe dışı envanter yapılır:</a:t>
            </a:r>
            <a:r>
              <a:rPr lang="tr-TR" sz="2000" dirty="0">
                <a:latin typeface="Arial" pitchFamily="34" charset="0"/>
                <a:cs typeface="Arial" pitchFamily="34" charset="0"/>
              </a:rPr>
              <a:t>Buna</a:t>
            </a:r>
            <a:r>
              <a:rPr lang="tr-TR" sz="2000" b="1" dirty="0">
                <a:solidFill>
                  <a:srgbClr val="FF0000"/>
                </a:solidFill>
                <a:latin typeface="Arial" pitchFamily="34" charset="0"/>
                <a:cs typeface="Arial" pitchFamily="34" charset="0"/>
              </a:rPr>
              <a:t> </a:t>
            </a:r>
            <a:r>
              <a:rPr lang="tr-TR" sz="2000" dirty="0">
                <a:latin typeface="Arial" pitchFamily="34" charset="0"/>
                <a:cs typeface="Arial" pitchFamily="34" charset="0"/>
              </a:rPr>
              <a:t>Tespit işlemi diyoruz. </a:t>
            </a:r>
          </a:p>
          <a:p>
            <a:pPr algn="just">
              <a:buNone/>
            </a:pPr>
            <a:r>
              <a:rPr lang="tr-TR" sz="2000" dirty="0" smtClean="0">
                <a:latin typeface="Arial" pitchFamily="34" charset="0"/>
                <a:cs typeface="Arial" pitchFamily="34" charset="0"/>
              </a:rPr>
              <a:t>	3</a:t>
            </a:r>
            <a:r>
              <a:rPr lang="tr-TR" sz="2000" dirty="0">
                <a:latin typeface="Arial" pitchFamily="34" charset="0"/>
                <a:cs typeface="Arial" pitchFamily="34" charset="0"/>
              </a:rPr>
              <a:t>) Defter kayıtları ile fiili durum arasındaki farklar bulunur, </a:t>
            </a:r>
          </a:p>
          <a:p>
            <a:pPr algn="just">
              <a:buNone/>
            </a:pPr>
            <a:r>
              <a:rPr lang="tr-TR" sz="2000" dirty="0" smtClean="0">
                <a:latin typeface="Arial" pitchFamily="34" charset="0"/>
                <a:cs typeface="Arial" pitchFamily="34" charset="0"/>
              </a:rPr>
              <a:t>	4</a:t>
            </a:r>
            <a:r>
              <a:rPr lang="tr-TR" sz="2000" dirty="0">
                <a:latin typeface="Arial" pitchFamily="34" charset="0"/>
                <a:cs typeface="Arial" pitchFamily="34" charset="0"/>
              </a:rPr>
              <a:t>) Farkları düzeltici yevmiye kayıtları yapılır, </a:t>
            </a:r>
            <a:r>
              <a:rPr lang="tr-TR" sz="2000" b="1" dirty="0">
                <a:solidFill>
                  <a:srgbClr val="FF0000"/>
                </a:solidFill>
                <a:latin typeface="Arial" pitchFamily="34" charset="0"/>
                <a:cs typeface="Arial" pitchFamily="34" charset="0"/>
              </a:rPr>
              <a:t>(muhasebe içi envanter) </a:t>
            </a:r>
          </a:p>
          <a:p>
            <a:pPr algn="just">
              <a:buNone/>
            </a:pPr>
            <a:r>
              <a:rPr lang="tr-TR" sz="2000" dirty="0" smtClean="0">
                <a:latin typeface="Arial" pitchFamily="34" charset="0"/>
                <a:cs typeface="Arial" pitchFamily="34" charset="0"/>
              </a:rPr>
              <a:t>	5</a:t>
            </a:r>
            <a:r>
              <a:rPr lang="tr-TR" sz="2000" dirty="0">
                <a:latin typeface="Arial" pitchFamily="34" charset="0"/>
                <a:cs typeface="Arial" pitchFamily="34" charset="0"/>
              </a:rPr>
              <a:t>) Böylece, fili durum ile defter kayıtları arasında uyum sağlanır: Ve daha sonra kesin  mizan düzenlenir.Kesin mizan kalanları bize bilanço kalemlerini verecektir. Bu işlemlerden sonra dönem sonu işlemleri  tamamlanmış olur. </a:t>
            </a:r>
          </a:p>
          <a:p>
            <a:pPr algn="just">
              <a:buNone/>
            </a:pPr>
            <a:r>
              <a:rPr lang="tr-TR" sz="2000" dirty="0" smtClean="0">
                <a:latin typeface="Arial" pitchFamily="34" charset="0"/>
                <a:cs typeface="Arial" pitchFamily="34" charset="0"/>
              </a:rPr>
              <a:t>	6</a:t>
            </a:r>
            <a:r>
              <a:rPr lang="tr-TR" sz="2000" dirty="0">
                <a:latin typeface="Arial" pitchFamily="34" charset="0"/>
                <a:cs typeface="Arial" pitchFamily="34" charset="0"/>
              </a:rPr>
              <a:t>) Bilanço ve Gelir Tablosu düzenlenir, </a:t>
            </a:r>
          </a:p>
          <a:p>
            <a:pPr algn="just">
              <a:buNone/>
            </a:pPr>
            <a:r>
              <a:rPr lang="tr-TR" sz="2000" dirty="0" smtClean="0">
                <a:latin typeface="Arial" pitchFamily="34" charset="0"/>
                <a:cs typeface="Arial" pitchFamily="34" charset="0"/>
              </a:rPr>
              <a:t>	7</a:t>
            </a:r>
            <a:r>
              <a:rPr lang="tr-TR" sz="2000" dirty="0">
                <a:latin typeface="Arial" pitchFamily="34" charset="0"/>
                <a:cs typeface="Arial" pitchFamily="34" charset="0"/>
              </a:rPr>
              <a:t>) Yıllık beyannameler verilir</a:t>
            </a:r>
            <a:r>
              <a:rPr lang="tr-TR" sz="2000" dirty="0" smtClean="0">
                <a:latin typeface="Arial" pitchFamily="34" charset="0"/>
                <a:cs typeface="Arial" pitchFamily="34" charset="0"/>
              </a:rPr>
              <a:t>.</a:t>
            </a:r>
            <a:endParaRPr lang="tr-TR" sz="2000" dirty="0">
              <a:latin typeface="Arial" pitchFamily="34" charset="0"/>
              <a:cs typeface="Arial" pitchFamily="34" charset="0"/>
            </a:endParaRPr>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transition spd="slow" advTm="20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188640"/>
            <a:ext cx="8712968" cy="6552728"/>
          </a:xfrm>
        </p:spPr>
        <p:txBody>
          <a:bodyPr>
            <a:normAutofit fontScale="47500" lnSpcReduction="20000"/>
          </a:bodyPr>
          <a:lstStyle/>
          <a:p>
            <a:pPr algn="ctr">
              <a:buNone/>
            </a:pPr>
            <a:r>
              <a:rPr lang="tr-TR" b="1" dirty="0" smtClean="0">
                <a:latin typeface="Arial" pitchFamily="34" charset="0"/>
                <a:cs typeface="Arial" pitchFamily="34" charset="0"/>
              </a:rPr>
              <a:t>		</a:t>
            </a:r>
          </a:p>
          <a:p>
            <a:pPr algn="ctr">
              <a:buNone/>
            </a:pPr>
            <a:r>
              <a:rPr lang="tr-TR" sz="5100" b="1" u="sng" dirty="0" smtClean="0">
                <a:solidFill>
                  <a:srgbClr val="FF0000"/>
                </a:solidFill>
                <a:latin typeface="Arial" pitchFamily="34" charset="0"/>
                <a:cs typeface="Arial" pitchFamily="34" charset="0"/>
              </a:rPr>
              <a:t>AMORTİSMANLAR UYGULAMALARI VE ESASLARI </a:t>
            </a:r>
          </a:p>
          <a:p>
            <a:pPr>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a:t>
            </a:r>
            <a:r>
              <a:rPr lang="tr-TR" sz="3400" dirty="0" smtClean="0">
                <a:latin typeface="Arial" pitchFamily="34" charset="0"/>
                <a:cs typeface="Arial" pitchFamily="34" charset="0"/>
              </a:rPr>
              <a:t>İşletmede bir yıldan fazla kullanılan ve yıpranmaya, aşınmaya veya kıymetten düşmeye maruz gayrimenkuller ve gayrimenkul gibi değerlenen iktisadi kıymetler ,alet, edevat, mefruşat, demirbaş VB. amortismana tabidir. </a:t>
            </a:r>
            <a:r>
              <a:rPr lang="tr-TR" sz="3400" b="1" dirty="0" smtClean="0">
                <a:latin typeface="Arial" pitchFamily="34" charset="0"/>
                <a:cs typeface="Arial" pitchFamily="34" charset="0"/>
              </a:rPr>
              <a:t>(V.U.K. 313-314-315-316-317-318-319-320-321 Maddeleri)</a:t>
            </a:r>
            <a:endParaRPr lang="tr-TR" sz="3400" dirty="0" smtClean="0">
              <a:latin typeface="Arial" pitchFamily="34" charset="0"/>
              <a:cs typeface="Arial" pitchFamily="34" charset="0"/>
            </a:endParaRPr>
          </a:p>
          <a:p>
            <a:pPr algn="just">
              <a:buNone/>
            </a:pPr>
            <a:r>
              <a:rPr lang="tr-TR" sz="3400" dirty="0" smtClean="0">
                <a:latin typeface="Arial" pitchFamily="34" charset="0"/>
                <a:cs typeface="Arial" pitchFamily="34" charset="0"/>
              </a:rPr>
              <a:t> </a:t>
            </a:r>
          </a:p>
          <a:p>
            <a:pPr lvl="0" algn="just">
              <a:buFont typeface="Wingdings" pitchFamily="2" charset="2"/>
              <a:buChar char="ü"/>
            </a:pPr>
            <a:r>
              <a:rPr lang="tr-TR" sz="3400" dirty="0" smtClean="0">
                <a:latin typeface="Arial" pitchFamily="34" charset="0"/>
                <a:cs typeface="Arial" pitchFamily="34" charset="0"/>
              </a:rPr>
              <a:t>İşletmeye ait olma: Fiilen işletmenin tasarrufunda bulunması</a:t>
            </a:r>
          </a:p>
          <a:p>
            <a:pPr algn="just">
              <a:buNone/>
            </a:pPr>
            <a:endParaRPr lang="tr-TR" sz="3400" dirty="0" smtClean="0">
              <a:latin typeface="Arial" pitchFamily="34" charset="0"/>
              <a:cs typeface="Arial" pitchFamily="34" charset="0"/>
            </a:endParaRPr>
          </a:p>
          <a:p>
            <a:pPr lvl="0" algn="just">
              <a:buFont typeface="Wingdings" pitchFamily="2" charset="2"/>
              <a:buChar char="ü"/>
            </a:pPr>
            <a:r>
              <a:rPr lang="tr-TR" sz="3400" dirty="0" smtClean="0">
                <a:latin typeface="Arial" pitchFamily="34" charset="0"/>
                <a:cs typeface="Arial" pitchFamily="34" charset="0"/>
              </a:rPr>
              <a:t>İşletmede envantere kayıtlı olma</a:t>
            </a:r>
          </a:p>
          <a:p>
            <a:pPr lvl="0" algn="just">
              <a:buNone/>
            </a:pPr>
            <a:r>
              <a:rPr lang="tr-TR" sz="3400" dirty="0" smtClean="0">
                <a:latin typeface="Arial" pitchFamily="34" charset="0"/>
                <a:cs typeface="Arial" pitchFamily="34" charset="0"/>
              </a:rPr>
              <a:t> </a:t>
            </a:r>
          </a:p>
          <a:p>
            <a:pPr lvl="0" algn="just">
              <a:buFont typeface="Wingdings" pitchFamily="2" charset="2"/>
              <a:buChar char="ü"/>
            </a:pPr>
            <a:r>
              <a:rPr lang="tr-TR" sz="3400" dirty="0" smtClean="0">
                <a:latin typeface="Arial" pitchFamily="34" charset="0"/>
                <a:cs typeface="Arial" pitchFamily="34" charset="0"/>
              </a:rPr>
              <a:t>Bir yıldan fazla kullanılması</a:t>
            </a:r>
          </a:p>
          <a:p>
            <a:pPr algn="just">
              <a:buNone/>
            </a:pPr>
            <a:r>
              <a:rPr lang="tr-TR" sz="3400" dirty="0" smtClean="0">
                <a:latin typeface="Arial" pitchFamily="34" charset="0"/>
                <a:cs typeface="Arial" pitchFamily="34" charset="0"/>
              </a:rPr>
              <a:t> </a:t>
            </a:r>
          </a:p>
          <a:p>
            <a:pPr lvl="0" algn="just">
              <a:buFont typeface="Wingdings" pitchFamily="2" charset="2"/>
              <a:buChar char="ü"/>
            </a:pPr>
            <a:r>
              <a:rPr lang="tr-TR" sz="3400" dirty="0" smtClean="0">
                <a:latin typeface="Arial" pitchFamily="34" charset="0"/>
                <a:cs typeface="Arial" pitchFamily="34" charset="0"/>
              </a:rPr>
              <a:t>Yıpranma, aşınma veya kıymetten düşmeye maruz bulunması</a:t>
            </a:r>
          </a:p>
          <a:p>
            <a:pPr algn="just">
              <a:buNone/>
            </a:pPr>
            <a:r>
              <a:rPr lang="tr-TR" sz="3400" dirty="0" smtClean="0">
                <a:latin typeface="Arial" pitchFamily="34" charset="0"/>
                <a:cs typeface="Arial" pitchFamily="34" charset="0"/>
              </a:rPr>
              <a:t> </a:t>
            </a:r>
          </a:p>
          <a:p>
            <a:pPr lvl="0" algn="just">
              <a:buFont typeface="Wingdings" pitchFamily="2" charset="2"/>
              <a:buChar char="ü"/>
            </a:pPr>
            <a:r>
              <a:rPr lang="tr-TR" sz="3400" dirty="0" smtClean="0">
                <a:latin typeface="Arial" pitchFamily="34" charset="0"/>
                <a:cs typeface="Arial" pitchFamily="34" charset="0"/>
              </a:rPr>
              <a:t>Kullanılmaya hazır halde olma. (Yapılmakta olan yatırım için amortisman ayrılmaz.)</a:t>
            </a:r>
          </a:p>
          <a:p>
            <a:pPr algn="just">
              <a:buNone/>
            </a:pPr>
            <a:r>
              <a:rPr lang="tr-TR" sz="3400" dirty="0" smtClean="0">
                <a:latin typeface="Arial" pitchFamily="34" charset="0"/>
                <a:cs typeface="Arial" pitchFamily="34" charset="0"/>
              </a:rPr>
              <a:t> </a:t>
            </a:r>
          </a:p>
          <a:p>
            <a:pPr lvl="0" algn="just">
              <a:buFont typeface="Wingdings" pitchFamily="2" charset="2"/>
              <a:buChar char="ü"/>
            </a:pPr>
            <a:r>
              <a:rPr lang="tr-TR" sz="3400" dirty="0" smtClean="0">
                <a:latin typeface="Arial" pitchFamily="34" charset="0"/>
                <a:cs typeface="Arial" pitchFamily="34" charset="0"/>
              </a:rPr>
              <a:t>Belli değerin altındakiler </a:t>
            </a:r>
            <a:r>
              <a:rPr lang="tr-TR" sz="3400" b="1" dirty="0" smtClean="0">
                <a:solidFill>
                  <a:srgbClr val="FF0000"/>
                </a:solidFill>
                <a:latin typeface="Arial" pitchFamily="34" charset="0"/>
                <a:cs typeface="Arial" pitchFamily="34" charset="0"/>
              </a:rPr>
              <a:t>(2011 Yılı için 700 TL-2012 Yılı için 770 TL- 2013 800 TL )</a:t>
            </a:r>
            <a:r>
              <a:rPr lang="tr-TR" sz="3400" dirty="0" smtClean="0">
                <a:solidFill>
                  <a:srgbClr val="FF0000"/>
                </a:solidFill>
                <a:latin typeface="Arial" pitchFamily="34" charset="0"/>
                <a:cs typeface="Arial" pitchFamily="34" charset="0"/>
              </a:rPr>
              <a:t> </a:t>
            </a:r>
            <a:r>
              <a:rPr lang="tr-TR" sz="3400" dirty="0" smtClean="0">
                <a:latin typeface="Arial" pitchFamily="34" charset="0"/>
                <a:cs typeface="Arial" pitchFamily="34" charset="0"/>
              </a:rPr>
              <a:t>doğrudan gider yazılabilir.</a:t>
            </a:r>
          </a:p>
          <a:p>
            <a:pPr algn="just">
              <a:buNone/>
            </a:pPr>
            <a:r>
              <a:rPr lang="tr-TR" sz="3400" dirty="0" smtClean="0">
                <a:latin typeface="Arial" pitchFamily="34" charset="0"/>
                <a:cs typeface="Arial" pitchFamily="34" charset="0"/>
              </a:rPr>
              <a:t> </a:t>
            </a:r>
          </a:p>
          <a:p>
            <a:pPr lvl="0" algn="just">
              <a:buFont typeface="Wingdings" pitchFamily="2" charset="2"/>
              <a:buChar char="ü"/>
            </a:pPr>
            <a:r>
              <a:rPr lang="tr-TR" sz="3400" dirty="0" smtClean="0">
                <a:latin typeface="Arial" pitchFamily="34" charset="0"/>
                <a:cs typeface="Arial" pitchFamily="34" charset="0"/>
              </a:rPr>
              <a:t>İktisadi ve teknik bakımdan bütünlük gösteren sabit kıymetler topluca dikkate alınır.</a:t>
            </a:r>
          </a:p>
          <a:p>
            <a:pPr algn="just">
              <a:buNone/>
            </a:pPr>
            <a:r>
              <a:rPr lang="tr-TR" sz="3400" dirty="0" smtClean="0">
                <a:latin typeface="Arial" pitchFamily="34" charset="0"/>
                <a:cs typeface="Arial" pitchFamily="34" charset="0"/>
              </a:rPr>
              <a:t> </a:t>
            </a:r>
          </a:p>
          <a:p>
            <a:pPr lvl="0" algn="just">
              <a:buFont typeface="Wingdings" pitchFamily="2" charset="2"/>
              <a:buChar char="ü"/>
            </a:pPr>
            <a:r>
              <a:rPr lang="tr-TR" sz="3400" dirty="0" smtClean="0">
                <a:latin typeface="Arial" pitchFamily="34" charset="0"/>
                <a:cs typeface="Arial" pitchFamily="34" charset="0"/>
              </a:rPr>
              <a:t>Amortisman listeleri ile mizan bakiyelerinin kontrolü yapılmalı. (250-256;260-267;257-268 no’lu hesaplar)</a:t>
            </a:r>
          </a:p>
          <a:p>
            <a:pPr algn="just"/>
            <a:endParaRPr lang="tr-TR" sz="3400"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30</a:t>
            </a:fld>
            <a:endParaRPr lang="tr-TR"/>
          </a:p>
        </p:txBody>
      </p:sp>
    </p:spTree>
  </p:cSld>
  <p:clrMapOvr>
    <a:masterClrMapping/>
  </p:clrMapOvr>
  <p:transition spd="slow" advTm="20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260648"/>
            <a:ext cx="8229600" cy="6408712"/>
          </a:xfrm>
        </p:spPr>
        <p:txBody>
          <a:bodyPr>
            <a:normAutofit fontScale="25000" lnSpcReduction="20000"/>
          </a:bodyPr>
          <a:lstStyle/>
          <a:p>
            <a:pPr lvl="0"/>
            <a:endParaRPr lang="tr-TR" dirty="0" smtClean="0"/>
          </a:p>
          <a:p>
            <a:pPr lvl="0" algn="just">
              <a:buFont typeface="Wingdings" pitchFamily="2" charset="2"/>
              <a:buChar char="ü"/>
            </a:pPr>
            <a:r>
              <a:rPr lang="tr-TR" sz="7200" dirty="0" smtClean="0">
                <a:latin typeface="Arial" pitchFamily="34" charset="0"/>
                <a:cs typeface="Arial" pitchFamily="34" charset="0"/>
              </a:rPr>
              <a:t>Faydalı Ömür Esası ( VUK.G.T.No : 333,339,365,389,399 ve 406) Amortisman oranlarının faydalı ömre göre uygulanıp uygulanmadığı kontrol edilmelidir.</a:t>
            </a:r>
          </a:p>
          <a:p>
            <a:pPr algn="just">
              <a:buNone/>
            </a:pPr>
            <a:r>
              <a:rPr lang="tr-TR" sz="7200" dirty="0" smtClean="0">
                <a:latin typeface="Arial" pitchFamily="34" charset="0"/>
                <a:cs typeface="Arial" pitchFamily="34" charset="0"/>
              </a:rPr>
              <a:t> </a:t>
            </a:r>
          </a:p>
          <a:p>
            <a:pPr lvl="0" algn="just">
              <a:buFont typeface="Wingdings" pitchFamily="2" charset="2"/>
              <a:buChar char="ü"/>
            </a:pPr>
            <a:r>
              <a:rPr lang="tr-TR" sz="7200" dirty="0" smtClean="0">
                <a:latin typeface="Arial" pitchFamily="34" charset="0"/>
                <a:cs typeface="Arial" pitchFamily="34" charset="0"/>
              </a:rPr>
              <a:t>Normal ve azalan bakiyeler yöntemine göre amortisman ikiye ayrılır. Normal amortisman usulüne başlandıktan sonra azalan bakiyelere dönülemez.</a:t>
            </a:r>
          </a:p>
          <a:p>
            <a:pPr algn="just">
              <a:buNone/>
            </a:pPr>
            <a:r>
              <a:rPr lang="tr-TR" sz="7200" dirty="0" smtClean="0">
                <a:latin typeface="Arial" pitchFamily="34" charset="0"/>
                <a:cs typeface="Arial" pitchFamily="34" charset="0"/>
              </a:rPr>
              <a:t> </a:t>
            </a:r>
          </a:p>
          <a:p>
            <a:pPr lvl="0" algn="just">
              <a:buFont typeface="Wingdings" pitchFamily="2" charset="2"/>
              <a:buChar char="ü"/>
            </a:pPr>
            <a:r>
              <a:rPr lang="tr-TR" sz="7200" dirty="0" smtClean="0">
                <a:latin typeface="Arial" pitchFamily="34" charset="0"/>
                <a:cs typeface="Arial" pitchFamily="34" charset="0"/>
              </a:rPr>
              <a:t>Azalan bakiyelerden normal amortisman usulüne dönülürse kalan net değer amortisman süresine bölünür.</a:t>
            </a:r>
          </a:p>
          <a:p>
            <a:pPr algn="just">
              <a:buNone/>
            </a:pPr>
            <a:r>
              <a:rPr lang="tr-TR" sz="7200" dirty="0" smtClean="0">
                <a:latin typeface="Arial" pitchFamily="34" charset="0"/>
                <a:cs typeface="Arial" pitchFamily="34" charset="0"/>
              </a:rPr>
              <a:t> </a:t>
            </a:r>
          </a:p>
          <a:p>
            <a:pPr lvl="0" algn="just">
              <a:buFont typeface="Wingdings" pitchFamily="2" charset="2"/>
              <a:buChar char="ü"/>
            </a:pPr>
            <a:r>
              <a:rPr lang="tr-TR" sz="7200" dirty="0" smtClean="0">
                <a:latin typeface="Arial" pitchFamily="34" charset="0"/>
                <a:cs typeface="Arial" pitchFamily="34" charset="0"/>
              </a:rPr>
              <a:t>Azalan bakiyelerde amortisman oranı % 50'yi geçmemek üzere normal amortisman oranının iki katıdır.</a:t>
            </a:r>
          </a:p>
          <a:p>
            <a:pPr algn="just">
              <a:buNone/>
            </a:pPr>
            <a:r>
              <a:rPr lang="tr-TR" sz="7200" dirty="0" smtClean="0">
                <a:latin typeface="Arial" pitchFamily="34" charset="0"/>
                <a:cs typeface="Arial" pitchFamily="34" charset="0"/>
              </a:rPr>
              <a:t> </a:t>
            </a:r>
          </a:p>
          <a:p>
            <a:pPr lvl="0" algn="just">
              <a:buFont typeface="Wingdings" pitchFamily="2" charset="2"/>
              <a:buChar char="ü"/>
            </a:pPr>
            <a:r>
              <a:rPr lang="tr-TR" sz="7200" dirty="0" smtClean="0">
                <a:latin typeface="Arial" pitchFamily="34" charset="0"/>
                <a:cs typeface="Arial" pitchFamily="34" charset="0"/>
              </a:rPr>
              <a:t>Herhangi bir yıl amortisman ayrılmamasından veya belirlenen amortisman oranından daha düşük oranda amortisman ayrılmasından dolayı amortisman süresi uzatılamaz.</a:t>
            </a:r>
          </a:p>
          <a:p>
            <a:pPr algn="just">
              <a:buNone/>
            </a:pPr>
            <a:r>
              <a:rPr lang="tr-TR" sz="7200" dirty="0" smtClean="0">
                <a:latin typeface="Arial" pitchFamily="34" charset="0"/>
                <a:cs typeface="Arial" pitchFamily="34" charset="0"/>
              </a:rPr>
              <a:t> </a:t>
            </a:r>
          </a:p>
          <a:p>
            <a:pPr lvl="0" algn="just">
              <a:buFont typeface="Wingdings" pitchFamily="2" charset="2"/>
              <a:buChar char="ü"/>
            </a:pPr>
            <a:r>
              <a:rPr lang="tr-TR" sz="7200" dirty="0" smtClean="0">
                <a:latin typeface="Arial" pitchFamily="34" charset="0"/>
                <a:cs typeface="Arial" pitchFamily="34" charset="0"/>
              </a:rPr>
              <a:t>Geçmiş Dönem ilişkin eksik ayrılan amortisman gideri KKEG, fazla ayrılan amortisman gideri önceki dönem gelirlerine yazılarak düzeltilir.</a:t>
            </a:r>
          </a:p>
          <a:p>
            <a:pPr algn="just">
              <a:buNone/>
            </a:pPr>
            <a:r>
              <a:rPr lang="tr-TR" sz="7200" dirty="0" smtClean="0">
                <a:latin typeface="Arial" pitchFamily="34" charset="0"/>
                <a:cs typeface="Arial" pitchFamily="34" charset="0"/>
              </a:rPr>
              <a:t> </a:t>
            </a:r>
          </a:p>
          <a:p>
            <a:pPr lvl="0" algn="just">
              <a:buFont typeface="Wingdings" pitchFamily="2" charset="2"/>
              <a:buChar char="ü"/>
            </a:pPr>
            <a:r>
              <a:rPr lang="tr-TR" sz="7200" dirty="0" smtClean="0">
                <a:latin typeface="Arial" pitchFamily="34" charset="0"/>
                <a:cs typeface="Arial" pitchFamily="34" charset="0"/>
              </a:rPr>
              <a:t>Binek otomobillerde kıst dönem amortisman söz konusudur. Binek otomobilin aktife girdiği hesap dönemi için ay kesri tam ay sayılmak suretiyle kalan ay süresi kadar amortisman ayrılır. İlk yıl ayrılmayan amortisman son yılda (5.yılda) ayrılır. (Kıst amortisman tutarı 280 Hesapta izlenir.)</a:t>
            </a:r>
          </a:p>
          <a:p>
            <a:endParaRPr lang="tr-TR" dirty="0"/>
          </a:p>
        </p:txBody>
      </p:sp>
      <p:sp>
        <p:nvSpPr>
          <p:cNvPr id="8" name="7 Sağ Ok"/>
          <p:cNvSpPr/>
          <p:nvPr/>
        </p:nvSpPr>
        <p:spPr>
          <a:xfrm>
            <a:off x="8892480" y="6480720"/>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17384"/>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31</a:t>
            </a:fld>
            <a:endParaRPr lang="tr-TR"/>
          </a:p>
        </p:txBody>
      </p:sp>
    </p:spTree>
  </p:cSld>
  <p:clrMapOvr>
    <a:masterClrMapping/>
  </p:clrMapOvr>
  <p:transition spd="slow" advTm="20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260648"/>
            <a:ext cx="8712968" cy="6408712"/>
          </a:xfrm>
        </p:spPr>
        <p:txBody>
          <a:bodyPr>
            <a:normAutofit fontScale="25000" lnSpcReduction="20000"/>
          </a:bodyPr>
          <a:lstStyle/>
          <a:p>
            <a:pPr lvl="0" algn="just">
              <a:buFont typeface="Wingdings" pitchFamily="2" charset="2"/>
              <a:buChar char="ü"/>
            </a:pPr>
            <a:r>
              <a:rPr lang="tr-TR" sz="5600" dirty="0" smtClean="0">
                <a:latin typeface="Arial" pitchFamily="34" charset="0"/>
                <a:cs typeface="Arial" pitchFamily="34" charset="0"/>
              </a:rPr>
              <a:t>Araç lastiğinde amortisman süresi 2 yıl olmakla birlikte Kurumun iştigal konusu taşımacılık vb. olması dolayısı ile lastiğin çabuk aşınması sebebi ile kullanım süresinin bir yıldan az olmasına göre gider yazılabilir.</a:t>
            </a:r>
          </a:p>
          <a:p>
            <a:pPr lvl="0" algn="just">
              <a:buNone/>
            </a:pPr>
            <a:endParaRPr lang="tr-TR" sz="5600" dirty="0" smtClean="0">
              <a:latin typeface="Arial" pitchFamily="34" charset="0"/>
              <a:cs typeface="Arial" pitchFamily="34" charset="0"/>
            </a:endParaRPr>
          </a:p>
          <a:p>
            <a:pPr lvl="0" algn="just">
              <a:buFont typeface="Wingdings" pitchFamily="2" charset="2"/>
              <a:buChar char="ü"/>
            </a:pPr>
            <a:r>
              <a:rPr lang="tr-TR" sz="5600" dirty="0" smtClean="0">
                <a:latin typeface="Arial" pitchFamily="34" charset="0"/>
                <a:cs typeface="Arial" pitchFamily="34" charset="0"/>
              </a:rPr>
              <a:t>Yıl içinde A.T.İ.K. alınmışsa, bunların alımıyla ilgili olarak yılın sonuna kadar oluşan kredi faizi, kur farkı, vade farkı vs. giderler ilgili iktisadi kıymetin maliyetine eklenmelidir.</a:t>
            </a:r>
          </a:p>
          <a:p>
            <a:pPr lvl="0" algn="just">
              <a:buNone/>
            </a:pPr>
            <a:r>
              <a:rPr lang="tr-TR" sz="5600" dirty="0" smtClean="0">
                <a:latin typeface="Arial" pitchFamily="34" charset="0"/>
                <a:cs typeface="Arial" pitchFamily="34" charset="0"/>
              </a:rPr>
              <a:t>	</a:t>
            </a:r>
          </a:p>
          <a:p>
            <a:pPr lvl="0" algn="just">
              <a:buFont typeface="Wingdings" pitchFamily="2" charset="2"/>
              <a:buChar char="ü"/>
            </a:pPr>
            <a:r>
              <a:rPr lang="tr-TR" sz="5600" dirty="0" smtClean="0">
                <a:latin typeface="Arial" pitchFamily="34" charset="0"/>
                <a:cs typeface="Arial" pitchFamily="34" charset="0"/>
              </a:rPr>
              <a:t>Mükellefler, normal amortisman usulü ile azalan bakiyeler usulünden diledikleri bir tanesini uygulayabilirler.</a:t>
            </a:r>
          </a:p>
          <a:p>
            <a:pPr algn="just">
              <a:buNone/>
            </a:pPr>
            <a:endParaRPr lang="tr-TR" sz="5600" dirty="0" smtClean="0">
              <a:latin typeface="Arial" pitchFamily="34" charset="0"/>
              <a:cs typeface="Arial" pitchFamily="34" charset="0"/>
            </a:endParaRPr>
          </a:p>
          <a:p>
            <a:pPr lvl="0" algn="just">
              <a:buFont typeface="Wingdings" pitchFamily="2" charset="2"/>
              <a:buChar char="ü"/>
            </a:pPr>
            <a:r>
              <a:rPr lang="tr-TR" sz="5600" dirty="0" smtClean="0">
                <a:latin typeface="Arial" pitchFamily="34" charset="0"/>
                <a:cs typeface="Arial" pitchFamily="34" charset="0"/>
              </a:rPr>
              <a:t>Bilanço esasına göre defter tutmayan mükellefler yalnızca normal amortisman yönetimini uygulayabilirler.</a:t>
            </a:r>
          </a:p>
          <a:p>
            <a:pPr algn="just">
              <a:buNone/>
            </a:pPr>
            <a:endParaRPr lang="tr-TR" sz="5600" dirty="0" smtClean="0">
              <a:latin typeface="Arial" pitchFamily="34" charset="0"/>
              <a:cs typeface="Arial" pitchFamily="34" charset="0"/>
            </a:endParaRPr>
          </a:p>
          <a:p>
            <a:pPr lvl="0" algn="just">
              <a:buFont typeface="Wingdings" pitchFamily="2" charset="2"/>
              <a:buChar char="ü"/>
            </a:pPr>
            <a:r>
              <a:rPr lang="tr-TR" sz="5600" dirty="0" smtClean="0">
                <a:latin typeface="Arial" pitchFamily="34" charset="0"/>
                <a:cs typeface="Arial" pitchFamily="34" charset="0"/>
              </a:rPr>
              <a:t>Sabit Kıymetin İşlevini artıran harcamalar Sabit Kıymetin kalan amortisman	süresi İçinde,</a:t>
            </a:r>
          </a:p>
          <a:p>
            <a:pPr algn="just">
              <a:buNone/>
            </a:pPr>
            <a:r>
              <a:rPr lang="tr-TR" sz="5600" dirty="0" smtClean="0">
                <a:latin typeface="Arial" pitchFamily="34" charset="0"/>
                <a:cs typeface="Arial" pitchFamily="34" charset="0"/>
              </a:rPr>
              <a:t> </a:t>
            </a:r>
          </a:p>
          <a:p>
            <a:pPr lvl="0" algn="just">
              <a:buFont typeface="Wingdings" pitchFamily="2" charset="2"/>
              <a:buChar char="ü"/>
            </a:pPr>
            <a:r>
              <a:rPr lang="tr-TR" sz="5600" dirty="0" smtClean="0">
                <a:latin typeface="Arial" pitchFamily="34" charset="0"/>
                <a:cs typeface="Arial" pitchFamily="34" charset="0"/>
              </a:rPr>
              <a:t>Sabit Kıymetin Ömrünü uzatan harcamalar ise sabit kıymetin tabi olduğu amortisman süresi içinde giderleştirilir.</a:t>
            </a:r>
          </a:p>
          <a:p>
            <a:pPr algn="just">
              <a:buNone/>
            </a:pPr>
            <a:r>
              <a:rPr lang="tr-TR" sz="5600" dirty="0" smtClean="0">
                <a:latin typeface="Arial" pitchFamily="34" charset="0"/>
                <a:cs typeface="Arial" pitchFamily="34" charset="0"/>
              </a:rPr>
              <a:t>	 </a:t>
            </a:r>
          </a:p>
          <a:p>
            <a:pPr lvl="0" algn="just">
              <a:buFont typeface="Wingdings" pitchFamily="2" charset="2"/>
              <a:buChar char="ü"/>
            </a:pPr>
            <a:r>
              <a:rPr lang="tr-TR" sz="5600" dirty="0" smtClean="0">
                <a:latin typeface="Arial" pitchFamily="34" charset="0"/>
                <a:cs typeface="Arial" pitchFamily="34" charset="0"/>
              </a:rPr>
              <a:t>Kiraya verilen iktisadi kıymetler için amortisman ayırma hakkı, iktisadi kıymeti aktifinde bulundurana aittir.</a:t>
            </a:r>
          </a:p>
          <a:p>
            <a:pPr algn="just">
              <a:buNone/>
            </a:pPr>
            <a:r>
              <a:rPr lang="tr-TR" sz="5600" dirty="0" smtClean="0">
                <a:latin typeface="Arial" pitchFamily="34" charset="0"/>
                <a:cs typeface="Arial" pitchFamily="34" charset="0"/>
              </a:rPr>
              <a:t>	 </a:t>
            </a:r>
          </a:p>
          <a:p>
            <a:pPr lvl="0" algn="just">
              <a:buFont typeface="Wingdings" pitchFamily="2" charset="2"/>
              <a:buChar char="ü"/>
            </a:pPr>
            <a:r>
              <a:rPr lang="tr-TR" sz="5600" dirty="0" smtClean="0">
                <a:latin typeface="Arial" pitchFamily="34" charset="0"/>
                <a:cs typeface="Arial" pitchFamily="34" charset="0"/>
              </a:rPr>
              <a:t>Amortisman oranları Tebliğle belirlenen oranlarda fazla olamaz. Bu oranlardan düşük oran uygulanması halinde amortisman süresi uzatılamaz.</a:t>
            </a:r>
          </a:p>
          <a:p>
            <a:pPr algn="just">
              <a:buNone/>
            </a:pPr>
            <a:r>
              <a:rPr lang="tr-TR" sz="5600" dirty="0" smtClean="0">
                <a:latin typeface="Arial" pitchFamily="34" charset="0"/>
                <a:cs typeface="Arial" pitchFamily="34" charset="0"/>
              </a:rPr>
              <a:t>	 </a:t>
            </a:r>
          </a:p>
          <a:p>
            <a:pPr lvl="0" algn="just">
              <a:buFont typeface="Wingdings" pitchFamily="2" charset="2"/>
              <a:buChar char="ü"/>
            </a:pPr>
            <a:r>
              <a:rPr lang="tr-TR" sz="5600" dirty="0" smtClean="0">
                <a:latin typeface="Arial" pitchFamily="34" charset="0"/>
                <a:cs typeface="Arial" pitchFamily="34" charset="0"/>
              </a:rPr>
              <a:t>Devir ve nevi değişikliği hallerinde devralınan sabit kıymetler için kıst amortisman, </a:t>
            </a:r>
          </a:p>
          <a:p>
            <a:pPr algn="just">
              <a:buNone/>
            </a:pPr>
            <a:r>
              <a:rPr lang="tr-TR" sz="5600" dirty="0" smtClean="0">
                <a:latin typeface="Arial" pitchFamily="34" charset="0"/>
                <a:cs typeface="Arial" pitchFamily="34" charset="0"/>
              </a:rPr>
              <a:t>	 </a:t>
            </a:r>
          </a:p>
          <a:p>
            <a:pPr lvl="0" algn="just">
              <a:buFont typeface="Wingdings" pitchFamily="2" charset="2"/>
              <a:buChar char="ü"/>
            </a:pPr>
            <a:r>
              <a:rPr lang="tr-TR" sz="5600" dirty="0" smtClean="0">
                <a:latin typeface="Arial" pitchFamily="34" charset="0"/>
                <a:cs typeface="Arial" pitchFamily="34" charset="0"/>
              </a:rPr>
              <a:t>Bölünme halinde yıllık amortisman, </a:t>
            </a:r>
          </a:p>
          <a:p>
            <a:pPr algn="just">
              <a:buNone/>
            </a:pPr>
            <a:r>
              <a:rPr lang="tr-TR" sz="5600" dirty="0" smtClean="0">
                <a:latin typeface="Arial" pitchFamily="34" charset="0"/>
                <a:cs typeface="Arial" pitchFamily="34" charset="0"/>
              </a:rPr>
              <a:t>	 </a:t>
            </a:r>
          </a:p>
          <a:p>
            <a:pPr lvl="0" algn="just">
              <a:buFont typeface="Wingdings" pitchFamily="2" charset="2"/>
              <a:buChar char="ü"/>
            </a:pPr>
            <a:r>
              <a:rPr lang="tr-TR" sz="5600" dirty="0" smtClean="0">
                <a:latin typeface="Arial" pitchFamily="34" charset="0"/>
                <a:cs typeface="Arial" pitchFamily="34" charset="0"/>
              </a:rPr>
              <a:t>Adi Ortaklıkta Ortak Değişikliği: İki ayrı kıst dönem halinde amortisman ayrılır. </a:t>
            </a:r>
          </a:p>
          <a:p>
            <a:pPr algn="just">
              <a:buNone/>
            </a:pPr>
            <a:r>
              <a:rPr lang="tr-TR" sz="5600" dirty="0" smtClean="0">
                <a:latin typeface="Arial" pitchFamily="34" charset="0"/>
                <a:cs typeface="Arial" pitchFamily="34" charset="0"/>
              </a:rPr>
              <a:t> </a:t>
            </a:r>
          </a:p>
          <a:p>
            <a:pPr algn="just"/>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32</a:t>
            </a:fld>
            <a:endParaRPr lang="tr-TR"/>
          </a:p>
        </p:txBody>
      </p:sp>
    </p:spTree>
  </p:cSld>
  <p:clrMapOvr>
    <a:masterClrMapping/>
  </p:clrMapOvr>
  <p:transition spd="slow" advTm="20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260648"/>
            <a:ext cx="8363272" cy="6408712"/>
          </a:xfrm>
        </p:spPr>
        <p:txBody>
          <a:bodyPr>
            <a:normAutofit fontScale="40000" lnSpcReduction="20000"/>
          </a:bodyPr>
          <a:lstStyle/>
          <a:p>
            <a:pPr algn="just">
              <a:buFont typeface="Wingdings" pitchFamily="2" charset="2"/>
              <a:buChar char="Ø"/>
            </a:pPr>
            <a:r>
              <a:rPr lang="tr-TR" sz="4000" b="1" dirty="0" smtClean="0">
                <a:latin typeface="Arial" pitchFamily="34" charset="0"/>
                <a:cs typeface="Arial" pitchFamily="34" charset="0"/>
              </a:rPr>
              <a:t>Finansal Kiralamaya Konu Kıymetlerin Değerlenmesi</a:t>
            </a:r>
            <a:endParaRPr lang="tr-TR" sz="4000" dirty="0" smtClean="0">
              <a:latin typeface="Arial" pitchFamily="34" charset="0"/>
              <a:cs typeface="Arial" pitchFamily="34" charset="0"/>
            </a:endParaRPr>
          </a:p>
          <a:p>
            <a:pPr algn="just">
              <a:buNone/>
            </a:pPr>
            <a:endParaRPr lang="tr-TR" sz="4000" dirty="0" smtClean="0">
              <a:latin typeface="Arial" pitchFamily="34" charset="0"/>
              <a:cs typeface="Arial" pitchFamily="34" charset="0"/>
            </a:endParaRPr>
          </a:p>
          <a:p>
            <a:pPr lvl="0" algn="just">
              <a:buFont typeface="Wingdings" pitchFamily="2" charset="2"/>
              <a:buChar char="ü"/>
            </a:pPr>
            <a:r>
              <a:rPr lang="tr-TR" sz="4000" dirty="0" smtClean="0">
                <a:latin typeface="Arial" pitchFamily="34" charset="0"/>
                <a:cs typeface="Arial" pitchFamily="34" charset="0"/>
              </a:rPr>
              <a:t>Finansal kiralamada amortisman hakkı kiracıya aittir. </a:t>
            </a:r>
            <a:r>
              <a:rPr lang="tr-TR" sz="4000" b="1" dirty="0" smtClean="0">
                <a:latin typeface="Arial" pitchFamily="34" charset="0"/>
                <a:cs typeface="Arial" pitchFamily="34" charset="0"/>
              </a:rPr>
              <a:t>(VUK Mükerrer. Mad.290-298)</a:t>
            </a:r>
            <a:endParaRPr lang="tr-TR" sz="4000" dirty="0" smtClean="0">
              <a:latin typeface="Arial" pitchFamily="34" charset="0"/>
              <a:cs typeface="Arial" pitchFamily="34" charset="0"/>
            </a:endParaRPr>
          </a:p>
          <a:p>
            <a:pPr algn="just">
              <a:buNone/>
            </a:pPr>
            <a:r>
              <a:rPr lang="tr-TR" sz="4000" dirty="0" smtClean="0">
                <a:latin typeface="Arial" pitchFamily="34" charset="0"/>
                <a:cs typeface="Arial" pitchFamily="34" charset="0"/>
              </a:rPr>
              <a:t> </a:t>
            </a:r>
          </a:p>
          <a:p>
            <a:pPr lvl="0" algn="just">
              <a:buFont typeface="Wingdings" pitchFamily="2" charset="2"/>
              <a:buChar char="ü"/>
            </a:pPr>
            <a:r>
              <a:rPr lang="tr-TR" sz="4000" dirty="0" smtClean="0">
                <a:latin typeface="Arial" pitchFamily="34" charset="0"/>
                <a:cs typeface="Arial" pitchFamily="34" charset="0"/>
              </a:rPr>
              <a:t>Vergi Usul Kanunu’nun 319 Sıra No’lu Genel Tebliğinde, kiracı tarafından aktifleştirilen kiralamaya konu iktisadi kıymeti kullanma hakkı, Vergi Usul Kanunu ve finansal kiralama ile ilgili genel tebliğlerde bu iktisadi kıymet için tespit edilmiş amortisman sürelerinde itfa edilecektir.</a:t>
            </a:r>
          </a:p>
          <a:p>
            <a:pPr algn="just">
              <a:buNone/>
            </a:pPr>
            <a:r>
              <a:rPr lang="tr-TR" sz="4000" dirty="0" smtClean="0">
                <a:latin typeface="Arial" pitchFamily="34" charset="0"/>
                <a:cs typeface="Arial" pitchFamily="34" charset="0"/>
              </a:rPr>
              <a:t> </a:t>
            </a:r>
          </a:p>
          <a:p>
            <a:pPr lvl="0" algn="just">
              <a:buFont typeface="Wingdings" pitchFamily="2" charset="2"/>
              <a:buChar char="ü"/>
            </a:pPr>
            <a:r>
              <a:rPr lang="tr-TR" sz="4000" dirty="0" smtClean="0">
                <a:latin typeface="Arial" pitchFamily="34" charset="0"/>
                <a:cs typeface="Arial" pitchFamily="34" charset="0"/>
              </a:rPr>
              <a:t>Amortisman ayırma konusunda yapılan düzenlemeler ile 01.01.2004 tarihinde itibaren satın alınan ATİK’ler için Maliye Bakanlığı tarafından faydalı ömür süreleri dikkate alınarak tespit ve ilan edilen oranlar esas alınarak amortisman ayrılacaktır.</a:t>
            </a:r>
          </a:p>
          <a:p>
            <a:pPr algn="just">
              <a:buNone/>
            </a:pPr>
            <a:r>
              <a:rPr lang="tr-TR" sz="4000" dirty="0" smtClean="0">
                <a:latin typeface="Arial" pitchFamily="34" charset="0"/>
                <a:cs typeface="Arial" pitchFamily="34" charset="0"/>
              </a:rPr>
              <a:t> </a:t>
            </a:r>
          </a:p>
          <a:p>
            <a:pPr algn="just">
              <a:buFont typeface="Wingdings" pitchFamily="2" charset="2"/>
              <a:buChar char="Ø"/>
            </a:pPr>
            <a:r>
              <a:rPr lang="tr-TR" sz="4000" dirty="0" smtClean="0">
                <a:latin typeface="Arial" pitchFamily="34" charset="0"/>
                <a:cs typeface="Arial" pitchFamily="34" charset="0"/>
              </a:rPr>
              <a:t> </a:t>
            </a:r>
            <a:r>
              <a:rPr lang="tr-TR" sz="4000" b="1" dirty="0" smtClean="0">
                <a:latin typeface="Arial" pitchFamily="34" charset="0"/>
                <a:cs typeface="Arial" pitchFamily="34" charset="0"/>
              </a:rPr>
              <a:t>Özel Maliyetler bedelleri</a:t>
            </a:r>
            <a:endParaRPr lang="tr-TR" sz="4000" dirty="0" smtClean="0">
              <a:latin typeface="Arial" pitchFamily="34" charset="0"/>
              <a:cs typeface="Arial" pitchFamily="34" charset="0"/>
            </a:endParaRPr>
          </a:p>
          <a:p>
            <a:pPr algn="just">
              <a:buNone/>
            </a:pPr>
            <a:r>
              <a:rPr lang="tr-TR" sz="4000" b="1" dirty="0" smtClean="0">
                <a:latin typeface="Arial" pitchFamily="34" charset="0"/>
                <a:cs typeface="Arial" pitchFamily="34" charset="0"/>
              </a:rPr>
              <a:t> </a:t>
            </a:r>
            <a:endParaRPr lang="tr-TR" sz="4000" dirty="0" smtClean="0">
              <a:latin typeface="Arial" pitchFamily="34" charset="0"/>
              <a:cs typeface="Arial" pitchFamily="34" charset="0"/>
            </a:endParaRPr>
          </a:p>
          <a:p>
            <a:pPr algn="just">
              <a:buFont typeface="Wingdings" pitchFamily="2" charset="2"/>
              <a:buChar char="ü"/>
            </a:pPr>
            <a:r>
              <a:rPr lang="tr-TR" sz="4000" dirty="0" smtClean="0">
                <a:latin typeface="Arial" pitchFamily="34" charset="0"/>
                <a:cs typeface="Arial" pitchFamily="34" charset="0"/>
              </a:rPr>
              <a:t>Özel Maliyet; bir iktisadi işletme tarafından faaliyetini yürütmek amacıyla kiralanan gayrimenkullerle ilgili olarak, kiracı tarafından yapılan ve kiralanan gayrimenkulün iktisadi değerini ve ekonomik ömrünü devamlı suretle artıran harcamaların toplamıdır.</a:t>
            </a:r>
          </a:p>
          <a:p>
            <a:pPr algn="just">
              <a:buNone/>
            </a:pPr>
            <a:r>
              <a:rPr lang="tr-TR" sz="4000" dirty="0" smtClean="0">
                <a:latin typeface="Arial" pitchFamily="34" charset="0"/>
                <a:cs typeface="Arial" pitchFamily="34" charset="0"/>
              </a:rPr>
              <a:t> </a:t>
            </a:r>
          </a:p>
          <a:p>
            <a:pPr algn="just">
              <a:buFont typeface="Wingdings" pitchFamily="2" charset="2"/>
              <a:buChar char="ü"/>
            </a:pPr>
            <a:r>
              <a:rPr lang="tr-TR" sz="4000" dirty="0" smtClean="0">
                <a:latin typeface="Arial" pitchFamily="34" charset="0"/>
                <a:cs typeface="Arial" pitchFamily="34" charset="0"/>
              </a:rPr>
              <a:t>Kira süresi boyunca eşit tutarlarda itfa edilir. Kira süresi belli değilse itfa süresi beş yıl olarak alınır.</a:t>
            </a:r>
          </a:p>
          <a:p>
            <a:pPr algn="just">
              <a:buNone/>
            </a:pPr>
            <a:r>
              <a:rPr lang="tr-TR" sz="4000" dirty="0" smtClean="0">
                <a:latin typeface="Arial" pitchFamily="34" charset="0"/>
                <a:cs typeface="Arial" pitchFamily="34" charset="0"/>
              </a:rPr>
              <a:t> </a:t>
            </a:r>
          </a:p>
          <a:p>
            <a:pPr algn="just">
              <a:buFont typeface="Wingdings" pitchFamily="2" charset="2"/>
              <a:buChar char="ü"/>
            </a:pPr>
            <a:r>
              <a:rPr lang="tr-TR" sz="4000" dirty="0" smtClean="0">
                <a:latin typeface="Arial" pitchFamily="34" charset="0"/>
                <a:cs typeface="Arial" pitchFamily="34" charset="0"/>
              </a:rPr>
              <a:t>Kira veya işletme hakkı süresi dolmadan, kiralanan veya işletme hakkı alınan şeyin boşaltılması veya işletme hakkının herhangi bir sebepten sona ermesi halinde henüz itfa edilmemiş olan giderler, boşaltma veya hakkın sona erdiği yılda bir defada gider yazılır. </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33</a:t>
            </a:fld>
            <a:endParaRPr lang="tr-TR"/>
          </a:p>
        </p:txBody>
      </p:sp>
    </p:spTree>
  </p:cSld>
  <p:clrMapOvr>
    <a:masterClrMapping/>
  </p:clrMapOvr>
  <p:transition spd="slow" advTm="20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476672"/>
            <a:ext cx="8229600" cy="6120680"/>
          </a:xfrm>
        </p:spPr>
        <p:txBody>
          <a:bodyPr>
            <a:normAutofit fontScale="70000" lnSpcReduction="20000"/>
          </a:bodyPr>
          <a:lstStyle/>
          <a:p>
            <a:pPr algn="just">
              <a:buFont typeface="Wingdings" panose="05000000000000000000" pitchFamily="2" charset="2"/>
              <a:buChar char="Ø"/>
            </a:pPr>
            <a:r>
              <a:rPr lang="tr-TR" sz="2900" b="1" dirty="0" smtClean="0">
                <a:latin typeface="Arial" pitchFamily="34" charset="0"/>
                <a:cs typeface="Arial" pitchFamily="34" charset="0"/>
              </a:rPr>
              <a:t>Kuruluş ve Örgütlenme Giderleri İle Peştamallıkların Amortismanı:</a:t>
            </a:r>
            <a:endParaRPr lang="tr-TR" sz="2900" dirty="0" smtClean="0">
              <a:latin typeface="Arial" pitchFamily="34" charset="0"/>
              <a:cs typeface="Arial" pitchFamily="34" charset="0"/>
            </a:endParaRPr>
          </a:p>
          <a:p>
            <a:pPr algn="just">
              <a:buNone/>
            </a:pPr>
            <a:endParaRPr lang="tr-TR" sz="2900" dirty="0" smtClean="0">
              <a:latin typeface="Arial" pitchFamily="34" charset="0"/>
              <a:cs typeface="Arial" pitchFamily="34" charset="0"/>
            </a:endParaRPr>
          </a:p>
          <a:p>
            <a:pPr algn="just">
              <a:buFont typeface="Wingdings" pitchFamily="2" charset="2"/>
              <a:buChar char="ü"/>
            </a:pPr>
            <a:r>
              <a:rPr lang="tr-TR" sz="2900" dirty="0" smtClean="0">
                <a:latin typeface="Arial" pitchFamily="34" charset="0"/>
                <a:cs typeface="Arial" pitchFamily="34" charset="0"/>
              </a:rPr>
              <a:t>Kuruluş ve örgütlenme giderleri (KÖG) ile peştamallıklar beş yılda eşit miktarlarda itfa edilir. Konuyla ilişkin olarak iktisadi ömür esasına göre belirlenen amortisman tabloları ile ilgili 365 sıra numaralı Vergi Usul Yasası Genel Tebliğinin “55.1” ayırımında peştamallıklar için beş yıllık, 333 sıra numaralı Vergi Usul Yasası Genel Tebliğinin “54” numaralı bölümüne göre ilk tesis ve taazzuv giderleri için beş yıllık iktisadi ömür belirlenmiştir.</a:t>
            </a:r>
          </a:p>
          <a:p>
            <a:pPr algn="just">
              <a:buNone/>
            </a:pPr>
            <a:r>
              <a:rPr lang="tr-TR" sz="2900" dirty="0" smtClean="0">
                <a:latin typeface="Arial" pitchFamily="34" charset="0"/>
                <a:cs typeface="Arial" pitchFamily="34" charset="0"/>
              </a:rPr>
              <a:t> </a:t>
            </a:r>
          </a:p>
          <a:p>
            <a:pPr algn="just">
              <a:buFont typeface="Wingdings" pitchFamily="2" charset="2"/>
              <a:buChar char="ü"/>
            </a:pPr>
            <a:r>
              <a:rPr lang="tr-TR" sz="2900" dirty="0" smtClean="0">
                <a:latin typeface="Arial" pitchFamily="34" charset="0"/>
                <a:cs typeface="Arial" pitchFamily="34" charset="0"/>
              </a:rPr>
              <a:t>KÖG için amortisman ayırma işlemine kuruluşun işletme dönemine başladığı yılda başlanır.</a:t>
            </a:r>
          </a:p>
          <a:p>
            <a:pPr algn="just">
              <a:buNone/>
            </a:pPr>
            <a:r>
              <a:rPr lang="tr-TR" sz="2900" dirty="0" smtClean="0">
                <a:latin typeface="Arial" pitchFamily="34" charset="0"/>
                <a:cs typeface="Arial" pitchFamily="34" charset="0"/>
              </a:rPr>
              <a:t> </a:t>
            </a:r>
          </a:p>
          <a:p>
            <a:pPr algn="just">
              <a:buFont typeface="Wingdings" pitchFamily="2" charset="2"/>
              <a:buChar char="ü"/>
            </a:pPr>
            <a:r>
              <a:rPr lang="tr-TR" sz="2900" dirty="0" smtClean="0">
                <a:latin typeface="Arial" pitchFamily="34" charset="0"/>
                <a:cs typeface="Arial" pitchFamily="34" charset="0"/>
              </a:rPr>
              <a:t>Yasal açıdan belirli bir tutarın üzerindeki peştamallıkların aktifleştirilmesi zorunlu iken kurumlar vergisi mükellefleri ilk tesis ve tavazzuh giderlerini yapıldığı yılda gider yazmak veya aktifleştirmek hususunda seçimlik hakka sahiptirler. Kurumlar, ilk tesis ve tavazzuh giderlerinin tamamını bir defada yapıldıkları yılda gider yazılabilecekleri gibi aktifleştirme suretiyle amortismana da tabi tutabilirler.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34</a:t>
            </a:fld>
            <a:endParaRPr lang="tr-TR"/>
          </a:p>
        </p:txBody>
      </p:sp>
    </p:spTree>
  </p:cSld>
  <p:clrMapOvr>
    <a:masterClrMapping/>
  </p:clrMapOvr>
  <p:transition spd="slow" advTm="20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260648"/>
            <a:ext cx="8640960" cy="6408712"/>
          </a:xfrm>
        </p:spPr>
        <p:txBody>
          <a:bodyPr>
            <a:normAutofit fontScale="47500" lnSpcReduction="20000"/>
          </a:bodyPr>
          <a:lstStyle/>
          <a:p>
            <a:pPr lvl="1" algn="ctr">
              <a:buNone/>
            </a:pPr>
            <a:r>
              <a:rPr lang="tr-TR" sz="5100" b="1" u="sng" dirty="0" smtClean="0">
                <a:solidFill>
                  <a:srgbClr val="FF0000"/>
                </a:solidFill>
              </a:rPr>
              <a:t>GELİR VE GİDER TAHAKKUKLARI</a:t>
            </a:r>
          </a:p>
          <a:p>
            <a:pPr lvl="1" algn="ctr">
              <a:buNone/>
            </a:pPr>
            <a:endParaRPr lang="tr-TR" sz="4400" b="1" dirty="0" smtClean="0">
              <a:solidFill>
                <a:srgbClr val="FF0000"/>
              </a:solidFill>
            </a:endParaRPr>
          </a:p>
          <a:p>
            <a:pPr lvl="1" algn="just">
              <a:buNone/>
            </a:pPr>
            <a:r>
              <a:rPr lang="tr-TR" sz="3800" b="1" u="sng" dirty="0" smtClean="0">
                <a:latin typeface="Arial" pitchFamily="34" charset="0"/>
                <a:cs typeface="Arial" pitchFamily="34" charset="0"/>
              </a:rPr>
              <a:t>Dayanak  V.U.K. 174.-283-287 Maddesi ve Dönemsellik Kavramı </a:t>
            </a:r>
            <a:endParaRPr lang="tr-TR" sz="3800" dirty="0" smtClean="0">
              <a:latin typeface="Arial" pitchFamily="34" charset="0"/>
              <a:cs typeface="Arial" pitchFamily="34" charset="0"/>
            </a:endParaRPr>
          </a:p>
          <a:p>
            <a:pPr algn="just">
              <a:buNone/>
            </a:pPr>
            <a:r>
              <a:rPr lang="tr-TR" sz="3800" dirty="0" smtClean="0">
                <a:latin typeface="Arial" pitchFamily="34" charset="0"/>
                <a:cs typeface="Arial" pitchFamily="34" charset="0"/>
              </a:rPr>
              <a:t>		(Kurumlar Vergisi Kanunu’nun 6. maddesi; “kurumlar vergisi birinci maddede yazılı mükelleflerin bir hesap dönemi içinde elde ettikleri safi kurum kazancı üzerinden hesaplanır.” denilmekte olup,  yine Kurumlar Vergisi Kanunu’nun 14. maddesinin birinci fıkrasında “... Beyanname ilgili bulunduğu hesap döneminin sonuçlarını içerir...” denilmektedir. Ayrıca aynı Kanun’un 16. maddesinde; “...kurumlar vergisinde vergilendirme dönemi hesap dönemidir...” denilmektedir.)</a:t>
            </a:r>
          </a:p>
          <a:p>
            <a:pPr algn="just"/>
            <a:endParaRPr lang="tr-TR" sz="3800" dirty="0" smtClean="0">
              <a:latin typeface="Arial" pitchFamily="34" charset="0"/>
              <a:cs typeface="Arial" pitchFamily="34" charset="0"/>
            </a:endParaRPr>
          </a:p>
          <a:p>
            <a:pPr algn="just">
              <a:buFont typeface="Wingdings" pitchFamily="2" charset="2"/>
              <a:buChar char="Ø"/>
            </a:pPr>
            <a:r>
              <a:rPr lang="tr-TR" sz="3800" b="1" dirty="0" smtClean="0">
                <a:latin typeface="Arial" pitchFamily="34" charset="0"/>
                <a:cs typeface="Arial" pitchFamily="34" charset="0"/>
              </a:rPr>
              <a:t>Faiz Gelirleri</a:t>
            </a:r>
            <a:endParaRPr lang="tr-TR" sz="3800" dirty="0" smtClean="0">
              <a:latin typeface="Arial" pitchFamily="34" charset="0"/>
              <a:cs typeface="Arial" pitchFamily="34" charset="0"/>
            </a:endParaRPr>
          </a:p>
          <a:p>
            <a:pPr algn="just">
              <a:buNone/>
            </a:pPr>
            <a:r>
              <a:rPr lang="tr-TR" sz="3800" b="1" dirty="0" smtClean="0">
                <a:latin typeface="Arial" pitchFamily="34" charset="0"/>
                <a:cs typeface="Arial" pitchFamily="34" charset="0"/>
              </a:rPr>
              <a:t> </a:t>
            </a:r>
            <a:endParaRPr lang="tr-TR" sz="3800" dirty="0" smtClean="0">
              <a:latin typeface="Arial" pitchFamily="34" charset="0"/>
              <a:cs typeface="Arial" pitchFamily="34" charset="0"/>
            </a:endParaRPr>
          </a:p>
          <a:p>
            <a:pPr algn="just">
              <a:buFont typeface="Wingdings" pitchFamily="2" charset="2"/>
              <a:buChar char="ü"/>
            </a:pPr>
            <a:r>
              <a:rPr lang="tr-TR" sz="3800" dirty="0" smtClean="0">
                <a:latin typeface="Arial" pitchFamily="34" charset="0"/>
                <a:cs typeface="Arial" pitchFamily="34" charset="0"/>
              </a:rPr>
              <a:t>	İşletmenin verdiği borçlar dolayısıyla (sözleşme düzenlenmiş olsun olmasın, faiz hesaplama dönemi kapanış tarihine rastlasın veya rastlamasın) taraflarca belirlenen faiz oranına göre kapanışı yapılan döneme ilişkin faiz gelirlerinin tahakkuk ettirilmesi gerekmektedir.</a:t>
            </a:r>
          </a:p>
          <a:p>
            <a:pPr algn="just">
              <a:buFont typeface="Wingdings" panose="05000000000000000000" pitchFamily="2" charset="2"/>
              <a:buChar char="Ø"/>
            </a:pPr>
            <a:endParaRPr lang="tr-TR" sz="3800" dirty="0" smtClean="0">
              <a:latin typeface="Arial" pitchFamily="34" charset="0"/>
              <a:cs typeface="Arial" pitchFamily="34" charset="0"/>
            </a:endParaRPr>
          </a:p>
          <a:p>
            <a:pPr algn="just">
              <a:buFont typeface="Wingdings" panose="05000000000000000000" pitchFamily="2" charset="2"/>
              <a:buChar char="Ø"/>
            </a:pPr>
            <a:r>
              <a:rPr lang="tr-TR" sz="3800" b="1" dirty="0">
                <a:latin typeface="Arial" pitchFamily="34" charset="0"/>
                <a:cs typeface="Arial" pitchFamily="34" charset="0"/>
              </a:rPr>
              <a:t>Kredi Faizi, Elektrik, Su, Telefon vb. Gider Yansıtmaları</a:t>
            </a:r>
          </a:p>
          <a:p>
            <a:pPr algn="just">
              <a:buNone/>
            </a:pPr>
            <a:r>
              <a:rPr lang="tr-TR" sz="3800" b="1" dirty="0" smtClean="0">
                <a:latin typeface="Arial" pitchFamily="34" charset="0"/>
                <a:cs typeface="Arial" pitchFamily="34" charset="0"/>
              </a:rPr>
              <a:t> </a:t>
            </a:r>
            <a:endParaRPr lang="tr-TR" sz="3800" dirty="0" smtClean="0">
              <a:latin typeface="Arial" pitchFamily="34" charset="0"/>
              <a:cs typeface="Arial" pitchFamily="34" charset="0"/>
            </a:endParaRPr>
          </a:p>
          <a:p>
            <a:pPr algn="just">
              <a:buFont typeface="Wingdings" pitchFamily="2" charset="2"/>
              <a:buChar char="ü"/>
            </a:pPr>
            <a:r>
              <a:rPr lang="tr-TR" sz="3800" dirty="0" smtClean="0">
                <a:latin typeface="Arial" pitchFamily="34" charset="0"/>
                <a:cs typeface="Arial" pitchFamily="34" charset="0"/>
              </a:rPr>
              <a:t>	İşletme tarafından ödenen kredi faizi, elektrik, su, telefon vb. hizmet bedellerinden, söz konusu hizmetlerden başka kişi veya firmaların yararlanması halinde onlara düşen gider paylarının yansıtılarak kayıtlarda gelir olarak tahakkuk ettirilmesi gerekmektedir.(İlgili firmalarında gider tahakkuku yapmaları gerektiği tabiidir.)</a:t>
            </a:r>
          </a:p>
          <a:p>
            <a:pPr algn="just"/>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35</a:t>
            </a:fld>
            <a:endParaRPr lang="tr-TR"/>
          </a:p>
        </p:txBody>
      </p:sp>
    </p:spTree>
  </p:cSld>
  <p:clrMapOvr>
    <a:masterClrMapping/>
  </p:clrMapOvr>
  <p:transition spd="slow" advTm="20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332656"/>
            <a:ext cx="8640960" cy="6120680"/>
          </a:xfrm>
        </p:spPr>
        <p:txBody>
          <a:bodyPr>
            <a:normAutofit fontScale="62500" lnSpcReduction="20000"/>
          </a:bodyPr>
          <a:lstStyle/>
          <a:p>
            <a:pPr algn="just">
              <a:buFont typeface="Wingdings" pitchFamily="2" charset="2"/>
              <a:buChar char="Ø"/>
            </a:pPr>
            <a:r>
              <a:rPr lang="tr-TR" b="1" dirty="0" smtClean="0">
                <a:latin typeface="Arial" pitchFamily="34" charset="0"/>
                <a:cs typeface="Arial" pitchFamily="34" charset="0"/>
              </a:rPr>
              <a:t>Mal Satış Hasılatı</a:t>
            </a:r>
            <a:endParaRPr lang="tr-TR" dirty="0" smtClean="0">
              <a:latin typeface="Arial" pitchFamily="34" charset="0"/>
              <a:cs typeface="Arial" pitchFamily="34" charset="0"/>
            </a:endParaRPr>
          </a:p>
          <a:p>
            <a:pPr algn="just">
              <a:buNone/>
            </a:pPr>
            <a:r>
              <a:rPr lang="tr-TR" b="1" dirty="0" smtClean="0">
                <a:latin typeface="Arial" pitchFamily="34" charset="0"/>
                <a:cs typeface="Arial" pitchFamily="34" charset="0"/>
              </a:rPr>
              <a:t> </a:t>
            </a:r>
            <a:endParaRPr lang="tr-TR" dirty="0" smtClean="0">
              <a:latin typeface="Arial" pitchFamily="34" charset="0"/>
              <a:cs typeface="Arial" pitchFamily="34" charset="0"/>
            </a:endParaRPr>
          </a:p>
          <a:p>
            <a:pPr algn="just">
              <a:buFont typeface="Wingdings" pitchFamily="2" charset="2"/>
              <a:buChar char="ü"/>
            </a:pPr>
            <a:r>
              <a:rPr lang="tr-TR" dirty="0" smtClean="0">
                <a:latin typeface="Arial" pitchFamily="34" charset="0"/>
                <a:cs typeface="Arial" pitchFamily="34" charset="0"/>
              </a:rPr>
              <a:t>Mal satış hasılatını tespit ederken işletmenin teslimini gerçekleştirdiği mallara ilişkin satış bedellerinin dikkate alınmış olması gerekmektedir.</a:t>
            </a:r>
          </a:p>
          <a:p>
            <a:pPr algn="just">
              <a:buNone/>
            </a:pPr>
            <a:r>
              <a:rPr lang="tr-TR" dirty="0" smtClean="0">
                <a:latin typeface="Arial" pitchFamily="34" charset="0"/>
                <a:cs typeface="Arial" pitchFamily="34" charset="0"/>
              </a:rPr>
              <a:t> </a:t>
            </a:r>
          </a:p>
          <a:p>
            <a:pPr algn="just">
              <a:buFont typeface="Wingdings" pitchFamily="2" charset="2"/>
              <a:buChar char="ü"/>
            </a:pPr>
            <a:r>
              <a:rPr lang="tr-TR" dirty="0" smtClean="0">
                <a:latin typeface="Arial" pitchFamily="34" charset="0"/>
                <a:cs typeface="Arial" pitchFamily="34" charset="0"/>
              </a:rPr>
              <a:t>İşletmenin teslimini gerçekleştirmemiş olduğu fakat faturasını düzenlediği işlemlere ilişkin fatura üzerinde gösterilen satış bedellerini dönem satış hasılatı olarak dikkate alması gerekmez.</a:t>
            </a:r>
          </a:p>
          <a:p>
            <a:pPr algn="just">
              <a:buNone/>
            </a:pPr>
            <a:r>
              <a:rPr lang="tr-TR" dirty="0" smtClean="0">
                <a:latin typeface="Arial" pitchFamily="34" charset="0"/>
                <a:cs typeface="Arial" pitchFamily="34" charset="0"/>
              </a:rPr>
              <a:t> </a:t>
            </a:r>
          </a:p>
          <a:p>
            <a:pPr algn="just">
              <a:buFont typeface="Wingdings" pitchFamily="2" charset="2"/>
              <a:buChar char="ü"/>
            </a:pPr>
            <a:r>
              <a:rPr lang="tr-TR" dirty="0" smtClean="0">
                <a:latin typeface="Arial" pitchFamily="34" charset="0"/>
                <a:cs typeface="Arial" pitchFamily="34" charset="0"/>
              </a:rPr>
              <a:t>Tersi durumda ise (Vergi Usul Kanunu’nda belirtilen teslimden sonraki yedi gün içerisinde fatura düzenlenir hükmü gereğince) teslim yapılmış olmasına rağmen fatura düzenlenmemiş olsa bile bu satış işlemine ilişkin satış bedellerinin hasılat olarak dikkate alınması (tahakkuk ettirilmesi) gereklidir.</a:t>
            </a:r>
          </a:p>
          <a:p>
            <a:pPr algn="just">
              <a:buFont typeface="Wingdings" pitchFamily="2" charset="2"/>
              <a:buChar char="ü"/>
            </a:pPr>
            <a:endParaRPr lang="tr-TR" dirty="0" smtClean="0">
              <a:latin typeface="Arial" pitchFamily="34" charset="0"/>
              <a:cs typeface="Arial" pitchFamily="34" charset="0"/>
            </a:endParaRPr>
          </a:p>
          <a:p>
            <a:pPr algn="just">
              <a:buFont typeface="Wingdings" pitchFamily="2" charset="2"/>
              <a:buChar char="Ø"/>
            </a:pPr>
            <a:r>
              <a:rPr lang="tr-TR" b="1" dirty="0" smtClean="0">
                <a:latin typeface="Arial" pitchFamily="34" charset="0"/>
                <a:cs typeface="Arial" pitchFamily="34" charset="0"/>
              </a:rPr>
              <a:t>Kira Gelirleri</a:t>
            </a:r>
            <a:endParaRPr lang="tr-TR" dirty="0" smtClean="0">
              <a:latin typeface="Arial" pitchFamily="34" charset="0"/>
              <a:cs typeface="Arial" pitchFamily="34" charset="0"/>
            </a:endParaRPr>
          </a:p>
          <a:p>
            <a:pPr algn="just">
              <a:buNone/>
            </a:pPr>
            <a:r>
              <a:rPr lang="tr-TR" b="1" dirty="0" smtClean="0">
                <a:latin typeface="Arial" pitchFamily="34" charset="0"/>
                <a:cs typeface="Arial" pitchFamily="34" charset="0"/>
              </a:rPr>
              <a:t> </a:t>
            </a:r>
            <a:endParaRPr lang="tr-TR" dirty="0" smtClean="0">
              <a:latin typeface="Arial" pitchFamily="34" charset="0"/>
              <a:cs typeface="Arial" pitchFamily="34" charset="0"/>
            </a:endParaRPr>
          </a:p>
          <a:p>
            <a:pPr algn="just">
              <a:buFont typeface="Wingdings" pitchFamily="2" charset="2"/>
              <a:buChar char="ü"/>
            </a:pPr>
            <a:r>
              <a:rPr lang="tr-TR" dirty="0" smtClean="0">
                <a:latin typeface="Arial" pitchFamily="34" charset="0"/>
                <a:cs typeface="Arial" pitchFamily="34" charset="0"/>
              </a:rPr>
              <a:t>İşletmenin kiraya vermiş bulunduğu kıymetleri ile ilgili kapanışı yapılan döneme isabet eden kira gelirinin (ilgili kira sözleşmelerinden tespit edilerek) tahsil edilmemiş ve fatura düzenlenmemiş olsa bile tahakkuk ettirilmesi gerekir.</a:t>
            </a:r>
            <a:endParaRPr lang="tr-TR"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36</a:t>
            </a:fld>
            <a:endParaRPr lang="tr-TR"/>
          </a:p>
        </p:txBody>
      </p:sp>
    </p:spTree>
  </p:cSld>
  <p:clrMapOvr>
    <a:masterClrMapping/>
  </p:clrMapOvr>
  <p:transition spd="slow" advTm="20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0" y="260648"/>
            <a:ext cx="8964488" cy="6597352"/>
          </a:xfrm>
        </p:spPr>
        <p:txBody>
          <a:bodyPr>
            <a:normAutofit fontScale="47500" lnSpcReduction="20000"/>
          </a:bodyPr>
          <a:lstStyle/>
          <a:p>
            <a:pPr>
              <a:buNone/>
            </a:pPr>
            <a:r>
              <a:rPr lang="tr-TR" sz="4200" b="1" dirty="0" smtClean="0"/>
              <a:t>	</a:t>
            </a:r>
            <a:r>
              <a:rPr lang="tr-TR" sz="5100" b="1" u="sng" dirty="0" smtClean="0">
                <a:solidFill>
                  <a:srgbClr val="FF0000"/>
                </a:solidFill>
              </a:rPr>
              <a:t>GİDER TAHAKKUKU</a:t>
            </a:r>
          </a:p>
          <a:p>
            <a:pPr>
              <a:buNone/>
            </a:pPr>
            <a:endParaRPr lang="tr-TR" sz="5100" u="sng" dirty="0" smtClean="0">
              <a:solidFill>
                <a:srgbClr val="FF0000"/>
              </a:solidFill>
            </a:endParaRPr>
          </a:p>
          <a:p>
            <a:pPr algn="just">
              <a:buFont typeface="Wingdings" pitchFamily="2" charset="2"/>
              <a:buChar char="Ø"/>
            </a:pPr>
            <a:r>
              <a:rPr lang="tr-TR" sz="4200" b="1" dirty="0" smtClean="0">
                <a:latin typeface="Arial" pitchFamily="34" charset="0"/>
                <a:cs typeface="Arial" pitchFamily="34" charset="0"/>
              </a:rPr>
              <a:t>Kira Giderleri:</a:t>
            </a:r>
            <a:endParaRPr lang="tr-TR" sz="4200" dirty="0" smtClean="0">
              <a:latin typeface="Arial" pitchFamily="34" charset="0"/>
              <a:cs typeface="Arial" pitchFamily="34" charset="0"/>
            </a:endParaRPr>
          </a:p>
          <a:p>
            <a:pPr algn="just">
              <a:buNone/>
            </a:pPr>
            <a:r>
              <a:rPr lang="tr-TR" b="1" dirty="0" smtClean="0">
                <a:latin typeface="Arial" pitchFamily="34" charset="0"/>
                <a:cs typeface="Arial" pitchFamily="34" charset="0"/>
              </a:rPr>
              <a:t> </a:t>
            </a:r>
            <a:endParaRPr lang="tr-TR" dirty="0" smtClean="0">
              <a:latin typeface="Arial" pitchFamily="34" charset="0"/>
              <a:cs typeface="Arial" pitchFamily="34" charset="0"/>
            </a:endParaRPr>
          </a:p>
          <a:p>
            <a:pPr algn="just">
              <a:buFont typeface="Wingdings" pitchFamily="2" charset="2"/>
              <a:buChar char="ü"/>
            </a:pPr>
            <a:r>
              <a:rPr lang="tr-TR" dirty="0" smtClean="0">
                <a:latin typeface="Arial" pitchFamily="34" charset="0"/>
                <a:cs typeface="Arial" pitchFamily="34" charset="0"/>
              </a:rPr>
              <a:t>İşletmenin kiralamış olduğu kıymetler dolayısıyla yapmış olduğu sözleşmelere göre borçlandığı fakat henüz ödemede bulunmadığı kiralar dolayısıyla kapatılan döneme ilişkin gider tahakkuklarının yapılması gerekir.</a:t>
            </a:r>
          </a:p>
          <a:p>
            <a:pPr algn="just">
              <a:buNone/>
            </a:pPr>
            <a:r>
              <a:rPr lang="tr-TR" dirty="0" smtClean="0">
                <a:latin typeface="Arial" pitchFamily="34" charset="0"/>
                <a:cs typeface="Arial" pitchFamily="34" charset="0"/>
              </a:rPr>
              <a:t> </a:t>
            </a:r>
          </a:p>
          <a:p>
            <a:pPr algn="just">
              <a:buFont typeface="Wingdings" pitchFamily="2" charset="2"/>
              <a:buChar char="ü"/>
            </a:pPr>
            <a:r>
              <a:rPr lang="tr-TR" dirty="0" smtClean="0">
                <a:latin typeface="Arial" pitchFamily="34" charset="0"/>
                <a:cs typeface="Arial" pitchFamily="34" charset="0"/>
              </a:rPr>
              <a:t>Söz konusu kira gider tahakkuklarının sözleşmelerde yer alan kiralama süreleri ve kira bedelleri göz önünde bulundurularak dönemsellik ilkesi çerçevesinde hesaplanması gerekmektedir.</a:t>
            </a:r>
          </a:p>
          <a:p>
            <a:pPr algn="just">
              <a:buFont typeface="Wingdings" pitchFamily="2" charset="2"/>
              <a:buChar char="Ø"/>
            </a:pPr>
            <a:r>
              <a:rPr lang="tr-TR" sz="4200" b="1" dirty="0" smtClean="0">
                <a:latin typeface="Arial" pitchFamily="34" charset="0"/>
                <a:cs typeface="Arial" pitchFamily="34" charset="0"/>
              </a:rPr>
              <a:t>Faiz, Vade Farkı vb. Giderler:</a:t>
            </a:r>
            <a:endParaRPr lang="tr-TR" sz="4200" dirty="0" smtClean="0">
              <a:latin typeface="Arial" pitchFamily="34" charset="0"/>
              <a:cs typeface="Arial" pitchFamily="34" charset="0"/>
            </a:endParaRPr>
          </a:p>
          <a:p>
            <a:pPr algn="just">
              <a:buNone/>
            </a:pPr>
            <a:r>
              <a:rPr lang="tr-TR" dirty="0" smtClean="0">
                <a:latin typeface="Arial" pitchFamily="34" charset="0"/>
                <a:cs typeface="Arial" pitchFamily="34" charset="0"/>
              </a:rPr>
              <a:t> </a:t>
            </a:r>
          </a:p>
          <a:p>
            <a:pPr algn="just">
              <a:buFont typeface="Wingdings" pitchFamily="2" charset="2"/>
              <a:buChar char="ü"/>
            </a:pPr>
            <a:r>
              <a:rPr lang="tr-TR" dirty="0" smtClean="0">
                <a:latin typeface="Arial" pitchFamily="34" charset="0"/>
                <a:cs typeface="Arial" pitchFamily="34" charset="0"/>
              </a:rPr>
              <a:t>İşletmelerin kullanmış olduğu yabancı kaynaklar dolayısıyla doğan faiz, vade farkı gibi giderlerden kapatılan döneme isabet eden kısımların tahakkuk ettirilerek gider yazılması gerekmektedir.</a:t>
            </a:r>
          </a:p>
          <a:p>
            <a:pPr algn="just">
              <a:buNone/>
            </a:pPr>
            <a:r>
              <a:rPr lang="tr-TR" dirty="0" smtClean="0">
                <a:latin typeface="Arial" pitchFamily="34" charset="0"/>
                <a:cs typeface="Arial" pitchFamily="34" charset="0"/>
              </a:rPr>
              <a:t> </a:t>
            </a:r>
          </a:p>
          <a:p>
            <a:pPr algn="just">
              <a:buFont typeface="Wingdings" pitchFamily="2" charset="2"/>
              <a:buChar char="ü"/>
            </a:pPr>
            <a:r>
              <a:rPr lang="tr-TR" dirty="0" smtClean="0">
                <a:latin typeface="Arial" pitchFamily="34" charset="0"/>
                <a:cs typeface="Arial" pitchFamily="34" charset="0"/>
              </a:rPr>
              <a:t>Sözkonusu giderlerin karşı işletmeler tarafından sözleşme gereği kapanış tarihi itibariyle hesaplanmaması ve bunlar için faturalama yapılmaması, dönem sonu itibariyle tahakkuk etmiş bu finansman giderlerinin gider yazılmasına engel değildir.</a:t>
            </a:r>
          </a:p>
          <a:p>
            <a:pPr algn="just">
              <a:buNone/>
            </a:pPr>
            <a:r>
              <a:rPr lang="tr-TR" dirty="0" smtClean="0">
                <a:latin typeface="Arial" pitchFamily="34" charset="0"/>
                <a:cs typeface="Arial" pitchFamily="34" charset="0"/>
              </a:rPr>
              <a:t> </a:t>
            </a:r>
            <a:endParaRPr lang="tr-TR" sz="4200" dirty="0" smtClean="0">
              <a:latin typeface="Arial" pitchFamily="34" charset="0"/>
              <a:cs typeface="Arial" pitchFamily="34" charset="0"/>
            </a:endParaRPr>
          </a:p>
          <a:p>
            <a:pPr algn="just">
              <a:buFont typeface="Wingdings" pitchFamily="2" charset="2"/>
              <a:buChar char="Ø"/>
            </a:pPr>
            <a:r>
              <a:rPr lang="tr-TR" sz="4200" b="1" dirty="0" smtClean="0">
                <a:latin typeface="Arial" pitchFamily="34" charset="0"/>
                <a:cs typeface="Arial" pitchFamily="34" charset="0"/>
              </a:rPr>
              <a:t>Elektrik, Su, Doğalgaz,Telefon vb. Giderleri:</a:t>
            </a:r>
            <a:endParaRPr lang="tr-TR" sz="4200" dirty="0" smtClean="0">
              <a:latin typeface="Arial" pitchFamily="34" charset="0"/>
              <a:cs typeface="Arial" pitchFamily="34" charset="0"/>
            </a:endParaRPr>
          </a:p>
          <a:p>
            <a:pPr algn="just">
              <a:buNone/>
            </a:pPr>
            <a:r>
              <a:rPr lang="tr-TR" b="1" dirty="0" smtClean="0">
                <a:latin typeface="Arial" pitchFamily="34" charset="0"/>
                <a:cs typeface="Arial" pitchFamily="34" charset="0"/>
              </a:rPr>
              <a:t> </a:t>
            </a:r>
            <a:endParaRPr lang="tr-TR" dirty="0" smtClean="0">
              <a:latin typeface="Arial" pitchFamily="34" charset="0"/>
              <a:cs typeface="Arial" pitchFamily="34" charset="0"/>
            </a:endParaRPr>
          </a:p>
          <a:p>
            <a:pPr algn="just">
              <a:buFont typeface="Wingdings" pitchFamily="2" charset="2"/>
              <a:buChar char="ü"/>
            </a:pPr>
            <a:r>
              <a:rPr lang="tr-TR" dirty="0" smtClean="0">
                <a:latin typeface="Arial" pitchFamily="34" charset="0"/>
                <a:cs typeface="Arial" pitchFamily="34" charset="0"/>
              </a:rPr>
              <a:t>Genellikle dönem sonundan sonra gelen elektrik, su doğalgaz, telefon vb. gibi faturaları dolayısıyla kapatılan döneme isabet eden giderler için tahakkuk yapılması gerekir.</a:t>
            </a:r>
          </a:p>
          <a:p>
            <a:pPr algn="just">
              <a:buNone/>
            </a:pPr>
            <a:r>
              <a:rPr lang="tr-TR" dirty="0" smtClean="0">
                <a:latin typeface="Arial" pitchFamily="34" charset="0"/>
                <a:cs typeface="Arial" pitchFamily="34" charset="0"/>
              </a:rPr>
              <a:t> </a:t>
            </a:r>
          </a:p>
          <a:p>
            <a:pPr algn="just">
              <a:buFont typeface="Wingdings" pitchFamily="2" charset="2"/>
              <a:buChar char="ü"/>
            </a:pPr>
            <a:r>
              <a:rPr lang="tr-TR" dirty="0" smtClean="0">
                <a:latin typeface="Arial" pitchFamily="34" charset="0"/>
                <a:cs typeface="Arial" pitchFamily="34" charset="0"/>
              </a:rPr>
              <a:t>Söz konusu tahakkuk hesaplamalarının isabetli olması için sayaçların dönem sonu itibariyle okunması, önceki dönemlere göre tahmin yapılması uygundur. Yapılan tahakkuklar kurumlar vergisi beyannamesi verilme tarihine kadar gerçekleşme durumuna göre gerekirse düzeltilmelidir.</a:t>
            </a:r>
          </a:p>
          <a:p>
            <a:pPr algn="just"/>
            <a:endParaRPr lang="tr-TR"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37</a:t>
            </a:fld>
            <a:endParaRPr lang="tr-TR"/>
          </a:p>
        </p:txBody>
      </p:sp>
    </p:spTree>
  </p:cSld>
  <p:clrMapOvr>
    <a:masterClrMapping/>
  </p:clrMapOvr>
  <p:transition spd="slow" advTm="20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260648"/>
            <a:ext cx="8363272" cy="6336704"/>
          </a:xfrm>
        </p:spPr>
        <p:txBody>
          <a:bodyPr>
            <a:normAutofit fontScale="55000" lnSpcReduction="20000"/>
          </a:bodyPr>
          <a:lstStyle/>
          <a:p>
            <a:pPr algn="just">
              <a:buFont typeface="Wingdings" panose="05000000000000000000" pitchFamily="2" charset="2"/>
              <a:buChar char="Ø"/>
            </a:pPr>
            <a:r>
              <a:rPr lang="tr-TR" sz="4400" b="1" dirty="0" smtClean="0">
                <a:latin typeface="Arial" pitchFamily="34" charset="0"/>
                <a:cs typeface="Arial" pitchFamily="34" charset="0"/>
              </a:rPr>
              <a:t>Factoring Giderleri: </a:t>
            </a:r>
            <a:endParaRPr lang="tr-TR" sz="4400" dirty="0" smtClean="0">
              <a:latin typeface="Arial" pitchFamily="34" charset="0"/>
              <a:cs typeface="Arial" pitchFamily="34" charset="0"/>
            </a:endParaRPr>
          </a:p>
          <a:p>
            <a:pPr algn="just">
              <a:buNone/>
            </a:pPr>
            <a:endParaRPr lang="tr-TR" dirty="0" smtClean="0">
              <a:latin typeface="Arial" pitchFamily="34" charset="0"/>
              <a:cs typeface="Arial" pitchFamily="34" charset="0"/>
            </a:endParaRPr>
          </a:p>
          <a:p>
            <a:pPr algn="just">
              <a:buFont typeface="Wingdings" pitchFamily="2" charset="2"/>
              <a:buChar char="ü"/>
            </a:pPr>
            <a:r>
              <a:rPr lang="tr-TR" dirty="0" smtClean="0">
                <a:latin typeface="Arial" pitchFamily="34" charset="0"/>
                <a:cs typeface="Arial" pitchFamily="34" charset="0"/>
              </a:rPr>
              <a:t>	Factoring, işletmenin alacaklarının factor olarak adlandırılan aracı kuruma satılması işlemidir. Normal bir alım satımda olduğu gibi işletmelerin alacaklarını factoring şirketine kesin olarak satmaları halinde alacak bedeli ile satış bedeli arasında oluşan olumsuz farkın (ki bu factoring ücreti olarak adlandırılır) gider yazılması tabiidir.</a:t>
            </a:r>
          </a:p>
          <a:p>
            <a:pPr algn="just">
              <a:buNone/>
            </a:pPr>
            <a:r>
              <a:rPr lang="tr-TR" dirty="0" smtClean="0">
                <a:latin typeface="Arial" pitchFamily="34" charset="0"/>
                <a:cs typeface="Arial" pitchFamily="34" charset="0"/>
              </a:rPr>
              <a:t>  </a:t>
            </a:r>
          </a:p>
          <a:p>
            <a:pPr algn="just">
              <a:buFont typeface="Wingdings" pitchFamily="2" charset="2"/>
              <a:buChar char="ü"/>
            </a:pPr>
            <a:r>
              <a:rPr lang="tr-TR" dirty="0" smtClean="0">
                <a:latin typeface="Arial" pitchFamily="34" charset="0"/>
                <a:cs typeface="Arial" pitchFamily="34" charset="0"/>
              </a:rPr>
              <a:t>	Bu çerçevede factoring işlemleri dolayısıyla ödenen factoring ücretlerinin ödendiği dönemde gider yazılması gerektiği yönünde görüşler olmakla birlikte bu tutarların dönemsel bazda giderleştirilmesi yönünde görüşlerde mevcut olup, kanımızca doğru olanıdır.</a:t>
            </a:r>
          </a:p>
          <a:p>
            <a:pPr algn="just">
              <a:buNone/>
            </a:pPr>
            <a:r>
              <a:rPr lang="tr-TR" dirty="0" smtClean="0">
                <a:latin typeface="Arial" pitchFamily="34" charset="0"/>
                <a:cs typeface="Arial" pitchFamily="34" charset="0"/>
              </a:rPr>
              <a:t> </a:t>
            </a:r>
          </a:p>
          <a:p>
            <a:pPr algn="just">
              <a:buFont typeface="Wingdings" pitchFamily="2" charset="2"/>
              <a:buChar char="ü"/>
            </a:pPr>
            <a:r>
              <a:rPr lang="tr-TR" dirty="0" smtClean="0">
                <a:latin typeface="Arial" pitchFamily="34" charset="0"/>
                <a:cs typeface="Arial" pitchFamily="34" charset="0"/>
              </a:rPr>
              <a:t>	Vadesi sonraki yıla sarkan kredi faizlerinin cari yılda geçen süreye isabet eden kısmı gider yazılabilir. Bu konu uzun süre inceleme elemanlarınca ihtilaf konusu yapılmış ve bu konuda yargı birbiriyle çelişen birden çok karar vermiştir. Son olarak konu Danıştay İçtihatları Birleştirme Kurulunca ele alınarak bu konuda Danıştay Üçüncü ve Dördüncü Daire kararları arasındaki aykırılığın, Danıştay Üçüncü Daire kararları doğrultusunda giderilerek, banka ve finans kurumlarından temin edilen ve vadesi kullanıldığı yılı izleyen yıla sarkan kredinin faiz tutarının cari yıla isabet eden kısmının kurum kazancının tespitinde karşılık ayırmak suretiyle gider yazılabileceği yönünde içtihadın birleştirilmesine karar verilmiştir.Danıştay İçtihatları Birleştirme Kurulu kararı gerek vergi yargısını gerekse vergi idaresini bağlayan, uyulması zorunlu nitelikteki kararlardandır.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38</a:t>
            </a:fld>
            <a:endParaRPr lang="tr-TR"/>
          </a:p>
        </p:txBody>
      </p:sp>
    </p:spTree>
  </p:cSld>
  <p:clrMapOvr>
    <a:masterClrMapping/>
  </p:clrMapOvr>
  <p:transition spd="slow" advTm="2000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subTitle" idx="1"/>
          </p:nvPr>
        </p:nvSpPr>
        <p:spPr>
          <a:xfrm>
            <a:off x="251520" y="4725144"/>
            <a:ext cx="8496944" cy="1628800"/>
          </a:xfrm>
        </p:spPr>
        <p:txBody>
          <a:bodyPr>
            <a:normAutofit/>
          </a:bodyPr>
          <a:lstStyle/>
          <a:p>
            <a:pPr algn="l"/>
            <a:r>
              <a:rPr lang="tr-TR" sz="4800" b="1" i="1" dirty="0" smtClean="0">
                <a:solidFill>
                  <a:srgbClr val="7030A0"/>
                </a:solidFill>
                <a:latin typeface="Agency FB" pitchFamily="34" charset="0"/>
              </a:rPr>
              <a:t>			</a:t>
            </a:r>
            <a:r>
              <a:rPr lang="tr-TR" sz="5400" b="1" dirty="0" smtClean="0">
                <a:solidFill>
                  <a:srgbClr val="0070C0"/>
                </a:solidFill>
              </a:rPr>
              <a:t>30:00 Dakika</a:t>
            </a:r>
            <a:endParaRPr lang="tr-TR" sz="5400" b="1" dirty="0">
              <a:solidFill>
                <a:srgbClr val="0070C0"/>
              </a:solidFill>
            </a:endParaRPr>
          </a:p>
        </p:txBody>
      </p:sp>
      <p:pic>
        <p:nvPicPr>
          <p:cNvPr id="3074" name="Picture 2" descr="C:\Users\itekbas\Desktop\logo.png"/>
          <p:cNvPicPr>
            <a:picLocks noChangeAspect="1" noChangeArrowheads="1"/>
          </p:cNvPicPr>
          <p:nvPr/>
        </p:nvPicPr>
        <p:blipFill>
          <a:blip r:embed="rId2" cstate="print"/>
          <a:srcRect/>
          <a:stretch>
            <a:fillRect/>
          </a:stretch>
        </p:blipFill>
        <p:spPr bwMode="auto">
          <a:xfrm>
            <a:off x="1403648" y="0"/>
            <a:ext cx="6473519" cy="4464496"/>
          </a:xfrm>
          <a:prstGeom prst="rect">
            <a:avLst/>
          </a:prstGeom>
          <a:noFill/>
        </p:spPr>
      </p:pic>
      <p:sp>
        <p:nvSpPr>
          <p:cNvPr id="4" name="3 Slayt Numarası Yer Tutucusu"/>
          <p:cNvSpPr>
            <a:spLocks noGrp="1"/>
          </p:cNvSpPr>
          <p:nvPr>
            <p:ph type="sldNum" sz="quarter" idx="12"/>
          </p:nvPr>
        </p:nvSpPr>
        <p:spPr/>
        <p:txBody>
          <a:bodyPr/>
          <a:lstStyle/>
          <a:p>
            <a:fld id="{B1DEFA8C-F947-479F-BE07-76B6B3F80BF1}" type="slidenum">
              <a:rPr lang="tr-TR" smtClean="0"/>
              <a:pPr/>
              <a:t>39</a:t>
            </a:fld>
            <a:endParaRPr lang="tr-TR"/>
          </a:p>
        </p:txBody>
      </p:sp>
    </p:spTree>
  </p:cSld>
  <p:clrMapOvr>
    <a:masterClrMapping/>
  </p:clrMapOvr>
  <p:transition spd="slow" advTm="600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txBox="1">
            <a:spLocks/>
          </p:cNvSpPr>
          <p:nvPr/>
        </p:nvSpPr>
        <p:spPr>
          <a:xfrm>
            <a:off x="179512" y="260648"/>
            <a:ext cx="8712968" cy="6336704"/>
          </a:xfrm>
          <a:prstGeom prst="rect">
            <a:avLst/>
          </a:prstGeom>
        </p:spPr>
        <p:txBody>
          <a:bodyPr>
            <a:normAutofit fontScale="25000" lnSpcReduction="20000"/>
          </a:bodyPr>
          <a:lstStyle/>
          <a:p>
            <a:pPr marL="1143000" marR="0" lvl="0" indent="-114300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tr-TR" sz="8000" b="1"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rPr>
              <a:t>Muhasebe</a:t>
            </a:r>
            <a:r>
              <a:rPr kumimoji="0" lang="tr-TR" sz="8000" b="1" i="0" u="sng" strike="noStrike" kern="1200" cap="none" spc="0" normalizeH="0" noProof="0" dirty="0" smtClean="0">
                <a:ln>
                  <a:noFill/>
                </a:ln>
                <a:solidFill>
                  <a:schemeClr val="tx1"/>
                </a:solidFill>
                <a:effectLst/>
                <a:uLnTx/>
                <a:uFillTx/>
                <a:latin typeface="Arial" pitchFamily="34" charset="0"/>
                <a:ea typeface="+mn-ea"/>
                <a:cs typeface="Arial" pitchFamily="34" charset="0"/>
              </a:rPr>
              <a:t> Dışı Envanter İşlemleri</a:t>
            </a:r>
            <a:endParaRPr kumimoji="0" lang="tr-TR" sz="8000" b="1"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64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64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Muhasebe</a:t>
            </a:r>
            <a:r>
              <a:rPr kumimoji="0" lang="tr-TR" sz="64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 dışı envanter işlemlerini genel olarak aşağıdaki gibi sıralayabiliriz.</a:t>
            </a:r>
            <a:endParaRPr kumimoji="0" lang="tr-TR" sz="64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lvl="0" indent="-342900" algn="just">
              <a:spcBef>
                <a:spcPct val="20000"/>
              </a:spcBef>
            </a:pPr>
            <a:endParaRPr lang="tr-TR" sz="3200" dirty="0" smtClean="0">
              <a:latin typeface="Arial" pitchFamily="34" charset="0"/>
              <a:cs typeface="Arial" pitchFamily="34" charset="0"/>
            </a:endParaRPr>
          </a:p>
          <a:p>
            <a:pPr marL="342900" lvl="0" indent="-342900" algn="just">
              <a:spcBef>
                <a:spcPct val="20000"/>
              </a:spcBef>
            </a:pPr>
            <a:r>
              <a:rPr lang="tr-TR" sz="6400" b="1" dirty="0" smtClean="0">
                <a:latin typeface="Arial" pitchFamily="34" charset="0"/>
                <a:cs typeface="Arial" pitchFamily="34" charset="0"/>
              </a:rPr>
              <a:t>A-) Bilanço Hesaplarıyla ilgili işlemler</a:t>
            </a:r>
          </a:p>
          <a:p>
            <a:pPr marL="342900" lvl="0" indent="-342900" algn="just">
              <a:spcBef>
                <a:spcPct val="20000"/>
              </a:spcBef>
            </a:pPr>
            <a:endParaRPr lang="tr-TR" sz="6400" dirty="0" smtClean="0">
              <a:latin typeface="Arial" pitchFamily="34" charset="0"/>
              <a:cs typeface="Arial" pitchFamily="34" charset="0"/>
            </a:endParaRPr>
          </a:p>
          <a:p>
            <a:pPr marL="342900" lvl="0" indent="-342900" algn="just">
              <a:spcBef>
                <a:spcPct val="20000"/>
              </a:spcBef>
            </a:pPr>
            <a:r>
              <a:rPr lang="tr-TR" sz="6400" dirty="0" smtClean="0">
                <a:latin typeface="Arial" pitchFamily="34" charset="0"/>
                <a:cs typeface="Arial" pitchFamily="34" charset="0"/>
              </a:rPr>
              <a:t> </a:t>
            </a:r>
            <a:r>
              <a:rPr lang="tr-TR" sz="6400" b="1" u="sng" dirty="0" smtClean="0">
                <a:latin typeface="Arial" pitchFamily="34" charset="0"/>
                <a:cs typeface="Arial" pitchFamily="34" charset="0"/>
              </a:rPr>
              <a:t>1. Varlık Hesaplarıyla ilgili işlemler</a:t>
            </a:r>
          </a:p>
          <a:p>
            <a:pPr marL="342900" lvl="0" indent="-342900" algn="just">
              <a:spcBef>
                <a:spcPct val="20000"/>
              </a:spcBef>
            </a:pPr>
            <a:r>
              <a:rPr lang="tr-TR" sz="6400" dirty="0" smtClean="0">
                <a:latin typeface="Arial" pitchFamily="34" charset="0"/>
                <a:cs typeface="Arial" pitchFamily="34" charset="0"/>
              </a:rPr>
              <a:t> • Hesap mutabakatı sağlama,</a:t>
            </a:r>
          </a:p>
          <a:p>
            <a:pPr marL="342900" lvl="0" indent="-342900" algn="just">
              <a:spcBef>
                <a:spcPct val="20000"/>
              </a:spcBef>
            </a:pPr>
            <a:r>
              <a:rPr lang="tr-TR" sz="6400" dirty="0" smtClean="0">
                <a:latin typeface="Arial" pitchFamily="34" charset="0"/>
                <a:cs typeface="Arial" pitchFamily="34" charset="0"/>
              </a:rPr>
              <a:t> • Yabancı paralı işlemlerde değerleme,</a:t>
            </a:r>
          </a:p>
          <a:p>
            <a:pPr marL="342900" lvl="0" indent="-342900" algn="just">
              <a:spcBef>
                <a:spcPct val="20000"/>
              </a:spcBef>
            </a:pPr>
            <a:r>
              <a:rPr lang="tr-TR" sz="6400" dirty="0" smtClean="0">
                <a:latin typeface="Arial" pitchFamily="34" charset="0"/>
                <a:cs typeface="Arial" pitchFamily="34" charset="0"/>
              </a:rPr>
              <a:t> • Aktif değer düşüklüğüne karşılık ayırma,</a:t>
            </a:r>
          </a:p>
          <a:p>
            <a:pPr marL="342900" lvl="0" indent="-342900" algn="just">
              <a:spcBef>
                <a:spcPct val="20000"/>
              </a:spcBef>
            </a:pPr>
            <a:r>
              <a:rPr lang="tr-TR" sz="6400" dirty="0" smtClean="0">
                <a:latin typeface="Arial" pitchFamily="34" charset="0"/>
                <a:cs typeface="Arial" pitchFamily="34" charset="0"/>
              </a:rPr>
              <a:t> • Amortisman hesaplama,</a:t>
            </a:r>
          </a:p>
          <a:p>
            <a:pPr marL="342900" lvl="0" indent="-342900" algn="just">
              <a:spcBef>
                <a:spcPct val="20000"/>
              </a:spcBef>
            </a:pPr>
            <a:r>
              <a:rPr lang="tr-TR" sz="6400" dirty="0" smtClean="0">
                <a:latin typeface="Arial" pitchFamily="34" charset="0"/>
                <a:cs typeface="Arial" pitchFamily="34" charset="0"/>
              </a:rPr>
              <a:t> • Alacak senetlerine reeskont hesaplama,</a:t>
            </a:r>
          </a:p>
          <a:p>
            <a:pPr marL="342900" lvl="0" indent="-342900" algn="just">
              <a:spcBef>
                <a:spcPct val="20000"/>
              </a:spcBef>
            </a:pPr>
            <a:r>
              <a:rPr lang="tr-TR" sz="6400" dirty="0" smtClean="0">
                <a:latin typeface="Arial" pitchFamily="34" charset="0"/>
                <a:cs typeface="Arial" pitchFamily="34" charset="0"/>
              </a:rPr>
              <a:t> • Gelir ve giderlere dönem ayırmaya ait tutar belirleme,</a:t>
            </a:r>
          </a:p>
          <a:p>
            <a:pPr marL="342900" lvl="0" indent="-342900" algn="just">
              <a:spcBef>
                <a:spcPct val="20000"/>
              </a:spcBef>
            </a:pPr>
            <a:r>
              <a:rPr lang="tr-TR" sz="6400" dirty="0" smtClean="0">
                <a:latin typeface="Arial" pitchFamily="34" charset="0"/>
                <a:cs typeface="Arial" pitchFamily="34" charset="0"/>
              </a:rPr>
              <a:t> • Varlıklarda sınıflandırmaya ait tutar belirleme,</a:t>
            </a:r>
          </a:p>
          <a:p>
            <a:pPr marL="342900" lvl="0" indent="-342900" algn="just">
              <a:spcBef>
                <a:spcPct val="20000"/>
              </a:spcBef>
            </a:pPr>
            <a:r>
              <a:rPr lang="tr-TR" sz="6400" dirty="0" smtClean="0">
                <a:latin typeface="Arial" pitchFamily="34" charset="0"/>
                <a:cs typeface="Arial" pitchFamily="34" charset="0"/>
              </a:rPr>
              <a:t> • Karşılık ayrılacak şüpheli alacakların tespiti </a:t>
            </a:r>
          </a:p>
          <a:p>
            <a:pPr marL="342900" lvl="0" indent="-342900" algn="just">
              <a:spcBef>
                <a:spcPct val="20000"/>
              </a:spcBef>
            </a:pPr>
            <a:r>
              <a:rPr lang="tr-TR" sz="6400" dirty="0" smtClean="0">
                <a:latin typeface="Arial" pitchFamily="34" charset="0"/>
                <a:cs typeface="Arial" pitchFamily="34" charset="0"/>
              </a:rPr>
              <a:t> • Vergi mevzuatı ile uyum sağlamaya ait tutar belirleme vd.</a:t>
            </a:r>
          </a:p>
          <a:p>
            <a:pPr marL="342900" lvl="0" indent="-342900" algn="just">
              <a:spcBef>
                <a:spcPct val="20000"/>
              </a:spcBef>
            </a:pPr>
            <a:endParaRPr lang="tr-TR" sz="6400" dirty="0" smtClean="0">
              <a:latin typeface="Arial" pitchFamily="34" charset="0"/>
              <a:cs typeface="Arial" pitchFamily="34" charset="0"/>
            </a:endParaRPr>
          </a:p>
          <a:p>
            <a:pPr marL="342900" lvl="0" indent="-342900" algn="just">
              <a:spcBef>
                <a:spcPct val="20000"/>
              </a:spcBef>
            </a:pPr>
            <a:r>
              <a:rPr lang="tr-TR" sz="6400" b="1" dirty="0" smtClean="0">
                <a:latin typeface="Arial" pitchFamily="34" charset="0"/>
                <a:cs typeface="Arial" pitchFamily="34" charset="0"/>
              </a:rPr>
              <a:t> </a:t>
            </a:r>
            <a:r>
              <a:rPr lang="tr-TR" sz="6400" b="1" u="sng" dirty="0" smtClean="0">
                <a:latin typeface="Arial" pitchFamily="34" charset="0"/>
                <a:cs typeface="Arial" pitchFamily="34" charset="0"/>
              </a:rPr>
              <a:t>2. Kaynak Hesaplarıyla ilgili işlemler</a:t>
            </a:r>
          </a:p>
          <a:p>
            <a:pPr marL="342900" lvl="0" indent="-342900" algn="just">
              <a:spcBef>
                <a:spcPct val="20000"/>
              </a:spcBef>
            </a:pPr>
            <a:r>
              <a:rPr lang="tr-TR" sz="6400" dirty="0" smtClean="0">
                <a:latin typeface="Arial" pitchFamily="34" charset="0"/>
                <a:cs typeface="Arial" pitchFamily="34" charset="0"/>
              </a:rPr>
              <a:t> • Hesap mutabakat sağlama,</a:t>
            </a:r>
          </a:p>
          <a:p>
            <a:pPr marL="342900" lvl="0" indent="-342900" algn="just">
              <a:spcBef>
                <a:spcPct val="20000"/>
              </a:spcBef>
            </a:pPr>
            <a:r>
              <a:rPr lang="tr-TR" sz="6400" dirty="0" smtClean="0">
                <a:latin typeface="Arial" pitchFamily="34" charset="0"/>
                <a:cs typeface="Arial" pitchFamily="34" charset="0"/>
              </a:rPr>
              <a:t> • Yabancı paralı işlemlerde değerleme,</a:t>
            </a:r>
          </a:p>
          <a:p>
            <a:pPr marL="342900" lvl="0" indent="-342900" algn="just">
              <a:spcBef>
                <a:spcPct val="20000"/>
              </a:spcBef>
            </a:pPr>
            <a:r>
              <a:rPr lang="tr-TR" sz="6400" dirty="0" smtClean="0">
                <a:latin typeface="Arial" pitchFamily="34" charset="0"/>
                <a:cs typeface="Arial" pitchFamily="34" charset="0"/>
              </a:rPr>
              <a:t> • Borç ve gider karşılıkları hesaplama (kıdem tazminatı ve vergi  karşılıkları dahil),</a:t>
            </a:r>
          </a:p>
          <a:p>
            <a:pPr marL="342900" lvl="0" indent="-342900" algn="just">
              <a:spcBef>
                <a:spcPct val="20000"/>
              </a:spcBef>
            </a:pPr>
            <a:r>
              <a:rPr lang="tr-TR" sz="6400" dirty="0" smtClean="0">
                <a:latin typeface="Arial" pitchFamily="34" charset="0"/>
                <a:cs typeface="Arial" pitchFamily="34" charset="0"/>
              </a:rPr>
              <a:t> • Borç senetlerine reeskont hesaplama,</a:t>
            </a:r>
          </a:p>
          <a:p>
            <a:pPr marL="342900" lvl="0" indent="-342900" algn="just">
              <a:spcBef>
                <a:spcPct val="20000"/>
              </a:spcBef>
            </a:pPr>
            <a:r>
              <a:rPr lang="tr-TR" sz="6400" dirty="0" smtClean="0">
                <a:latin typeface="Arial" pitchFamily="34" charset="0"/>
                <a:cs typeface="Arial" pitchFamily="34" charset="0"/>
              </a:rPr>
              <a:t> • Gelir ve giderlerde dönem ayırımına ait tutar belirleme, (Ör.: Faiz  gider tahakkuklar›) </a:t>
            </a:r>
          </a:p>
          <a:p>
            <a:pPr marL="342900" lvl="0" indent="-342900" algn="just">
              <a:spcBef>
                <a:spcPct val="20000"/>
              </a:spcBef>
            </a:pPr>
            <a:r>
              <a:rPr lang="tr-TR" sz="6400" dirty="0" smtClean="0">
                <a:latin typeface="Arial" pitchFamily="34" charset="0"/>
                <a:cs typeface="Arial" pitchFamily="34" charset="0"/>
              </a:rPr>
              <a:t> • Yabancı kaynaklarda sınıflandırmaya ait tutar belirleme,</a:t>
            </a:r>
          </a:p>
          <a:p>
            <a:pPr marL="342900" lvl="0" indent="-342900" algn="just">
              <a:spcBef>
                <a:spcPct val="20000"/>
              </a:spcBef>
            </a:pPr>
            <a:r>
              <a:rPr lang="tr-TR" sz="6400" dirty="0" smtClean="0">
                <a:latin typeface="Arial" pitchFamily="34" charset="0"/>
                <a:cs typeface="Arial" pitchFamily="34" charset="0"/>
              </a:rPr>
              <a:t> • Vergi mevzuat› ile uyum sağlamaya ait tutar belirleme vd. </a:t>
            </a:r>
          </a:p>
          <a:p>
            <a:pPr marL="342900" lvl="0" indent="-342900" algn="just">
              <a:spcBef>
                <a:spcPct val="20000"/>
              </a:spcBef>
            </a:pPr>
            <a:r>
              <a:rPr lang="tr-TR" sz="6400" dirty="0" smtClean="0">
                <a:latin typeface="Arial" pitchFamily="34" charset="0"/>
                <a:cs typeface="Arial" pitchFamily="34" charset="0"/>
              </a:rPr>
              <a:t> </a:t>
            </a:r>
            <a:endParaRPr kumimoji="0" lang="tr-TR" sz="64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3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5" name="4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transition advTm="2000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80728"/>
            <a:ext cx="8229600" cy="940966"/>
          </a:xfrm>
        </p:spPr>
        <p:txBody>
          <a:bodyPr>
            <a:normAutofit/>
          </a:bodyPr>
          <a:lstStyle/>
          <a:p>
            <a:pPr algn="l"/>
            <a:r>
              <a:rPr lang="tr-TR" sz="5400" b="1" u="sng" dirty="0" smtClean="0">
                <a:solidFill>
                  <a:srgbClr val="0070C0"/>
                </a:solidFill>
              </a:rPr>
              <a:t>2. BÖLÜM</a:t>
            </a:r>
            <a:endParaRPr lang="tr-TR" sz="5400" dirty="0">
              <a:solidFill>
                <a:srgbClr val="0070C0"/>
              </a:solidFill>
            </a:endParaRPr>
          </a:p>
        </p:txBody>
      </p:sp>
      <p:pic>
        <p:nvPicPr>
          <p:cNvPr id="7" name="6 İçerik Yer Tutucusu" descr="muhasebeq.jpg"/>
          <p:cNvPicPr>
            <a:picLocks noGrp="1" noChangeAspect="1"/>
          </p:cNvPicPr>
          <p:nvPr>
            <p:ph sz="half" idx="2"/>
          </p:nvPr>
        </p:nvPicPr>
        <p:blipFill>
          <a:blip r:embed="rId2" cstate="print"/>
          <a:stretch>
            <a:fillRect/>
          </a:stretch>
        </p:blipFill>
        <p:spPr>
          <a:xfrm>
            <a:off x="4091946" y="3068960"/>
            <a:ext cx="5052053" cy="3789040"/>
          </a:xfrm>
        </p:spPr>
      </p:pic>
      <p:sp>
        <p:nvSpPr>
          <p:cNvPr id="4" name="8 Başlık"/>
          <p:cNvSpPr txBox="1">
            <a:spLocks/>
          </p:cNvSpPr>
          <p:nvPr/>
        </p:nvSpPr>
        <p:spPr>
          <a:xfrm>
            <a:off x="323528" y="4509120"/>
            <a:ext cx="3008313" cy="116205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200" b="0" i="0" u="none" strike="noStrike" kern="1200" cap="none" spc="0" normalizeH="0" baseline="0" noProof="0" dirty="0" smtClean="0">
                <a:ln>
                  <a:noFill/>
                </a:ln>
                <a:solidFill>
                  <a:srgbClr val="002060"/>
                </a:solidFill>
                <a:effectLst/>
                <a:uLnTx/>
                <a:uFillTx/>
                <a:latin typeface="+mj-lt"/>
                <a:ea typeface="+mj-ea"/>
                <a:cs typeface="+mj-cs"/>
              </a:rPr>
              <a:t>Metin ÜZÜMCÜ</a:t>
            </a:r>
            <a:endParaRPr kumimoji="0" lang="tr-TR" sz="3200" b="0" i="0" u="none" strike="noStrike" kern="1200" cap="none" spc="0" normalizeH="0" baseline="0" noProof="0" dirty="0">
              <a:ln>
                <a:noFill/>
              </a:ln>
              <a:solidFill>
                <a:srgbClr val="002060"/>
              </a:solidFill>
              <a:effectLst/>
              <a:uLnTx/>
              <a:uFillTx/>
              <a:latin typeface="+mj-lt"/>
              <a:ea typeface="+mj-ea"/>
              <a:cs typeface="+mj-cs"/>
            </a:endParaRPr>
          </a:p>
        </p:txBody>
      </p:sp>
      <p:pic>
        <p:nvPicPr>
          <p:cNvPr id="5" name="8 İçerik Yer Tutucusu" descr="Mm_logo.jpg"/>
          <p:cNvPicPr>
            <a:picLocks noChangeAspect="1"/>
          </p:cNvPicPr>
          <p:nvPr/>
        </p:nvPicPr>
        <p:blipFill>
          <a:blip r:embed="rId3" cstate="print"/>
          <a:stretch>
            <a:fillRect/>
          </a:stretch>
        </p:blipFill>
        <p:spPr>
          <a:xfrm>
            <a:off x="251520" y="4365104"/>
            <a:ext cx="432048" cy="432048"/>
          </a:xfrm>
          <a:prstGeom prst="rect">
            <a:avLst/>
          </a:prstGeom>
        </p:spPr>
      </p:pic>
      <p:sp>
        <p:nvSpPr>
          <p:cNvPr id="6" name="5 Slayt Numarası Yer Tutucusu"/>
          <p:cNvSpPr>
            <a:spLocks noGrp="1"/>
          </p:cNvSpPr>
          <p:nvPr>
            <p:ph type="sldNum" sz="quarter" idx="12"/>
          </p:nvPr>
        </p:nvSpPr>
        <p:spPr/>
        <p:txBody>
          <a:bodyPr/>
          <a:lstStyle/>
          <a:p>
            <a:fld id="{B1DEFA8C-F947-479F-BE07-76B6B3F80BF1}" type="slidenum">
              <a:rPr lang="tr-TR" smtClean="0"/>
              <a:pPr/>
              <a:t>40</a:t>
            </a:fld>
            <a:endParaRPr lang="tr-TR"/>
          </a:p>
        </p:txBody>
      </p:sp>
    </p:spTree>
  </p:cSld>
  <p:clrMapOvr>
    <a:masterClrMapping/>
  </p:clrMapOvr>
  <p:transition spd="slow" advTm="10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638"/>
            <a:ext cx="8229600" cy="706090"/>
          </a:xfrm>
        </p:spPr>
        <p:txBody>
          <a:bodyPr>
            <a:normAutofit fontScale="90000"/>
          </a:bodyPr>
          <a:lstStyle/>
          <a:p>
            <a:pPr lvl="0" algn="l"/>
            <a:r>
              <a:rPr lang="tr-TR" b="1" u="sng" dirty="0" smtClean="0"/>
              <a:t/>
            </a:r>
            <a:br>
              <a:rPr lang="tr-TR" b="1" u="sng" dirty="0" smtClean="0"/>
            </a:br>
            <a:r>
              <a:rPr lang="tr-TR" dirty="0" smtClean="0"/>
              <a:t/>
            </a:r>
            <a:br>
              <a:rPr lang="tr-TR" dirty="0" smtClean="0"/>
            </a:br>
            <a:endParaRPr lang="tr-TR" dirty="0"/>
          </a:p>
        </p:txBody>
      </p:sp>
      <p:sp>
        <p:nvSpPr>
          <p:cNvPr id="5" name="4 İçerik Yer Tutucusu"/>
          <p:cNvSpPr>
            <a:spLocks noGrp="1"/>
          </p:cNvSpPr>
          <p:nvPr>
            <p:ph idx="1"/>
          </p:nvPr>
        </p:nvSpPr>
        <p:spPr>
          <a:xfrm>
            <a:off x="251520" y="548680"/>
            <a:ext cx="8640960" cy="5976664"/>
          </a:xfrm>
        </p:spPr>
        <p:txBody>
          <a:bodyPr>
            <a:normAutofit fontScale="92500" lnSpcReduction="20000"/>
          </a:bodyPr>
          <a:lstStyle/>
          <a:p>
            <a:pPr>
              <a:buNone/>
            </a:pPr>
            <a:r>
              <a:rPr lang="tr-TR" b="1" dirty="0" smtClean="0"/>
              <a:t>				</a:t>
            </a:r>
            <a:r>
              <a:rPr lang="tr-TR" b="1" u="sng" dirty="0" smtClean="0">
                <a:solidFill>
                  <a:srgbClr val="FF0000"/>
                </a:solidFill>
              </a:rPr>
              <a:t>ADAT HESAPLAMA</a:t>
            </a:r>
            <a:endParaRPr lang="tr-TR" dirty="0" smtClean="0">
              <a:solidFill>
                <a:srgbClr val="FF0000"/>
              </a:solidFill>
            </a:endParaRPr>
          </a:p>
          <a:p>
            <a:pPr>
              <a:buNone/>
            </a:pPr>
            <a:r>
              <a:rPr lang="tr-TR" b="1" dirty="0" smtClean="0"/>
              <a:t> </a:t>
            </a:r>
            <a:endParaRPr lang="tr-TR" sz="2400" dirty="0" smtClean="0"/>
          </a:p>
          <a:p>
            <a:pPr algn="just">
              <a:buNone/>
            </a:pPr>
            <a:r>
              <a:rPr lang="tr-TR" sz="2400" dirty="0" smtClean="0"/>
              <a:t>		</a:t>
            </a:r>
            <a:r>
              <a:rPr lang="tr-TR" sz="2400" b="1" dirty="0" smtClean="0">
                <a:latin typeface="Arial" pitchFamily="34" charset="0"/>
                <a:cs typeface="Arial" pitchFamily="34" charset="0"/>
              </a:rPr>
              <a:t>Adat finansal literatürde(gün x kredi tutarı)</a:t>
            </a:r>
            <a:r>
              <a:rPr lang="tr-TR" sz="2400" dirty="0" smtClean="0">
                <a:latin typeface="Arial" pitchFamily="34" charset="0"/>
                <a:cs typeface="Arial" pitchFamily="34" charset="0"/>
              </a:rPr>
              <a:t> </a:t>
            </a:r>
            <a:r>
              <a:rPr lang="tr-TR" sz="2400" b="1" dirty="0" smtClean="0">
                <a:latin typeface="Arial" pitchFamily="34" charset="0"/>
                <a:cs typeface="Arial" pitchFamily="34" charset="0"/>
              </a:rPr>
              <a:t>şeklinde açıklanabilmektedir.</a:t>
            </a:r>
            <a:r>
              <a:rPr lang="tr-TR" sz="2400" dirty="0" smtClean="0">
                <a:latin typeface="Arial" pitchFamily="34" charset="0"/>
                <a:cs typeface="Arial" pitchFamily="34" charset="0"/>
              </a:rPr>
              <a:t> Dolayısıyla bilindiği üzere klasik günlük faiz hesabı ise 	(gün x kredi tutarı x faiz oranı) / 36.000 	şeklinde olmaktadır. </a:t>
            </a:r>
          </a:p>
          <a:p>
            <a:pPr algn="just">
              <a:buNone/>
            </a:pPr>
            <a:r>
              <a:rPr lang="tr-TR" sz="2400" dirty="0" smtClean="0">
                <a:latin typeface="Arial" pitchFamily="34" charset="0"/>
                <a:cs typeface="Arial" pitchFamily="34" charset="0"/>
              </a:rPr>
              <a:t> </a:t>
            </a:r>
          </a:p>
          <a:p>
            <a:pPr algn="just">
              <a:buNone/>
            </a:pPr>
            <a:r>
              <a:rPr lang="tr-TR" sz="2400" dirty="0" smtClean="0">
                <a:latin typeface="Arial" pitchFamily="34" charset="0"/>
                <a:cs typeface="Arial" pitchFamily="34" charset="0"/>
              </a:rPr>
              <a:t>		Vergisel açıdan yapılacak adat yöntemiyle faiz hesabında buradaki kredi tutarı; kasa hesabı açısından ticari hayatın gerekleri, işletme olağan nakit çıkışları üzerinde  olduğu ve işletmenin gelir hanesine girmeyen bir şekilde, işletme kayıtları dışında değerlendirildiği kabul edilen tutardır</a:t>
            </a:r>
            <a:r>
              <a:rPr lang="tr-TR" sz="2400" b="1" dirty="0" smtClean="0">
                <a:latin typeface="Arial" pitchFamily="34" charset="0"/>
                <a:cs typeface="Arial" pitchFamily="34" charset="0"/>
              </a:rPr>
              <a:t>.</a:t>
            </a:r>
            <a:endParaRPr lang="tr-TR" sz="2400" dirty="0" smtClean="0">
              <a:latin typeface="Arial" pitchFamily="34" charset="0"/>
              <a:cs typeface="Arial" pitchFamily="34" charset="0"/>
            </a:endParaRPr>
          </a:p>
          <a:p>
            <a:pPr algn="just">
              <a:buNone/>
            </a:pPr>
            <a:r>
              <a:rPr lang="tr-TR" sz="2400" dirty="0" smtClean="0">
                <a:latin typeface="Arial" pitchFamily="34" charset="0"/>
                <a:cs typeface="Arial" pitchFamily="34" charset="0"/>
              </a:rPr>
              <a:t> </a:t>
            </a:r>
          </a:p>
          <a:p>
            <a:pPr algn="just">
              <a:buNone/>
            </a:pPr>
            <a:r>
              <a:rPr lang="tr-TR" sz="2400" dirty="0" smtClean="0">
                <a:latin typeface="Arial" pitchFamily="34" charset="0"/>
                <a:cs typeface="Arial" pitchFamily="34" charset="0"/>
              </a:rPr>
              <a:t>		Ancak dikkat edilecek husus, kasa hesabı bakiyesinin tamamı faiz hesabında dikkate alınmayacak, normal olarak kabul edilebilecek </a:t>
            </a:r>
            <a:r>
              <a:rPr lang="tr-TR" sz="2400" b="1" dirty="0" smtClean="0">
                <a:latin typeface="Arial" pitchFamily="34" charset="0"/>
                <a:cs typeface="Arial" pitchFamily="34" charset="0"/>
              </a:rPr>
              <a:t>azami kasa tutarı (azami bakiye)</a:t>
            </a:r>
            <a:r>
              <a:rPr lang="tr-TR" sz="2400" dirty="0" smtClean="0">
                <a:latin typeface="Arial" pitchFamily="34" charset="0"/>
                <a:cs typeface="Arial" pitchFamily="34" charset="0"/>
              </a:rPr>
              <a:t> tespit edilecek ve asgari tutarın üzerinde kalan bakiyeler faiz hesabında dikkat alınacaktır.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41</a:t>
            </a:fld>
            <a:endParaRPr lang="tr-TR"/>
          </a:p>
        </p:txBody>
      </p:sp>
    </p:spTree>
  </p:cSld>
  <p:clrMapOvr>
    <a:masterClrMapping/>
  </p:clrMapOvr>
  <p:transition spd="slow" advTm="2000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95536" y="260648"/>
            <a:ext cx="8291264" cy="6408712"/>
          </a:xfrm>
        </p:spPr>
        <p:txBody>
          <a:bodyPr>
            <a:normAutofit fontScale="77500" lnSpcReduction="20000"/>
          </a:bodyPr>
          <a:lstStyle/>
          <a:p>
            <a:pPr algn="just">
              <a:buNone/>
            </a:pPr>
            <a:r>
              <a:rPr lang="tr-TR" sz="2300" b="1" dirty="0" smtClean="0"/>
              <a:t>	</a:t>
            </a:r>
            <a:r>
              <a:rPr lang="tr-TR" sz="2300" b="1" dirty="0" smtClean="0">
                <a:latin typeface="Arial" pitchFamily="34" charset="0"/>
                <a:cs typeface="Arial" pitchFamily="34" charset="0"/>
              </a:rPr>
              <a:t>FAİZ TUTARI= KASA FAZLASI*GÜN*FAİZ ORANI/36.000 </a:t>
            </a:r>
            <a:endParaRPr lang="tr-TR" sz="2300" dirty="0" smtClean="0">
              <a:latin typeface="Arial" pitchFamily="34" charset="0"/>
              <a:cs typeface="Arial" pitchFamily="34" charset="0"/>
            </a:endParaRPr>
          </a:p>
          <a:p>
            <a:pPr algn="just">
              <a:buNone/>
            </a:pPr>
            <a:r>
              <a:rPr lang="tr-TR" sz="2300" dirty="0" smtClean="0">
                <a:latin typeface="Arial" pitchFamily="34" charset="0"/>
                <a:cs typeface="Arial" pitchFamily="34" charset="0"/>
              </a:rPr>
              <a:t>	-------------------------------  / ------------------------------------------------------------</a:t>
            </a:r>
          </a:p>
          <a:p>
            <a:pPr algn="just">
              <a:buNone/>
            </a:pPr>
            <a:r>
              <a:rPr lang="tr-TR" sz="2300" dirty="0" smtClean="0">
                <a:latin typeface="Arial" pitchFamily="34" charset="0"/>
                <a:cs typeface="Arial" pitchFamily="34" charset="0"/>
              </a:rPr>
              <a:t>	131 ORTAKLARDAN ALACAKLAR                              1.222,34.-</a:t>
            </a:r>
          </a:p>
          <a:p>
            <a:pPr algn="just">
              <a:buNone/>
            </a:pPr>
            <a:r>
              <a:rPr lang="tr-TR" sz="2300" dirty="0" smtClean="0">
                <a:latin typeface="Arial" pitchFamily="34" charset="0"/>
                <a:cs typeface="Arial" pitchFamily="34" charset="0"/>
              </a:rPr>
              <a:t> </a:t>
            </a:r>
          </a:p>
          <a:p>
            <a:pPr algn="just">
              <a:buNone/>
            </a:pPr>
            <a:r>
              <a:rPr lang="tr-TR" sz="2300" dirty="0" smtClean="0">
                <a:latin typeface="Arial" pitchFamily="34" charset="0"/>
                <a:cs typeface="Arial" pitchFamily="34" charset="0"/>
              </a:rPr>
              <a:t>	              		679 DİĞ.O.DIŞI GELİR                            1.035,88.-</a:t>
            </a:r>
          </a:p>
          <a:p>
            <a:pPr algn="just">
              <a:buNone/>
            </a:pPr>
            <a:r>
              <a:rPr lang="tr-TR" sz="2300" dirty="0" smtClean="0">
                <a:latin typeface="Arial" pitchFamily="34" charset="0"/>
                <a:cs typeface="Arial" pitchFamily="34" charset="0"/>
              </a:rPr>
              <a:t>                                     	 VE KARLAR</a:t>
            </a:r>
          </a:p>
          <a:p>
            <a:pPr algn="just">
              <a:buNone/>
            </a:pPr>
            <a:r>
              <a:rPr lang="tr-TR" sz="2300" dirty="0" smtClean="0">
                <a:latin typeface="Arial" pitchFamily="34" charset="0"/>
                <a:cs typeface="Arial" pitchFamily="34" charset="0"/>
              </a:rPr>
              <a:t>	                               	391 HESAPLANAN KDV                            186,46.- </a:t>
            </a:r>
          </a:p>
          <a:p>
            <a:pPr algn="just">
              <a:buNone/>
            </a:pPr>
            <a:r>
              <a:rPr lang="tr-TR" sz="2300" dirty="0" smtClean="0">
                <a:latin typeface="Arial" pitchFamily="34" charset="0"/>
                <a:cs typeface="Arial" pitchFamily="34" charset="0"/>
              </a:rPr>
              <a:t>	 Dönemin kasa adat faizinin kaydı </a:t>
            </a:r>
          </a:p>
          <a:p>
            <a:pPr algn="just">
              <a:buNone/>
            </a:pPr>
            <a:r>
              <a:rPr lang="tr-TR" sz="2300" dirty="0" smtClean="0">
                <a:latin typeface="Arial" pitchFamily="34" charset="0"/>
                <a:cs typeface="Arial" pitchFamily="34" charset="0"/>
              </a:rPr>
              <a:t>	-------------------------------  / ------------------------------------------------------------</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a:t>
            </a:r>
            <a:r>
              <a:rPr lang="tr-TR" sz="2300" dirty="0" smtClean="0">
                <a:latin typeface="Arial" pitchFamily="34" charset="0"/>
                <a:cs typeface="Arial" pitchFamily="34" charset="0"/>
              </a:rPr>
              <a:t>Tekdüzen hesap planı gereği olması gereken gelir hesabının 679 Diğer Olağandışı Gelir ve Karlar hesabı olduğunu düşünüyoruz. 642 Faiz Gelirleri hesabı hesap planında mali yatırımlar sonucu elde edilen faiz gelirlerinin izlendiği hesap şeklinde açıklanmıştır. Burada mali bir yatırım söz konusu değildir. Ayrıca 642, 645 hesaplar aynı zamanda 193 Peşin Ödenen Vergiler hesabı ile de elde edilen faiz gelirleri üzerinden yapılan stopajların takibi açısından bağlantılıdır.</a:t>
            </a:r>
          </a:p>
          <a:p>
            <a:pPr algn="just">
              <a:buNone/>
            </a:pPr>
            <a:r>
              <a:rPr lang="tr-TR" sz="2400" dirty="0" smtClean="0">
                <a:latin typeface="Arial" pitchFamily="34" charset="0"/>
                <a:cs typeface="Arial" pitchFamily="34" charset="0"/>
              </a:rPr>
              <a:t>	</a:t>
            </a:r>
          </a:p>
          <a:p>
            <a:pPr algn="just">
              <a:buNone/>
            </a:pPr>
            <a:r>
              <a:rPr lang="tr-TR" sz="2400" dirty="0" smtClean="0">
                <a:latin typeface="Arial" pitchFamily="34" charset="0"/>
                <a:cs typeface="Arial" pitchFamily="34" charset="0"/>
              </a:rPr>
              <a:t>		Bu kayıt şekli ile işletmeden çekilen değerler nedeniyle işletmenin kaybı olan gelir kayıtlara alınmış olacak ve aynı zamanda nakit girişi de sağlanacaktır. Eğer bu tutar ortaklar tarafından en kısa sürede ödenmezse, 131 hesaba da ayrıca adat yöntemiyle faiz gündeme gelecektir. </a:t>
            </a:r>
          </a:p>
          <a:p>
            <a:pPr>
              <a:buNone/>
            </a:pPr>
            <a:endParaRPr lang="tr-TR" sz="2300" dirty="0" smtClean="0"/>
          </a:p>
          <a:p>
            <a:pPr>
              <a:buNone/>
            </a:pPr>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42</a:t>
            </a:fld>
            <a:endParaRPr lang="tr-TR"/>
          </a:p>
        </p:txBody>
      </p:sp>
    </p:spTree>
  </p:cSld>
  <p:clrMapOvr>
    <a:masterClrMapping/>
  </p:clrMapOvr>
  <p:transition spd="slow" advTm="20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332657"/>
            <a:ext cx="8640960" cy="6192687"/>
          </a:xfrm>
        </p:spPr>
        <p:txBody>
          <a:bodyPr>
            <a:normAutofit fontScale="92500"/>
          </a:bodyPr>
          <a:lstStyle/>
          <a:p>
            <a:pPr algn="just">
              <a:buNone/>
            </a:pPr>
            <a:r>
              <a:rPr lang="tr-TR" sz="2600" b="1" dirty="0" smtClean="0"/>
              <a:t>		</a:t>
            </a:r>
          </a:p>
          <a:p>
            <a:pPr algn="just">
              <a:buNone/>
            </a:pPr>
            <a:r>
              <a:rPr lang="tr-TR" sz="2600" b="1" dirty="0" smtClean="0"/>
              <a:t>		</a:t>
            </a:r>
            <a:r>
              <a:rPr lang="tr-TR" sz="2600" b="1" dirty="0" smtClean="0">
                <a:latin typeface="Arial" pitchFamily="34" charset="0"/>
                <a:cs typeface="Arial" pitchFamily="34" charset="0"/>
              </a:rPr>
              <a:t>Yüksek bakiyeli kasalara adat yöntemiyle sürekli faiz hesaplamak vergisel yönden oluşabilecek tüm eleştirileri ve olumsuz sonuçları engeller mi?</a:t>
            </a:r>
          </a:p>
          <a:p>
            <a:pPr algn="just">
              <a:buNone/>
            </a:pPr>
            <a:endParaRPr lang="tr-TR" sz="2600" dirty="0" smtClean="0">
              <a:latin typeface="Arial" pitchFamily="34" charset="0"/>
              <a:cs typeface="Arial" pitchFamily="34" charset="0"/>
            </a:endParaRPr>
          </a:p>
          <a:p>
            <a:pPr algn="just">
              <a:buNone/>
            </a:pPr>
            <a:r>
              <a:rPr lang="tr-TR" sz="2600" b="1" dirty="0" smtClean="0">
                <a:latin typeface="Arial" pitchFamily="34" charset="0"/>
                <a:cs typeface="Arial" pitchFamily="34" charset="0"/>
              </a:rPr>
              <a:t>		Kesinlikle hayır !</a:t>
            </a:r>
            <a:r>
              <a:rPr lang="tr-TR" sz="2600" dirty="0" smtClean="0">
                <a:latin typeface="Arial" pitchFamily="34" charset="0"/>
                <a:cs typeface="Arial" pitchFamily="34" charset="0"/>
              </a:rPr>
              <a:t> Kasa bakiyesi sürekli olarak kabul edilemeyecek derecede fazla olan işletmelere vergisel açıdan </a:t>
            </a:r>
            <a:r>
              <a:rPr lang="tr-TR" sz="2600" b="1" dirty="0" smtClean="0">
                <a:latin typeface="Arial" pitchFamily="34" charset="0"/>
                <a:cs typeface="Arial" pitchFamily="34" charset="0"/>
              </a:rPr>
              <a:t>kesinlikle kayıt dışı işlemleri olan işletme</a:t>
            </a:r>
            <a:r>
              <a:rPr lang="tr-TR" sz="2600" dirty="0" smtClean="0">
                <a:latin typeface="Arial" pitchFamily="34" charset="0"/>
                <a:cs typeface="Arial" pitchFamily="34" charset="0"/>
              </a:rPr>
              <a:t> gözüyle bakılacaktır. Bu nedenle mali işlemleri, ortakları ile olan ilişkileri, ortaklarının şahsi vergi beyanları daha detaylı bir incelemeye tabi tutulacaktır. Olması gereken kasa hesabında yüksek tutarların bulundurulmaması, işletme nakdinin mümkün olduğunca bankada tutulması ve tahsilat ve ödemelerde kesinlikle banka kanalının tercih edilmesidir.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43</a:t>
            </a:fld>
            <a:endParaRPr lang="tr-TR"/>
          </a:p>
        </p:txBody>
      </p:sp>
    </p:spTree>
  </p:cSld>
  <p:clrMapOvr>
    <a:masterClrMapping/>
  </p:clrMapOvr>
  <p:transition spd="slow" advTm="20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404664"/>
            <a:ext cx="8435280" cy="6264696"/>
          </a:xfrm>
        </p:spPr>
        <p:txBody>
          <a:bodyPr>
            <a:normAutofit fontScale="92500" lnSpcReduction="10000"/>
          </a:bodyPr>
          <a:lstStyle/>
          <a:p>
            <a:pPr algn="ctr">
              <a:buNone/>
            </a:pPr>
            <a:r>
              <a:rPr lang="tr-TR" b="1" u="sng" dirty="0" smtClean="0">
                <a:solidFill>
                  <a:srgbClr val="FF0000"/>
                </a:solidFill>
                <a:latin typeface="Arial" pitchFamily="34" charset="0"/>
                <a:cs typeface="Arial" pitchFamily="34" charset="0"/>
              </a:rPr>
              <a:t>FİNANSMAN GİDER KISITLAMASI</a:t>
            </a:r>
            <a:endParaRPr lang="tr-TR" dirty="0" smtClean="0">
              <a:solidFill>
                <a:srgbClr val="FF0000"/>
              </a:solidFill>
              <a:latin typeface="Arial" pitchFamily="34" charset="0"/>
              <a:cs typeface="Arial" pitchFamily="34" charset="0"/>
            </a:endParaRPr>
          </a:p>
          <a:p>
            <a:pPr>
              <a:buNone/>
            </a:pPr>
            <a:r>
              <a:rPr lang="tr-TR" b="1" dirty="0" smtClean="0"/>
              <a:t> </a:t>
            </a:r>
            <a:endParaRPr lang="tr-TR" dirty="0" smtClean="0"/>
          </a:p>
          <a:p>
            <a:pPr algn="just">
              <a:buNone/>
            </a:pPr>
            <a:r>
              <a:rPr lang="tr-TR" sz="2200" dirty="0" smtClean="0"/>
              <a:t>		</a:t>
            </a:r>
            <a:r>
              <a:rPr lang="tr-TR" sz="2200" dirty="0" smtClean="0">
                <a:latin typeface="Arial" pitchFamily="34" charset="0"/>
                <a:cs typeface="Arial" pitchFamily="34" charset="0"/>
              </a:rPr>
              <a:t>İşletmelerin finansman ihtiyaçlarını borçlanma yerine öz kaynakları ile finanse etmelerini teşvik etmek amacıyla  15 Haziran 2012 tarihli Resmi Gazete'de yayımlanan 6322 sayılı kanunla ihdas edilen ve finansman şirketleri hariç </a:t>
            </a:r>
            <a:r>
              <a:rPr lang="tr-TR" sz="2200" u="sng" dirty="0" smtClean="0">
                <a:latin typeface="Arial" pitchFamily="34" charset="0"/>
                <a:cs typeface="Arial" pitchFamily="34" charset="0"/>
              </a:rPr>
              <a:t>tüm gelir ve kurumlar vergisi mükelleflerini  kapsayan</a:t>
            </a:r>
            <a:r>
              <a:rPr lang="tr-TR" sz="2200" dirty="0" smtClean="0">
                <a:latin typeface="Arial" pitchFamily="34" charset="0"/>
                <a:cs typeface="Arial" pitchFamily="34" charset="0"/>
              </a:rPr>
              <a:t>  uygulamadır.</a:t>
            </a:r>
          </a:p>
          <a:p>
            <a:pPr algn="just">
              <a:buNone/>
            </a:pPr>
            <a:r>
              <a:rPr lang="tr-TR" sz="2200" dirty="0" smtClean="0">
                <a:latin typeface="Arial" pitchFamily="34" charset="0"/>
                <a:cs typeface="Arial" pitchFamily="34" charset="0"/>
              </a:rPr>
              <a:t> </a:t>
            </a:r>
          </a:p>
          <a:p>
            <a:pPr algn="just">
              <a:buNone/>
            </a:pPr>
            <a:r>
              <a:rPr lang="tr-TR" sz="2200" dirty="0" smtClean="0">
                <a:latin typeface="Arial" pitchFamily="34" charset="0"/>
                <a:cs typeface="Arial" pitchFamily="34" charset="0"/>
              </a:rPr>
              <a:t>		2004 yılına kadar devam eden finansman gider kısıtlaması o yıllarda kaldırılmıştı. Ancak, yıllar sonra, 15 Haziran 2012 tarihli ve 28324 sayılı Resmi Gazete'de yayımlanarak yürürlüğe giren 6322 No.lu Kanunun getirdiği hükümler sonucu, gelir ve kurumlar vergisinde finansman gider kısıtlaması tekrar 01.01.2013 tarihinden itibaren yürürlüğe girmiştir.</a:t>
            </a:r>
          </a:p>
          <a:p>
            <a:pPr algn="just">
              <a:buNone/>
            </a:pPr>
            <a:r>
              <a:rPr lang="tr-TR" sz="2200" dirty="0" smtClean="0">
                <a:latin typeface="Arial" pitchFamily="34" charset="0"/>
                <a:cs typeface="Arial" pitchFamily="34" charset="0"/>
              </a:rPr>
              <a:t> </a:t>
            </a:r>
          </a:p>
          <a:p>
            <a:pPr algn="just">
              <a:buNone/>
            </a:pPr>
            <a:r>
              <a:rPr lang="tr-TR" sz="2200" dirty="0" smtClean="0">
                <a:latin typeface="Arial" pitchFamily="34" charset="0"/>
                <a:cs typeface="Arial" pitchFamily="34" charset="0"/>
              </a:rPr>
              <a:t>		Gerek gelir vergisi ve gerekse kurumlar vergisi kanununda yapılan değişiklik aynı olup, Gelir vergisi kanununda 41/9 maddesinde, Kurumlar vergisi kanununda 11/i maddesinde gider kabul edilmeyen ödemeler olarak aşağıdaki madde ilave edilmiştir.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44</a:t>
            </a:fld>
            <a:endParaRPr lang="tr-TR"/>
          </a:p>
        </p:txBody>
      </p:sp>
    </p:spTree>
  </p:cSld>
  <p:clrMapOvr>
    <a:masterClrMapping/>
  </p:clrMapOvr>
  <p:transition spd="slow" advTm="20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476672"/>
            <a:ext cx="8229600" cy="6192688"/>
          </a:xfrm>
        </p:spPr>
        <p:txBody>
          <a:bodyPr>
            <a:normAutofit fontScale="62500" lnSpcReduction="20000"/>
          </a:bodyPr>
          <a:lstStyle/>
          <a:p>
            <a:pPr algn="just">
              <a:buFont typeface="Wingdings" pitchFamily="2" charset="2"/>
              <a:buChar char="ü"/>
            </a:pPr>
            <a:r>
              <a:rPr lang="tr-TR" dirty="0" smtClean="0">
                <a:latin typeface="Arial" pitchFamily="34" charset="0"/>
                <a:cs typeface="Arial" pitchFamily="34" charset="0"/>
              </a:rPr>
              <a:t>		Kullanılan yabancı kaynakları öz kaynaklarını aşan işletmelerde, aşan kısma münhasır olmak üzere, yatırımın maliyetine eklenenler hariç, işletmede kullanılan yabancı kaynaklara ilişkin faiz, komisyon, vade farkı, kâr payı, kur farkı ve benzeri adlar altında yapılan gider ve maliyet unsurları toplamının %10'unu aşmamak üzere Bakanlar Kurulunca kararlaştırılan kısmı gider unsuru olarak dikkate alınmayacaktır.</a:t>
            </a:r>
          </a:p>
          <a:p>
            <a:pPr algn="just">
              <a:buFont typeface="Wingdings" pitchFamily="2" charset="2"/>
              <a:buChar char="ü"/>
            </a:pPr>
            <a:endParaRPr lang="tr-TR" dirty="0" smtClean="0">
              <a:latin typeface="Arial" pitchFamily="34" charset="0"/>
              <a:cs typeface="Arial" pitchFamily="34" charset="0"/>
            </a:endParaRPr>
          </a:p>
          <a:p>
            <a:pPr lvl="0" algn="just">
              <a:buFont typeface="Wingdings" pitchFamily="2" charset="2"/>
              <a:buChar char="ü"/>
            </a:pPr>
            <a:r>
              <a:rPr lang="tr-TR" dirty="0" smtClean="0">
                <a:latin typeface="Arial" pitchFamily="34" charset="0"/>
                <a:cs typeface="Arial" pitchFamily="34" charset="0"/>
              </a:rPr>
              <a:t>	Kredi kuruluşları, finansal kuruluşlar, finansal kiralama, faktoring ve finansman şirketleri finansman gider kısıtlaması uygulamasının dışında tutulmuştur.</a:t>
            </a:r>
          </a:p>
          <a:p>
            <a:pPr algn="just">
              <a:buNone/>
            </a:pPr>
            <a:endParaRPr lang="tr-TR" dirty="0" smtClean="0">
              <a:latin typeface="Arial" pitchFamily="34" charset="0"/>
              <a:cs typeface="Arial" pitchFamily="34" charset="0"/>
            </a:endParaRPr>
          </a:p>
          <a:p>
            <a:pPr lvl="0" algn="just">
              <a:buFont typeface="Wingdings" pitchFamily="2" charset="2"/>
              <a:buChar char="ü"/>
            </a:pPr>
            <a:r>
              <a:rPr lang="tr-TR" dirty="0" smtClean="0">
                <a:latin typeface="Arial" pitchFamily="34" charset="0"/>
                <a:cs typeface="Arial" pitchFamily="34" charset="0"/>
              </a:rPr>
              <a:t>	Belirlenecek olan oranı sektörler itibariyle farklılaştırmaya ve uygulamaya ilişkin usul ve esasları belirlemeye Maliye Bakanlığı yetkilidir.</a:t>
            </a:r>
          </a:p>
          <a:p>
            <a:pPr algn="just">
              <a:buNone/>
            </a:pPr>
            <a:endParaRPr lang="tr-TR" dirty="0" smtClean="0">
              <a:latin typeface="Arial" pitchFamily="34" charset="0"/>
              <a:cs typeface="Arial" pitchFamily="34" charset="0"/>
            </a:endParaRPr>
          </a:p>
          <a:p>
            <a:pPr lvl="0" algn="just">
              <a:buFont typeface="Wingdings" pitchFamily="2" charset="2"/>
              <a:buChar char="ü"/>
            </a:pPr>
            <a:r>
              <a:rPr lang="tr-TR" dirty="0" smtClean="0">
                <a:latin typeface="Arial" pitchFamily="34" charset="0"/>
                <a:cs typeface="Arial" pitchFamily="34" charset="0"/>
              </a:rPr>
              <a:t>	Bu düzenlemenin uygulanabilmesi için yabancı kaynaklara ilişkin finansman giderlerinin ne kadarının kazançtan indirilemeyeceğinin Bakanlar Kurulu tarafından belirlenmesi gerekmektedir. Ancak söz konusu düzenleme bugüne kadar yapılmamıştır.</a:t>
            </a:r>
          </a:p>
          <a:p>
            <a:pPr algn="just"/>
            <a:endParaRPr lang="tr-TR"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45</a:t>
            </a:fld>
            <a:endParaRPr lang="tr-TR"/>
          </a:p>
        </p:txBody>
      </p:sp>
    </p:spTree>
  </p:cSld>
  <p:clrMapOvr>
    <a:masterClrMapping/>
  </p:clrMapOvr>
  <p:transition spd="slow" advTm="2000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476672"/>
            <a:ext cx="8363272" cy="6192688"/>
          </a:xfrm>
        </p:spPr>
        <p:txBody>
          <a:bodyPr>
            <a:normAutofit fontScale="62500" lnSpcReduction="20000"/>
          </a:bodyPr>
          <a:lstStyle/>
          <a:p>
            <a:pPr algn="just">
              <a:buNone/>
            </a:pPr>
            <a:r>
              <a:rPr lang="tr-TR" b="1" dirty="0" smtClean="0"/>
              <a:t>		</a:t>
            </a:r>
            <a:r>
              <a:rPr lang="tr-TR" b="1" dirty="0" smtClean="0">
                <a:latin typeface="Arial" pitchFamily="34" charset="0"/>
                <a:cs typeface="Arial" pitchFamily="34" charset="0"/>
              </a:rPr>
              <a:t>Yapılan düzenlemeye göre bir örnek verecek olursak;  İşletmenin ; </a:t>
            </a:r>
            <a:endParaRPr lang="tr-TR" dirty="0" smtClean="0">
              <a:latin typeface="Arial" pitchFamily="34" charset="0"/>
              <a:cs typeface="Arial" pitchFamily="34" charset="0"/>
            </a:endParaRPr>
          </a:p>
          <a:p>
            <a:pPr algn="just">
              <a:buNone/>
            </a:pPr>
            <a:r>
              <a:rPr lang="tr-TR" b="1" dirty="0" smtClean="0">
                <a:latin typeface="Arial" pitchFamily="34" charset="0"/>
                <a:cs typeface="Arial" pitchFamily="34" charset="0"/>
              </a:rPr>
              <a:t>	 </a:t>
            </a:r>
            <a:endParaRPr lang="tr-TR" dirty="0" smtClean="0">
              <a:latin typeface="Arial" pitchFamily="34" charset="0"/>
              <a:cs typeface="Arial" pitchFamily="34" charset="0"/>
            </a:endParaRPr>
          </a:p>
          <a:p>
            <a:pPr lvl="0" algn="just">
              <a:buFont typeface="Wingdings" pitchFamily="2" charset="2"/>
              <a:buChar char="Ø"/>
            </a:pPr>
            <a:r>
              <a:rPr lang="tr-TR" dirty="0" smtClean="0">
                <a:latin typeface="Arial" pitchFamily="34" charset="0"/>
                <a:cs typeface="Arial" pitchFamily="34" charset="0"/>
              </a:rPr>
              <a:t>	Öz kaynakları                    	   : 200.000.- TL </a:t>
            </a:r>
          </a:p>
          <a:p>
            <a:pPr lvl="0" algn="just">
              <a:buFont typeface="Wingdings" pitchFamily="2" charset="2"/>
              <a:buChar char="Ø"/>
            </a:pPr>
            <a:r>
              <a:rPr lang="tr-TR" dirty="0" smtClean="0">
                <a:latin typeface="Arial" pitchFamily="34" charset="0"/>
                <a:cs typeface="Arial" pitchFamily="34" charset="0"/>
              </a:rPr>
              <a:t>	Yabancı Kaynak Tutarı         	   : 250.000.- TL 		</a:t>
            </a:r>
          </a:p>
          <a:p>
            <a:pPr lvl="0" algn="just">
              <a:buFont typeface="Wingdings" pitchFamily="2" charset="2"/>
              <a:buChar char="Ø"/>
            </a:pPr>
            <a:r>
              <a:rPr lang="tr-TR" dirty="0" smtClean="0">
                <a:latin typeface="Arial" pitchFamily="34" charset="0"/>
                <a:cs typeface="Arial" pitchFamily="34" charset="0"/>
              </a:rPr>
              <a:t>	Katlanılan Finansman Gideri           :  25.000.- TL </a:t>
            </a:r>
          </a:p>
          <a:p>
            <a:pPr lvl="0" algn="just">
              <a:buFont typeface="Wingdings" pitchFamily="2" charset="2"/>
              <a:buChar char="Ø"/>
            </a:pPr>
            <a:r>
              <a:rPr lang="tr-TR" dirty="0" smtClean="0">
                <a:latin typeface="Arial" pitchFamily="34" charset="0"/>
                <a:cs typeface="Arial" pitchFamily="34" charset="0"/>
              </a:rPr>
              <a:t>	Öz kaynağı Aşan Kısım = 250.000-200.000=50.000.-</a:t>
            </a:r>
          </a:p>
          <a:p>
            <a:pPr lvl="0" algn="just">
              <a:buNone/>
            </a:pPr>
            <a:endParaRPr lang="tr-TR" dirty="0" smtClean="0">
              <a:latin typeface="Arial" pitchFamily="34" charset="0"/>
              <a:cs typeface="Arial" pitchFamily="34" charset="0"/>
            </a:endParaRPr>
          </a:p>
          <a:p>
            <a:pPr lvl="0" algn="just">
              <a:buNone/>
            </a:pPr>
            <a:r>
              <a:rPr lang="tr-TR" b="1" dirty="0" smtClean="0">
                <a:latin typeface="Arial" pitchFamily="34" charset="0"/>
                <a:cs typeface="Arial" pitchFamily="34" charset="0"/>
              </a:rPr>
              <a:t>	   	 Yabancı Kaynağa İsabet eden Finansman Gideri = Finansman Gideri * Öz kaynağı Aşan Kısım / Yabancı Kaynak Tutarı</a:t>
            </a:r>
            <a:r>
              <a:rPr lang="tr-TR" dirty="0" smtClean="0">
                <a:latin typeface="Arial" pitchFamily="34" charset="0"/>
                <a:cs typeface="Arial" pitchFamily="34" charset="0"/>
              </a:rPr>
              <a:t> </a:t>
            </a:r>
          </a:p>
          <a:p>
            <a:pPr algn="just">
              <a:buNone/>
            </a:pPr>
            <a:r>
              <a:rPr lang="tr-TR" dirty="0" smtClean="0">
                <a:latin typeface="Arial" pitchFamily="34" charset="0"/>
                <a:cs typeface="Arial" pitchFamily="34" charset="0"/>
              </a:rPr>
              <a:t> </a:t>
            </a:r>
          </a:p>
          <a:p>
            <a:pPr lvl="0" algn="just">
              <a:buNone/>
            </a:pPr>
            <a:r>
              <a:rPr lang="tr-TR" dirty="0" smtClean="0">
                <a:latin typeface="Arial" pitchFamily="34" charset="0"/>
                <a:cs typeface="Arial" pitchFamily="34" charset="0"/>
              </a:rPr>
              <a:t>		Bu durumda, öz kaynağı aşan kısım olan 50.000 TL yabancı kaynağa isabet eden finansman gideri de 5.000 TL’dir. </a:t>
            </a:r>
          </a:p>
          <a:p>
            <a:pPr algn="just">
              <a:buNone/>
            </a:pPr>
            <a:r>
              <a:rPr lang="tr-TR" dirty="0" smtClean="0">
                <a:latin typeface="Arial" pitchFamily="34" charset="0"/>
                <a:cs typeface="Arial" pitchFamily="34" charset="0"/>
              </a:rPr>
              <a:t> </a:t>
            </a:r>
          </a:p>
          <a:p>
            <a:pPr lvl="0" algn="just">
              <a:buNone/>
            </a:pPr>
            <a:r>
              <a:rPr lang="tr-TR" dirty="0" smtClean="0">
                <a:latin typeface="Arial" pitchFamily="34" charset="0"/>
                <a:cs typeface="Arial" pitchFamily="34" charset="0"/>
              </a:rPr>
              <a:t>		 Şu şekilde 25.000 x 50.000/250.000 = 5.000) olacaktır. Bu 5.000 TL'lik finansman giderinin %10'u (Bakanlar Kurulunca oranın yüzde 10 olarak belirlendiği kabul edilmiştir.) olan 500 TL de kanunen kabul edilmeyen gider olarak dikkate alınacaktır.</a:t>
            </a:r>
          </a:p>
          <a:p>
            <a:pPr algn="just"/>
            <a:r>
              <a:rPr lang="tr-TR" dirty="0" smtClean="0">
                <a:latin typeface="Arial" pitchFamily="34" charset="0"/>
                <a:cs typeface="Arial" pitchFamily="34" charset="0"/>
              </a:rPr>
              <a:t> </a:t>
            </a:r>
          </a:p>
          <a:p>
            <a:pPr algn="just"/>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46</a:t>
            </a:fld>
            <a:endParaRPr lang="tr-TR"/>
          </a:p>
        </p:txBody>
      </p:sp>
    </p:spTree>
  </p:cSld>
  <p:clrMapOvr>
    <a:masterClrMapping/>
  </p:clrMapOvr>
  <p:transition spd="slow" advTm="2000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itekbas\Desktop\piyasa5.jpg"/>
          <p:cNvPicPr>
            <a:picLocks noChangeAspect="1" noChangeArrowheads="1"/>
          </p:cNvPicPr>
          <p:nvPr/>
        </p:nvPicPr>
        <p:blipFill>
          <a:blip r:embed="rId2" cstate="print">
            <a:extLst>
              <a:ext uri="{BEBA8EAE-BF5A-486C-A8C5-ECC9F3942E4B}">
                <a14:imgProps xmlns="" xmlns:a14="http://schemas.microsoft.com/office/drawing/2010/main">
                  <a14:imgLayer r:embed="rId3">
                    <a14:imgEffect>
                      <a14:sharpenSoften amount="-4000"/>
                    </a14:imgEffect>
                    <a14:imgEffect>
                      <a14:brightnessContrast bright="4000" contrast="-30000"/>
                    </a14:imgEffect>
                  </a14:imgLayer>
                </a14:imgProps>
              </a:ext>
              <a:ext uri="{28A0092B-C50C-407E-A947-70E740481C1C}">
                <a14:useLocalDpi xmlns="" xmlns:a14="http://schemas.microsoft.com/office/drawing/2010/main" val="0"/>
              </a:ext>
            </a:extLst>
          </a:blip>
          <a:srcRect/>
          <a:stretch>
            <a:fillRect/>
          </a:stretch>
        </p:blipFill>
        <p:spPr bwMode="auto">
          <a:xfrm>
            <a:off x="5436096" y="4157456"/>
            <a:ext cx="3707903" cy="2700543"/>
          </a:xfrm>
          <a:prstGeom prst="rect">
            <a:avLst/>
          </a:prstGeom>
          <a:noFill/>
          <a:ln>
            <a:noFill/>
          </a:ln>
          <a:effectLst>
            <a:glow>
              <a:schemeClr val="accent1"/>
            </a:glow>
            <a:softEdge rad="38100"/>
          </a:effectLst>
          <a:extLst>
            <a:ext uri="{909E8E84-426E-40DD-AFC4-6F175D3DCCD1}">
              <a14:hiddenFill xmlns="" xmlns:a14="http://schemas.microsoft.com/office/drawing/2010/main">
                <a:solidFill>
                  <a:srgbClr val="FFFFFF"/>
                </a:solidFill>
              </a14:hiddenFill>
            </a:ext>
          </a:extLst>
        </p:spPr>
      </p:pic>
      <p:sp>
        <p:nvSpPr>
          <p:cNvPr id="5" name="4 İçerik Yer Tutucusu"/>
          <p:cNvSpPr>
            <a:spLocks noGrp="1"/>
          </p:cNvSpPr>
          <p:nvPr>
            <p:ph idx="1"/>
          </p:nvPr>
        </p:nvSpPr>
        <p:spPr>
          <a:xfrm>
            <a:off x="323528" y="404664"/>
            <a:ext cx="8694712" cy="6264696"/>
          </a:xfrm>
        </p:spPr>
        <p:txBody>
          <a:bodyPr>
            <a:normAutofit fontScale="62500" lnSpcReduction="20000"/>
          </a:bodyPr>
          <a:lstStyle/>
          <a:p>
            <a:pPr algn="ctr">
              <a:buNone/>
            </a:pPr>
            <a:r>
              <a:rPr lang="tr-TR" sz="4500" b="1" u="sng" dirty="0" smtClean="0">
                <a:solidFill>
                  <a:srgbClr val="FF0000"/>
                </a:solidFill>
              </a:rPr>
              <a:t>ÖRTÜLÜ SERMAYE</a:t>
            </a:r>
            <a:endParaRPr lang="tr-TR" sz="4500" dirty="0" smtClean="0">
              <a:solidFill>
                <a:srgbClr val="FF0000"/>
              </a:solidFill>
            </a:endParaRPr>
          </a:p>
          <a:p>
            <a:pPr>
              <a:buNone/>
            </a:pPr>
            <a:endParaRPr lang="tr-TR" dirty="0" smtClean="0"/>
          </a:p>
          <a:p>
            <a:pPr algn="just">
              <a:buFont typeface="Wingdings" pitchFamily="2" charset="2"/>
              <a:buChar char="ü"/>
            </a:pPr>
            <a:r>
              <a:rPr lang="tr-TR" dirty="0" smtClean="0"/>
              <a:t>	</a:t>
            </a:r>
            <a:r>
              <a:rPr lang="tr-TR" dirty="0" smtClean="0">
                <a:latin typeface="Arial" pitchFamily="34" charset="0"/>
                <a:cs typeface="Arial" pitchFamily="34" charset="0"/>
              </a:rPr>
              <a:t>Kurumların </a:t>
            </a:r>
            <a:r>
              <a:rPr lang="tr-TR" u="sng" dirty="0" smtClean="0">
                <a:latin typeface="Arial" pitchFamily="34" charset="0"/>
                <a:cs typeface="Arial" pitchFamily="34" charset="0"/>
              </a:rPr>
              <a:t>Ortaklarından veya ortaklarla ilişkili olan kişilerden</a:t>
            </a:r>
            <a:r>
              <a:rPr lang="tr-TR" dirty="0" smtClean="0">
                <a:latin typeface="Arial" pitchFamily="34" charset="0"/>
                <a:cs typeface="Arial" pitchFamily="34" charset="0"/>
              </a:rPr>
              <a:t> doğrudan veya dolaylı olarak temin ederek kullandıkları borçların hesap dönemi içinde </a:t>
            </a:r>
            <a:r>
              <a:rPr lang="tr-TR" u="sng" dirty="0" smtClean="0">
                <a:latin typeface="Arial" pitchFamily="34" charset="0"/>
                <a:cs typeface="Arial" pitchFamily="34" charset="0"/>
              </a:rPr>
              <a:t>herhangi bir tarihte öz sermayenin üç katını aşan kısmı</a:t>
            </a:r>
            <a:r>
              <a:rPr lang="tr-TR" dirty="0" smtClean="0">
                <a:latin typeface="Arial" pitchFamily="34" charset="0"/>
                <a:cs typeface="Arial" pitchFamily="34" charset="0"/>
              </a:rPr>
              <a:t> örtülü sermayedir.</a:t>
            </a:r>
            <a:endParaRPr lang="tr-TR" sz="2400" dirty="0" smtClean="0">
              <a:latin typeface="Arial" pitchFamily="34" charset="0"/>
              <a:cs typeface="Arial" pitchFamily="34" charset="0"/>
            </a:endParaRPr>
          </a:p>
          <a:p>
            <a:pPr algn="just">
              <a:buNone/>
            </a:pPr>
            <a:r>
              <a:rPr lang="tr-TR" dirty="0" smtClean="0">
                <a:latin typeface="Arial" pitchFamily="34" charset="0"/>
                <a:cs typeface="Arial" pitchFamily="34" charset="0"/>
              </a:rPr>
              <a:t> </a:t>
            </a:r>
            <a:endParaRPr lang="tr-TR" sz="2800" dirty="0" smtClean="0">
              <a:latin typeface="Arial" pitchFamily="34" charset="0"/>
              <a:cs typeface="Arial" pitchFamily="34" charset="0"/>
            </a:endParaRPr>
          </a:p>
          <a:p>
            <a:pPr algn="just">
              <a:buFont typeface="Wingdings" pitchFamily="2" charset="2"/>
              <a:buChar char="ü"/>
            </a:pPr>
            <a:r>
              <a:rPr lang="tr-TR" sz="2800" dirty="0" smtClean="0">
                <a:latin typeface="Arial" pitchFamily="34" charset="0"/>
                <a:cs typeface="Arial" pitchFamily="34" charset="0"/>
              </a:rPr>
              <a:t>	</a:t>
            </a:r>
            <a:r>
              <a:rPr lang="tr-TR" dirty="0" smtClean="0">
                <a:latin typeface="Arial" pitchFamily="34" charset="0"/>
                <a:cs typeface="Arial" pitchFamily="34" charset="0"/>
              </a:rPr>
              <a:t>Hesaplamada kurumun hesap </a:t>
            </a:r>
            <a:r>
              <a:rPr lang="tr-TR" u="sng" dirty="0" smtClean="0">
                <a:latin typeface="Arial" pitchFamily="34" charset="0"/>
                <a:cs typeface="Arial" pitchFamily="34" charset="0"/>
              </a:rPr>
              <a:t>dönemi başındaki </a:t>
            </a:r>
            <a:r>
              <a:rPr lang="tr-TR" dirty="0" smtClean="0">
                <a:latin typeface="Arial" pitchFamily="34" charset="0"/>
                <a:cs typeface="Arial" pitchFamily="34" charset="0"/>
              </a:rPr>
              <a:t>VUK uyarınca tespit edilen </a:t>
            </a:r>
            <a:r>
              <a:rPr lang="tr-TR" u="sng" dirty="0" smtClean="0">
                <a:latin typeface="Arial" pitchFamily="34" charset="0"/>
                <a:cs typeface="Arial" pitchFamily="34" charset="0"/>
              </a:rPr>
              <a:t>öz kaynaklarının toplamı kullanılacaktır.</a:t>
            </a:r>
            <a:r>
              <a:rPr lang="tr-TR" dirty="0" smtClean="0">
                <a:latin typeface="Arial" pitchFamily="34" charset="0"/>
                <a:cs typeface="Arial" pitchFamily="34" charset="0"/>
              </a:rPr>
              <a:t>  </a:t>
            </a:r>
            <a:endParaRPr lang="tr-TR" sz="2400" dirty="0" smtClean="0">
              <a:latin typeface="Arial" pitchFamily="34" charset="0"/>
              <a:cs typeface="Arial" pitchFamily="34" charset="0"/>
            </a:endParaRPr>
          </a:p>
          <a:p>
            <a:pPr algn="just">
              <a:buNone/>
            </a:pPr>
            <a:r>
              <a:rPr lang="tr-TR" dirty="0" smtClean="0">
                <a:latin typeface="Arial" pitchFamily="34" charset="0"/>
                <a:cs typeface="Arial" pitchFamily="34" charset="0"/>
              </a:rPr>
              <a:t> </a:t>
            </a:r>
            <a:r>
              <a:rPr lang="tr-TR" sz="2800" dirty="0" smtClean="0">
                <a:latin typeface="Arial" pitchFamily="34" charset="0"/>
                <a:cs typeface="Arial" pitchFamily="34" charset="0"/>
              </a:rPr>
              <a:t>	</a:t>
            </a:r>
          </a:p>
          <a:p>
            <a:pPr algn="just">
              <a:buFont typeface="Wingdings" pitchFamily="2" charset="2"/>
              <a:buChar char="ü"/>
            </a:pPr>
            <a:r>
              <a:rPr lang="tr-TR" sz="2800" dirty="0" smtClean="0">
                <a:latin typeface="Arial" pitchFamily="34" charset="0"/>
                <a:cs typeface="Arial" pitchFamily="34" charset="0"/>
              </a:rPr>
              <a:t>	</a:t>
            </a:r>
            <a:r>
              <a:rPr lang="tr-TR" u="sng" dirty="0" smtClean="0">
                <a:latin typeface="Arial" pitchFamily="34" charset="0"/>
                <a:cs typeface="Arial" pitchFamily="34" charset="0"/>
              </a:rPr>
              <a:t>Hesap dönemi başındaki sermayesinin negatif olması durumunda</a:t>
            </a:r>
            <a:r>
              <a:rPr lang="tr-TR" dirty="0" smtClean="0">
                <a:latin typeface="Arial" pitchFamily="34" charset="0"/>
                <a:cs typeface="Arial" pitchFamily="34" charset="0"/>
              </a:rPr>
              <a:t>, ortak veya ortakla ilişkili kişilerden yapılan borçlanmaların </a:t>
            </a:r>
            <a:r>
              <a:rPr lang="tr-TR" u="sng" dirty="0" smtClean="0">
                <a:latin typeface="Arial" pitchFamily="34" charset="0"/>
                <a:cs typeface="Arial" pitchFamily="34" charset="0"/>
              </a:rPr>
              <a:t>tamamının</a:t>
            </a:r>
            <a:r>
              <a:rPr lang="tr-TR" dirty="0" smtClean="0">
                <a:latin typeface="Arial" pitchFamily="34" charset="0"/>
                <a:cs typeface="Arial" pitchFamily="34" charset="0"/>
              </a:rPr>
              <a:t> örtülü sermaye olması durumu söz konusudur. </a:t>
            </a:r>
            <a:endParaRPr lang="tr-TR" sz="2400" dirty="0" smtClean="0">
              <a:latin typeface="Arial" pitchFamily="34" charset="0"/>
              <a:cs typeface="Arial" pitchFamily="34" charset="0"/>
            </a:endParaRPr>
          </a:p>
          <a:p>
            <a:pPr algn="just">
              <a:buNone/>
            </a:pPr>
            <a:endParaRPr lang="tr-TR" sz="2800" dirty="0" smtClean="0">
              <a:latin typeface="Arial" pitchFamily="34" charset="0"/>
              <a:cs typeface="Arial" pitchFamily="34" charset="0"/>
            </a:endParaRPr>
          </a:p>
          <a:p>
            <a:pPr algn="just">
              <a:buNone/>
            </a:pPr>
            <a:r>
              <a:rPr lang="tr-TR" b="1" dirty="0" smtClean="0">
                <a:latin typeface="Arial" pitchFamily="34" charset="0"/>
                <a:cs typeface="Arial" pitchFamily="34" charset="0"/>
              </a:rPr>
              <a:t>Örtülü sermaye uygulamasında kriterler;</a:t>
            </a:r>
            <a:endParaRPr lang="tr-TR" sz="2800" dirty="0" smtClean="0">
              <a:latin typeface="Arial" pitchFamily="34" charset="0"/>
              <a:cs typeface="Arial" pitchFamily="34" charset="0"/>
            </a:endParaRP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Ortakla ilişkili kişi/kişiler,</a:t>
            </a:r>
            <a:endParaRPr lang="tr-TR" sz="2800" dirty="0" smtClean="0">
              <a:latin typeface="Arial" pitchFamily="34" charset="0"/>
              <a:cs typeface="Arial" pitchFamily="34" charset="0"/>
            </a:endParaRPr>
          </a:p>
          <a:p>
            <a:pPr algn="just">
              <a:buNone/>
            </a:pPr>
            <a:r>
              <a:rPr lang="tr-TR" dirty="0" smtClean="0">
                <a:latin typeface="Arial" pitchFamily="34" charset="0"/>
                <a:cs typeface="Arial" pitchFamily="34" charset="0"/>
              </a:rPr>
              <a:t>• Borç / Öz sermaye oranı,</a:t>
            </a:r>
            <a:endParaRPr lang="tr-TR" sz="2800" dirty="0" smtClean="0">
              <a:latin typeface="Arial" pitchFamily="34" charset="0"/>
              <a:cs typeface="Arial" pitchFamily="34" charset="0"/>
            </a:endParaRPr>
          </a:p>
          <a:p>
            <a:pPr algn="just">
              <a:buNone/>
            </a:pPr>
            <a:r>
              <a:rPr lang="tr-TR" dirty="0" smtClean="0">
                <a:latin typeface="Arial" pitchFamily="34" charset="0"/>
                <a:cs typeface="Arial" pitchFamily="34" charset="0"/>
              </a:rPr>
              <a:t>• Öz sermaye,</a:t>
            </a:r>
            <a:endParaRPr lang="tr-TR" sz="2800" dirty="0" smtClean="0">
              <a:latin typeface="Arial" pitchFamily="34" charset="0"/>
              <a:cs typeface="Arial" pitchFamily="34" charset="0"/>
            </a:endParaRPr>
          </a:p>
          <a:p>
            <a:pPr algn="just">
              <a:buNone/>
            </a:pPr>
            <a:r>
              <a:rPr lang="tr-TR" dirty="0" smtClean="0">
                <a:latin typeface="Arial" pitchFamily="34" charset="0"/>
                <a:cs typeface="Arial" pitchFamily="34" charset="0"/>
              </a:rPr>
              <a:t>• Borcun işletmede kullanılma şartı</a:t>
            </a:r>
            <a:endParaRPr lang="tr-TR" sz="2800" dirty="0" smtClean="0">
              <a:latin typeface="Arial" pitchFamily="34" charset="0"/>
              <a:cs typeface="Arial" pitchFamily="34" charset="0"/>
            </a:endParaRP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47</a:t>
            </a:fld>
            <a:endParaRPr lang="tr-TR"/>
          </a:p>
        </p:txBody>
      </p:sp>
    </p:spTree>
  </p:cSld>
  <p:clrMapOvr>
    <a:masterClrMapping/>
  </p:clrMapOvr>
  <p:transition spd="slow" advTm="2000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476672"/>
            <a:ext cx="8229600" cy="6120680"/>
          </a:xfrm>
        </p:spPr>
        <p:txBody>
          <a:bodyPr>
            <a:normAutofit fontScale="62500" lnSpcReduction="20000"/>
          </a:bodyPr>
          <a:lstStyle/>
          <a:p>
            <a:endParaRPr lang="tr-TR" dirty="0" smtClean="0"/>
          </a:p>
          <a:p>
            <a:pPr algn="just">
              <a:buFont typeface="Wingdings" panose="05000000000000000000" pitchFamily="2" charset="2"/>
              <a:buChar char="Ø"/>
            </a:pPr>
            <a:r>
              <a:rPr lang="tr-TR" dirty="0" smtClean="0"/>
              <a:t>	</a:t>
            </a:r>
            <a:r>
              <a:rPr lang="tr-TR" b="1" dirty="0" smtClean="0">
                <a:latin typeface="Arial" pitchFamily="34" charset="0"/>
                <a:cs typeface="Arial" pitchFamily="34" charset="0"/>
              </a:rPr>
              <a:t>Örtülü Sermaye Kapsamı Dışında Kalan Borçlar</a:t>
            </a:r>
          </a:p>
          <a:p>
            <a:pPr algn="just">
              <a:buNone/>
            </a:pPr>
            <a:r>
              <a:rPr lang="tr-TR" dirty="0" smtClean="0">
                <a:latin typeface="Arial" pitchFamily="34" charset="0"/>
                <a:cs typeface="Arial" pitchFamily="34" charset="0"/>
              </a:rPr>
              <a:t> </a:t>
            </a:r>
          </a:p>
          <a:p>
            <a:pPr lvl="0" algn="just">
              <a:buFont typeface="Wingdings" pitchFamily="2" charset="2"/>
              <a:buChar char="§"/>
            </a:pPr>
            <a:r>
              <a:rPr lang="tr-TR" dirty="0" smtClean="0">
                <a:latin typeface="Arial" pitchFamily="34" charset="0"/>
                <a:cs typeface="Arial" pitchFamily="34" charset="0"/>
              </a:rPr>
              <a:t>	Kurumun VUK uyarınca tespit edilmiş edilmiş bulunan, Ortakların veya ortaklarla ilişkili kişilerin </a:t>
            </a:r>
            <a:r>
              <a:rPr lang="tr-TR" u="sng" dirty="0" smtClean="0">
                <a:latin typeface="Arial" pitchFamily="34" charset="0"/>
                <a:cs typeface="Arial" pitchFamily="34" charset="0"/>
              </a:rPr>
              <a:t>gayri nakdi teminatıyla üçüncü kişilerden </a:t>
            </a:r>
            <a:r>
              <a:rPr lang="tr-TR" dirty="0" smtClean="0">
                <a:latin typeface="Arial" pitchFamily="34" charset="0"/>
                <a:cs typeface="Arial" pitchFamily="34" charset="0"/>
              </a:rPr>
              <a:t>sağlanan borçlar. </a:t>
            </a:r>
          </a:p>
          <a:p>
            <a:pPr algn="just">
              <a:buNone/>
            </a:pPr>
            <a:r>
              <a:rPr lang="tr-TR" dirty="0" smtClean="0">
                <a:latin typeface="Arial" pitchFamily="34" charset="0"/>
                <a:cs typeface="Arial" pitchFamily="34" charset="0"/>
              </a:rPr>
              <a:t> </a:t>
            </a:r>
          </a:p>
          <a:p>
            <a:pPr lvl="0" algn="just">
              <a:buFont typeface="Wingdings" pitchFamily="2" charset="2"/>
              <a:buChar char="§"/>
            </a:pPr>
            <a:r>
              <a:rPr lang="tr-TR" dirty="0" smtClean="0">
                <a:latin typeface="Arial" pitchFamily="34" charset="0"/>
                <a:cs typeface="Arial" pitchFamily="34" charset="0"/>
              </a:rPr>
              <a:t>	Kurumların iştiraklerinin, ortaklar veya ortaklarla ilişkili kişilerin, banka veya finans kurumları ya da sermaye piyasasından temin ederek </a:t>
            </a:r>
            <a:r>
              <a:rPr lang="tr-TR" u="sng" dirty="0" smtClean="0">
                <a:latin typeface="Arial" pitchFamily="34" charset="0"/>
                <a:cs typeface="Arial" pitchFamily="34" charset="0"/>
              </a:rPr>
              <a:t>aynı şartlarla kullandırdıkları </a:t>
            </a:r>
            <a:r>
              <a:rPr lang="tr-TR" dirty="0" smtClean="0">
                <a:latin typeface="Arial" pitchFamily="34" charset="0"/>
                <a:cs typeface="Arial" pitchFamily="34" charset="0"/>
              </a:rPr>
              <a:t>krediler.</a:t>
            </a:r>
          </a:p>
          <a:p>
            <a:pPr algn="just">
              <a:buNone/>
            </a:pPr>
            <a:r>
              <a:rPr lang="tr-TR" dirty="0" smtClean="0">
                <a:latin typeface="Arial" pitchFamily="34" charset="0"/>
                <a:cs typeface="Arial" pitchFamily="34" charset="0"/>
              </a:rPr>
              <a:t>  </a:t>
            </a:r>
          </a:p>
          <a:p>
            <a:pPr lvl="0" algn="just">
              <a:buFont typeface="Wingdings" pitchFamily="2" charset="2"/>
              <a:buChar char="§"/>
            </a:pPr>
            <a:r>
              <a:rPr lang="tr-TR" dirty="0" smtClean="0">
                <a:latin typeface="Arial" pitchFamily="34" charset="0"/>
                <a:cs typeface="Arial" pitchFamily="34" charset="0"/>
              </a:rPr>
              <a:t>	Bankalar tarafından yapılan borçlanmalar,</a:t>
            </a:r>
          </a:p>
          <a:p>
            <a:pPr algn="just">
              <a:buNone/>
            </a:pPr>
            <a:r>
              <a:rPr lang="tr-TR" dirty="0" smtClean="0">
                <a:latin typeface="Arial" pitchFamily="34" charset="0"/>
                <a:cs typeface="Arial" pitchFamily="34" charset="0"/>
              </a:rPr>
              <a:t> </a:t>
            </a:r>
          </a:p>
          <a:p>
            <a:pPr lvl="0" algn="just">
              <a:buNone/>
            </a:pPr>
            <a:r>
              <a:rPr lang="tr-TR" dirty="0" smtClean="0">
                <a:latin typeface="Arial" pitchFamily="34" charset="0"/>
                <a:cs typeface="Arial" pitchFamily="34" charset="0"/>
              </a:rPr>
              <a:t>	        3226 sayılı Finansal Kiralama Kanunu kapsamında </a:t>
            </a:r>
            <a:r>
              <a:rPr lang="tr-TR" u="sng" dirty="0" smtClean="0">
                <a:latin typeface="Arial" pitchFamily="34" charset="0"/>
                <a:cs typeface="Arial" pitchFamily="34" charset="0"/>
              </a:rPr>
              <a:t>finansal kiralama şirketleri</a:t>
            </a:r>
            <a:r>
              <a:rPr lang="tr-TR" dirty="0" smtClean="0">
                <a:latin typeface="Arial" pitchFamily="34" charset="0"/>
                <a:cs typeface="Arial" pitchFamily="34" charset="0"/>
              </a:rPr>
              <a:t> </a:t>
            </a:r>
          </a:p>
          <a:p>
            <a:pPr algn="just">
              <a:buNone/>
            </a:pPr>
            <a:r>
              <a:rPr lang="tr-TR" dirty="0" smtClean="0">
                <a:latin typeface="Arial" pitchFamily="34" charset="0"/>
                <a:cs typeface="Arial" pitchFamily="34" charset="0"/>
              </a:rPr>
              <a:t>  </a:t>
            </a:r>
          </a:p>
          <a:p>
            <a:pPr lvl="0" algn="just"/>
            <a:r>
              <a:rPr lang="tr-TR" u="sng" dirty="0" smtClean="0">
                <a:latin typeface="Arial" pitchFamily="34" charset="0"/>
                <a:cs typeface="Arial" pitchFamily="34" charset="0"/>
              </a:rPr>
              <a:t>         Finansman ve factoring şirketleri</a:t>
            </a:r>
            <a:r>
              <a:rPr lang="tr-TR" dirty="0" smtClean="0">
                <a:latin typeface="Arial" pitchFamily="34" charset="0"/>
                <a:cs typeface="Arial" pitchFamily="34" charset="0"/>
              </a:rPr>
              <a:t> ile </a:t>
            </a:r>
            <a:r>
              <a:rPr lang="tr-TR" u="sng" dirty="0" smtClean="0">
                <a:latin typeface="Arial" pitchFamily="34" charset="0"/>
                <a:cs typeface="Arial" pitchFamily="34" charset="0"/>
              </a:rPr>
              <a:t>ipotek finansman kuruluşlarının</a:t>
            </a:r>
            <a:r>
              <a:rPr lang="tr-TR" dirty="0" smtClean="0">
                <a:latin typeface="Arial" pitchFamily="34" charset="0"/>
                <a:cs typeface="Arial" pitchFamily="34" charset="0"/>
              </a:rPr>
              <a:t> bu faaliyetleri ile ilgili olarak ortak veya ortaklarla ilişkili kişi sayılan bankalardan yaptıkları borçlanmalar.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48</a:t>
            </a:fld>
            <a:endParaRPr lang="tr-TR"/>
          </a:p>
        </p:txBody>
      </p:sp>
    </p:spTree>
  </p:cSld>
  <p:clrMapOvr>
    <a:masterClrMapping/>
  </p:clrMapOvr>
  <p:transition spd="slow" advTm="2000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332656"/>
            <a:ext cx="8568952" cy="6336704"/>
          </a:xfrm>
        </p:spPr>
        <p:txBody>
          <a:bodyPr>
            <a:normAutofit fontScale="62500" lnSpcReduction="20000"/>
          </a:bodyPr>
          <a:lstStyle/>
          <a:p>
            <a:pPr>
              <a:buNone/>
            </a:pPr>
            <a:r>
              <a:rPr lang="tr-TR" dirty="0" smtClean="0"/>
              <a:t> </a:t>
            </a:r>
          </a:p>
          <a:p>
            <a:pPr algn="just">
              <a:buFont typeface="Wingdings" panose="05000000000000000000" pitchFamily="2" charset="2"/>
              <a:buChar char="Ø"/>
            </a:pPr>
            <a:r>
              <a:rPr lang="tr-TR" dirty="0" smtClean="0"/>
              <a:t>		</a:t>
            </a:r>
            <a:r>
              <a:rPr lang="tr-TR" b="1" u="sng" dirty="0" smtClean="0">
                <a:latin typeface="Arial" pitchFamily="34" charset="0"/>
                <a:cs typeface="Arial" pitchFamily="34" charset="0"/>
              </a:rPr>
              <a:t>Vergisel Sonuçları :</a:t>
            </a:r>
            <a:endParaRPr lang="tr-TR" dirty="0" smtClean="0">
              <a:latin typeface="Arial" pitchFamily="34" charset="0"/>
              <a:cs typeface="Arial" pitchFamily="34" charset="0"/>
            </a:endParaRPr>
          </a:p>
          <a:p>
            <a:pPr algn="just">
              <a:buNone/>
            </a:pPr>
            <a:r>
              <a:rPr lang="tr-TR" b="1" dirty="0" smtClean="0">
                <a:latin typeface="Arial" pitchFamily="34" charset="0"/>
                <a:cs typeface="Arial" pitchFamily="34" charset="0"/>
              </a:rPr>
              <a:t> </a:t>
            </a:r>
            <a:endParaRPr lang="tr-TR" dirty="0" smtClean="0">
              <a:latin typeface="Arial" pitchFamily="34" charset="0"/>
              <a:cs typeface="Arial" pitchFamily="34" charset="0"/>
            </a:endParaRPr>
          </a:p>
          <a:p>
            <a:pPr lvl="0" algn="just">
              <a:buFont typeface="Wingdings" pitchFamily="2" charset="2"/>
              <a:buChar char="ü"/>
            </a:pPr>
            <a:r>
              <a:rPr lang="tr-TR" dirty="0" smtClean="0">
                <a:latin typeface="Arial" pitchFamily="34" charset="0"/>
                <a:cs typeface="Arial" pitchFamily="34" charset="0"/>
              </a:rPr>
              <a:t>	Örtülü sermaye üzerinden ödenen veya hesaplanan </a:t>
            </a:r>
            <a:r>
              <a:rPr lang="tr-TR" u="sng" dirty="0" smtClean="0">
                <a:latin typeface="Arial" pitchFamily="34" charset="0"/>
                <a:cs typeface="Arial" pitchFamily="34" charset="0"/>
              </a:rPr>
              <a:t>faiz,kur farkları ve benzeri giderler kurum kazancının tespitinde gider kabul edilmez.</a:t>
            </a: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a:t>
            </a:r>
            <a:r>
              <a:rPr lang="tr-TR" u="sng" dirty="0" smtClean="0">
                <a:latin typeface="Arial" pitchFamily="34" charset="0"/>
                <a:cs typeface="Arial" pitchFamily="34" charset="0"/>
              </a:rPr>
              <a:t>(</a:t>
            </a:r>
            <a:r>
              <a:rPr lang="tr-TR" dirty="0" smtClean="0">
                <a:latin typeface="Arial" pitchFamily="34" charset="0"/>
                <a:cs typeface="Arial" pitchFamily="34" charset="0"/>
              </a:rPr>
              <a:t>MD.11/b)</a:t>
            </a:r>
          </a:p>
          <a:p>
            <a:pPr algn="just">
              <a:buNone/>
            </a:pPr>
            <a:r>
              <a:rPr lang="tr-TR" dirty="0" smtClean="0">
                <a:latin typeface="Arial" pitchFamily="34" charset="0"/>
                <a:cs typeface="Arial" pitchFamily="34" charset="0"/>
              </a:rPr>
              <a:t> </a:t>
            </a:r>
          </a:p>
          <a:p>
            <a:pPr lvl="0" algn="just">
              <a:buFont typeface="Wingdings" pitchFamily="2" charset="2"/>
              <a:buChar char="ü"/>
            </a:pPr>
            <a:r>
              <a:rPr lang="tr-TR" dirty="0" smtClean="0">
                <a:latin typeface="Arial" pitchFamily="34" charset="0"/>
                <a:cs typeface="Arial" pitchFamily="34" charset="0"/>
              </a:rPr>
              <a:t>	Örtülü sermaye üzerinden </a:t>
            </a:r>
            <a:r>
              <a:rPr lang="tr-TR" u="sng" dirty="0" smtClean="0">
                <a:latin typeface="Arial" pitchFamily="34" charset="0"/>
                <a:cs typeface="Arial" pitchFamily="34" charset="0"/>
              </a:rPr>
              <a:t>kur farkı hariç</a:t>
            </a:r>
            <a:r>
              <a:rPr lang="tr-TR" dirty="0" smtClean="0">
                <a:latin typeface="Arial" pitchFamily="34" charset="0"/>
                <a:cs typeface="Arial" pitchFamily="34" charset="0"/>
              </a:rPr>
              <a:t>, </a:t>
            </a:r>
            <a:r>
              <a:rPr lang="tr-TR" u="sng" dirty="0" smtClean="0">
                <a:latin typeface="Arial" pitchFamily="34" charset="0"/>
                <a:cs typeface="Arial" pitchFamily="34" charset="0"/>
              </a:rPr>
              <a:t>faiz ve benzeri ödemeler veya hesaplanan tutarlar </a:t>
            </a:r>
            <a:r>
              <a:rPr lang="tr-TR" dirty="0" smtClean="0">
                <a:latin typeface="Arial" pitchFamily="34" charset="0"/>
                <a:cs typeface="Arial" pitchFamily="34" charset="0"/>
              </a:rPr>
              <a:t>Örtülü sermaye şartlarının gerçekleştiği hesap döneminin son günü itibariyle </a:t>
            </a:r>
            <a:r>
              <a:rPr lang="tr-TR" u="sng" dirty="0" smtClean="0">
                <a:latin typeface="Arial" pitchFamily="34" charset="0"/>
                <a:cs typeface="Arial" pitchFamily="34" charset="0"/>
              </a:rPr>
              <a:t>dağıtılmış kar payı </a:t>
            </a:r>
            <a:r>
              <a:rPr lang="tr-TR" dirty="0" smtClean="0">
                <a:latin typeface="Arial" pitchFamily="34" charset="0"/>
                <a:cs typeface="Arial" pitchFamily="34" charset="0"/>
              </a:rPr>
              <a:t>veya </a:t>
            </a:r>
            <a:r>
              <a:rPr lang="tr-TR" u="sng" dirty="0" smtClean="0">
                <a:latin typeface="Arial" pitchFamily="34" charset="0"/>
                <a:cs typeface="Arial" pitchFamily="34" charset="0"/>
              </a:rPr>
              <a:t>dar mükellefler için ana merkeze aktarılan tutar sayılır.</a:t>
            </a:r>
            <a:r>
              <a:rPr lang="tr-TR" dirty="0" smtClean="0">
                <a:latin typeface="Arial" pitchFamily="34" charset="0"/>
                <a:cs typeface="Arial" pitchFamily="34" charset="0"/>
              </a:rPr>
              <a:t>	(MD.12/7)</a:t>
            </a:r>
          </a:p>
          <a:p>
            <a:pPr algn="just">
              <a:buNone/>
            </a:pPr>
            <a:r>
              <a:rPr lang="tr-TR" dirty="0" smtClean="0">
                <a:latin typeface="Arial" pitchFamily="34" charset="0"/>
                <a:cs typeface="Arial" pitchFamily="34" charset="0"/>
              </a:rPr>
              <a:t> </a:t>
            </a:r>
          </a:p>
          <a:p>
            <a:pPr lvl="0" algn="just">
              <a:buFont typeface="Wingdings" pitchFamily="2" charset="2"/>
              <a:buChar char="ü"/>
            </a:pPr>
            <a:r>
              <a:rPr lang="tr-TR" dirty="0" smtClean="0">
                <a:latin typeface="Arial" pitchFamily="34" charset="0"/>
                <a:cs typeface="Arial" pitchFamily="34" charset="0"/>
              </a:rPr>
              <a:t>	Dağıtılmış sayılan kar payının Stopaj uygulaması açısından </a:t>
            </a:r>
            <a:r>
              <a:rPr lang="tr-TR" u="sng" dirty="0" smtClean="0">
                <a:latin typeface="Arial" pitchFamily="34" charset="0"/>
                <a:cs typeface="Arial" pitchFamily="34" charset="0"/>
              </a:rPr>
              <a:t>Net Kar Payı</a:t>
            </a:r>
            <a:r>
              <a:rPr lang="tr-TR" dirty="0" smtClean="0">
                <a:latin typeface="Arial" pitchFamily="34" charset="0"/>
                <a:cs typeface="Arial" pitchFamily="34" charset="0"/>
              </a:rPr>
              <a:t> olarak kabul edilmesi ve brüte tamamlanması gerekir.</a:t>
            </a:r>
          </a:p>
          <a:p>
            <a:pPr lvl="0"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a:t>
            </a:r>
          </a:p>
          <a:p>
            <a:pPr lvl="0" algn="just">
              <a:buFont typeface="Wingdings" pitchFamily="2" charset="2"/>
              <a:buChar char="ü"/>
            </a:pPr>
            <a:r>
              <a:rPr lang="tr-TR" dirty="0" smtClean="0">
                <a:latin typeface="Arial" pitchFamily="34" charset="0"/>
                <a:cs typeface="Arial" pitchFamily="34" charset="0"/>
              </a:rPr>
              <a:t>	Bulunan brüt tutar üzerinden </a:t>
            </a:r>
            <a:r>
              <a:rPr lang="tr-TR" u="sng" dirty="0" smtClean="0">
                <a:latin typeface="Arial" pitchFamily="34" charset="0"/>
                <a:cs typeface="Arial" pitchFamily="34" charset="0"/>
              </a:rPr>
              <a:t>ortakların hukuki niteliğine göre belirlenen oranlarda vergi kesintisi</a:t>
            </a:r>
            <a:r>
              <a:rPr lang="tr-TR" dirty="0" smtClean="0">
                <a:latin typeface="Arial" pitchFamily="34" charset="0"/>
                <a:cs typeface="Arial" pitchFamily="34" charset="0"/>
              </a:rPr>
              <a:t> yapılmalıdır. </a:t>
            </a:r>
          </a:p>
          <a:p>
            <a:pPr>
              <a:buNone/>
            </a:pPr>
            <a:r>
              <a:rPr lang="tr-TR" dirty="0" smtClean="0"/>
              <a:t> </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49</a:t>
            </a:fld>
            <a:endParaRPr lang="tr-TR"/>
          </a:p>
        </p:txBody>
      </p:sp>
    </p:spTree>
  </p:cSld>
  <p:clrMapOvr>
    <a:masterClrMapping/>
  </p:clrMapOvr>
  <p:transition spd="slow" advTm="2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Alt Başlık"/>
          <p:cNvSpPr txBox="1">
            <a:spLocks/>
          </p:cNvSpPr>
          <p:nvPr/>
        </p:nvSpPr>
        <p:spPr>
          <a:xfrm>
            <a:off x="179512" y="260648"/>
            <a:ext cx="8712968" cy="6336704"/>
          </a:xfrm>
          <a:prstGeom prst="rect">
            <a:avLst/>
          </a:prstGeom>
        </p:spPr>
        <p:txBody>
          <a:bodyPr>
            <a:normAutofit fontScale="32500" lnSpcReduction="20000"/>
          </a:bodyPr>
          <a:lstStyle/>
          <a:p>
            <a:pPr marL="342900" marR="0" lvl="0" indent="-342900" algn="just" defTabSz="914400" rtl="0" eaLnBrk="1" fontAlgn="auto" latinLnBrk="0" hangingPunct="1">
              <a:lnSpc>
                <a:spcPct val="100000"/>
              </a:lnSpc>
              <a:spcBef>
                <a:spcPct val="20000"/>
              </a:spcBef>
              <a:spcAft>
                <a:spcPts val="0"/>
              </a:spcAft>
              <a:buClrTx/>
              <a:buSzTx/>
              <a:tabLst/>
              <a:defRPr/>
            </a:pPr>
            <a:endParaRPr kumimoji="0" lang="tr-TR" sz="6400" b="1"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857250" marR="0" lvl="0" indent="-8572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tr-TR" sz="6400" b="1"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rPr>
              <a:t>Muhasebe</a:t>
            </a:r>
            <a:r>
              <a:rPr kumimoji="0" lang="tr-TR" sz="6400" b="1" i="0" u="sng" strike="noStrike" kern="1200" cap="none" spc="0" normalizeH="0" noProof="0" dirty="0" smtClean="0">
                <a:ln>
                  <a:noFill/>
                </a:ln>
                <a:solidFill>
                  <a:schemeClr val="tx1"/>
                </a:solidFill>
                <a:effectLst/>
                <a:uLnTx/>
                <a:uFillTx/>
                <a:latin typeface="Arial" pitchFamily="34" charset="0"/>
                <a:ea typeface="+mn-ea"/>
                <a:cs typeface="Arial" pitchFamily="34" charset="0"/>
              </a:rPr>
              <a:t> İçi Envanter İşlemleri</a:t>
            </a:r>
          </a:p>
          <a:p>
            <a:pPr marL="342900" marR="0" lvl="0" indent="-342900" algn="just" defTabSz="914400" rtl="0" eaLnBrk="1" fontAlgn="auto" latinLnBrk="0" hangingPunct="1">
              <a:lnSpc>
                <a:spcPct val="100000"/>
              </a:lnSpc>
              <a:spcBef>
                <a:spcPct val="20000"/>
              </a:spcBef>
              <a:spcAft>
                <a:spcPts val="0"/>
              </a:spcAft>
              <a:buClrTx/>
              <a:buSzTx/>
              <a:tabLst/>
              <a:defRPr/>
            </a:pPr>
            <a:endParaRPr kumimoji="0" lang="tr-TR" sz="6400" b="1"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64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tr-TR" sz="68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Dönem sonu muhasebe</a:t>
            </a:r>
            <a:r>
              <a:rPr kumimoji="0" lang="tr-TR" sz="6800" i="0" u="none" strike="noStrike" kern="1200" cap="none" spc="0" normalizeH="0" noProof="0" dirty="0" smtClean="0">
                <a:ln>
                  <a:noFill/>
                </a:ln>
                <a:solidFill>
                  <a:schemeClr val="tx1"/>
                </a:solidFill>
                <a:effectLst/>
                <a:uLnTx/>
                <a:uFillTx/>
                <a:latin typeface="Arial" pitchFamily="34" charset="0"/>
                <a:ea typeface="+mn-ea"/>
                <a:cs typeface="Arial" pitchFamily="34" charset="0"/>
              </a:rPr>
              <a:t> kayıtları olarak da ifade edilen bu aşamada muhasebe dışı envanter çalışmaları ile belirlenen tutarlar, muhasebe defterine kayıt edilir. Yapılacak envanter kayıtları muhasebe dışı envanter kayıtlarında tespit edilen tutarlar esas alınarak yukarıda belirttiğimiz işlemleri kapsamına alacak bir biçimde yapılmalıdır. Özetle bu aşamada ; varlık, kaynak, maliyet, gider ve gelir hesaplarıyla ilgili mutabakat sağlama kayıtları, Türk ve yabancı para ile ilgili değerleme farklarına ait kayıtlar, yeniden değerleme ait kayıtlar, aktif değer düşüklüğüne ve kıdem tazminatlarına karşılık ayırma kayıtları, amortisman ayırma kayıtları, alacak ve borç senetleri reeskontu ayırma kayıtları, şüpheli alacak karşılıkları ayırma kayıtları, dönen varlıklarda, duran varlıklarda, kısa ve uzun vadeli yabancı kaynaklarda dönem ayırma kayıtları, varlıkların ve yabancı kaynakların likidite ve istenme (geri ödeme) durumlarına göre sınıflandırılmasına ait kayıtlar, ortak giderleri dağıtma kayıtları, maliyet hesaplarına yansıtma ve kapatma kayıtları, satışların maliyetini belirleme kayıtları yapılır. </a:t>
            </a:r>
            <a:endParaRPr kumimoji="0" lang="tr-TR" sz="68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68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endParaRPr kumimoji="0" lang="tr-TR" sz="6800" i="0" u="none" strike="noStrike" kern="1200" cap="none" spc="0" normalizeH="0" baseline="0" noProof="0" dirty="0">
              <a:ln>
                <a:noFill/>
              </a:ln>
              <a:solidFill>
                <a:schemeClr val="tx1"/>
              </a:solidFill>
              <a:effectLst/>
              <a:uLnTx/>
              <a:uFillTx/>
              <a:latin typeface="+mn-lt"/>
              <a:ea typeface="+mn-ea"/>
              <a:cs typeface="+mn-cs"/>
            </a:endParaRPr>
          </a:p>
        </p:txBody>
      </p:sp>
      <p:sp>
        <p:nvSpPr>
          <p:cNvPr id="3" name="2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4" name="3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transition advTm="2000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404664"/>
            <a:ext cx="8507288" cy="6264696"/>
          </a:xfrm>
        </p:spPr>
        <p:txBody>
          <a:bodyPr>
            <a:normAutofit fontScale="62500" lnSpcReduction="20000"/>
          </a:bodyPr>
          <a:lstStyle/>
          <a:p>
            <a:pPr algn="ctr">
              <a:buNone/>
            </a:pPr>
            <a:r>
              <a:rPr lang="tr-TR" b="1" dirty="0" smtClean="0"/>
              <a:t>	</a:t>
            </a:r>
            <a:r>
              <a:rPr lang="tr-TR" sz="4600" b="1" u="sng" dirty="0" smtClean="0">
                <a:solidFill>
                  <a:srgbClr val="FF0000"/>
                </a:solidFill>
              </a:rPr>
              <a:t>SERMAYE AZALTIMI</a:t>
            </a:r>
            <a:endParaRPr lang="tr-TR" sz="4600" dirty="0" smtClean="0">
              <a:solidFill>
                <a:srgbClr val="FF0000"/>
              </a:solidFill>
            </a:endParaRPr>
          </a:p>
          <a:p>
            <a:pPr>
              <a:buNone/>
            </a:pPr>
            <a:r>
              <a:rPr lang="tr-TR" dirty="0" smtClean="0"/>
              <a:t> </a:t>
            </a:r>
          </a:p>
          <a:p>
            <a:pPr algn="just">
              <a:buNone/>
            </a:pPr>
            <a:r>
              <a:rPr lang="tr-TR" dirty="0" smtClean="0"/>
              <a:t>		</a:t>
            </a:r>
            <a:r>
              <a:rPr lang="tr-TR" b="1" dirty="0" smtClean="0">
                <a:latin typeface="Arial" pitchFamily="34" charset="0"/>
                <a:cs typeface="Arial" pitchFamily="34" charset="0"/>
              </a:rPr>
              <a:t>1.KAYNAK</a:t>
            </a:r>
          </a:p>
          <a:p>
            <a:pPr algn="just">
              <a:buNone/>
            </a:pPr>
            <a:endParaRPr lang="tr-TR" b="1" dirty="0" smtClean="0">
              <a:latin typeface="Arial" pitchFamily="34" charset="0"/>
              <a:cs typeface="Arial" pitchFamily="34" charset="0"/>
            </a:endParaRPr>
          </a:p>
          <a:p>
            <a:pPr algn="just">
              <a:buNone/>
            </a:pPr>
            <a:r>
              <a:rPr lang="tr-TR" dirty="0" smtClean="0">
                <a:latin typeface="Arial" pitchFamily="34" charset="0"/>
                <a:cs typeface="Arial" pitchFamily="34" charset="0"/>
              </a:rPr>
              <a:t>		Sermaye </a:t>
            </a:r>
            <a:r>
              <a:rPr lang="tr-TR" dirty="0" err="1" smtClean="0">
                <a:latin typeface="Arial" pitchFamily="34" charset="0"/>
                <a:cs typeface="Arial" pitchFamily="34" charset="0"/>
              </a:rPr>
              <a:t>azaltımının</a:t>
            </a:r>
            <a:r>
              <a:rPr lang="tr-TR" dirty="0" smtClean="0">
                <a:latin typeface="Arial" pitchFamily="34" charset="0"/>
                <a:cs typeface="Arial" pitchFamily="34" charset="0"/>
              </a:rPr>
              <a:t>, ortaklar tarafından nakden veya aynen yapılan ödemelerden kaynaklanması halinde, ortakların esas olarak işletmeye koydukları sermayeyi Türk Ticaret Kanunu hükümleri çerçevesinde geri almış olmaları nedeniyle mükellefiyet statüsüne bakılmaksızın vergilendirme işlemi yapılmayacaktır.</a:t>
            </a:r>
          </a:p>
          <a:p>
            <a:pPr algn="just"/>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Yapılacak olan sermaye azaltımın da da, öncelikle yeniden değerleme değer artış fonu  ve geçmiş yıl kârlarının işletmeden çekildiğinin kabulü gerekmekte olup, azaltılan sermaye tutarı, yeniden değerleme değer artış fonu ve geçmiş yıl karları tutarından fazla ise, fazlalığın şirket ortakları tarafından nakit olarak konulan sermayeden kaynaklandığı kabul edilecektir.</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Bu hüküm ve açıklamalara göre;</a:t>
            </a:r>
          </a:p>
          <a:p>
            <a:pPr algn="just">
              <a:buNone/>
            </a:pPr>
            <a:r>
              <a:rPr lang="tr-TR" dirty="0" smtClean="0">
                <a:latin typeface="Arial" pitchFamily="34" charset="0"/>
                <a:cs typeface="Arial" pitchFamily="34" charset="0"/>
              </a:rPr>
              <a:t>		Daha önceki yıllarda şirket sermayesine eklenmiş olan geçmiş yıl karlarının, şirketin sermaye azaltımı yapılması sebebiyle ortaklara dağıtılması durumunda, kar dağıtımına bağlı vergi kesintisi yapılması,</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50</a:t>
            </a:fld>
            <a:endParaRPr lang="tr-TR"/>
          </a:p>
        </p:txBody>
      </p:sp>
    </p:spTree>
  </p:cSld>
  <p:clrMapOvr>
    <a:masterClrMapping/>
  </p:clrMapOvr>
  <p:transition spd="slow" advTm="20000"/>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332656"/>
            <a:ext cx="8712968" cy="6336704"/>
          </a:xfrm>
        </p:spPr>
        <p:txBody>
          <a:bodyPr>
            <a:normAutofit fontScale="32500" lnSpcReduction="20000"/>
          </a:bodyPr>
          <a:lstStyle/>
          <a:p>
            <a:pPr algn="just">
              <a:buNone/>
            </a:pPr>
            <a:r>
              <a:rPr lang="tr-TR" dirty="0" smtClean="0"/>
              <a:t>		</a:t>
            </a:r>
          </a:p>
          <a:p>
            <a:pPr algn="just">
              <a:buNone/>
            </a:pPr>
            <a:r>
              <a:rPr lang="tr-TR" sz="5500" dirty="0" smtClean="0">
                <a:latin typeface="Arial" pitchFamily="34" charset="0"/>
                <a:cs typeface="Arial" pitchFamily="34" charset="0"/>
              </a:rPr>
              <a:t>		Daha önce sermayeye eklenmiş olan yeniden değerleme değer artış fonunun, şirketin sermaye azaltımı yapılması sebebiyle ortaklara dağıtılması halinde, işletmeden çekilen tutarların öncelikle kurumlar vergisine, vergi sonrası dağıtılan kazanç da kâr dağıtımına bağlı vergi kesintisine tabi tutulması,</a:t>
            </a:r>
          </a:p>
          <a:p>
            <a:pPr algn="just">
              <a:buNone/>
            </a:pPr>
            <a:endParaRPr lang="tr-TR" sz="5500" dirty="0" smtClean="0">
              <a:latin typeface="Arial" pitchFamily="34" charset="0"/>
              <a:cs typeface="Arial" pitchFamily="34" charset="0"/>
            </a:endParaRPr>
          </a:p>
          <a:p>
            <a:pPr algn="just">
              <a:buNone/>
            </a:pPr>
            <a:r>
              <a:rPr lang="tr-TR" sz="5500" dirty="0" smtClean="0">
                <a:latin typeface="Arial" pitchFamily="34" charset="0"/>
                <a:cs typeface="Arial" pitchFamily="34" charset="0"/>
              </a:rPr>
              <a:t>		Şirket ortakları tarafından şirkete nakden veya aynen konulan sermaye ticari kazancın bir unsuru olmadığından, sermaye azaltılmasına konu edilen tutar üzerinden vergi hesaplanmaması ve stopaj yapılmaması gerekmektedir.]</a:t>
            </a:r>
          </a:p>
          <a:p>
            <a:pPr algn="just">
              <a:buNone/>
            </a:pPr>
            <a:endParaRPr lang="tr-TR" sz="5500" dirty="0" smtClean="0">
              <a:latin typeface="Arial" pitchFamily="34" charset="0"/>
              <a:cs typeface="Arial" pitchFamily="34" charset="0"/>
            </a:endParaRPr>
          </a:p>
          <a:p>
            <a:pPr algn="just">
              <a:buNone/>
            </a:pPr>
            <a:r>
              <a:rPr lang="tr-TR" sz="5500" dirty="0" smtClean="0">
                <a:latin typeface="Arial" pitchFamily="34" charset="0"/>
                <a:cs typeface="Arial" pitchFamily="34" charset="0"/>
              </a:rPr>
              <a:t>		Bu özelge ile; azaltılan sermayenin bünyesinde ortaklar tarafından nakdi veya ayni sermaye dışında  yeniden değerlenme değer artış fonu ile geçmiş yıl kârlarının bulunması durumunda, yapılacak sermaye azaltımında öncelikli olarak yeniden değerleme değer artış fonu ve geçmiş yıl kârlarının işletmeden çekildiğinin kabulü gerektiği belirtilerek gerekli vergilemenin yapılacağı, azaltılan sermaye tutarının yeniden değerleme değer artış fonu ile geçmiş yıl kârları toplamından fazla olması durumunda aşan kısmın, ortaklar tarafından konulan nakdi veya ayni sermaye kabul edilerek herhangi bir vergileme yapılmaması gerektiği açıklanmıştır</a:t>
            </a:r>
          </a:p>
          <a:p>
            <a:pPr algn="just">
              <a:buNone/>
            </a:pPr>
            <a:endParaRPr lang="tr-TR" sz="5500" dirty="0" smtClean="0">
              <a:latin typeface="Arial" pitchFamily="34" charset="0"/>
              <a:cs typeface="Arial" pitchFamily="34" charset="0"/>
            </a:endParaRPr>
          </a:p>
          <a:p>
            <a:pPr algn="just">
              <a:buNone/>
            </a:pPr>
            <a:r>
              <a:rPr lang="tr-TR" sz="5500" dirty="0" smtClean="0">
                <a:latin typeface="Arial" pitchFamily="34" charset="0"/>
                <a:cs typeface="Arial" pitchFamily="34" charset="0"/>
              </a:rPr>
              <a:t>		Burada öncelikli olarak belirtilmesi gereken husus, enflasyon düzeltmesi işlemlerinin yapıldığı yılda ilgili işletmeler sermayeye ilave edilen yeniden değerleme değer artış fonlarını, sonuç itibariyle, aşağıda belirtilen kayıtla iptal etmeleri, yani sermaye hesabından çıkartarak enflasyon düzetme kâr/zarar hesabına aktarmış  olmaları gerekmektedir</a:t>
            </a:r>
            <a:r>
              <a:rPr lang="tr-TR" sz="3800" dirty="0" smtClean="0">
                <a:latin typeface="Arial" pitchFamily="34" charset="0"/>
                <a:cs typeface="Arial" pitchFamily="34" charset="0"/>
              </a:rPr>
              <a:t>.</a:t>
            </a:r>
          </a:p>
          <a:p>
            <a:pPr algn="just"/>
            <a:endParaRPr lang="tr-TR" sz="3800"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51</a:t>
            </a:fld>
            <a:endParaRPr lang="tr-TR"/>
          </a:p>
        </p:txBody>
      </p:sp>
    </p:spTree>
  </p:cSld>
  <p:clrMapOvr>
    <a:masterClrMapping/>
  </p:clrMapOvr>
  <p:transition spd="slow" advTm="20000"/>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476672"/>
            <a:ext cx="8229600" cy="6192688"/>
          </a:xfrm>
        </p:spPr>
        <p:txBody>
          <a:bodyPr>
            <a:normAutofit fontScale="62500" lnSpcReduction="20000"/>
          </a:bodyPr>
          <a:lstStyle/>
          <a:p>
            <a:pPr algn="just">
              <a:buNone/>
            </a:pPr>
            <a:r>
              <a:rPr lang="tr-TR" dirty="0" smtClean="0"/>
              <a:t>	</a:t>
            </a:r>
            <a:r>
              <a:rPr lang="tr-TR" dirty="0" smtClean="0">
                <a:latin typeface="Arial" pitchFamily="34" charset="0"/>
                <a:cs typeface="Arial" pitchFamily="34" charset="0"/>
              </a:rPr>
              <a:t>----------------------------------------/------------------------------------------------ </a:t>
            </a:r>
          </a:p>
          <a:p>
            <a:pPr algn="just">
              <a:buNone/>
            </a:pPr>
            <a:r>
              <a:rPr lang="tr-TR" dirty="0" smtClean="0">
                <a:latin typeface="Arial" pitchFamily="34" charset="0"/>
                <a:cs typeface="Arial" pitchFamily="34" charset="0"/>
              </a:rPr>
              <a:t>	500 SERMAYE HESABI                                       ………………..TL</a:t>
            </a:r>
          </a:p>
          <a:p>
            <a:pPr algn="just">
              <a:buNone/>
            </a:pPr>
            <a:r>
              <a:rPr lang="tr-TR" dirty="0" smtClean="0">
                <a:latin typeface="Arial" pitchFamily="34" charset="0"/>
                <a:cs typeface="Arial" pitchFamily="34" charset="0"/>
              </a:rPr>
              <a:t>	         648 ENFLASYON DÜZELMESİ K/Z                                            …………………TL</a:t>
            </a:r>
          </a:p>
          <a:p>
            <a:pPr algn="just">
              <a:buNone/>
            </a:pPr>
            <a:r>
              <a:rPr lang="tr-TR" dirty="0" smtClean="0">
                <a:latin typeface="Arial" pitchFamily="34" charset="0"/>
                <a:cs typeface="Arial" pitchFamily="34" charset="0"/>
              </a:rPr>
              <a:t>	--------------------------------------/-------------------------------------------------- </a:t>
            </a:r>
          </a:p>
          <a:p>
            <a:pPr algn="just">
              <a:buNone/>
            </a:pPr>
            <a:r>
              <a:rPr lang="tr-TR" dirty="0" smtClean="0">
                <a:latin typeface="Arial" pitchFamily="34" charset="0"/>
                <a:cs typeface="Arial" pitchFamily="34" charset="0"/>
              </a:rPr>
              <a:t>		</a:t>
            </a:r>
          </a:p>
          <a:p>
            <a:pPr algn="just">
              <a:buNone/>
            </a:pPr>
            <a:r>
              <a:rPr lang="tr-TR" dirty="0" smtClean="0">
                <a:latin typeface="Arial" pitchFamily="34" charset="0"/>
                <a:cs typeface="Arial" pitchFamily="34" charset="0"/>
              </a:rPr>
              <a:t>		Dolayısıyla işletmelerin sermayelerinde böyle bir fonun varlığından söz edilemez. Ancak yeniden değerleme değer artış fonunu da bünyesinde barındıran enflasyon düzeltme kârlarından enflasyon düzeltme zararlarının mahsubundan sonra kalan farkın sermayeye ilavesi sonrasında sermaye azaltmasına gidilmesinde, yeniden değerleme değer artış fonu olarak değil, enflasyon düzeltme farklarının işletmeden çekilmesi olarak cari dönem karı ile irtibatlandırılmaksızın önce kurumlar vergisine ve daha sonrada %15 kâr dağıtım stopajına tabi tutulması gerekir.</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Özelgede vergilendirme ile ilgili olarak değinilmesi gereken ikinci husus; “Yapılacak olan sermaye azaltımında da, öncelikli olarak yeniden değerleme değer artış fonu (bize göre enflasyon düzelme olumlu farkı) ile geçmiş yıl karlarının işletmeden çekildiğinin kabulü gerektiği” belirlemesinin yasal dayanağı bulunmamaktadır</a:t>
            </a:r>
            <a:endParaRPr lang="tr-TR"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52</a:t>
            </a:fld>
            <a:endParaRPr lang="tr-TR"/>
          </a:p>
        </p:txBody>
      </p:sp>
    </p:spTree>
  </p:cSld>
  <p:clrMapOvr>
    <a:masterClrMapping/>
  </p:clrMapOvr>
  <p:transition spd="slow" advTm="20000"/>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332656"/>
            <a:ext cx="8640960" cy="6336704"/>
          </a:xfrm>
        </p:spPr>
        <p:txBody>
          <a:bodyPr>
            <a:normAutofit fontScale="62500" lnSpcReduction="20000"/>
          </a:bodyPr>
          <a:lstStyle/>
          <a:p>
            <a:pPr algn="just">
              <a:buNone/>
            </a:pPr>
            <a:r>
              <a:rPr lang="tr-TR" dirty="0" smtClean="0"/>
              <a:t>		</a:t>
            </a:r>
            <a:r>
              <a:rPr lang="tr-TR" dirty="0" smtClean="0">
                <a:latin typeface="Arial" pitchFamily="34" charset="0"/>
                <a:cs typeface="Arial" pitchFamily="34" charset="0"/>
              </a:rPr>
              <a:t>Bu durumda sermaye azaltılması nedeniyle ortaklara iade edilen sermaye paylarının vergilendirilmesinde dikkate alınacak vergi matrahın hesaplanmasına yönelik görüşlere aşağıda yer verilmiştir.</a:t>
            </a:r>
          </a:p>
          <a:p>
            <a:pPr algn="just">
              <a:buFont typeface="Wingdings" panose="05000000000000000000" pitchFamily="2" charset="2"/>
              <a:buChar char="Ø"/>
            </a:pPr>
            <a:r>
              <a:rPr lang="tr-TR" b="1" dirty="0" smtClean="0">
                <a:latin typeface="Arial" pitchFamily="34" charset="0"/>
                <a:cs typeface="Arial" pitchFamily="34" charset="0"/>
              </a:rPr>
              <a:t>		Birinci Görüş:</a:t>
            </a:r>
            <a:r>
              <a:rPr lang="tr-TR" dirty="0" smtClean="0">
                <a:latin typeface="Arial" pitchFamily="34" charset="0"/>
                <a:cs typeface="Arial" pitchFamily="34" charset="0"/>
              </a:rPr>
              <a:t> Bu görüşe göre sermayenin azaltılmasında ilk giren ilk çıkar yöntemi uygulanmalıdır. Burada azaltılan sermayenin ilk konulan kuruluş sermayesinden başlanılarak son artırılan sermayeye doğru bir sıra takip edilmesi gerekmektedir.</a:t>
            </a:r>
          </a:p>
          <a:p>
            <a:pPr algn="just">
              <a:buFont typeface="Wingdings" panose="05000000000000000000" pitchFamily="2" charset="2"/>
              <a:buChar char="Ø"/>
            </a:pPr>
            <a:r>
              <a:rPr lang="tr-TR" b="1" dirty="0" smtClean="0">
                <a:latin typeface="Arial" pitchFamily="34" charset="0"/>
                <a:cs typeface="Arial" pitchFamily="34" charset="0"/>
              </a:rPr>
              <a:t>		İkinci Görüş:  </a:t>
            </a:r>
            <a:r>
              <a:rPr lang="tr-TR" dirty="0" smtClean="0">
                <a:latin typeface="Arial" pitchFamily="34" charset="0"/>
                <a:cs typeface="Arial" pitchFamily="34" charset="0"/>
              </a:rPr>
              <a:t>Bu görüşe göre sermayenin azaltılmasında son giren ilk çıkar yöntemi uygulanmalıdır. Burada azaltılan sermayenin öncelikli olarak son sermaye artırımından yapılması kabul edilerek ilk kuruluş sermayesine doğru bir sıra takip edilmesi gerekmektedir.</a:t>
            </a:r>
          </a:p>
          <a:p>
            <a:pPr algn="just">
              <a:buFont typeface="Wingdings" panose="05000000000000000000" pitchFamily="2" charset="2"/>
              <a:buChar char="Ø"/>
            </a:pPr>
            <a:r>
              <a:rPr lang="tr-TR" b="1" dirty="0" smtClean="0">
                <a:latin typeface="Arial" pitchFamily="34" charset="0"/>
                <a:cs typeface="Arial" pitchFamily="34" charset="0"/>
              </a:rPr>
              <a:t>		Üçüncü Görüş: </a:t>
            </a:r>
            <a:r>
              <a:rPr lang="tr-TR" dirty="0" smtClean="0">
                <a:latin typeface="Arial" pitchFamily="34" charset="0"/>
                <a:cs typeface="Arial" pitchFamily="34" charset="0"/>
              </a:rPr>
              <a:t>Bu görüşe göre sermayenin azaltılmasında sermaye yapısını oluşturan tüm unsurların toplam sermaye içindeki oranları dikkate alınarak, her sermaye unsurdan azaltma yapılmış olduğu esasına dayanır.</a:t>
            </a:r>
          </a:p>
          <a:p>
            <a:pPr algn="just">
              <a:buNone/>
            </a:pPr>
            <a:r>
              <a:rPr lang="tr-TR" dirty="0" smtClean="0">
                <a:latin typeface="Arial" pitchFamily="34" charset="0"/>
                <a:cs typeface="Arial" pitchFamily="34" charset="0"/>
              </a:rPr>
              <a:t>		Bu yöntemlerden birinin kullanılarak azaltılan sermayenin hangi unsurlardan kaynaklandığı belirlenir ve buna göre yukarıdaki açıklamalar doğrultusunda gerekli vergileme işlemleri yapılır.</a:t>
            </a:r>
          </a:p>
          <a:p>
            <a:pPr algn="just">
              <a:buNone/>
            </a:pPr>
            <a:r>
              <a:rPr lang="tr-TR" dirty="0" smtClean="0">
                <a:latin typeface="Arial" pitchFamily="34" charset="0"/>
                <a:cs typeface="Arial" pitchFamily="34" charset="0"/>
              </a:rPr>
              <a:t>		Bu üç farkı yöntemin kullanılması farklı sonuçlar doğurduğu gerçeği göz önüne alınarak ve  uygulama birliğinin ve vergilemede adaletin sağlanması bakımında yapılan vergi düzenlemelerinde konunun ele alınarak yasal bir düzenleme yapılmasının daha doğru bir yaklaşım olacağını belirtmek yerinde olacaktır..</a:t>
            </a:r>
          </a:p>
          <a:p>
            <a:pPr algn="just"/>
            <a:endParaRPr lang="tr-TR"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53</a:t>
            </a:fld>
            <a:endParaRPr lang="tr-TR"/>
          </a:p>
        </p:txBody>
      </p:sp>
    </p:spTree>
  </p:cSld>
  <p:clrMapOvr>
    <a:masterClrMapping/>
  </p:clrMapOvr>
  <p:transition spd="slow" advTm="20000"/>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332656"/>
            <a:ext cx="8229600" cy="6264696"/>
          </a:xfrm>
        </p:spPr>
        <p:txBody>
          <a:bodyPr>
            <a:normAutofit fontScale="62500" lnSpcReduction="20000"/>
          </a:bodyPr>
          <a:lstStyle/>
          <a:p>
            <a:pPr algn="just">
              <a:buNone/>
            </a:pPr>
            <a:r>
              <a:rPr lang="tr-TR" b="1" dirty="0" smtClean="0">
                <a:latin typeface="Arial" pitchFamily="34" charset="0"/>
                <a:cs typeface="Arial" pitchFamily="34" charset="0"/>
              </a:rPr>
              <a:t>	</a:t>
            </a:r>
            <a:r>
              <a:rPr lang="tr-TR" b="1" u="sng" dirty="0" smtClean="0">
                <a:latin typeface="Arial" pitchFamily="34" charset="0"/>
                <a:cs typeface="Arial" pitchFamily="34" charset="0"/>
              </a:rPr>
              <a:t>2. KAYNAK</a:t>
            </a:r>
            <a:r>
              <a:rPr lang="tr-TR" b="1" dirty="0" smtClean="0">
                <a:latin typeface="Arial" pitchFamily="34" charset="0"/>
                <a:cs typeface="Arial" pitchFamily="34" charset="0"/>
              </a:rPr>
              <a:t> </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Şirketlerce yapılacak sermaye azaltımı işlemlerinde; öncelikle sermayeye eklenmiş olan enflasyon düzeltmesi farklarının, yeniden değerleme değer artış fonunun, maddi duran varlıklar yeniden değerleme artış fonunun, iştirakler yeniden değerleme artışlarının ve maliyet artış fonunun, daha sonra gayrimenkul satış kazancı ile diğer istisna kazançlardan kaynaklanan ve  geçmiş yıl kârlarının işletmeden çekildiğinin kabulü gerekmekte olup azaltılan sermaye tutarı bunların toplam tutarından fazla ise fazlalığın, şirket ortakları tarafından nakit olarak konulan sermayeden kaynaklandığı kabul edilecektir.</a:t>
            </a:r>
          </a:p>
          <a:p>
            <a:pPr algn="just">
              <a:buNone/>
            </a:pPr>
            <a:endParaRPr lang="tr-TR" dirty="0" smtClean="0">
              <a:latin typeface="Arial" pitchFamily="34" charset="0"/>
              <a:cs typeface="Arial" pitchFamily="34" charset="0"/>
            </a:endParaRPr>
          </a:p>
          <a:p>
            <a:pPr algn="just">
              <a:buNone/>
            </a:pPr>
            <a:r>
              <a:rPr lang="tr-TR" b="1" dirty="0" smtClean="0">
                <a:latin typeface="Arial" pitchFamily="34" charset="0"/>
                <a:cs typeface="Arial" pitchFamily="34" charset="0"/>
              </a:rPr>
              <a:t>		Bu açıklamalar çerçevesinde;</a:t>
            </a: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1- Ödenmiş sermayenin yeniden değerleme artış fonlarının sermayeye ilave edilmesinden kaynaklanan kısmının sermaye azaltımına konu edilmesi halinde, sermaye azaltımına konu edilen tutar üzerinden Vergi Usul Kanununun mükerrer 298 inci maddesinin Mülga "Yeniden Değerleme" başlıklı bölümünün birinci fıkrası uyarınca kurumlar vergisi ve kâr payı dağıtımına bağlı vergi kesintisi hesaplanarak ödenmesi ancak sermayeye ilave edilen yeniden değerleme artış fonlarının geçmiş yıl veya cari dönem zararlarına mahsubunda nakden veya hesaben bir ödeme bulunmadığından kâr payı dağıtımına bağlı vergi kesintisi yapılmaması gerekmektedir. </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54</a:t>
            </a:fld>
            <a:endParaRPr lang="tr-TR"/>
          </a:p>
        </p:txBody>
      </p:sp>
    </p:spTree>
  </p:cSld>
  <p:clrMapOvr>
    <a:masterClrMapping/>
  </p:clrMapOvr>
  <p:transition spd="slow" advTm="20000"/>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332656"/>
            <a:ext cx="8568952" cy="6264696"/>
          </a:xfrm>
        </p:spPr>
        <p:txBody>
          <a:bodyPr>
            <a:normAutofit fontScale="92500" lnSpcReduction="20000"/>
          </a:bodyPr>
          <a:lstStyle/>
          <a:p>
            <a:pPr algn="just">
              <a:buNone/>
            </a:pPr>
            <a:r>
              <a:rPr lang="tr-TR" dirty="0" smtClean="0"/>
              <a:t>		</a:t>
            </a:r>
            <a:r>
              <a:rPr lang="tr-TR" sz="2200" dirty="0" smtClean="0">
                <a:latin typeface="Arial" pitchFamily="34" charset="0"/>
                <a:cs typeface="Arial" pitchFamily="34" charset="0"/>
              </a:rPr>
              <a:t>Daha önce sermayeye eklenmiş olan enflasyon düzeltme farklarının, sermaye azaltımına gidilmesi nedeniyle işletmeden çekilmiş sayılması ve işletmeden çekilen bu tutarların öncelikle kurumlar vergisine, vergi sonrası dağıtılan kazancın da kâr dağıtımına bağlı vergi kesintisine tabi tutulması gerekmektedir.</a:t>
            </a:r>
          </a:p>
          <a:p>
            <a:pPr algn="just">
              <a:buNone/>
            </a:pPr>
            <a:r>
              <a:rPr lang="tr-TR" sz="2200" dirty="0" smtClean="0">
                <a:latin typeface="Arial" pitchFamily="34" charset="0"/>
                <a:cs typeface="Arial" pitchFamily="34" charset="0"/>
              </a:rPr>
              <a:t>		3/a- Ödenmiş sermayenin kurumlar vergisinden istisna edilen ve sermayeye ilave edilen gayrimenkul satış kazancından kaynaklanan kısmının sermaye azaltımına konu edilmesi halinde, söz konusu kazancın sermaye hesabında kalması için aranılan yasal süre olan beş yıllık sürenin dolmasından sonra yapılması halinde, sermaye azaltımı yoluyla işletmeden çekilen bu tutar için kurumlar vergisi hesaplanmayacak, ancak kar dağıtımına bağlı vergi kesintisine tabi tutulacak, ancak geçmiş yıl veya cari dönem zararlarına mahsubu nedeniyle de vergi kesintisi yapılmayacaktır. </a:t>
            </a:r>
          </a:p>
          <a:p>
            <a:pPr algn="just">
              <a:buNone/>
            </a:pPr>
            <a:endParaRPr lang="tr-TR" sz="2200" dirty="0" smtClean="0">
              <a:latin typeface="Arial" pitchFamily="34" charset="0"/>
              <a:cs typeface="Arial" pitchFamily="34" charset="0"/>
            </a:endParaRPr>
          </a:p>
          <a:p>
            <a:pPr algn="just">
              <a:buNone/>
            </a:pPr>
            <a:r>
              <a:rPr lang="tr-TR" sz="2200" dirty="0" smtClean="0">
                <a:latin typeface="Arial" pitchFamily="34" charset="0"/>
                <a:cs typeface="Arial" pitchFamily="34" charset="0"/>
              </a:rPr>
              <a:t>		3/b- Sermaye azaltımının Kurumlar Vergisi Kanununun 5 inci maddesinin birinci fıkrasının (e) bendi kapsamında istisna edilen kazançtan (beş yıllık süre içinde) karşılanması halinde, istisna kazanç işletmeden çekilmiş sayılacağından, istisna dolayısıyla zamanında tahakkuk ettirilmeyen vergilerin zıyaa uğramış sayılarak Vergi Usul Kanunu uyarınca vergi zıyaı cezası ve gecikme faizi ile birlikte tahsil edilecek ve kar dağıtımı hükümleri çerçevesinde ortakların statüsüne göre vergi kesintisi yapılacaktır.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55</a:t>
            </a:fld>
            <a:endParaRPr lang="tr-TR"/>
          </a:p>
        </p:txBody>
      </p:sp>
    </p:spTree>
  </p:cSld>
  <p:clrMapOvr>
    <a:masterClrMapping/>
  </p:clrMapOvr>
  <p:transition spd="slow" advTm="20000"/>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332656"/>
            <a:ext cx="8712968" cy="6336704"/>
          </a:xfrm>
        </p:spPr>
        <p:txBody>
          <a:bodyPr>
            <a:normAutofit fontScale="70000" lnSpcReduction="20000"/>
          </a:bodyPr>
          <a:lstStyle/>
          <a:p>
            <a:pPr algn="just">
              <a:buNone/>
            </a:pPr>
            <a:r>
              <a:rPr lang="tr-TR" dirty="0" smtClean="0"/>
              <a:t>4-		</a:t>
            </a:r>
            <a:r>
              <a:rPr lang="tr-TR" sz="2700" dirty="0" smtClean="0">
                <a:latin typeface="Arial" pitchFamily="34" charset="0"/>
                <a:cs typeface="Arial" pitchFamily="34" charset="0"/>
              </a:rPr>
              <a:t>Ödenmiş sermayenin yasal veya olağanüstü yedek akçenin sermayeye ilave edilmesinden kaynaklanan kısmının öncelikle kurumlar vergisine ve kâr dağıtımına bağlı vergi kesintisine tabi tutulması, yedeklerin geçmiş yıl veya cari dönem zararlarına mahsubu suretiyle sermaye azaltımına konu edilmesi halinde ise kâr payı dağıtımı olarak değerlendirilmeyeceğinden vergi kesintisi yapılmaması gerekmektedir.</a:t>
            </a:r>
          </a:p>
          <a:p>
            <a:pPr algn="just">
              <a:buNone/>
            </a:pPr>
            <a:endParaRPr lang="tr-TR" sz="2700" dirty="0" smtClean="0">
              <a:latin typeface="Arial" pitchFamily="34" charset="0"/>
              <a:cs typeface="Arial" pitchFamily="34" charset="0"/>
            </a:endParaRPr>
          </a:p>
          <a:p>
            <a:pPr algn="just">
              <a:buNone/>
            </a:pPr>
            <a:r>
              <a:rPr lang="tr-TR" sz="2700" dirty="0" smtClean="0">
                <a:latin typeface="Arial" pitchFamily="34" charset="0"/>
                <a:cs typeface="Arial" pitchFamily="34" charset="0"/>
              </a:rPr>
              <a:t>5-		 Daha önceki yıllarda şirket sermayesine eklenen geçmiş yıl karlarının sermaye azaltımı dolayısıyla ortaklara dağıtılması durumunda kar dağıtımına bağlı vergi kesintisi yapılacaktır.</a:t>
            </a:r>
          </a:p>
          <a:p>
            <a:pPr algn="just">
              <a:buNone/>
            </a:pPr>
            <a:endParaRPr lang="tr-TR" sz="2700" dirty="0" smtClean="0">
              <a:latin typeface="Arial" pitchFamily="34" charset="0"/>
              <a:cs typeface="Arial" pitchFamily="34" charset="0"/>
            </a:endParaRPr>
          </a:p>
          <a:p>
            <a:pPr algn="just">
              <a:buNone/>
            </a:pPr>
            <a:r>
              <a:rPr lang="tr-TR" sz="2700" dirty="0" smtClean="0">
                <a:latin typeface="Arial" pitchFamily="34" charset="0"/>
                <a:cs typeface="Arial" pitchFamily="34" charset="0"/>
              </a:rPr>
              <a:t>6-		 Sermaye azaltımının, ortaklar tarafından nakden veya aynen yapılan ödemelerden karşılanması halinde, ortakların esas olarak işletmeye koydukları sermayeyi Türk Ticaret Kanunu hükümleri çerçevesinde geri almış olmaları nedeniyle mükellefiyet statüsüne bakılmaksızın vergilendirme işlemi yapılmayacaktır. Şirket ortakları tarafından nakden veya aynen konulan sermaye ticari kazancın bir unsuru olmadığından, sermaye azaltımına konu edilen tutar üzerinden vergi kesintisi de yapılmayacaktır.</a:t>
            </a:r>
          </a:p>
          <a:p>
            <a:pPr lvl="0" algn="just">
              <a:buFont typeface="Wingdings" pitchFamily="2" charset="2"/>
              <a:buChar char="Ø"/>
            </a:pPr>
            <a:r>
              <a:rPr lang="tr-TR" sz="2700" b="1" dirty="0" smtClean="0">
                <a:latin typeface="Arial" pitchFamily="34" charset="0"/>
                <a:cs typeface="Arial" pitchFamily="34" charset="0"/>
              </a:rPr>
              <a:t>	Gelir İdaresi Başkanlığı İstanbul VDB’nın 05/12/2012 tarih 62030549-125 [9-2012/ 58]-3132 sayılı muktezası.</a:t>
            </a:r>
            <a:endParaRPr lang="tr-TR" sz="2700" dirty="0" smtClean="0">
              <a:latin typeface="Arial" pitchFamily="34" charset="0"/>
              <a:cs typeface="Arial" pitchFamily="34" charset="0"/>
            </a:endParaRPr>
          </a:p>
          <a:p>
            <a:pPr lvl="0" algn="just">
              <a:buFont typeface="Wingdings" pitchFamily="2" charset="2"/>
              <a:buChar char="Ø"/>
            </a:pPr>
            <a:r>
              <a:rPr lang="tr-TR" sz="2700" b="1" dirty="0" smtClean="0">
                <a:latin typeface="Arial" pitchFamily="34" charset="0"/>
                <a:cs typeface="Arial" pitchFamily="34" charset="0"/>
              </a:rPr>
              <a:t>	Gelir İdaresi Başkanlığı İzmir VDB’nın 17/08/2012 tarih B.07.1.GİB.4.35.16.01-176300- 791 sayılı muktezası.</a:t>
            </a:r>
            <a:endParaRPr lang="tr-TR" sz="2700" dirty="0" smtClean="0">
              <a:latin typeface="Arial" pitchFamily="34" charset="0"/>
              <a:cs typeface="Arial" pitchFamily="34" charset="0"/>
            </a:endParaRPr>
          </a:p>
          <a:p>
            <a:pPr lvl="0" algn="just">
              <a:buFont typeface="Wingdings" pitchFamily="2" charset="2"/>
              <a:buChar char="Ø"/>
            </a:pPr>
            <a:r>
              <a:rPr lang="tr-TR" sz="2700" b="1" dirty="0" smtClean="0">
                <a:latin typeface="Arial" pitchFamily="34" charset="0"/>
                <a:cs typeface="Arial" pitchFamily="34" charset="0"/>
              </a:rPr>
              <a:t>	Gelir İdaresi Başkanlığı İzmir VDB’nın 08/08/2012 tarih B.07.1.GİB.4.35.16.01-125-741 sayılı muktezası. </a:t>
            </a:r>
            <a:endParaRPr lang="tr-TR" sz="2700" dirty="0" smtClean="0">
              <a:latin typeface="Arial" pitchFamily="34" charset="0"/>
              <a:cs typeface="Arial" pitchFamily="34" charset="0"/>
            </a:endParaRPr>
          </a:p>
          <a:p>
            <a:endParaRPr lang="tr-TR" dirty="0" smtClean="0"/>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56</a:t>
            </a:fld>
            <a:endParaRPr lang="tr-TR"/>
          </a:p>
        </p:txBody>
      </p:sp>
    </p:spTree>
  </p:cSld>
  <p:clrMapOvr>
    <a:masterClrMapping/>
  </p:clrMapOvr>
  <p:transition spd="slow" advTm="20000"/>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332656"/>
            <a:ext cx="8712968" cy="6336704"/>
          </a:xfrm>
        </p:spPr>
        <p:txBody>
          <a:bodyPr>
            <a:normAutofit fontScale="47500" lnSpcReduction="20000"/>
          </a:bodyPr>
          <a:lstStyle/>
          <a:p>
            <a:pPr algn="ctr">
              <a:buNone/>
            </a:pPr>
            <a:r>
              <a:rPr lang="tr-TR" sz="5100" b="1" u="sng" dirty="0" smtClean="0">
                <a:solidFill>
                  <a:srgbClr val="FF0000"/>
                </a:solidFill>
              </a:rPr>
              <a:t>BAĞIŞ VE YARDIMLAR</a:t>
            </a:r>
            <a:endParaRPr lang="tr-TR" sz="5100" dirty="0" smtClean="0">
              <a:solidFill>
                <a:srgbClr val="FF0000"/>
              </a:solidFill>
            </a:endParaRPr>
          </a:p>
          <a:p>
            <a:pPr>
              <a:buNone/>
            </a:pPr>
            <a:r>
              <a:rPr lang="tr-TR" dirty="0" smtClean="0"/>
              <a:t>		</a:t>
            </a:r>
          </a:p>
          <a:p>
            <a:pPr algn="just">
              <a:buNone/>
            </a:pPr>
            <a:r>
              <a:rPr lang="tr-TR" dirty="0" smtClean="0"/>
              <a:t>		</a:t>
            </a:r>
            <a:r>
              <a:rPr lang="tr-TR" sz="3800" dirty="0" smtClean="0">
                <a:latin typeface="Arial" pitchFamily="34" charset="0"/>
                <a:cs typeface="Arial" pitchFamily="34" charset="0"/>
              </a:rPr>
              <a:t>Bağışlar, gelir ve kurumlar vergisi mükellefleri tarafından beyanname üzerinden indirim konusu yapılabilecek bağışlar, gider olarak dikkate alınabilecek bağışlar ve özel kanunlar uyarınca gider yazılabilecek bağış ve yardımlar olarak ayrımlanabilir.</a:t>
            </a:r>
          </a:p>
          <a:p>
            <a:pPr algn="just">
              <a:buNone/>
            </a:pPr>
            <a:endParaRPr lang="tr-TR" sz="3800" dirty="0" smtClean="0">
              <a:latin typeface="Arial" pitchFamily="34" charset="0"/>
              <a:cs typeface="Arial" pitchFamily="34" charset="0"/>
            </a:endParaRPr>
          </a:p>
          <a:p>
            <a:pPr algn="just">
              <a:buNone/>
            </a:pPr>
            <a:r>
              <a:rPr lang="tr-TR" sz="3800" dirty="0" smtClean="0">
                <a:latin typeface="Arial" pitchFamily="34" charset="0"/>
                <a:cs typeface="Arial" pitchFamily="34" charset="0"/>
              </a:rPr>
              <a:t>		Ancak, bağış ve yardımlar beyanname üzerinde ar-ge harcamalarının % 100’ü olarak hesaplanan ar-ge indirimi ve spor dalları için yapılan sponsorluk arcamalarından sonra indirilebilir.</a:t>
            </a:r>
          </a:p>
          <a:p>
            <a:pPr algn="just">
              <a:buNone/>
            </a:pPr>
            <a:endParaRPr lang="tr-TR" sz="3800" dirty="0" smtClean="0">
              <a:latin typeface="Arial" pitchFamily="34" charset="0"/>
              <a:cs typeface="Arial" pitchFamily="34" charset="0"/>
            </a:endParaRPr>
          </a:p>
          <a:p>
            <a:pPr algn="just">
              <a:buNone/>
            </a:pPr>
            <a:r>
              <a:rPr lang="tr-TR" sz="3800" dirty="0" smtClean="0">
                <a:latin typeface="Arial" pitchFamily="34" charset="0"/>
                <a:cs typeface="Arial" pitchFamily="34" charset="0"/>
              </a:rPr>
              <a:t>		Kurumlar vergisi matrahının tespitinde; kurumlar vergisi beyannamesi üzerinde ayrıca gösterilmek şartıyla, kurum kazancından sırasıyla aşağıdaki indirimler yapılır (KVK m.10):</a:t>
            </a:r>
          </a:p>
          <a:p>
            <a:pPr algn="just">
              <a:buNone/>
            </a:pPr>
            <a:endParaRPr lang="tr-TR" sz="3800" dirty="0" smtClean="0">
              <a:latin typeface="Arial" pitchFamily="34" charset="0"/>
              <a:cs typeface="Arial" pitchFamily="34" charset="0"/>
            </a:endParaRPr>
          </a:p>
          <a:p>
            <a:pPr algn="just">
              <a:buNone/>
            </a:pPr>
            <a:r>
              <a:rPr lang="tr-TR" sz="3800" dirty="0" smtClean="0">
                <a:latin typeface="Arial" pitchFamily="34" charset="0"/>
                <a:cs typeface="Arial" pitchFamily="34" charset="0"/>
              </a:rPr>
              <a:t>		a) Mükelleflerin, işletmeleri bünyesinde gerçekleştirdikleri münhasıran yeni teknoloji ve bilgi arayışına yönelik araştırma ve geliştirme harcamaları tutarının % 100’ü oranında hesaplanacak “Ar-Ge indirimi”. Araştırma ve geliştirme faaliyetleri ile doğrudan ilişkili olmayan giderlerden ve tamamen araştırma ve geliştirme faaliyetlerinde kullanılmayan amortismana tabi iktisadi kıymetler için hesaplanan amortisman tutarlarından verilen paylar üzerinden Ar-Ge indirimi hesaplanmaz. Matrahın yetersiz olması nedeniyle ilgili dönemde indirim konusu yapılamayan tutar, sonraki hesap dönemlerine devreder.</a:t>
            </a:r>
          </a:p>
          <a:p>
            <a:pPr algn="just">
              <a:buNone/>
            </a:pPr>
            <a:r>
              <a:rPr lang="tr-TR" sz="3800" dirty="0" smtClean="0">
                <a:latin typeface="Arial" pitchFamily="34" charset="0"/>
                <a:cs typeface="Arial" pitchFamily="34" charset="0"/>
              </a:rPr>
              <a:t>		Ar-Ge indiriminden yararlanılacak harcamaların kapsamını ve uygulamadan yararlanılabilmesi için gerekli belgeler ile usulleri belirlemeye Maliye Bakanlığı yetkilidir.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57</a:t>
            </a:fld>
            <a:endParaRPr lang="tr-TR"/>
          </a:p>
        </p:txBody>
      </p:sp>
    </p:spTree>
  </p:cSld>
  <p:clrMapOvr>
    <a:masterClrMapping/>
  </p:clrMapOvr>
  <p:transition spd="slow" advTm="20000"/>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332656"/>
            <a:ext cx="8712968" cy="6336704"/>
          </a:xfrm>
        </p:spPr>
        <p:txBody>
          <a:bodyPr>
            <a:noAutofit/>
          </a:bodyPr>
          <a:lstStyle/>
          <a:p>
            <a:pPr algn="just">
              <a:buNone/>
            </a:pPr>
            <a:r>
              <a:rPr lang="tr-TR" sz="1500" dirty="0" smtClean="0"/>
              <a:t>		</a:t>
            </a:r>
            <a:r>
              <a:rPr lang="tr-TR" sz="1600" dirty="0" smtClean="0">
                <a:latin typeface="Arial" pitchFamily="34" charset="0"/>
                <a:cs typeface="Arial" pitchFamily="34" charset="0"/>
              </a:rPr>
              <a:t>b) 21/5/1986 tarihli ve 3289 sayılı Gençlik ve Spor Genel Müdürlüğünün Teşkilat ve Görevleri Hakkında Kanun ile 17/6/1992 tarihli ve 3813 sayılı Türkiye Futbol Federasyonu Kuruluş ve Görevleri Hakkında Kanun kapsamında yapılan sponsorluk harcamalarının sözü edilen kanunlar uyarınca tespit edilen amatör spor dalları için tamamı, profesyonel spor dalları için % 50’si.</a:t>
            </a:r>
          </a:p>
          <a:p>
            <a:pPr algn="just">
              <a:buNone/>
            </a:pPr>
            <a:endParaRPr lang="tr-TR" sz="1600" dirty="0" smtClean="0">
              <a:latin typeface="Arial" pitchFamily="34" charset="0"/>
              <a:cs typeface="Arial" pitchFamily="34" charset="0"/>
            </a:endParaRPr>
          </a:p>
          <a:p>
            <a:pPr algn="just">
              <a:buFont typeface="Wingdings" panose="05000000000000000000" pitchFamily="2" charset="2"/>
              <a:buChar char="Ø"/>
            </a:pPr>
            <a:r>
              <a:rPr lang="tr-TR" sz="1600" dirty="0" smtClean="0">
                <a:latin typeface="Arial" pitchFamily="34" charset="0"/>
                <a:cs typeface="Arial" pitchFamily="34" charset="0"/>
              </a:rPr>
              <a:t>	</a:t>
            </a:r>
            <a:r>
              <a:rPr lang="tr-TR" sz="1600" b="1" dirty="0" smtClean="0">
                <a:latin typeface="Arial" pitchFamily="34" charset="0"/>
                <a:cs typeface="Arial" pitchFamily="34" charset="0"/>
              </a:rPr>
              <a:t>Kurum Kazancının % 5’i ile sınırlı bağışlar:</a:t>
            </a:r>
            <a:endParaRPr lang="tr-TR" sz="1600" dirty="0" smtClean="0">
              <a:latin typeface="Arial" pitchFamily="34" charset="0"/>
              <a:cs typeface="Arial" pitchFamily="34" charset="0"/>
            </a:endParaRPr>
          </a:p>
          <a:p>
            <a:pPr algn="just">
              <a:buNone/>
            </a:pPr>
            <a:r>
              <a:rPr lang="tr-TR" sz="1600" dirty="0" smtClean="0">
                <a:latin typeface="Arial" pitchFamily="34" charset="0"/>
                <a:cs typeface="Arial" pitchFamily="34" charset="0"/>
              </a:rPr>
              <a:t>		Genel ve özel bütçeli kamu idarelerine, il özel idarelerine, belediyelere ve köylere, Bakanlar Kurulunca vergi muafiyeti tanınan vakıflara ve kamu yararına çalışan dernekler ile bilimsel araştırma ve geliştirme faaliyetinde bulunan kurum ve kuruluşlara makbuz karşılığında yapılan bağış ve yardımların toplamının o yıla ait kurum kazancının % 5’ine kadar olan kısmı. (KVK 5520 md. 10/c) İndirim konusu yapılacak bağış ve yardımın belirlenmesinde esas alınacak kurum kazancının zarar</a:t>
            </a:r>
          </a:p>
          <a:p>
            <a:pPr algn="just">
              <a:buNone/>
            </a:pPr>
            <a:r>
              <a:rPr lang="tr-TR" sz="1600" dirty="0" smtClean="0">
                <a:latin typeface="Arial" pitchFamily="34" charset="0"/>
                <a:cs typeface="Arial" pitchFamily="34" charset="0"/>
              </a:rPr>
              <a:t>	mahsubu dâhil giderler düşüldükten, iştirak kazancı hariç, indirim ve istisnalar düşülmeden önceki kazanç olarak anlaşılması gerekmektedir (KVKGT. 1)</a:t>
            </a:r>
          </a:p>
          <a:p>
            <a:pPr algn="just">
              <a:buNone/>
            </a:pPr>
            <a:r>
              <a:rPr lang="tr-TR" sz="1600" b="1" dirty="0" smtClean="0">
                <a:latin typeface="Arial" pitchFamily="34" charset="0"/>
                <a:cs typeface="Arial" pitchFamily="34" charset="0"/>
              </a:rPr>
              <a:t> </a:t>
            </a:r>
            <a:endParaRPr lang="tr-TR" sz="1600" dirty="0" smtClean="0">
              <a:latin typeface="Arial" pitchFamily="34" charset="0"/>
              <a:cs typeface="Arial" pitchFamily="34" charset="0"/>
            </a:endParaRPr>
          </a:p>
          <a:p>
            <a:pPr algn="just">
              <a:buFont typeface="Wingdings" panose="05000000000000000000" pitchFamily="2" charset="2"/>
              <a:buChar char="Ø"/>
            </a:pPr>
            <a:r>
              <a:rPr lang="tr-TR" sz="1600" dirty="0" smtClean="0">
                <a:latin typeface="Arial" pitchFamily="34" charset="0"/>
                <a:cs typeface="Arial" pitchFamily="34" charset="0"/>
              </a:rPr>
              <a:t>	</a:t>
            </a:r>
            <a:r>
              <a:rPr lang="tr-TR" sz="1600" b="1" dirty="0" smtClean="0">
                <a:latin typeface="Arial" pitchFamily="34" charset="0"/>
                <a:cs typeface="Arial" pitchFamily="34" charset="0"/>
              </a:rPr>
              <a:t> Kurum Kazancının Tamamına Kadar İndirilebilecek Bağışlar:</a:t>
            </a:r>
            <a:endParaRPr lang="tr-TR" sz="1600" dirty="0" smtClean="0">
              <a:latin typeface="Arial" pitchFamily="34" charset="0"/>
              <a:cs typeface="Arial" pitchFamily="34" charset="0"/>
            </a:endParaRPr>
          </a:p>
          <a:p>
            <a:pPr algn="just">
              <a:buNone/>
            </a:pPr>
            <a:r>
              <a:rPr lang="tr-TR" sz="1600" dirty="0" smtClean="0">
                <a:latin typeface="Arial" pitchFamily="34" charset="0"/>
                <a:cs typeface="Arial" pitchFamily="34" charset="0"/>
              </a:rPr>
              <a:t> 		• 5520 Sayılı kanunun 10’uncu maddesinin birinci fıkrasının (c) bendinde sayılan kamu kurum ve kuruluşlarına bağışlanan okul, sağlık tesisi, 100 yatak (kalkınmada öncelikli yörelerde 50 yatak) kapasitesinden az olmamak kaydıyla öğrenci yurdu ile çocuk yuvası, yetiştirme yurdu, huzurevi ve bakım ve rehabilitasyon merkezi inşası dolayısıyla yapılan harcamalar veya bu tesislerin inşası için bu kuruluşlara yapılan her türlü bağış ve yardımlar ile mevcut tesislerin faaliyetlerini devam ettirebilmeleri için yapılan her türlü nakdi ve ayni bağış ve yardımların tamamı.</a:t>
            </a:r>
            <a:endParaRPr lang="tr-TR" sz="1600"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58</a:t>
            </a:fld>
            <a:endParaRPr lang="tr-TR"/>
          </a:p>
        </p:txBody>
      </p:sp>
    </p:spTree>
  </p:cSld>
  <p:clrMapOvr>
    <a:masterClrMapping/>
  </p:clrMapOvr>
  <p:transition spd="slow" advTm="20000"/>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188640"/>
            <a:ext cx="8640960" cy="6552728"/>
          </a:xfrm>
        </p:spPr>
        <p:txBody>
          <a:bodyPr>
            <a:normAutofit fontScale="47500" lnSpcReduction="20000"/>
          </a:bodyPr>
          <a:lstStyle/>
          <a:p>
            <a:pPr algn="just">
              <a:buNone/>
            </a:pPr>
            <a:r>
              <a:rPr lang="tr-TR" dirty="0" smtClean="0"/>
              <a:t>		</a:t>
            </a:r>
            <a:r>
              <a:rPr lang="tr-TR" sz="3600" dirty="0" smtClean="0">
                <a:latin typeface="Arial" pitchFamily="34" charset="0"/>
                <a:cs typeface="Arial" pitchFamily="34" charset="0"/>
              </a:rPr>
              <a:t> Genel ve özel bütçeli kamu idareleri, il özel idareleri, belediyeler ve köyler, Bakanlar Kurulunca vergi muafiyeti tanınan vakıflar ve kamu yararına çalışan dernekler ile bilimsel araştırma ve geliştirme faaliyetinde bulunan kurum ve kuruluşlar tarafından yapılan veya Kültür ve Turizm Bakanlığınca desteklenen ya da desteklenmesi uygun görülen;</a:t>
            </a:r>
          </a:p>
          <a:p>
            <a:pPr algn="just">
              <a:buNone/>
            </a:pPr>
            <a:endParaRPr lang="tr-TR" sz="3600" dirty="0" smtClean="0">
              <a:latin typeface="Arial" pitchFamily="34" charset="0"/>
              <a:cs typeface="Arial" pitchFamily="34" charset="0"/>
            </a:endParaRPr>
          </a:p>
          <a:p>
            <a:pPr algn="just">
              <a:buNone/>
            </a:pPr>
            <a:r>
              <a:rPr lang="tr-TR" sz="3600" dirty="0" smtClean="0">
                <a:latin typeface="Arial" pitchFamily="34" charset="0"/>
                <a:cs typeface="Arial" pitchFamily="34" charset="0"/>
              </a:rPr>
              <a:t>		1) Kültür ve sanat faaliyetlerine ilişkin ticari olmayan ulusal veya uluslararası</a:t>
            </a:r>
          </a:p>
          <a:p>
            <a:pPr algn="just">
              <a:buNone/>
            </a:pPr>
            <a:r>
              <a:rPr lang="tr-TR" sz="3600" dirty="0" smtClean="0">
                <a:latin typeface="Arial" pitchFamily="34" charset="0"/>
                <a:cs typeface="Arial" pitchFamily="34" charset="0"/>
              </a:rPr>
              <a:t>	organizasyonların gerçekleştirilmesine, </a:t>
            </a:r>
          </a:p>
          <a:p>
            <a:pPr algn="just">
              <a:buNone/>
            </a:pPr>
            <a:r>
              <a:rPr lang="tr-TR" sz="3600" dirty="0" smtClean="0">
                <a:latin typeface="Arial" pitchFamily="34" charset="0"/>
                <a:cs typeface="Arial" pitchFamily="34" charset="0"/>
              </a:rPr>
              <a:t>		2) Ülkemizin uygarlık birikiminin kültürü, sanatı, tarihi, edebiyatı, mimarisi ve somut olmayan kültürel mirası ile ilgili veya ülke tanıtımına yönelik kitap, katalog, broşür, film, kaset, CD ve DVD gibi manyetik, elektronik ve bilişim teknolojisi yoluyla üretilenler de dâhil olmak üzere görsel, işitsel veya</a:t>
            </a:r>
          </a:p>
          <a:p>
            <a:pPr algn="just">
              <a:buNone/>
            </a:pPr>
            <a:r>
              <a:rPr lang="tr-TR" sz="3600" dirty="0" smtClean="0">
                <a:latin typeface="Arial" pitchFamily="34" charset="0"/>
                <a:cs typeface="Arial" pitchFamily="34" charset="0"/>
              </a:rPr>
              <a:t>	basılı materyallerin hazırlanması, bunlarla ilgili derleme ve araştırmaların yayınlanması, yurt içinde ve yurt dışında dağıtımı ve tanıtımının sağlanmasına, </a:t>
            </a:r>
          </a:p>
          <a:p>
            <a:pPr algn="just">
              <a:buNone/>
            </a:pPr>
            <a:r>
              <a:rPr lang="tr-TR" sz="3600" dirty="0" smtClean="0">
                <a:latin typeface="Arial" pitchFamily="34" charset="0"/>
                <a:cs typeface="Arial" pitchFamily="34" charset="0"/>
              </a:rPr>
              <a:t>		3) Yazma ve nadir eserlerin korunması ve elektronik ortama aktarılması ile bu eserlerin Kültür ve Turizm Bakanlığı koleksiyonuna kazandırılmasına, </a:t>
            </a:r>
          </a:p>
          <a:p>
            <a:pPr algn="just">
              <a:buNone/>
            </a:pPr>
            <a:r>
              <a:rPr lang="tr-TR" sz="3600" dirty="0" smtClean="0">
                <a:latin typeface="Arial" pitchFamily="34" charset="0"/>
                <a:cs typeface="Arial" pitchFamily="34" charset="0"/>
              </a:rPr>
              <a:t>		4) 21/7/1983 tarihli ve 2863 sayılı Kültür ve Tabiat Varlıklarını Koruma Kanunu kapsamındaki taşınmaz kültür varlıklarının bakımı, onarımı, yaşatılması, rölöve, restorasyon, restitüsyon projeleri yapılması ve nakil işlerine, </a:t>
            </a:r>
          </a:p>
          <a:p>
            <a:pPr algn="just">
              <a:buNone/>
            </a:pPr>
            <a:r>
              <a:rPr lang="tr-TR" sz="3600" dirty="0" smtClean="0">
                <a:latin typeface="Arial" pitchFamily="34" charset="0"/>
                <a:cs typeface="Arial" pitchFamily="34" charset="0"/>
              </a:rPr>
              <a:t>		5) Kurtarma kazıları, bilimsel kazı çalışmaları ve yüzey araştırmalarına, </a:t>
            </a:r>
          </a:p>
          <a:p>
            <a:pPr algn="just">
              <a:buNone/>
            </a:pPr>
            <a:r>
              <a:rPr lang="tr-TR" sz="3600" dirty="0" smtClean="0">
                <a:latin typeface="Arial" pitchFamily="34" charset="0"/>
                <a:cs typeface="Arial" pitchFamily="34" charset="0"/>
              </a:rPr>
              <a:t>		6) Yurt dışındaki taşınmaz Türk kültür varlıklarının yerinde korunması veya ülkemize ait kültür varlıklarının Türkiye’ye getirilmesi çalışmalarına, </a:t>
            </a:r>
          </a:p>
          <a:p>
            <a:pPr algn="just">
              <a:buNone/>
            </a:pPr>
            <a:r>
              <a:rPr lang="tr-TR" sz="3600" dirty="0" smtClean="0">
                <a:latin typeface="Arial" pitchFamily="34" charset="0"/>
                <a:cs typeface="Arial" pitchFamily="34" charset="0"/>
              </a:rPr>
              <a:t>		7) Kültür envanterinin oluşturulması çalışmalarına,</a:t>
            </a:r>
          </a:p>
          <a:p>
            <a:pPr algn="just">
              <a:buNone/>
            </a:pPr>
            <a:r>
              <a:rPr lang="tr-TR" sz="3600" dirty="0" smtClean="0">
                <a:latin typeface="Arial" pitchFamily="34" charset="0"/>
                <a:cs typeface="Arial" pitchFamily="34" charset="0"/>
              </a:rPr>
              <a:t>		8) Kültür ve Tabiat Varlıklarını Koruma Kanunu kapsamındaki taşınır kültür varlıkları ile güzel sanatlar, çağdaş ve geleneksel el sanatları alanlarındaki ürün ve eserlerin Kültür ve Turizm Bakanlığı koleksiyonuna kazandırılması ve güvenliklerinin sağlanmasına, </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59</a:t>
            </a:fld>
            <a:endParaRPr lang="tr-TR"/>
          </a:p>
        </p:txBody>
      </p:sp>
    </p:spTree>
  </p:cSld>
  <p:clrMapOvr>
    <a:masterClrMapping/>
  </p:clrMapOvr>
  <p:transition spd="slow" advTm="2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Alt Başlık"/>
          <p:cNvSpPr txBox="1">
            <a:spLocks/>
          </p:cNvSpPr>
          <p:nvPr/>
        </p:nvSpPr>
        <p:spPr>
          <a:xfrm>
            <a:off x="179512" y="260648"/>
            <a:ext cx="8964488" cy="6597352"/>
          </a:xfrm>
          <a:prstGeom prst="rect">
            <a:avLst/>
          </a:prstGeom>
        </p:spPr>
        <p:txBody>
          <a:bodyPr>
            <a:normAutofit fontScale="55000" lnSpcReduction="20000"/>
          </a:bodyPr>
          <a:lstStyle/>
          <a:p>
            <a:pPr marL="571500" marR="0" lvl="0" indent="-57150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lang="tr-TR" sz="4400" b="1" u="sng" dirty="0" smtClean="0">
                <a:latin typeface="Arial" pitchFamily="34" charset="0"/>
                <a:cs typeface="Arial" pitchFamily="34" charset="0"/>
              </a:rPr>
              <a:t>Değerleme</a:t>
            </a:r>
            <a:endParaRPr kumimoji="0" lang="tr-TR" sz="4400" b="1" i="0" u="sng"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endParaRPr lang="tr-TR" sz="3200" b="1" dirty="0" smtClean="0">
              <a:latin typeface="Arial" pitchFamily="34" charset="0"/>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Değerleme envanter işleminin Muhasebe dışı envanter  aşamasında</a:t>
            </a:r>
            <a:r>
              <a:rPr kumimoji="0" lang="tr-TR" sz="32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 yer almaktadır. </a:t>
            </a:r>
            <a:endParaRPr kumimoji="0" lang="tr-TR" sz="3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endPar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tr-TR" sz="3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VUK ’nun 258. </a:t>
            </a:r>
            <a:r>
              <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maddesi, değerlemeyi, vergi matrahının hesaplanması ile ilgili iktisadi kıymetlerin taktiri ve tespiti olarak tanımlanmıştır. Bu durumda, değerleme bir taktir ve tespiti olarak tanımlanmaktadır.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Değerlemede, iktisadi kıymetlerin vergi kanunlarında gösterilen gün ve zamanlarda sahip oldukları kıymetler esas tutulur ve iktisadi kıymetler değerlenirken her biri tek başına hesaplanır. Aynı cinsten sayılan malları ve  düşük kıymetli çeşitli eşyayı toplu olarak değerlemek uygun olur.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İktisadi kıymetlerin değerlemesinde kullanılan başlıca değerleme ölçüleri şunlardır: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1- Maliyet bedeli  (V.U.K. 262.)</a:t>
            </a: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Gayrimenkuller</a:t>
            </a: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Demirbaş eşya</a:t>
            </a: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Özel Maliyet Bedeli</a:t>
            </a: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Zirai Mahsuller</a:t>
            </a:r>
          </a:p>
          <a:p>
            <a:pPr marL="342900" marR="0" lvl="0" indent="-342900" algn="just" defTabSz="914400" rtl="0" eaLnBrk="1" fontAlgn="auto" latinLnBrk="0" hangingPunct="1">
              <a:lnSpc>
                <a:spcPct val="100000"/>
              </a:lnSpc>
              <a:spcBef>
                <a:spcPct val="20000"/>
              </a:spcBef>
              <a:spcAft>
                <a:spcPts val="0"/>
              </a:spcAft>
              <a:buClrTx/>
              <a:buSzTx/>
              <a:tabLst/>
              <a:defRPr/>
            </a:pPr>
            <a:r>
              <a:rPr kumimoji="0" lang="tr-TR" sz="32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Hayvanlar.</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6" name="Picture 2" descr="C:\Users\itekbas\Desktop\95387_html_m29762863.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508104" y="4149080"/>
            <a:ext cx="3438525" cy="28956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3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5" name="4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transition advTm="20000"/>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332656"/>
            <a:ext cx="8640960" cy="6336704"/>
          </a:xfrm>
        </p:spPr>
        <p:txBody>
          <a:bodyPr>
            <a:normAutofit fontScale="62500" lnSpcReduction="20000"/>
          </a:bodyPr>
          <a:lstStyle/>
          <a:p>
            <a:pPr algn="just">
              <a:buNone/>
            </a:pPr>
            <a:r>
              <a:rPr lang="tr-TR" dirty="0" smtClean="0"/>
              <a:t>		</a:t>
            </a:r>
            <a:r>
              <a:rPr lang="tr-TR" dirty="0" smtClean="0">
                <a:latin typeface="Arial" pitchFamily="34" charset="0"/>
                <a:cs typeface="Arial" pitchFamily="34" charset="0"/>
              </a:rPr>
              <a:t>9) Somut olmayan kültürel miras, güzel sanatlar, sinema, çağdaş ve geleneksel el sanatları alanlarındaki üretim ve faaliyetler ile bu alanlarda araştırma, eğitim veya uygulama merkezleri, atölye, stüdyo ve film platosu kurulması, bakım ve onarımı, her türlü araç ve teçhizatının tedariki ile film yapımına, </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10) Kütüphane, müze, sanat galerisi ve kültür merkezi ile sinema, tiyatro, opera, bale ve konser gibi kültür ve sanat faaliyetlerinin sergilendiği tesislerin yapımı, onarımı veya modernizasyon çalışmalarına, ilişkin harcamalar ile makbuz karşılığı yapılan bağış ve yardımların % 100’ü.</a:t>
            </a:r>
          </a:p>
          <a:p>
            <a:pPr algn="just">
              <a:buNone/>
            </a:pPr>
            <a:r>
              <a:rPr lang="tr-TR" dirty="0" smtClean="0">
                <a:latin typeface="Arial" pitchFamily="34" charset="0"/>
                <a:cs typeface="Arial" pitchFamily="34" charset="0"/>
              </a:rPr>
              <a:t>		Bakanlar Kurulu, bölgeler ve faaliyet türleri itibarıyla bu oranı, yarısına kadar indirmeye veya kanuni seviyesine kadar getirmeye yetkilidir. (5520 sayılı Kanun md. 10/d)</a:t>
            </a:r>
          </a:p>
          <a:p>
            <a:pPr algn="just">
              <a:buNone/>
            </a:pPr>
            <a:r>
              <a:rPr lang="tr-TR" dirty="0" smtClean="0">
                <a:latin typeface="Arial" pitchFamily="34" charset="0"/>
                <a:cs typeface="Arial" pitchFamily="34" charset="0"/>
              </a:rPr>
              <a:t>		11) Bakanlar Kurulunca yardım kararı alınan doğal afetler dolayısıyla Başbakanlık aracılığı ile makbuz karşılığı yapılan ayni ve nakdi bağışların tamamı. (5520 sayılı Kanun md. 10/e)</a:t>
            </a:r>
          </a:p>
          <a:p>
            <a:pPr algn="just">
              <a:buNone/>
            </a:pPr>
            <a:r>
              <a:rPr lang="tr-TR" dirty="0" smtClean="0">
                <a:latin typeface="Arial" pitchFamily="34" charset="0"/>
                <a:cs typeface="Arial" pitchFamily="34" charset="0"/>
              </a:rPr>
              <a:t>		12) İktisadi işletmeleri hariç, Türkiye Kızılay Derneği’ne makbuz karşılığı yapılan nakdi bağış veya yardımların tamamı (5520 Sayılı Kanun Md.10/f Yürürlük 3.7.2009)</a:t>
            </a:r>
          </a:p>
          <a:p>
            <a:pPr algn="just">
              <a:buNone/>
            </a:pPr>
            <a:r>
              <a:rPr lang="tr-TR" dirty="0" smtClean="0">
                <a:latin typeface="Arial" pitchFamily="34" charset="0"/>
                <a:cs typeface="Arial" pitchFamily="34" charset="0"/>
              </a:rPr>
              <a:t>		Bağış ve yardımların nakden yapılmaması halinde, bağışlanan veya yardımın konusunu oluşturan mal veya hakkın maliyet bedeli veya kayıtlı değeri, bu değer mevcut değilse Vergi Usul Kanunu hükümlerine göre takdir komisyonlarınca tespit edilecek değeri esas alınır.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60</a:t>
            </a:fld>
            <a:endParaRPr lang="tr-TR"/>
          </a:p>
        </p:txBody>
      </p:sp>
    </p:spTree>
  </p:cSld>
  <p:clrMapOvr>
    <a:masterClrMapping/>
  </p:clrMapOvr>
  <p:transition spd="slow" advTm="20000"/>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179512" y="188640"/>
            <a:ext cx="8712968" cy="6552728"/>
          </a:xfrm>
        </p:spPr>
        <p:txBody>
          <a:bodyPr>
            <a:normAutofit fontScale="47500" lnSpcReduction="20000"/>
          </a:bodyPr>
          <a:lstStyle/>
          <a:p>
            <a:pPr algn="just">
              <a:buFont typeface="Wingdings" panose="05000000000000000000" pitchFamily="2" charset="2"/>
              <a:buChar char="Ø"/>
            </a:pPr>
            <a:r>
              <a:rPr lang="tr-TR" sz="4200" b="1" dirty="0" smtClean="0">
                <a:latin typeface="Arial" pitchFamily="34" charset="0"/>
                <a:cs typeface="Arial" pitchFamily="34" charset="0"/>
              </a:rPr>
              <a:t>Özel Kanunlarında Yer Alan Bağış ve Yardımlar</a:t>
            </a:r>
            <a:endParaRPr lang="tr-TR" sz="4200" dirty="0" smtClean="0">
              <a:latin typeface="Arial" pitchFamily="34" charset="0"/>
              <a:cs typeface="Arial" pitchFamily="34" charset="0"/>
            </a:endParaRPr>
          </a:p>
          <a:p>
            <a:pPr algn="just">
              <a:buNone/>
            </a:pPr>
            <a:endParaRPr lang="tr-TR" sz="3600" dirty="0" smtClean="0">
              <a:latin typeface="Arial" pitchFamily="34" charset="0"/>
              <a:cs typeface="Arial" pitchFamily="34" charset="0"/>
            </a:endParaRPr>
          </a:p>
          <a:p>
            <a:pPr algn="just">
              <a:buNone/>
            </a:pPr>
            <a:r>
              <a:rPr lang="tr-TR" sz="3600" dirty="0" smtClean="0">
                <a:latin typeface="Arial" pitchFamily="34" charset="0"/>
                <a:cs typeface="Arial" pitchFamily="34" charset="0"/>
              </a:rPr>
              <a:t>		Özel kanunlarında hüküm bulunan kurum ve kuruluşlara yapılan bağış ve yardımlarda GVK m.89 ve KVK m. 10’da öngörülen sınırlamalar geçerli değildir. Bu bağış ve yardımların tamamı farklı bir düzenleme olmadıkça kazancın tespitinde gider olarak dikkate alınırlar.</a:t>
            </a:r>
          </a:p>
          <a:p>
            <a:pPr algn="just">
              <a:buNone/>
            </a:pPr>
            <a:endParaRPr lang="tr-TR" sz="3600" dirty="0" smtClean="0">
              <a:latin typeface="Arial" pitchFamily="34" charset="0"/>
              <a:cs typeface="Arial" pitchFamily="34" charset="0"/>
            </a:endParaRPr>
          </a:p>
          <a:p>
            <a:pPr algn="just">
              <a:buNone/>
            </a:pPr>
            <a:r>
              <a:rPr lang="tr-TR" sz="3600" dirty="0" smtClean="0">
                <a:latin typeface="Arial" pitchFamily="34" charset="0"/>
                <a:cs typeface="Arial" pitchFamily="34" charset="0"/>
              </a:rPr>
              <a:t>		Özel Kanunlarında gelir ve kurumlar vergisi mükelleflerince gider yazılabilecek bağışların yapılabileceği kurum ve kuruluşlar aşağıda verilmiştir. Bilindiği üzere, bağış ve yardımların makbuz mukabili yapılması ve bu amaçla verildiğinin makbuzda açıklanması gerekmektedir. Bir kısmı aşağıda verilmiştir. </a:t>
            </a:r>
          </a:p>
          <a:p>
            <a:pPr algn="just">
              <a:buNone/>
            </a:pPr>
            <a:r>
              <a:rPr lang="tr-TR" sz="3600" dirty="0" smtClean="0">
                <a:latin typeface="Arial" pitchFamily="34" charset="0"/>
                <a:cs typeface="Arial" pitchFamily="34" charset="0"/>
              </a:rPr>
              <a:t> </a:t>
            </a:r>
          </a:p>
          <a:p>
            <a:pPr algn="just">
              <a:buNone/>
            </a:pPr>
            <a:r>
              <a:rPr lang="tr-TR" sz="3600" dirty="0" smtClean="0">
                <a:latin typeface="Arial" pitchFamily="34" charset="0"/>
                <a:cs typeface="Arial" pitchFamily="34" charset="0"/>
              </a:rPr>
              <a:t>		Tabii afet yasası gereğince yapılanlar, gıda bankacılığı kapsamında öngörülen usul ve esasları dâhilinde yapılan gıda, temizlik, giyecek, yakacak yardımları ve tamamı indirim konusu yapılabilecek bağış ve yardımlar hariç yapılan bağışlardan kurum kazancının % 5 ‘ini aşan kısmı ile vergiden muaf olmayan vakıflara ve kamuya yararlı sayılmayan derneklere yapılan bağış ve yardımların KKEG olarak</a:t>
            </a:r>
          </a:p>
          <a:p>
            <a:pPr algn="just">
              <a:buNone/>
            </a:pPr>
            <a:r>
              <a:rPr lang="tr-TR" sz="3600" dirty="0" smtClean="0">
                <a:latin typeface="Arial" pitchFamily="34" charset="0"/>
                <a:cs typeface="Arial" pitchFamily="34" charset="0"/>
              </a:rPr>
              <a:t>	kayıtlara alınması gerekmektedir. Öte yandan, firmanın mali zararı var ise yapılan bağış ve yardımların KKEG olarak dikkate alınması gerekecektir. Bağış yapılması dolayısıyla zarara geçilmesi mümkün değildir. Dolayısıyla, vergi kanunlarında yer alan ve ister beyan edilen kazancın belirli bir oranı ile sınırlı olsun, ister tamamı beyanname üzerinden indirilebilir nitelikte olsun bağış ve yardımların kanuni defterlere gider kaydedilerek giderleştirilmesi mümkün değildir. Bunun yanında zarar doğurucu bir işlem olarak da değerlendirilmesi mümkün değildir. Bunun tek istisnası, fakirlere yardım amacıyla gıda bankacılığı faaliyetinde bulunan dernek ve vakıflara Maliye Bakanlığınca belirlenen usul ve esaslar çerçevesinde bağışlanan gıda, temizlik, giyecek ve yakacak yardımlarıdır. Sadece bu bağışların gider yazılarak zarar doğurucu işlem olarak kabulü mümkündür</a:t>
            </a:r>
          </a:p>
          <a:p>
            <a:endParaRPr lang="tr-TR" dirty="0"/>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61</a:t>
            </a:fld>
            <a:endParaRPr lang="tr-TR"/>
          </a:p>
        </p:txBody>
      </p:sp>
    </p:spTree>
  </p:cSld>
  <p:clrMapOvr>
    <a:masterClrMapping/>
  </p:clrMapOvr>
  <p:transition spd="slow" advTm="20000"/>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260648"/>
            <a:ext cx="8640960" cy="6336704"/>
          </a:xfrm>
        </p:spPr>
        <p:txBody>
          <a:bodyPr>
            <a:normAutofit/>
          </a:bodyPr>
          <a:lstStyle/>
          <a:p>
            <a:pPr lvl="1" algn="just">
              <a:buNone/>
            </a:pPr>
            <a:endParaRPr lang="tr-TR" b="1" dirty="0" smtClean="0">
              <a:latin typeface="Arial" pitchFamily="34" charset="0"/>
              <a:cs typeface="Arial" pitchFamily="34" charset="0"/>
            </a:endParaRPr>
          </a:p>
          <a:p>
            <a:pPr lvl="1" algn="just">
              <a:buFont typeface="Wingdings" panose="05000000000000000000" pitchFamily="2" charset="2"/>
              <a:buChar char="Ø"/>
            </a:pPr>
            <a:r>
              <a:rPr lang="tr-TR" sz="2000" b="1" dirty="0" smtClean="0">
                <a:latin typeface="Arial" pitchFamily="34" charset="0"/>
                <a:cs typeface="Arial" pitchFamily="34" charset="0"/>
              </a:rPr>
              <a:t>Bağış ve Yardımların KDV’ye Etkisi</a:t>
            </a:r>
          </a:p>
          <a:p>
            <a:pPr algn="just">
              <a:buNone/>
            </a:pPr>
            <a:r>
              <a:rPr lang="tr-TR" dirty="0" smtClean="0">
                <a:latin typeface="Arial" pitchFamily="34" charset="0"/>
                <a:cs typeface="Arial" pitchFamily="34" charset="0"/>
              </a:rPr>
              <a:t>		</a:t>
            </a:r>
            <a:r>
              <a:rPr lang="tr-TR" sz="2000" dirty="0" smtClean="0">
                <a:latin typeface="Arial" pitchFamily="34" charset="0"/>
                <a:cs typeface="Arial" pitchFamily="34" charset="0"/>
              </a:rPr>
              <a:t>Üniversite ve yüksekokullar ile 8.6.1965 tarihli ve 625 sayılı Kanun hükümlerine tâbi özel okullar tarafından ilgili dönemdeki kapasitelerinin %10’unu geçmemek üzere verilen bedelsiz eğitim ve öğretim hizmetleri, kanunların gösterdiği gerek üzerine bedelsiz olarak yapılan mal teslimi ve hizmet ifaları, birinci fıkrada sayılan kurum ve kuruluşlara bedelsiz olarak yapılan her türlü mal teslimi ve hizmet ifaları ile fakirlere yardım amacıyla gıda bankacılığı faaliyetinde bulunan dernek ve vakıflara Maliye Bakanlığınca belirlenen usul ve esaslar çerçevesinde bağışlanan gıda, temizlik, giyecek ve yakacak maddelerinin teslimi kısmi istisna kapsamındadır. (KDVK md.17/2-b) Bir işlemin kısmi istisna kapsamı niteliğinde olması halinde, ilgili teslimlere ait KDV yüklerinin KDVK md 30/a hükmü gereğince indirim imkânı ortadan kalkmaktadır. Bu nedenle yüklenilen KDV’lerin KDV beyannamesinde diğer ilaveler satırında beyan edilmesi öte yandan da bağış ve yardımın maliyetine ilave edilmesi gerekecektir. </a:t>
            </a:r>
          </a:p>
          <a:p>
            <a:endParaRPr lang="tr-TR" dirty="0"/>
          </a:p>
        </p:txBody>
      </p:sp>
      <p:sp>
        <p:nvSpPr>
          <p:cNvPr id="10" name="9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11" name="10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62</a:t>
            </a:fld>
            <a:endParaRPr lang="tr-TR"/>
          </a:p>
        </p:txBody>
      </p:sp>
    </p:spTree>
  </p:cSld>
  <p:clrMapOvr>
    <a:masterClrMapping/>
  </p:clrMapOvr>
  <p:transition spd="slow" advTm="20000"/>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itekbas\Desktop\images.jpg"/>
          <p:cNvPicPr>
            <a:picLocks noChangeAspect="1" noChangeArrowheads="1"/>
          </p:cNvPicPr>
          <p:nvPr/>
        </p:nvPicPr>
        <p:blipFill>
          <a:blip r:embed="rId2" cstate="print"/>
          <a:srcRect/>
          <a:stretch>
            <a:fillRect/>
          </a:stretch>
        </p:blipFill>
        <p:spPr bwMode="auto">
          <a:xfrm>
            <a:off x="3480304" y="2780928"/>
            <a:ext cx="5663696" cy="4077072"/>
          </a:xfrm>
          <a:prstGeom prst="rect">
            <a:avLst/>
          </a:prstGeom>
          <a:noFill/>
        </p:spPr>
      </p:pic>
      <p:sp>
        <p:nvSpPr>
          <p:cNvPr id="2" name="1 Başlık"/>
          <p:cNvSpPr txBox="1">
            <a:spLocks/>
          </p:cNvSpPr>
          <p:nvPr/>
        </p:nvSpPr>
        <p:spPr>
          <a:xfrm>
            <a:off x="0" y="188640"/>
            <a:ext cx="8229600" cy="940966"/>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z="5400" b="1" u="sng" dirty="0" smtClean="0">
                <a:solidFill>
                  <a:srgbClr val="0070C0"/>
                </a:solidFill>
                <a:latin typeface="+mj-lt"/>
                <a:ea typeface="+mj-ea"/>
                <a:cs typeface="+mj-cs"/>
              </a:rPr>
              <a:t>3</a:t>
            </a:r>
            <a:r>
              <a:rPr kumimoji="0" lang="tr-TR" sz="5400" b="1" i="0" u="sng" strike="noStrike" kern="1200" cap="none" spc="0" normalizeH="0" baseline="0" noProof="0" dirty="0" smtClean="0">
                <a:ln>
                  <a:noFill/>
                </a:ln>
                <a:solidFill>
                  <a:srgbClr val="0070C0"/>
                </a:solidFill>
                <a:effectLst/>
                <a:uLnTx/>
                <a:uFillTx/>
                <a:latin typeface="+mj-lt"/>
                <a:ea typeface="+mj-ea"/>
                <a:cs typeface="+mj-cs"/>
              </a:rPr>
              <a:t>. BÖLÜM</a:t>
            </a:r>
            <a:endParaRPr kumimoji="0" lang="tr-TR" sz="5400" b="0" i="0" u="none" strike="noStrike" kern="1200" cap="none" spc="0" normalizeH="0" baseline="0" noProof="0" dirty="0">
              <a:ln>
                <a:noFill/>
              </a:ln>
              <a:solidFill>
                <a:srgbClr val="0070C0"/>
              </a:solidFill>
              <a:effectLst/>
              <a:uLnTx/>
              <a:uFillTx/>
              <a:latin typeface="+mj-lt"/>
              <a:ea typeface="+mj-ea"/>
              <a:cs typeface="+mj-cs"/>
            </a:endParaRPr>
          </a:p>
        </p:txBody>
      </p:sp>
      <p:sp>
        <p:nvSpPr>
          <p:cNvPr id="7" name="6 Dikdörtgen"/>
          <p:cNvSpPr/>
          <p:nvPr/>
        </p:nvSpPr>
        <p:spPr>
          <a:xfrm>
            <a:off x="359024" y="1700808"/>
            <a:ext cx="8784976" cy="707886"/>
          </a:xfrm>
          <a:prstGeom prst="rect">
            <a:avLst/>
          </a:prstGeom>
        </p:spPr>
        <p:txBody>
          <a:bodyPr wrap="square">
            <a:spAutoFit/>
          </a:bodyPr>
          <a:lstStyle/>
          <a:p>
            <a:r>
              <a:rPr lang="tr-TR" sz="4000" b="1" dirty="0" smtClean="0">
                <a:solidFill>
                  <a:srgbClr val="FF0000"/>
                </a:solidFill>
              </a:rPr>
              <a:t>DİĞER ÖZELLİKLİ KONULAR</a:t>
            </a:r>
            <a:endParaRPr lang="tr-TR" sz="4000"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63</a:t>
            </a:fld>
            <a:endParaRPr lang="tr-TR"/>
          </a:p>
        </p:txBody>
      </p:sp>
    </p:spTree>
  </p:cSld>
  <p:clrMapOvr>
    <a:masterClrMapping/>
  </p:clrMapOvr>
  <p:transition advTm="20000"/>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57200" y="332656"/>
            <a:ext cx="8229600" cy="6264696"/>
          </a:xfrm>
        </p:spPr>
        <p:txBody>
          <a:bodyPr>
            <a:normAutofit fontScale="55000" lnSpcReduction="20000"/>
          </a:bodyPr>
          <a:lstStyle/>
          <a:p>
            <a:pPr algn="ctr">
              <a:buNone/>
            </a:pPr>
            <a:r>
              <a:rPr lang="tr-TR" b="1" dirty="0" smtClean="0"/>
              <a:t>	</a:t>
            </a:r>
            <a:endParaRPr lang="tr-TR" sz="5800" dirty="0" smtClean="0">
              <a:solidFill>
                <a:srgbClr val="FF0000"/>
              </a:solidFill>
            </a:endParaRPr>
          </a:p>
          <a:p>
            <a:pPr algn="ctr">
              <a:buNone/>
            </a:pPr>
            <a:r>
              <a:rPr lang="tr-TR" b="1" dirty="0" smtClean="0"/>
              <a:t>		</a:t>
            </a:r>
            <a:r>
              <a:rPr lang="tr-TR" sz="4400" b="1" u="sng" dirty="0" smtClean="0">
                <a:solidFill>
                  <a:srgbClr val="FF0000"/>
                </a:solidFill>
              </a:rPr>
              <a:t>Götürü Gider Uygulaması</a:t>
            </a:r>
          </a:p>
          <a:p>
            <a:pPr algn="ctr">
              <a:buNone/>
            </a:pPr>
            <a:endParaRPr lang="tr-TR" dirty="0" smtClean="0"/>
          </a:p>
          <a:p>
            <a:pPr algn="just">
              <a:buNone/>
            </a:pPr>
            <a:r>
              <a:rPr lang="tr-TR" dirty="0" smtClean="0">
                <a:latin typeface="Arial" pitchFamily="34" charset="0"/>
                <a:cs typeface="Arial" pitchFamily="34" charset="0"/>
              </a:rPr>
              <a:t>		 İhracatçılar, yurt dışında inşaat, onarma ve montaj faaliyetlerinde bulunan firmalar, yurtdışı satışlarından döviz olarak elde ettikleri hasılatın % 0,5’ ini aşmamak şartıyla, yurtdışında bu işlerle ilgili yapmış oldukları giderlerine karşılık olmak üzere götürü gider yazabilirler. (FOB DEĞER)- </a:t>
            </a:r>
            <a:r>
              <a:rPr lang="tr-TR" b="1" dirty="0" smtClean="0">
                <a:latin typeface="Arial" pitchFamily="34" charset="0"/>
                <a:cs typeface="Arial" pitchFamily="34" charset="0"/>
              </a:rPr>
              <a:t>(GVGT/ 195-233)</a:t>
            </a:r>
            <a:endParaRPr lang="tr-TR" dirty="0" smtClean="0">
              <a:latin typeface="Arial" pitchFamily="34" charset="0"/>
              <a:cs typeface="Arial" pitchFamily="34" charset="0"/>
            </a:endParaRP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Ancak bu hakkın kullanımı için söz konusu gider tutarının işletme varlıklarından çıkmış olması, diğer bir anlatımla böyle bir harcamanın belgesiz dahi olsa dönem içinde yapılmış olması ve kayıtlara yansıtılması gerekmektedir. Eğer böyle bir harcama söz konusu değilse söz konusu işletmenin götürü gider hakkından yararlanması mümkün değildir.(bu konuda tersi yargı kararları da mevcuttur)</a:t>
            </a:r>
          </a:p>
          <a:p>
            <a:pPr algn="just">
              <a:buNone/>
            </a:pPr>
            <a:r>
              <a:rPr lang="tr-TR" dirty="0" smtClean="0">
                <a:latin typeface="Arial" pitchFamily="34" charset="0"/>
                <a:cs typeface="Arial" pitchFamily="34" charset="0"/>
              </a:rPr>
              <a:t> </a:t>
            </a:r>
          </a:p>
          <a:p>
            <a:pPr algn="just">
              <a:buNone/>
            </a:pPr>
            <a:r>
              <a:rPr lang="tr-TR" b="1" dirty="0" smtClean="0">
                <a:latin typeface="Arial" pitchFamily="34" charset="0"/>
                <a:cs typeface="Arial" pitchFamily="34" charset="0"/>
              </a:rPr>
              <a:t>	Son Danıştay kararlarında -195 no.lu GV Genel Tebliğinde belirtilen öz kaynak azalmasına gerek olmadığı belirtilmektedir.</a:t>
            </a:r>
            <a:endParaRPr lang="tr-TR" dirty="0" smtClean="0">
              <a:latin typeface="Arial" pitchFamily="34" charset="0"/>
              <a:cs typeface="Arial" pitchFamily="34" charset="0"/>
            </a:endParaRPr>
          </a:p>
          <a:p>
            <a:pPr algn="just">
              <a:buNone/>
            </a:pPr>
            <a:r>
              <a:rPr lang="tr-TR" b="1" dirty="0" smtClean="0">
                <a:latin typeface="Arial" pitchFamily="34" charset="0"/>
                <a:cs typeface="Arial" pitchFamily="34" charset="0"/>
              </a:rPr>
              <a:t>	</a:t>
            </a:r>
            <a:endParaRPr lang="tr-TR" sz="3600" dirty="0" smtClean="0">
              <a:latin typeface="Arial" pitchFamily="34" charset="0"/>
              <a:cs typeface="Arial" pitchFamily="34" charset="0"/>
            </a:endParaRPr>
          </a:p>
          <a:p>
            <a:pPr algn="ctr">
              <a:buNone/>
            </a:pPr>
            <a:r>
              <a:rPr lang="tr-TR" sz="3600" b="1" dirty="0" smtClean="0">
                <a:latin typeface="Arial" pitchFamily="34" charset="0"/>
                <a:cs typeface="Arial" pitchFamily="34" charset="0"/>
              </a:rPr>
              <a:t>	</a:t>
            </a:r>
            <a:r>
              <a:rPr lang="tr-TR" sz="3600" b="1" u="sng" dirty="0" smtClean="0">
                <a:solidFill>
                  <a:srgbClr val="FF0000"/>
                </a:solidFill>
                <a:latin typeface="Arial" pitchFamily="34" charset="0"/>
                <a:cs typeface="Arial" pitchFamily="34" charset="0"/>
              </a:rPr>
              <a:t>Finansal Kiralama İşlemlerinde Faiz ve Kur Farkları </a:t>
            </a:r>
          </a:p>
          <a:p>
            <a:pPr algn="just">
              <a:buNone/>
            </a:pPr>
            <a:endParaRPr lang="tr-TR" dirty="0" smtClean="0">
              <a:solidFill>
                <a:srgbClr val="FF0000"/>
              </a:solidFill>
              <a:latin typeface="Arial" pitchFamily="34" charset="0"/>
              <a:cs typeface="Arial" pitchFamily="34" charset="0"/>
            </a:endParaRPr>
          </a:p>
          <a:p>
            <a:pPr algn="just">
              <a:buNone/>
            </a:pPr>
            <a:r>
              <a:rPr lang="tr-TR" dirty="0" smtClean="0">
                <a:latin typeface="Arial" pitchFamily="34" charset="0"/>
                <a:cs typeface="Arial" pitchFamily="34" charset="0"/>
              </a:rPr>
              <a:t>		Yabancı para ile yapılan finansal kiralama ödemelerinin değerlemesi sonucunda oluşan kur farklarının maliyete intikal ettirilip ettirilemeyeceği hakkında</a:t>
            </a:r>
            <a:endParaRPr lang="tr-TR" dirty="0">
              <a:latin typeface="Arial" pitchFamily="34" charset="0"/>
              <a:cs typeface="Arial" pitchFamily="34" charset="0"/>
            </a:endParaRPr>
          </a:p>
        </p:txBody>
      </p:sp>
      <p:sp>
        <p:nvSpPr>
          <p:cNvPr id="8" name="7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9" name="8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64</a:t>
            </a:fld>
            <a:endParaRPr lang="tr-TR"/>
          </a:p>
        </p:txBody>
      </p:sp>
    </p:spTree>
  </p:cSld>
  <p:clrMapOvr>
    <a:masterClrMapping/>
  </p:clrMapOvr>
  <p:transition spd="slow" advTm="20000"/>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251520" y="260648"/>
            <a:ext cx="8568952" cy="6408712"/>
          </a:xfrm>
        </p:spPr>
        <p:txBody>
          <a:bodyPr>
            <a:normAutofit/>
          </a:bodyPr>
          <a:lstStyle/>
          <a:p>
            <a:pPr algn="just">
              <a:buNone/>
            </a:pPr>
            <a:r>
              <a:rPr lang="tr-TR" sz="2000" b="1" dirty="0" smtClean="0"/>
              <a:t>	</a:t>
            </a:r>
          </a:p>
          <a:p>
            <a:pPr algn="just">
              <a:buNone/>
            </a:pPr>
            <a:r>
              <a:rPr lang="tr-TR" sz="2000" b="1" dirty="0" smtClean="0">
                <a:latin typeface="Arial" pitchFamily="34" charset="0"/>
                <a:cs typeface="Arial" pitchFamily="34" charset="0"/>
              </a:rPr>
              <a:t>	Maliye Bakanlığı </a:t>
            </a:r>
            <a:endParaRPr lang="tr-TR" sz="2000" dirty="0" smtClean="0">
              <a:latin typeface="Arial" pitchFamily="34" charset="0"/>
              <a:cs typeface="Arial" pitchFamily="34" charset="0"/>
            </a:endParaRPr>
          </a:p>
          <a:p>
            <a:pPr algn="just">
              <a:buNone/>
            </a:pPr>
            <a:r>
              <a:rPr lang="tr-TR" sz="2000" b="1" dirty="0" smtClean="0">
                <a:latin typeface="Arial" pitchFamily="34" charset="0"/>
                <a:cs typeface="Arial" pitchFamily="34" charset="0"/>
              </a:rPr>
              <a:t>	Gelir İdaresi</a:t>
            </a:r>
            <a:endParaRPr lang="tr-TR" sz="2000" dirty="0" smtClean="0">
              <a:latin typeface="Arial" pitchFamily="34" charset="0"/>
              <a:cs typeface="Arial" pitchFamily="34" charset="0"/>
            </a:endParaRPr>
          </a:p>
          <a:p>
            <a:pPr algn="just">
              <a:buNone/>
            </a:pPr>
            <a:r>
              <a:rPr lang="tr-TR" sz="2000" b="1" dirty="0" smtClean="0">
                <a:latin typeface="Arial" pitchFamily="34" charset="0"/>
                <a:cs typeface="Arial" pitchFamily="34" charset="0"/>
              </a:rPr>
              <a:t>	Başkanlığı ve İstanbul Defterdarlığınca verilen;</a:t>
            </a:r>
            <a:endParaRPr lang="tr-TR" sz="2000" dirty="0" smtClean="0">
              <a:latin typeface="Arial" pitchFamily="34" charset="0"/>
              <a:cs typeface="Arial" pitchFamily="34" charset="0"/>
            </a:endParaRPr>
          </a:p>
          <a:p>
            <a:pPr algn="just">
              <a:buNone/>
            </a:pPr>
            <a:r>
              <a:rPr lang="tr-TR" sz="2000" dirty="0" smtClean="0">
                <a:latin typeface="Arial" pitchFamily="34" charset="0"/>
                <a:cs typeface="Arial" pitchFamily="34" charset="0"/>
              </a:rPr>
              <a:t>	 </a:t>
            </a:r>
          </a:p>
          <a:p>
            <a:pPr algn="just">
              <a:buNone/>
            </a:pPr>
            <a:r>
              <a:rPr lang="tr-TR" sz="2000" dirty="0" smtClean="0">
                <a:latin typeface="Arial" pitchFamily="34" charset="0"/>
                <a:cs typeface="Arial" pitchFamily="34" charset="0"/>
              </a:rPr>
              <a:t>		03.05.2005 tarih ve B.07.4.DEF.0.34.20./VUK-1/MÜK-290-11161 sayılı 05.07.2006 tarih B.07.1.GİB.4.34.19.02/VUK, 09.05.2005 tarih B.07.4.DEF.0. 34.20/VUK 1-280 11448 sayılı, 23.08.2006 tarih 6713 sayılı, B.07.1.GİB.4.34.19.02/VUK 1- MÜK-290 sayılı muktezalarda,</a:t>
            </a:r>
          </a:p>
          <a:p>
            <a:pPr algn="just">
              <a:buNone/>
            </a:pPr>
            <a:r>
              <a:rPr lang="tr-TR" sz="2000" dirty="0" smtClean="0">
                <a:latin typeface="Arial" pitchFamily="34" charset="0"/>
                <a:cs typeface="Arial" pitchFamily="34" charset="0"/>
              </a:rPr>
              <a:t>	</a:t>
            </a:r>
          </a:p>
          <a:p>
            <a:pPr algn="just">
              <a:buNone/>
            </a:pPr>
            <a:r>
              <a:rPr lang="tr-TR" sz="2000" dirty="0" smtClean="0">
                <a:latin typeface="Arial" pitchFamily="34" charset="0"/>
                <a:cs typeface="Arial" pitchFamily="34" charset="0"/>
              </a:rPr>
              <a:t>		“Finansal kiralama yoluyla edinilen kıymete ilişkin olarak </a:t>
            </a:r>
            <a:r>
              <a:rPr lang="tr-TR" sz="2000" u="sng" dirty="0" smtClean="0">
                <a:solidFill>
                  <a:srgbClr val="FF0000"/>
                </a:solidFill>
                <a:latin typeface="Arial" pitchFamily="34" charset="0"/>
                <a:cs typeface="Arial" pitchFamily="34" charset="0"/>
              </a:rPr>
              <a:t>KİRALAMA SÜRESİ İÇİNDE </a:t>
            </a:r>
            <a:r>
              <a:rPr lang="tr-TR" sz="2000" dirty="0" smtClean="0">
                <a:latin typeface="Arial" pitchFamily="34" charset="0"/>
                <a:cs typeface="Arial" pitchFamily="34" charset="0"/>
              </a:rPr>
              <a:t>sözleşmeye istinaden yabancı para üzerinden yapılan kira ödemelerinin değerlemesi sonucu ortaya çıkan kur farkları ile kiracı tarafından ödenen faizlerin, finansal  kiralama konusu kıymetin maliyetine intikal ettirilmesi ve maliyete eklenen bu farkların ilgili kıymetin amortisman süresi içinde itfa edilmesi gerekmektedir.” denilmektedir</a:t>
            </a:r>
            <a:endParaRPr lang="tr-TR" sz="2000" dirty="0">
              <a:latin typeface="Arial" pitchFamily="34" charset="0"/>
              <a:cs typeface="Arial" pitchFamily="34" charset="0"/>
            </a:endParaRPr>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65</a:t>
            </a:fld>
            <a:endParaRPr lang="tr-TR"/>
          </a:p>
        </p:txBody>
      </p:sp>
    </p:spTree>
  </p:cSld>
  <p:clrMapOvr>
    <a:masterClrMapping/>
  </p:clrMapOvr>
  <p:transition spd="slow" advTm="20000"/>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0" y="260648"/>
            <a:ext cx="8964488" cy="6264696"/>
          </a:xfrm>
        </p:spPr>
        <p:txBody>
          <a:bodyPr>
            <a:normAutofit fontScale="55000" lnSpcReduction="20000"/>
          </a:bodyPr>
          <a:lstStyle/>
          <a:p>
            <a:pPr algn="ctr">
              <a:buNone/>
            </a:pPr>
            <a:r>
              <a:rPr lang="tr-TR" sz="4400" b="1" dirty="0" smtClean="0">
                <a:solidFill>
                  <a:srgbClr val="FF0000"/>
                </a:solidFill>
                <a:latin typeface="Arial" pitchFamily="34" charset="0"/>
                <a:cs typeface="Arial" pitchFamily="34" charset="0"/>
              </a:rPr>
              <a:t>6322 SAYILI KANUNLA GETİRİLEN BAZI DÜZENLEMELER</a:t>
            </a:r>
            <a:endParaRPr lang="tr-TR" sz="4400" dirty="0" smtClean="0">
              <a:solidFill>
                <a:srgbClr val="FF0000"/>
              </a:solidFill>
              <a:latin typeface="Arial" pitchFamily="34" charset="0"/>
              <a:cs typeface="Arial" pitchFamily="34" charset="0"/>
            </a:endParaRPr>
          </a:p>
          <a:p>
            <a:pPr>
              <a:buNone/>
            </a:pPr>
            <a:r>
              <a:rPr lang="tr-TR" dirty="0" smtClean="0"/>
              <a:t>	</a:t>
            </a:r>
          </a:p>
          <a:p>
            <a:pPr>
              <a:buNone/>
            </a:pPr>
            <a:r>
              <a:rPr lang="tr-TR" b="1" dirty="0" smtClean="0"/>
              <a:t>	</a:t>
            </a:r>
            <a:r>
              <a:rPr lang="tr-TR" b="1" dirty="0" smtClean="0">
                <a:solidFill>
                  <a:srgbClr val="FF0000"/>
                </a:solidFill>
              </a:rPr>
              <a:t>GİRİŞİM SERMAYESİ FONU </a:t>
            </a:r>
          </a:p>
          <a:p>
            <a:pPr>
              <a:buNone/>
            </a:pPr>
            <a:endParaRPr lang="tr-TR" dirty="0" smtClean="0"/>
          </a:p>
          <a:p>
            <a:pPr algn="just">
              <a:buNone/>
            </a:pPr>
            <a:r>
              <a:rPr lang="tr-TR" dirty="0" smtClean="0"/>
              <a:t>		</a:t>
            </a:r>
            <a:r>
              <a:rPr lang="tr-TR" dirty="0" smtClean="0">
                <a:latin typeface="Arial" pitchFamily="34" charset="0"/>
                <a:cs typeface="Arial" pitchFamily="34" charset="0"/>
              </a:rPr>
              <a:t>İşletmeler, 15 Haziran 2012 tarihinden itibaren, 6322 sayılı Kanun ile Vergi Usul Kanunu’na eklenen 325/A maddesi uyarınca, Sermaye Piyasası Kurulunun düzenleme ve denetimine tabi olarak Türkiye’de kurulmuş veya kurulacak olan girişim sermayesi yatırım ortaklıklarına sermaye olarak konulması veya girişim sermayesi yatırım fonu paylarının satın alınması amacıyla, ilgili dönem kazancından veya beyan edilen gelirden girişim sermayesi fonu ayırabilecekler. Bu fon, kurum kazancının veya beyan edilen gelirin %10’unu ve öz sermayenin %20’sini aşamayacak.</a:t>
            </a:r>
          </a:p>
          <a:p>
            <a:pPr algn="just">
              <a:buNone/>
            </a:pPr>
            <a:r>
              <a:rPr lang="tr-TR" dirty="0" smtClean="0">
                <a:latin typeface="Arial" pitchFamily="34" charset="0"/>
                <a:cs typeface="Arial" pitchFamily="34" charset="0"/>
              </a:rPr>
              <a:t>		Girişim sermayesi fonu olarak ayrılan tutarlar pasifte geçici bir hesapta tutulacak. Mükelleflerce, fonun ayrıldığı yılın sonuna kadar girişim sermayesi yatırım ortaklıklarına veya girişim sermayesi yatırım fonlarına yatırım yapılması gerekmektedir. Aksi halde, zamanında tahakkuk ettirilmeyen vergiler gecikme faizi ile birlikte tahsil edilecek.</a:t>
            </a:r>
          </a:p>
          <a:p>
            <a:pPr algn="just">
              <a:buNone/>
            </a:pPr>
            <a:r>
              <a:rPr lang="tr-TR" dirty="0" smtClean="0">
                <a:latin typeface="Arial" pitchFamily="34" charset="0"/>
                <a:cs typeface="Arial" pitchFamily="34" charset="0"/>
              </a:rPr>
              <a:t>		6322 sayılı Kanun ile Gelir Vergisi Kanunu’nun 89. ve Kurumlar Vergisi Kanunu’nun 10. maddesinde gerekli düzenlemeler yapıldı. Buna göre; beyan edilen gelirin veya kurum kazancının % 10’unu aşmamak şartıyla, ayrılan girişim sermayesi fonları, gelir vergisi matrahından veya kurum kazancından indirilebilecek.</a:t>
            </a:r>
          </a:p>
          <a:p>
            <a:pPr algn="just">
              <a:buNone/>
            </a:pPr>
            <a:r>
              <a:rPr lang="tr-TR" dirty="0" smtClean="0">
                <a:latin typeface="Arial" pitchFamily="34" charset="0"/>
                <a:cs typeface="Arial" pitchFamily="34" charset="0"/>
              </a:rPr>
              <a:t>		Böylece, kazancı yüksek olan bir işletmede, ayrılan fonun vergi oranı kadarlık kısmı devletçe karşılanmış olacak. 01.01.2013 tarihinden itibaren girişim sermayesi yatırım ortaklıkları ile girişim sermayesi yatırım fonlarından elde edilen kazançlar da kurumlar vergisinden indirimi mümkün olacak. </a:t>
            </a:r>
          </a:p>
          <a:p>
            <a:endParaRPr lang="tr-TR" dirty="0"/>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66</a:t>
            </a:fld>
            <a:endParaRPr lang="tr-TR"/>
          </a:p>
        </p:txBody>
      </p:sp>
    </p:spTree>
  </p:cSld>
  <p:clrMapOvr>
    <a:masterClrMapping/>
  </p:clrMapOvr>
  <p:transition spd="slow" advTm="20000"/>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57200" y="260648"/>
            <a:ext cx="8229600" cy="6597352"/>
          </a:xfrm>
        </p:spPr>
        <p:txBody>
          <a:bodyPr>
            <a:normAutofit lnSpcReduction="10000"/>
          </a:bodyPr>
          <a:lstStyle/>
          <a:p>
            <a:pPr>
              <a:buNone/>
            </a:pPr>
            <a:r>
              <a:rPr lang="tr-TR" sz="2400" b="1" dirty="0" smtClean="0"/>
              <a:t>	</a:t>
            </a:r>
          </a:p>
          <a:p>
            <a:pPr algn="ctr">
              <a:buNone/>
            </a:pPr>
            <a:r>
              <a:rPr lang="tr-TR" sz="2400" b="1" dirty="0" smtClean="0"/>
              <a:t>	</a:t>
            </a:r>
            <a:r>
              <a:rPr lang="tr-TR" sz="2000" b="1" dirty="0" smtClean="0">
                <a:solidFill>
                  <a:srgbClr val="FF0000"/>
                </a:solidFill>
                <a:latin typeface="Arial" pitchFamily="34" charset="0"/>
                <a:cs typeface="Arial" pitchFamily="34" charset="0"/>
              </a:rPr>
              <a:t>DİĞER İNDİRİMLER</a:t>
            </a:r>
          </a:p>
          <a:p>
            <a:pPr>
              <a:buNone/>
            </a:pPr>
            <a:endParaRPr lang="tr-TR" sz="2000" dirty="0" smtClean="0">
              <a:latin typeface="Arial" pitchFamily="34" charset="0"/>
              <a:cs typeface="Arial" pitchFamily="34" charset="0"/>
            </a:endParaRPr>
          </a:p>
          <a:p>
            <a:pPr lvl="0" algn="just">
              <a:buNone/>
            </a:pPr>
            <a:r>
              <a:rPr lang="tr-TR" sz="2000" dirty="0" smtClean="0">
                <a:latin typeface="Arial" pitchFamily="34" charset="0"/>
                <a:cs typeface="Arial" pitchFamily="34" charset="0"/>
              </a:rPr>
              <a:t>		Cami ve Kur’an kurslarına yapılacak ayni ve nakdi bağış ve yardımların indirimine izin verildi.</a:t>
            </a:r>
          </a:p>
          <a:p>
            <a:pPr lvl="0" algn="just">
              <a:buNone/>
            </a:pPr>
            <a:endParaRPr lang="tr-TR" sz="2000" dirty="0" smtClean="0">
              <a:latin typeface="Arial" pitchFamily="34" charset="0"/>
              <a:cs typeface="Arial" pitchFamily="34" charset="0"/>
            </a:endParaRPr>
          </a:p>
          <a:p>
            <a:pPr lvl="0" algn="just">
              <a:buNone/>
            </a:pPr>
            <a:r>
              <a:rPr lang="tr-TR" sz="2000" dirty="0" smtClean="0">
                <a:latin typeface="Arial" pitchFamily="34" charset="0"/>
                <a:cs typeface="Arial" pitchFamily="34" charset="0"/>
              </a:rPr>
              <a:t>	Yeşilay Cemiyetine yapılacak nakdi yardımların indirimine izin verildi.</a:t>
            </a:r>
          </a:p>
          <a:p>
            <a:pPr lvl="0" algn="just">
              <a:buNone/>
            </a:pPr>
            <a:endParaRPr lang="tr-TR" sz="2000" dirty="0" smtClean="0">
              <a:latin typeface="Arial" pitchFamily="34" charset="0"/>
              <a:cs typeface="Arial" pitchFamily="34" charset="0"/>
            </a:endParaRPr>
          </a:p>
          <a:p>
            <a:pPr algn="just">
              <a:buNone/>
            </a:pPr>
            <a:r>
              <a:rPr lang="tr-TR" sz="2000" b="1" dirty="0" smtClean="0">
                <a:latin typeface="Arial" pitchFamily="34" charset="0"/>
                <a:cs typeface="Arial" pitchFamily="34" charset="0"/>
              </a:rPr>
              <a:t>		Esas Faaliyet Konusu Gayrimenkul Ticareti Olmayan Firmalarda Taşınmaz Satış Kazancı İstisnası</a:t>
            </a:r>
            <a:endParaRPr lang="tr-TR" sz="2000" dirty="0" smtClean="0">
              <a:latin typeface="Arial" pitchFamily="34" charset="0"/>
              <a:cs typeface="Arial" pitchFamily="34" charset="0"/>
            </a:endParaRPr>
          </a:p>
          <a:p>
            <a:pPr algn="just">
              <a:buNone/>
            </a:pPr>
            <a:r>
              <a:rPr lang="tr-TR" sz="2000" dirty="0" smtClean="0">
                <a:latin typeface="Arial" pitchFamily="34" charset="0"/>
                <a:cs typeface="Arial" pitchFamily="34" charset="0"/>
              </a:rPr>
              <a:t>	 </a:t>
            </a:r>
          </a:p>
          <a:p>
            <a:pPr algn="just">
              <a:buNone/>
            </a:pPr>
            <a:r>
              <a:rPr lang="tr-TR" sz="2000" dirty="0" smtClean="0">
                <a:latin typeface="Arial" pitchFamily="34" charset="0"/>
                <a:cs typeface="Arial" pitchFamily="34" charset="0"/>
              </a:rPr>
              <a:t>		Başlık : Ana sözleşmesinde, iştigal konuları arasında taşınmaz ticareti bulunmakla beraber bu işi fiilen yapmayan şirketin aktifinde bulunan taşınmazın satışı işleminin, KDV ve Kurumlar Vergisi Kanunlarında yer alan istisna uygulaması yönünden değerlendirilmesi hk.</a:t>
            </a:r>
          </a:p>
          <a:p>
            <a:endParaRPr lang="tr-TR" sz="2000" dirty="0" smtClean="0">
              <a:latin typeface="Arial" pitchFamily="34" charset="0"/>
              <a:cs typeface="Arial" pitchFamily="34" charset="0"/>
            </a:endParaRPr>
          </a:p>
          <a:p>
            <a:pPr>
              <a:buNone/>
            </a:pPr>
            <a:r>
              <a:rPr lang="tr-TR" sz="2000" dirty="0" smtClean="0">
                <a:latin typeface="Arial" pitchFamily="34" charset="0"/>
                <a:cs typeface="Arial" pitchFamily="34" charset="0"/>
              </a:rPr>
              <a:t>	Tarih 05/09/2011 Sayı B.07.1.GİB.4.38.15.01-KV-20-185-102</a:t>
            </a:r>
          </a:p>
          <a:p>
            <a:endParaRPr lang="tr-TR" dirty="0"/>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67</a:t>
            </a:fld>
            <a:endParaRPr lang="tr-TR"/>
          </a:p>
        </p:txBody>
      </p:sp>
    </p:spTree>
  </p:cSld>
  <p:clrMapOvr>
    <a:masterClrMapping/>
  </p:clrMapOvr>
  <p:transition spd="slow" advTm="20000"/>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57200" y="332656"/>
            <a:ext cx="8229600" cy="6192688"/>
          </a:xfrm>
        </p:spPr>
        <p:txBody>
          <a:bodyPr>
            <a:normAutofit fontScale="70000" lnSpcReduction="20000"/>
          </a:bodyPr>
          <a:lstStyle/>
          <a:p>
            <a:pPr lvl="0">
              <a:buNone/>
            </a:pPr>
            <a:endParaRPr lang="tr-TR" b="1" dirty="0" smtClean="0"/>
          </a:p>
          <a:p>
            <a:pPr lvl="0" algn="just">
              <a:buNone/>
            </a:pPr>
            <a:r>
              <a:rPr lang="tr-TR" b="1" dirty="0" smtClean="0"/>
              <a:t>		</a:t>
            </a:r>
            <a:r>
              <a:rPr lang="tr-TR" b="1" dirty="0" smtClean="0">
                <a:latin typeface="Arial" pitchFamily="34" charset="0"/>
                <a:cs typeface="Arial" pitchFamily="34" charset="0"/>
              </a:rPr>
              <a:t>1- Kurumlar Vergisi Yönünden:</a:t>
            </a:r>
            <a:endParaRPr lang="tr-TR" dirty="0" smtClean="0">
              <a:latin typeface="Arial" pitchFamily="34" charset="0"/>
              <a:cs typeface="Arial" pitchFamily="34" charset="0"/>
            </a:endParaRP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Bu açıklamalar çerçevesinde, şirketiniz her ne kadar taşınmaz ticaretini fiilen yapmasa da, şirketin ana sözleşmesinde iştigal konuları arasında taşınmaz ticareti bulunması dolayısıyla, bilançoda duran varlıklar arasında kayıtlı olan ve 13.09.2004 tarihinde tescil edilen taşınmazın satışından elde edilen kazancın 5520 sayılı Kurumlar Vergisi Kanununun 5 inci maddesinin birinci fıkrasının (e) bendinde yer alan istisnadan faydalanması mümkün bulunmamaktadır.</a:t>
            </a:r>
          </a:p>
          <a:p>
            <a:pPr algn="just">
              <a:buNone/>
            </a:pPr>
            <a:endParaRPr lang="tr-TR" dirty="0" smtClean="0">
              <a:latin typeface="Arial" pitchFamily="34" charset="0"/>
              <a:cs typeface="Arial" pitchFamily="34" charset="0"/>
            </a:endParaRPr>
          </a:p>
          <a:p>
            <a:pPr algn="just">
              <a:buNone/>
            </a:pPr>
            <a:r>
              <a:rPr lang="tr-TR" b="1" dirty="0" smtClean="0">
                <a:latin typeface="Arial" pitchFamily="34" charset="0"/>
                <a:cs typeface="Arial" pitchFamily="34" charset="0"/>
              </a:rPr>
              <a:t>		2- Katma Değer Vergisi Yönünden:</a:t>
            </a: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a:t>
            </a:r>
          </a:p>
          <a:p>
            <a:pPr algn="just">
              <a:buNone/>
            </a:pPr>
            <a:r>
              <a:rPr lang="tr-TR" dirty="0" smtClean="0">
                <a:latin typeface="Arial" pitchFamily="34" charset="0"/>
                <a:cs typeface="Arial" pitchFamily="34" charset="0"/>
              </a:rPr>
              <a:t>		Bununla beraber, ana sözleşmesindeki faaliyet konuları arasında taşınmaz mal alım satımı bulunan mükelleflerin envanterine kayıtlı olan taşınmaz satışlarının (iki yıl aktiflerinde yer alsa dahi) Katma Değer Vergisi Kanununun 17/4-r maddesinde düzenlenen istisnadan yararlanması mümkün bulunmamaktadır.</a:t>
            </a:r>
          </a:p>
          <a:p>
            <a:endParaRPr lang="tr-TR" dirty="0"/>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68</a:t>
            </a:fld>
            <a:endParaRPr lang="tr-TR"/>
          </a:p>
        </p:txBody>
      </p:sp>
    </p:spTree>
  </p:cSld>
  <p:clrMapOvr>
    <a:masterClrMapping/>
  </p:clrMapOvr>
  <p:transition spd="slow" advTm="20000"/>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57200" y="332656"/>
            <a:ext cx="8435280" cy="6336704"/>
          </a:xfrm>
        </p:spPr>
        <p:txBody>
          <a:bodyPr>
            <a:normAutofit fontScale="55000" lnSpcReduction="20000"/>
          </a:bodyPr>
          <a:lstStyle/>
          <a:p>
            <a:pPr algn="ctr">
              <a:buNone/>
            </a:pPr>
            <a:r>
              <a:rPr lang="tr-TR" b="1" dirty="0" smtClean="0"/>
              <a:t>	</a:t>
            </a:r>
            <a:r>
              <a:rPr lang="tr-TR" sz="4400" b="1" dirty="0" smtClean="0">
                <a:solidFill>
                  <a:srgbClr val="FF0000"/>
                </a:solidFill>
              </a:rPr>
              <a:t>CİRO PRİM FATURALARI </a:t>
            </a:r>
          </a:p>
          <a:p>
            <a:pPr>
              <a:buNone/>
            </a:pPr>
            <a:endParaRPr lang="tr-TR" sz="4000" dirty="0" smtClean="0"/>
          </a:p>
          <a:p>
            <a:pPr algn="just">
              <a:buNone/>
            </a:pPr>
            <a:r>
              <a:rPr lang="tr-TR" dirty="0" smtClean="0"/>
              <a:t>		</a:t>
            </a:r>
            <a:r>
              <a:rPr lang="tr-TR" dirty="0" smtClean="0">
                <a:latin typeface="Arial" pitchFamily="34" charset="0"/>
                <a:cs typeface="Arial" pitchFamily="34" charset="0"/>
              </a:rPr>
              <a:t>Bu konuda çelişkili muktezalara rastlanılsa da, ciro primlerine dair faturaların düzenlendiği tarihe bağlı kalınmaksızın, primin üzerinden hesaplandığı ilgili yılın geliri veya gideri olarak ele almak vergi sistematiğine daha uygun düşecektir. Yani, 2013 yılında belirli bir mal alım seviyesini aşan alıcıya ciro primi ödenmesine karar verilmiş ve fatura 2014 yılı içinde düzenlenmiş olsa dahi, ciro primini elde eden gelirini, ciro primi ödeyen mükellef de giderini 2013 yılına kaydetmeli ve 2013 yılı kurum kazancı ile ilişkilendirmelidir.</a:t>
            </a:r>
          </a:p>
          <a:p>
            <a:pPr algn="just">
              <a:buNone/>
            </a:pPr>
            <a:r>
              <a:rPr lang="tr-TR" dirty="0" smtClean="0">
                <a:latin typeface="Arial" pitchFamily="34" charset="0"/>
                <a:cs typeface="Arial" pitchFamily="34" charset="0"/>
              </a:rPr>
              <a:t>	</a:t>
            </a:r>
          </a:p>
          <a:p>
            <a:pPr algn="just">
              <a:buNone/>
            </a:pPr>
            <a:r>
              <a:rPr lang="tr-TR" dirty="0" smtClean="0">
                <a:latin typeface="Arial" pitchFamily="34" charset="0"/>
                <a:cs typeface="Arial" pitchFamily="34" charset="0"/>
              </a:rPr>
              <a:t>		Ancak muhasebe kaydında farklı yöntemler tercih edilse dahi yapılan kayıtların vergi kaybına yol açmamasına dikkat etmek gerekecektir. Bu kapsamdaki değerlendirmelerimiz aşağıda yer aldığı gibidir: </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Öncelikle belirtmek gerekirse, Gelir İdaresi ciro primini elde edenlerin, prim tutarlarını satın aldıkları malın maliyet bedelinden düşmemelerini, bu primleri doğrudan gelir yazmalarını istemektedir.</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Uygulamada ciro primlerinin muhasebeleştirilmesi noktasında, elde edenler açısından 602 ve 679 hesapların kullanıldığına rastlanılmaktadır. Bu konuda şahsi kanaatimiz, satışlarla doğrudan bir bağlantısı olmayan ciro primlerinin 602 hesap yerine 679 hesapta gösterilmesidir. Ancak her iki durumda gelir tablosunun sonundaki net gelir rakamında bir farklılık olmayacaktır.</a:t>
            </a:r>
          </a:p>
          <a:p>
            <a:endParaRPr lang="tr-TR" dirty="0"/>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69</a:t>
            </a:fld>
            <a:endParaRPr lang="tr-TR"/>
          </a:p>
        </p:txBody>
      </p:sp>
    </p:spTree>
  </p:cSld>
  <p:clrMapOvr>
    <a:masterClrMapping/>
  </p:clrMapOvr>
  <p:transition spd="slow" advTm="2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332656"/>
            <a:ext cx="8363272" cy="6264696"/>
          </a:xfrm>
        </p:spPr>
        <p:txBody>
          <a:bodyPr>
            <a:normAutofit/>
          </a:bodyPr>
          <a:lstStyle/>
          <a:p>
            <a:pPr lvl="0">
              <a:buNone/>
            </a:pPr>
            <a:r>
              <a:rPr lang="tr-TR" sz="2000" b="1" dirty="0" smtClean="0">
                <a:latin typeface="Arial" pitchFamily="34" charset="0"/>
                <a:cs typeface="Arial" pitchFamily="34" charset="0"/>
              </a:rPr>
              <a:t>2-  Borsa </a:t>
            </a:r>
            <a:r>
              <a:rPr lang="tr-TR" sz="2000" b="1" dirty="0">
                <a:latin typeface="Arial" pitchFamily="34" charset="0"/>
                <a:cs typeface="Arial" pitchFamily="34" charset="0"/>
              </a:rPr>
              <a:t>rayici (V.U.K. 263)</a:t>
            </a:r>
            <a:endParaRPr lang="tr-TR" sz="2000" dirty="0">
              <a:latin typeface="Arial" pitchFamily="34" charset="0"/>
              <a:cs typeface="Arial" pitchFamily="34" charset="0"/>
            </a:endParaRPr>
          </a:p>
          <a:p>
            <a:pPr lvl="0">
              <a:buNone/>
            </a:pPr>
            <a:r>
              <a:rPr lang="tr-TR" sz="2000" dirty="0" smtClean="0">
                <a:latin typeface="Arial" pitchFamily="34" charset="0"/>
                <a:cs typeface="Arial" pitchFamily="34" charset="0"/>
              </a:rPr>
              <a:t>	-Yabancı </a:t>
            </a:r>
            <a:r>
              <a:rPr lang="tr-TR" sz="2000" dirty="0">
                <a:latin typeface="Arial" pitchFamily="34" charset="0"/>
                <a:cs typeface="Arial" pitchFamily="34" charset="0"/>
              </a:rPr>
              <a:t>Paralar</a:t>
            </a:r>
          </a:p>
          <a:p>
            <a:pPr lvl="0">
              <a:buNone/>
            </a:pPr>
            <a:r>
              <a:rPr lang="tr-TR" sz="2000" dirty="0" smtClean="0">
                <a:latin typeface="Arial" pitchFamily="34" charset="0"/>
                <a:cs typeface="Arial" pitchFamily="34" charset="0"/>
              </a:rPr>
              <a:t>	- Devlet </a:t>
            </a:r>
            <a:r>
              <a:rPr lang="tr-TR" sz="2000" dirty="0">
                <a:latin typeface="Arial" pitchFamily="34" charset="0"/>
                <a:cs typeface="Arial" pitchFamily="34" charset="0"/>
              </a:rPr>
              <a:t>Tahvili ve Hazine Bonoları </a:t>
            </a:r>
            <a:endParaRPr lang="tr-TR" sz="2000" dirty="0" smtClean="0">
              <a:latin typeface="Arial" pitchFamily="34" charset="0"/>
              <a:cs typeface="Arial" pitchFamily="34" charset="0"/>
            </a:endParaRPr>
          </a:p>
          <a:p>
            <a:pPr lvl="0"/>
            <a:endParaRPr lang="tr-TR" sz="2000" dirty="0" smtClean="0">
              <a:latin typeface="Arial" pitchFamily="34" charset="0"/>
              <a:cs typeface="Arial" pitchFamily="34" charset="0"/>
            </a:endParaRPr>
          </a:p>
          <a:p>
            <a:pPr lvl="0">
              <a:buNone/>
            </a:pPr>
            <a:endParaRPr lang="tr-TR" sz="2000" dirty="0">
              <a:latin typeface="Arial" pitchFamily="34" charset="0"/>
              <a:cs typeface="Arial" pitchFamily="34" charset="0"/>
            </a:endParaRPr>
          </a:p>
          <a:p>
            <a:pPr lvl="0">
              <a:buNone/>
            </a:pPr>
            <a:r>
              <a:rPr lang="tr-TR" sz="2000" b="1" dirty="0" smtClean="0">
                <a:latin typeface="Arial" pitchFamily="34" charset="0"/>
                <a:cs typeface="Arial" pitchFamily="34" charset="0"/>
              </a:rPr>
              <a:t>3- Tasarruf </a:t>
            </a:r>
            <a:r>
              <a:rPr lang="tr-TR" sz="2000" b="1" dirty="0">
                <a:latin typeface="Arial" pitchFamily="34" charset="0"/>
                <a:cs typeface="Arial" pitchFamily="34" charset="0"/>
              </a:rPr>
              <a:t>değeri (V.U.K. 264)</a:t>
            </a:r>
            <a:endParaRPr lang="tr-TR" sz="2000" dirty="0">
              <a:latin typeface="Arial" pitchFamily="34" charset="0"/>
              <a:cs typeface="Arial" pitchFamily="34" charset="0"/>
            </a:endParaRPr>
          </a:p>
          <a:p>
            <a:pPr lvl="0">
              <a:buNone/>
            </a:pPr>
            <a:r>
              <a:rPr lang="tr-TR" sz="2000" dirty="0" smtClean="0">
                <a:latin typeface="Arial" pitchFamily="34" charset="0"/>
                <a:cs typeface="Arial" pitchFamily="34" charset="0"/>
              </a:rPr>
              <a:t>	-Alacak </a:t>
            </a:r>
            <a:r>
              <a:rPr lang="tr-TR" sz="2000" dirty="0">
                <a:latin typeface="Arial" pitchFamily="34" charset="0"/>
                <a:cs typeface="Arial" pitchFamily="34" charset="0"/>
              </a:rPr>
              <a:t>ve Borç Senet ve Çekleri </a:t>
            </a:r>
            <a:r>
              <a:rPr lang="tr-TR" sz="2000" dirty="0" smtClean="0">
                <a:latin typeface="Arial" pitchFamily="34" charset="0"/>
                <a:cs typeface="Arial" pitchFamily="34" charset="0"/>
              </a:rPr>
              <a:t>Reeskontu</a:t>
            </a:r>
          </a:p>
          <a:p>
            <a:pPr lvl="0"/>
            <a:endParaRPr lang="tr-TR" sz="2000" dirty="0" smtClean="0">
              <a:latin typeface="Arial" pitchFamily="34" charset="0"/>
              <a:cs typeface="Arial" pitchFamily="34" charset="0"/>
            </a:endParaRPr>
          </a:p>
          <a:p>
            <a:pPr lvl="0">
              <a:buNone/>
            </a:pPr>
            <a:endParaRPr lang="tr-TR" sz="2000" dirty="0">
              <a:latin typeface="Arial" pitchFamily="34" charset="0"/>
              <a:cs typeface="Arial" pitchFamily="34" charset="0"/>
            </a:endParaRPr>
          </a:p>
          <a:p>
            <a:pPr lvl="0">
              <a:buNone/>
            </a:pPr>
            <a:r>
              <a:rPr lang="tr-TR" sz="2000" b="1" dirty="0" smtClean="0">
                <a:latin typeface="Arial" pitchFamily="34" charset="0"/>
                <a:cs typeface="Arial" pitchFamily="34" charset="0"/>
              </a:rPr>
              <a:t>4-	Mukayyet </a:t>
            </a:r>
            <a:r>
              <a:rPr lang="tr-TR" sz="2000" b="1" dirty="0">
                <a:latin typeface="Arial" pitchFamily="34" charset="0"/>
                <a:cs typeface="Arial" pitchFamily="34" charset="0"/>
              </a:rPr>
              <a:t>değer  (V.U.K. 265)</a:t>
            </a:r>
            <a:endParaRPr lang="tr-TR" sz="2000" dirty="0">
              <a:latin typeface="Arial" pitchFamily="34" charset="0"/>
              <a:cs typeface="Arial" pitchFamily="34" charset="0"/>
            </a:endParaRPr>
          </a:p>
          <a:p>
            <a:pPr lvl="0">
              <a:buNone/>
            </a:pPr>
            <a:r>
              <a:rPr lang="tr-TR" sz="2000" dirty="0" smtClean="0">
                <a:latin typeface="Arial" pitchFamily="34" charset="0"/>
                <a:cs typeface="Arial" pitchFamily="34" charset="0"/>
              </a:rPr>
              <a:t>	-	Senetsiz </a:t>
            </a:r>
            <a:r>
              <a:rPr lang="tr-TR" sz="2000" dirty="0">
                <a:latin typeface="Arial" pitchFamily="34" charset="0"/>
                <a:cs typeface="Arial" pitchFamily="34" charset="0"/>
              </a:rPr>
              <a:t>alacak ve borçlar, </a:t>
            </a:r>
          </a:p>
          <a:p>
            <a:pPr lvl="0">
              <a:buNone/>
            </a:pPr>
            <a:r>
              <a:rPr lang="tr-TR" sz="2000" dirty="0" smtClean="0">
                <a:latin typeface="Arial" pitchFamily="34" charset="0"/>
                <a:cs typeface="Arial" pitchFamily="34" charset="0"/>
              </a:rPr>
              <a:t>	-	Reeskont </a:t>
            </a:r>
            <a:r>
              <a:rPr lang="tr-TR" sz="2000" dirty="0">
                <a:latin typeface="Arial" pitchFamily="34" charset="0"/>
                <a:cs typeface="Arial" pitchFamily="34" charset="0"/>
              </a:rPr>
              <a:t>uygulaması yapılmayan senetli </a:t>
            </a:r>
            <a:r>
              <a:rPr lang="tr-TR" sz="2000" dirty="0" smtClean="0">
                <a:latin typeface="Arial" pitchFamily="34" charset="0"/>
                <a:cs typeface="Arial" pitchFamily="34" charset="0"/>
              </a:rPr>
              <a:t>alacak </a:t>
            </a:r>
            <a:r>
              <a:rPr lang="tr-TR" sz="2000" dirty="0">
                <a:latin typeface="Arial" pitchFamily="34" charset="0"/>
                <a:cs typeface="Arial" pitchFamily="34" charset="0"/>
              </a:rPr>
              <a:t>ve borçlar, </a:t>
            </a:r>
          </a:p>
          <a:p>
            <a:pPr>
              <a:buNone/>
            </a:pPr>
            <a:r>
              <a:rPr lang="tr-TR" sz="2000" dirty="0" smtClean="0">
                <a:latin typeface="Arial" pitchFamily="34" charset="0"/>
                <a:cs typeface="Arial" pitchFamily="34" charset="0"/>
              </a:rPr>
              <a:t>	- </a:t>
            </a:r>
            <a:r>
              <a:rPr lang="tr-TR" sz="2000" dirty="0">
                <a:latin typeface="Arial" pitchFamily="34" charset="0"/>
                <a:cs typeface="Arial" pitchFamily="34" charset="0"/>
              </a:rPr>
              <a:t>	İlk tesis ve </a:t>
            </a:r>
            <a:r>
              <a:rPr lang="tr-TR" sz="2000" dirty="0" smtClean="0">
                <a:latin typeface="Arial" pitchFamily="34" charset="0"/>
                <a:cs typeface="Arial" pitchFamily="34" charset="0"/>
              </a:rPr>
              <a:t>tavazzuh </a:t>
            </a:r>
            <a:r>
              <a:rPr lang="tr-TR" sz="2000" dirty="0">
                <a:latin typeface="Arial" pitchFamily="34" charset="0"/>
                <a:cs typeface="Arial" pitchFamily="34" charset="0"/>
              </a:rPr>
              <a:t>giderleri ile </a:t>
            </a:r>
            <a:r>
              <a:rPr lang="tr-TR" sz="2000" dirty="0" smtClean="0">
                <a:latin typeface="Arial" pitchFamily="34" charset="0"/>
                <a:cs typeface="Arial" pitchFamily="34" charset="0"/>
              </a:rPr>
              <a:t>peştamallıklar, </a:t>
            </a:r>
            <a:endParaRPr lang="tr-TR" sz="2000" dirty="0">
              <a:latin typeface="Arial" pitchFamily="34" charset="0"/>
              <a:cs typeface="Arial" pitchFamily="34" charset="0"/>
            </a:endParaRPr>
          </a:p>
          <a:p>
            <a:pPr>
              <a:buNone/>
            </a:pPr>
            <a:r>
              <a:rPr lang="tr-TR" sz="2000" dirty="0" smtClean="0">
                <a:latin typeface="Arial" pitchFamily="34" charset="0"/>
                <a:cs typeface="Arial" pitchFamily="34" charset="0"/>
              </a:rPr>
              <a:t>	-</a:t>
            </a:r>
            <a:r>
              <a:rPr lang="tr-TR" sz="2000" dirty="0">
                <a:latin typeface="Arial" pitchFamily="34" charset="0"/>
                <a:cs typeface="Arial" pitchFamily="34" charset="0"/>
              </a:rPr>
              <a:t>	Aktif ve geçici hesaplara ilişkin kıymetler, </a:t>
            </a:r>
          </a:p>
          <a:p>
            <a:pPr>
              <a:buNone/>
            </a:pPr>
            <a:r>
              <a:rPr lang="tr-TR" sz="2000" dirty="0" smtClean="0">
                <a:latin typeface="Arial" pitchFamily="34" charset="0"/>
                <a:cs typeface="Arial" pitchFamily="34" charset="0"/>
              </a:rPr>
              <a:t>	-</a:t>
            </a:r>
            <a:r>
              <a:rPr lang="tr-TR" sz="2000" dirty="0">
                <a:latin typeface="Arial" pitchFamily="34" charset="0"/>
                <a:cs typeface="Arial" pitchFamily="34" charset="0"/>
              </a:rPr>
              <a:t>	Karşılıklar.</a:t>
            </a:r>
          </a:p>
          <a:p>
            <a:endParaRPr lang="tr-TR" dirty="0" smtClean="0"/>
          </a:p>
          <a:p>
            <a:endParaRPr lang="tr-TR" dirty="0"/>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spTree>
  </p:cSld>
  <p:clrMapOvr>
    <a:masterClrMapping/>
  </p:clrMapOvr>
  <p:transition spd="slow" advTm="20000"/>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57200" y="260648"/>
            <a:ext cx="8507288" cy="6264696"/>
          </a:xfrm>
        </p:spPr>
        <p:txBody>
          <a:bodyPr>
            <a:normAutofit/>
          </a:bodyPr>
          <a:lstStyle/>
          <a:p>
            <a:pPr algn="just">
              <a:buNone/>
            </a:pPr>
            <a:r>
              <a:rPr lang="tr-TR" sz="2000" dirty="0" smtClean="0"/>
              <a:t>		</a:t>
            </a:r>
          </a:p>
          <a:p>
            <a:pPr algn="just">
              <a:buNone/>
            </a:pPr>
            <a:r>
              <a:rPr lang="tr-TR" sz="2000" dirty="0" smtClean="0">
                <a:latin typeface="Arial" pitchFamily="34" charset="0"/>
                <a:cs typeface="Arial" pitchFamily="34" charset="0"/>
              </a:rPr>
              <a:t>		Alıcı ve satıcının Türkiye</a:t>
            </a:r>
            <a:r>
              <a:rPr lang="en-US" sz="2000" dirty="0" smtClean="0">
                <a:latin typeface="Arial" pitchFamily="34" charset="0"/>
                <a:cs typeface="Arial" pitchFamily="34" charset="0"/>
              </a:rPr>
              <a:t>’</a:t>
            </a:r>
            <a:r>
              <a:rPr lang="tr-TR" sz="2000" dirty="0" smtClean="0">
                <a:latin typeface="Arial" pitchFamily="34" charset="0"/>
                <a:cs typeface="Arial" pitchFamily="34" charset="0"/>
              </a:rPr>
              <a:t>de bulunduğu durumlarda ciro primleri için fatura düzenlenmesi gerektiği konusunda bir tereddüt bulunmamaktadır. Ancak Ciro primini ödeyen firmanın yurt dışında bulunması durumunda, yurt dışı firma genellikle credit note adı altında bir belge düzenlemekte, Türkiye</a:t>
            </a:r>
            <a:r>
              <a:rPr lang="en-US" sz="2000" dirty="0" smtClean="0">
                <a:latin typeface="Arial" pitchFamily="34" charset="0"/>
                <a:cs typeface="Arial" pitchFamily="34" charset="0"/>
              </a:rPr>
              <a:t>’</a:t>
            </a:r>
            <a:r>
              <a:rPr lang="tr-TR" sz="2000" dirty="0" smtClean="0">
                <a:latin typeface="Arial" pitchFamily="34" charset="0"/>
                <a:cs typeface="Arial" pitchFamily="34" charset="0"/>
              </a:rPr>
              <a:t>de bulunan firmalarda credit note</a:t>
            </a:r>
            <a:r>
              <a:rPr lang="en-US" sz="2000" dirty="0" smtClean="0">
                <a:latin typeface="Arial" pitchFamily="34" charset="0"/>
                <a:cs typeface="Arial" pitchFamily="34" charset="0"/>
              </a:rPr>
              <a:t>’</a:t>
            </a:r>
            <a:r>
              <a:rPr lang="tr-TR" sz="2000" dirty="0" smtClean="0">
                <a:latin typeface="Arial" pitchFamily="34" charset="0"/>
                <a:cs typeface="Arial" pitchFamily="34" charset="0"/>
              </a:rPr>
              <a:t>lara dayanarak gelir kaydı yapmaktadırlar. Bu durumda bulunan mükelleflere, credit note ile yetinmemelerini mutlak suretle fatura düzenlemelerini tavsiye etmekteyiz. Zira daha önce de belirttiğimiz üzere ciro primlerinin bir hizmetin karşılığı olarak elde edildiği varsayıldığından, olası vergi incelemelerinde denetim elemanlarının hizmet bedeli için fatura düzenlenmediği iddiası ile %10 oranında özel usulsüzlük cezası istemesi kuvvetle muhtemel gözükmektedir.</a:t>
            </a:r>
          </a:p>
          <a:p>
            <a:pPr algn="just">
              <a:buNone/>
            </a:pPr>
            <a:endParaRPr lang="tr-TR" sz="2000" dirty="0" smtClean="0">
              <a:latin typeface="Arial" pitchFamily="34" charset="0"/>
              <a:cs typeface="Arial" pitchFamily="34" charset="0"/>
            </a:endParaRPr>
          </a:p>
          <a:p>
            <a:pPr algn="just">
              <a:buNone/>
            </a:pPr>
            <a:r>
              <a:rPr lang="tr-TR" sz="2000" dirty="0" smtClean="0">
                <a:latin typeface="Arial" pitchFamily="34" charset="0"/>
                <a:cs typeface="Arial" pitchFamily="34" charset="0"/>
              </a:rPr>
              <a:t>		Yurtdışına ödenen ciro primlerinde ise genelde karşı firma tarafından debit note düzenlenmektedir. Bu belgelerin karşı ülkede yasal ve geçerli bir belge olması kaydıyla, debit note</a:t>
            </a:r>
            <a:r>
              <a:rPr lang="en-US" sz="2000" dirty="0" smtClean="0">
                <a:latin typeface="Arial" pitchFamily="34" charset="0"/>
                <a:cs typeface="Arial" pitchFamily="34" charset="0"/>
              </a:rPr>
              <a:t>’</a:t>
            </a:r>
            <a:r>
              <a:rPr lang="tr-TR" sz="2000" dirty="0" smtClean="0">
                <a:latin typeface="Arial" pitchFamily="34" charset="0"/>
                <a:cs typeface="Arial" pitchFamily="34" charset="0"/>
              </a:rPr>
              <a:t>lara istinaden gider yazılması mümkündür.</a:t>
            </a:r>
          </a:p>
          <a:p>
            <a:endParaRPr lang="tr-TR" dirty="0"/>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70</a:t>
            </a:fld>
            <a:endParaRPr lang="tr-TR"/>
          </a:p>
        </p:txBody>
      </p:sp>
    </p:spTree>
  </p:cSld>
  <p:clrMapOvr>
    <a:masterClrMapping/>
  </p:clrMapOvr>
  <p:transition spd="slow" advTm="20000"/>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323528" y="332656"/>
            <a:ext cx="8568952" cy="6336704"/>
          </a:xfrm>
        </p:spPr>
        <p:txBody>
          <a:bodyPr>
            <a:normAutofit fontScale="62500" lnSpcReduction="20000"/>
          </a:bodyPr>
          <a:lstStyle/>
          <a:p>
            <a:pPr algn="just">
              <a:buFont typeface="Wingdings" panose="05000000000000000000" pitchFamily="2" charset="2"/>
              <a:buChar char="Ø"/>
            </a:pPr>
            <a:r>
              <a:rPr lang="tr-TR" b="1" dirty="0" smtClean="0">
                <a:latin typeface="Arial" pitchFamily="34" charset="0"/>
                <a:cs typeface="Arial" pitchFamily="34" charset="0"/>
              </a:rPr>
              <a:t>Debit-Not ve Credit-Not Hakkında Açıklama </a:t>
            </a:r>
            <a:endParaRPr lang="tr-TR" dirty="0" smtClean="0">
              <a:latin typeface="Arial" pitchFamily="34" charset="0"/>
              <a:cs typeface="Arial" pitchFamily="34" charset="0"/>
            </a:endParaRP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İhracatın yapıldığı firma tarafından ihraç edilen malın kusurlu çıkması veya benzeri nedenlerle düzenlenen reklamasyon faturaları da öne sürülen kusurların kabul edilmesi halinde gider olarak kaydedilebilir. Konuya ilişkin yazışmaların faturanın altına eklenmesi yararlı olabilir. Reklamasyon tutarlarının fatura yerine geçen belgeler ile belgelendirilmesi de mümkündür. Konu ile ilgili Bakanlık muktezasında bu tür belgelerin alınamadığı durumlarda yeni bir belge düzenleyerek önceki faturanın iptal edilmesi ve reklamasyon bedeline isabet eden kısmının iade edildiğini gösterir bir belgeyi de ispat vesikası olarak kullanılmasının mümkün olduğu belirtilmiştir. Ancak uygulamada eski faturanın iptal edilerek yeni bir fatura düzenlenmesinin birçok probleme yol açması ihtimali vardır. (Bakanlığın 20.08.1999 tarih ve 39884 sayılı muktezası)</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Diğer yandan Bakanlığın son dönemlerde vermiş olduğu muktezaya göre ilgili ülkede geçerli belge olduğu kanıtlanan </a:t>
            </a:r>
            <a:r>
              <a:rPr lang="tr-TR" dirty="0" err="1" smtClean="0">
                <a:latin typeface="Arial" pitchFamily="34" charset="0"/>
                <a:cs typeface="Arial" pitchFamily="34" charset="0"/>
              </a:rPr>
              <a:t>debit</a:t>
            </a:r>
            <a:r>
              <a:rPr lang="tr-TR" dirty="0" smtClean="0">
                <a:latin typeface="Arial" pitchFamily="34" charset="0"/>
                <a:cs typeface="Arial" pitchFamily="34" charset="0"/>
              </a:rPr>
              <a:t> </a:t>
            </a:r>
            <a:r>
              <a:rPr lang="tr-TR" dirty="0" err="1" smtClean="0">
                <a:latin typeface="Arial" pitchFamily="34" charset="0"/>
                <a:cs typeface="Arial" pitchFamily="34" charset="0"/>
              </a:rPr>
              <a:t>note’lar</a:t>
            </a:r>
            <a:r>
              <a:rPr lang="tr-TR" dirty="0" smtClean="0">
                <a:latin typeface="Arial" pitchFamily="34" charset="0"/>
                <a:cs typeface="Arial" pitchFamily="34" charset="0"/>
              </a:rPr>
              <a:t> da gider olarak kaydedilebilecektir. Bunu yapabilmek için ilgili ülkedeki, yetkili kuruluşlardan bu belgenin o ülkede vergi mevzuatı açısından geçerli bir belge olduğuna dair yazı alınması gerekmektedir. (Maliye Bakanlığı’nın B.07.0.GEL.0.29/2920-227-80/38132 sayılı </a:t>
            </a:r>
            <a:r>
              <a:rPr lang="tr-TR" dirty="0" err="1" smtClean="0">
                <a:latin typeface="Arial" pitchFamily="34" charset="0"/>
                <a:cs typeface="Arial" pitchFamily="34" charset="0"/>
              </a:rPr>
              <a:t>özelgesi</a:t>
            </a:r>
            <a:r>
              <a:rPr lang="tr-TR" dirty="0" smtClean="0">
                <a:latin typeface="Arial" pitchFamily="34" charset="0"/>
                <a:cs typeface="Arial" pitchFamily="34" charset="0"/>
              </a:rPr>
              <a:t>)</a:t>
            </a:r>
          </a:p>
          <a:p>
            <a:endParaRPr lang="tr-TR" dirty="0"/>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71</a:t>
            </a:fld>
            <a:endParaRPr lang="tr-TR"/>
          </a:p>
        </p:txBody>
      </p:sp>
    </p:spTree>
  </p:cSld>
  <p:clrMapOvr>
    <a:masterClrMapping/>
  </p:clrMapOvr>
  <p:transition spd="slow" advTm="20000"/>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57200" y="404664"/>
            <a:ext cx="8435280" cy="6336704"/>
          </a:xfrm>
        </p:spPr>
        <p:txBody>
          <a:bodyPr>
            <a:normAutofit fontScale="62500" lnSpcReduction="20000"/>
          </a:bodyPr>
          <a:lstStyle/>
          <a:p>
            <a:pPr algn="just">
              <a:buNone/>
            </a:pPr>
            <a:r>
              <a:rPr lang="tr-TR" b="1" dirty="0" smtClean="0"/>
              <a:t>	</a:t>
            </a:r>
            <a:r>
              <a:rPr lang="tr-TR" sz="3800" b="1" dirty="0" smtClean="0">
                <a:solidFill>
                  <a:srgbClr val="FF0000"/>
                </a:solidFill>
                <a:latin typeface="Arial" pitchFamily="34" charset="0"/>
                <a:cs typeface="Arial" pitchFamily="34" charset="0"/>
              </a:rPr>
              <a:t>Ödenmeyen SSK Primlerinin Gider Yazılamaması</a:t>
            </a:r>
            <a:endParaRPr lang="tr-TR" sz="3800" dirty="0" smtClean="0">
              <a:solidFill>
                <a:srgbClr val="FF0000"/>
              </a:solidFill>
              <a:latin typeface="Arial" pitchFamily="34" charset="0"/>
              <a:cs typeface="Arial" pitchFamily="34" charset="0"/>
            </a:endParaRP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İlke olarak hesap dönemi içinde ödenmeyen SSK primleri gelir veya kurumlar vergisi matrahının tespitinde gider olarak dikkate alınamaz. Bunun tek istisnası hesap dönemi takvim yılı olan firmalarda Aralık ayı, özel hesap dönemine tabi firmalarda ise özel hesap döneminin son ayına ait SSK primlerinin yasal ödeme süresi bir sonraki hesap dönemi olmasına karşın, yasal süresi içinde ödenmek koşuluyla gider olarak kayıtlara alınabilmesidir. Hesap dönemi içinde ödenmediğinden gelir veya kurumlar vergisi matrahının tespitinde gider olarak dikkate alınamayan SSK primlerinin ödendikleri hesap döneminin gelir veya kurumlar vergisi matrahının tespitinde gider olarak dikkate alınması gerekir. (174 seri numaralı Gelir Vergisi Kanunu Genel Tebliği)</a:t>
            </a:r>
          </a:p>
          <a:p>
            <a:pPr algn="just">
              <a:buNone/>
            </a:pPr>
            <a:r>
              <a:rPr lang="tr-TR" b="1" dirty="0" smtClean="0">
                <a:latin typeface="Arial" pitchFamily="34" charset="0"/>
                <a:cs typeface="Arial" pitchFamily="34" charset="0"/>
              </a:rPr>
              <a:t>		</a:t>
            </a:r>
            <a:endParaRPr lang="tr-TR" dirty="0" smtClean="0">
              <a:latin typeface="Arial" pitchFamily="34" charset="0"/>
              <a:cs typeface="Arial" pitchFamily="34" charset="0"/>
            </a:endParaRPr>
          </a:p>
          <a:p>
            <a:pPr algn="just">
              <a:buNone/>
            </a:pPr>
            <a:r>
              <a:rPr lang="tr-TR" b="1" dirty="0" smtClean="0">
                <a:latin typeface="Arial" pitchFamily="34" charset="0"/>
                <a:cs typeface="Arial" pitchFamily="34" charset="0"/>
              </a:rPr>
              <a:t>	</a:t>
            </a:r>
            <a:r>
              <a:rPr lang="tr-TR" sz="3800" b="1" dirty="0" smtClean="0">
                <a:solidFill>
                  <a:srgbClr val="FF0000"/>
                </a:solidFill>
                <a:latin typeface="Arial" pitchFamily="34" charset="0"/>
                <a:cs typeface="Arial" pitchFamily="34" charset="0"/>
              </a:rPr>
              <a:t>Sermaye Azalması veya Borca Bataklık durumu </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(6102 sayılı) Türk Ticaret Kanunu’nun 376 maddesi, eski </a:t>
            </a:r>
            <a:r>
              <a:rPr lang="tr-TR" dirty="0" err="1" smtClean="0">
                <a:latin typeface="Arial" pitchFamily="34" charset="0"/>
                <a:cs typeface="Arial" pitchFamily="34" charset="0"/>
              </a:rPr>
              <a:t>TTK’daki</a:t>
            </a:r>
            <a:r>
              <a:rPr lang="tr-TR" dirty="0" smtClean="0">
                <a:latin typeface="Arial" pitchFamily="34" charset="0"/>
                <a:cs typeface="Arial" pitchFamily="34" charset="0"/>
              </a:rPr>
              <a:t> esas sermayedeki (tescilli sermaye) azalmayı değil, </a:t>
            </a:r>
            <a:r>
              <a:rPr lang="tr-TR" b="1" dirty="0" smtClean="0">
                <a:latin typeface="Arial" pitchFamily="34" charset="0"/>
                <a:cs typeface="Arial" pitchFamily="34" charset="0"/>
              </a:rPr>
              <a:t>esas sermaye ile kanuni yedek akçe toplamının yarısının  zarar sebebiyle karşılıksız kaldığı durumda</a:t>
            </a:r>
            <a:r>
              <a:rPr lang="tr-TR" dirty="0" smtClean="0">
                <a:latin typeface="Arial" pitchFamily="34" charset="0"/>
                <a:cs typeface="Arial" pitchFamily="34" charset="0"/>
              </a:rPr>
              <a:t> şirket organlarına belirli görevler vermiştir. Söz konusu görevler ve yapılması gereken hususlar aşağıdadır.</a:t>
            </a:r>
          </a:p>
          <a:p>
            <a:pPr algn="just">
              <a:buNone/>
            </a:pPr>
            <a:endParaRPr lang="tr-TR" dirty="0" smtClean="0">
              <a:latin typeface="Arial" pitchFamily="34" charset="0"/>
              <a:cs typeface="Arial" pitchFamily="34" charset="0"/>
            </a:endParaRPr>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72</a:t>
            </a:fld>
            <a:endParaRPr lang="tr-TR"/>
          </a:p>
        </p:txBody>
      </p:sp>
    </p:spTree>
  </p:cSld>
  <p:clrMapOvr>
    <a:masterClrMapping/>
  </p:clrMapOvr>
  <p:transition spd="slow" advTm="20000"/>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179512" y="404664"/>
            <a:ext cx="8712968" cy="6192688"/>
          </a:xfrm>
        </p:spPr>
        <p:txBody>
          <a:bodyPr>
            <a:normAutofit fontScale="62500" lnSpcReduction="20000"/>
          </a:bodyPr>
          <a:lstStyle/>
          <a:p>
            <a:pPr algn="just">
              <a:buNone/>
            </a:pPr>
            <a:r>
              <a:rPr lang="tr-TR" dirty="0" smtClean="0"/>
              <a:t>		</a:t>
            </a:r>
            <a:r>
              <a:rPr lang="tr-TR" dirty="0" smtClean="0">
                <a:latin typeface="Arial" pitchFamily="34" charset="0"/>
                <a:cs typeface="Arial" pitchFamily="34" charset="0"/>
              </a:rPr>
              <a:t>Yönetim kurulu, genel kurulu hemen toplantıya çağırır ve bu genel kurula uygun gördüğü iyileştirici önlemleri sunar. Son yıllık bilançoya göre, sermaye ile kanuni yedek akçeler toplamının üçte ikisinin zarar sebebiyle karşılıksız kaldığı anlaşıldığı takdirde, derhâl toplantıya çağrılan genel kurul, sermayenin üçte biri ile yetinme veya sermayenin tamamlanmasına karar vermediği takdirde şirket kendiliğinden sona erer.</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Şirketin borca batık durumda bulunduğu şüphesini uyandıran işaretler varsa, yönetim kurulu, aktiflerin hem işletmenin devamlılığı esasına göre hem de muhtemel satış fiyatları üzerinden bir ara bilanço çıkartır. Bu bilançodan aktiflerin, şirket alacaklılarının alacaklarını karşılamaya yetmediğinin anlaşılması hâlinde, yönetim kurulu, bu durumu şirket merkezinin bulunduğu yer asliye ticaret mahkemesine bildirir ve şirketin iflasını ister. Meğer ki, iflas kararının verilmesinden önce, şirketin açığını karşılayacak ve borca batık durumunu ortadan kaldıracak tutardaki şirket borçlarının alacaklıları, alacaklarının sırasının diğer tüm alacaklıların sırasından sonraki sıraya konulmasını yazılı olarak kabul etmiş ve bu beyanın veya sözleşmenin yerindeliği, gerçekliği ve geçerliliği, yönetim kurulu tarafından iflas isteminin bildirileceği mahkemece atanan bilirkişilerce doğrulanmış olsun. Aksi hâlde mahkemeye bilirkişi incelemesi için yapılmış başvuru, iflas bildirimi olarak kabul olunur.</a:t>
            </a:r>
          </a:p>
          <a:p>
            <a:endParaRPr lang="tr-TR" dirty="0"/>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73</a:t>
            </a:fld>
            <a:endParaRPr lang="tr-TR"/>
          </a:p>
        </p:txBody>
      </p:sp>
    </p:spTree>
  </p:cSld>
  <p:clrMapOvr>
    <a:masterClrMapping/>
  </p:clrMapOvr>
  <p:transition spd="slow" advTm="20000"/>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251520" y="620688"/>
            <a:ext cx="8640960" cy="5904656"/>
          </a:xfrm>
        </p:spPr>
        <p:txBody>
          <a:bodyPr>
            <a:normAutofit fontScale="40000" lnSpcReduction="20000"/>
          </a:bodyPr>
          <a:lstStyle/>
          <a:p>
            <a:pPr algn="ctr">
              <a:buNone/>
            </a:pPr>
            <a:r>
              <a:rPr lang="tr-TR" b="1" dirty="0" smtClean="0"/>
              <a:t>	</a:t>
            </a:r>
            <a:r>
              <a:rPr lang="tr-TR" sz="5100" b="1" dirty="0" smtClean="0">
                <a:solidFill>
                  <a:srgbClr val="FF0000"/>
                </a:solidFill>
                <a:latin typeface="Arial" pitchFamily="34" charset="0"/>
                <a:cs typeface="Arial" pitchFamily="34" charset="0"/>
              </a:rPr>
              <a:t>Hesap Dönemi Sona Erdikten Sonra Gelen Faturaların Kaydı</a:t>
            </a:r>
            <a:endParaRPr lang="tr-TR" sz="5100" dirty="0" smtClean="0">
              <a:solidFill>
                <a:srgbClr val="FF0000"/>
              </a:solidFill>
              <a:latin typeface="Arial" pitchFamily="34" charset="0"/>
              <a:cs typeface="Arial" pitchFamily="34" charset="0"/>
            </a:endParaRPr>
          </a:p>
          <a:p>
            <a:pPr>
              <a:buNone/>
            </a:pPr>
            <a:r>
              <a:rPr lang="tr-TR" dirty="0" smtClean="0"/>
              <a:t> </a:t>
            </a:r>
          </a:p>
          <a:p>
            <a:pPr algn="just">
              <a:buNone/>
            </a:pPr>
            <a:r>
              <a:rPr lang="tr-TR" dirty="0" smtClean="0"/>
              <a:t>		</a:t>
            </a:r>
            <a:r>
              <a:rPr lang="tr-TR" sz="5000" dirty="0" smtClean="0">
                <a:latin typeface="Arial" pitchFamily="34" charset="0"/>
                <a:cs typeface="Arial" pitchFamily="34" charset="0"/>
              </a:rPr>
              <a:t>Firmalarda hesap döneminin son ayına ait KDV beyannamesi verildikten sonra da biten hesap dönemine ait ve biten hesap döneminin tarihini taşıyan bazı gider faturaları geldiği bilinmektedir. Bu tür faturalar yasal kayıt süresi sona ermeden (45 günlük süre) gelmiş ise KDV dâhil tutarı ile gider olarak kayıtlara intikal ettirilebilir. Faturalar yasal kayıt süresinden sonra gelmiş ise kurumlar vergisi beyannamesinde diğer indirimler satırında KDV dâhil tutarı ile gösterilmek ve dilekçe ile mahiyetini açıklamak kaydı ile indirim konusu yapılabilir. Beyanname üzerinden indirilen faturalar bir sonraki hesap dönemi kayıtlarına 681 Önceki Dönem Gider ve Zararları olarak kayda alınır ve kayda alındığı yılda ise gider olarak dikkate alınmaz. Benzer şekilde yasal kayıt süresi geçtikten sonra gelir kaydedilmesi unutulan fatura olduğu anlaşılır ise yine kurumlar vergisi beyannamesinde ilaveler içine dâhil ederek veya kurum kazancına ilave etmek ve dilekçe ile mahiyetini açıklamak kaydıyla beyan edilebilir. Bu tür faturalar da sonraki hesap döneminde 671 Önceki Dönem Gelir ve Karları olarak kayda alınır ve kaydın yapıldığı yılda vergilendirilecek gelir olarak dikkate alınmaz </a:t>
            </a:r>
          </a:p>
          <a:p>
            <a:endParaRPr lang="tr-TR" dirty="0" smtClean="0"/>
          </a:p>
          <a:p>
            <a:pPr>
              <a:buNone/>
            </a:pPr>
            <a:r>
              <a:rPr lang="tr-TR" b="1" dirty="0" smtClean="0"/>
              <a:t>	</a:t>
            </a:r>
            <a:endParaRPr lang="tr-TR" dirty="0"/>
          </a:p>
        </p:txBody>
      </p:sp>
      <p:sp>
        <p:nvSpPr>
          <p:cNvPr id="7" name="6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a:p>
        </p:txBody>
      </p:sp>
      <p:sp>
        <p:nvSpPr>
          <p:cNvPr id="8" name="7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74</a:t>
            </a:fld>
            <a:endParaRPr lang="tr-TR"/>
          </a:p>
        </p:txBody>
      </p:sp>
    </p:spTree>
  </p:cSld>
  <p:clrMapOvr>
    <a:masterClrMapping/>
  </p:clrMapOvr>
  <p:transition spd="slow" advTm="20000"/>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620688"/>
            <a:ext cx="8589640" cy="5976664"/>
          </a:xfrm>
        </p:spPr>
        <p:txBody>
          <a:bodyPr>
            <a:normAutofit fontScale="70000" lnSpcReduction="20000"/>
          </a:bodyPr>
          <a:lstStyle/>
          <a:p>
            <a:pPr algn="ctr">
              <a:buNone/>
            </a:pPr>
            <a:r>
              <a:rPr lang="tr-TR" b="1" dirty="0" smtClean="0">
                <a:solidFill>
                  <a:srgbClr val="FF0000"/>
                </a:solidFill>
                <a:latin typeface="Arial" pitchFamily="34" charset="0"/>
                <a:cs typeface="Arial" pitchFamily="34" charset="0"/>
              </a:rPr>
              <a:t>Kaybolan Yasal Belgeler İle İlgili Yapılacak İşlemler</a:t>
            </a:r>
            <a:endParaRPr lang="tr-TR" dirty="0" smtClean="0">
              <a:solidFill>
                <a:srgbClr val="FF0000"/>
              </a:solidFill>
              <a:latin typeface="Arial" pitchFamily="34" charset="0"/>
              <a:cs typeface="Arial" pitchFamily="34" charset="0"/>
            </a:endParaRPr>
          </a:p>
          <a:p>
            <a:pPr>
              <a:buNone/>
            </a:pPr>
            <a:r>
              <a:rPr lang="tr-TR" dirty="0" smtClean="0"/>
              <a:t>	</a:t>
            </a:r>
          </a:p>
          <a:p>
            <a:pPr algn="just">
              <a:buNone/>
            </a:pPr>
            <a:r>
              <a:rPr lang="tr-TR" dirty="0" smtClean="0"/>
              <a:t>		</a:t>
            </a:r>
            <a:r>
              <a:rPr lang="tr-TR" dirty="0" smtClean="0">
                <a:latin typeface="Arial" pitchFamily="34" charset="0"/>
                <a:cs typeface="Arial" pitchFamily="34" charset="0"/>
              </a:rPr>
              <a:t>Firmalar tarafından kullanılan yasal belgelerin herhangi bir neden ile kaybolması durumunda, mutlaka yargı organına tespit davası açılmak suretiyle kaybolan yasal belgelerin kaybolduğunun tespit ettirilmesi gerekmektedir. Belgelerin çalınması halinde ise öncelikle güvenlik kuvvetlerine gerekli tespitin yaptırılması ve daha sonra yargı organında tespit davası açılması gerekecektir. Belgelerin yanmış olması durumunda ise ilk tespitin itfaiyeye yaptırılması ve daha sonra yargı organına tespit davası açılması gerekmektedir. Yasal belgelerin kaybolduğunun, çalındığının veya yandığının yargı organınca tespit edilmiş olması mükellefi bu belgelerin ibraz yükümlülüğünden kurtarmaktadır. Yapılan tespit işlemi bir dilekçe ekinde bağlı bulunulan vergi dairesine ayrıca bildirilmelidir.</a:t>
            </a:r>
          </a:p>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Bunlar yapılmadığı takdirde vergi idaresi giderleri ve indirim konusu yapılan KDV’yi reddetmekte, satış faturaları için ise mevcut faturaların hâsılat ortalamasını alarak matrah tespiti yapmaktadır. </a:t>
            </a:r>
          </a:p>
          <a:p>
            <a:endParaRPr lang="tr-TR" dirty="0"/>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75</a:t>
            </a:fld>
            <a:endParaRPr lang="tr-TR"/>
          </a:p>
        </p:txBody>
      </p:sp>
    </p:spTree>
  </p:cSld>
  <p:clrMapOvr>
    <a:masterClrMapping/>
  </p:clrMapOvr>
  <p:transition spd="slow" advTm="20000"/>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extLst>
              <a:ext uri="{BEBA8EAE-BF5A-486C-A8C5-ECC9F3942E4B}">
                <a14:imgProps xmlns="" xmlns:a14="http://schemas.microsoft.com/office/drawing/2010/main">
                  <a14:imgLayer r:embed="rId3">
                    <a14:imgEffect>
                      <a14:brightnessContrast contrast="-39000"/>
                    </a14:imgEffect>
                  </a14:imgLayer>
                </a14:imgProps>
              </a:ext>
            </a:extLst>
          </a:blip>
          <a:srcRect/>
          <a:stretch>
            <a:fillRect l="-16000" r="-16000"/>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2924944"/>
            <a:ext cx="8496944" cy="2160240"/>
          </a:xfrm>
        </p:spPr>
        <p:txBody>
          <a:bodyPr>
            <a:normAutofit/>
          </a:bodyPr>
          <a:lstStyle/>
          <a:p>
            <a:pPr algn="ctr">
              <a:buNone/>
            </a:pPr>
            <a:r>
              <a:rPr lang="tr-TR" sz="5400" b="1" dirty="0" smtClean="0">
                <a:solidFill>
                  <a:srgbClr val="0070C0"/>
                </a:solidFill>
                <a:latin typeface="Arial" pitchFamily="34" charset="0"/>
                <a:cs typeface="Arial" pitchFamily="34" charset="0"/>
              </a:rPr>
              <a:t>Katılımınız İçin Teşekkür </a:t>
            </a:r>
          </a:p>
          <a:p>
            <a:pPr algn="ctr">
              <a:buNone/>
            </a:pPr>
            <a:r>
              <a:rPr lang="tr-TR" sz="5400" b="1" dirty="0" smtClean="0">
                <a:solidFill>
                  <a:srgbClr val="0070C0"/>
                </a:solidFill>
                <a:latin typeface="Arial" pitchFamily="34" charset="0"/>
                <a:cs typeface="Arial" pitchFamily="34" charset="0"/>
              </a:rPr>
              <a:t>Ederiz.</a:t>
            </a:r>
            <a:endParaRPr lang="tr-TR" sz="5400" b="1" dirty="0">
              <a:solidFill>
                <a:srgbClr val="0070C0"/>
              </a:solidFill>
              <a:latin typeface="Arial" pitchFamily="34" charset="0"/>
              <a:cs typeface="Arial" pitchFamily="34" charset="0"/>
            </a:endParaRPr>
          </a:p>
        </p:txBody>
      </p:sp>
      <p:pic>
        <p:nvPicPr>
          <p:cNvPr id="4" name="Picture 2" descr="C:\Users\itekbas\Desktop\1239752_652740544744451_79287450_a.png"/>
          <p:cNvPicPr>
            <a:picLocks noChangeAspect="1" noChangeArrowheads="1"/>
          </p:cNvPicPr>
          <p:nvPr/>
        </p:nvPicPr>
        <p:blipFill>
          <a:blip r:embed="rId4" cstate="print"/>
          <a:srcRect/>
          <a:stretch>
            <a:fillRect/>
          </a:stretch>
        </p:blipFill>
        <p:spPr bwMode="auto">
          <a:xfrm>
            <a:off x="0" y="404664"/>
            <a:ext cx="1835696" cy="1835696"/>
          </a:xfrm>
          <a:prstGeom prst="rect">
            <a:avLst/>
          </a:prstGeom>
          <a:noFill/>
        </p:spPr>
      </p:pic>
      <p:sp>
        <p:nvSpPr>
          <p:cNvPr id="5" name="4 Metin kutusu"/>
          <p:cNvSpPr txBox="1"/>
          <p:nvPr/>
        </p:nvSpPr>
        <p:spPr>
          <a:xfrm>
            <a:off x="1835696" y="1340768"/>
            <a:ext cx="7308304" cy="769441"/>
          </a:xfrm>
          <a:prstGeom prst="rect">
            <a:avLst/>
          </a:prstGeom>
          <a:noFill/>
        </p:spPr>
        <p:txBody>
          <a:bodyPr wrap="square" rtlCol="0">
            <a:spAutoFit/>
          </a:bodyPr>
          <a:lstStyle/>
          <a:p>
            <a:pPr algn="just"/>
            <a:r>
              <a:rPr lang="tr-TR" sz="2200" b="1" dirty="0" smtClean="0">
                <a:solidFill>
                  <a:schemeClr val="bg1"/>
                </a:solidFill>
              </a:rPr>
              <a:t>GAZİANTEP SERBEST MUHASEBECİ MALİ MÜŞAVİRLER ODASI</a:t>
            </a:r>
          </a:p>
          <a:p>
            <a:pPr algn="just"/>
            <a:r>
              <a:rPr lang="tr-TR" sz="2200" b="1" dirty="0" smtClean="0">
                <a:solidFill>
                  <a:schemeClr val="bg1"/>
                </a:solidFill>
              </a:rPr>
              <a:t>GAZİANTEP CHAMBER OF CERTIFIED PUBLİC ACCOUNTANTS </a:t>
            </a:r>
            <a:endParaRPr lang="tr-TR" sz="2200" b="1" dirty="0">
              <a:solidFill>
                <a:schemeClr val="bg1"/>
              </a:solidFill>
            </a:endParaRPr>
          </a:p>
        </p:txBody>
      </p:sp>
      <p:sp>
        <p:nvSpPr>
          <p:cNvPr id="8" name="2 İçerik Yer Tutucusu"/>
          <p:cNvSpPr txBox="1">
            <a:spLocks/>
          </p:cNvSpPr>
          <p:nvPr/>
        </p:nvSpPr>
        <p:spPr>
          <a:xfrm>
            <a:off x="0" y="5605264"/>
            <a:ext cx="8748464" cy="1252736"/>
          </a:xfrm>
          <a:prstGeom prst="rect">
            <a:avLst/>
          </a:prstGeom>
        </p:spPr>
        <p:txBody>
          <a:bodyPr vert="horz" lIns="91440" tIns="45720" rIns="91440" bIns="45720" rtlCol="0">
            <a:normAutofit/>
          </a:bodyPr>
          <a:lstStyle/>
          <a:p>
            <a:pPr marL="342900" lvl="0" indent="-342900">
              <a:spcBef>
                <a:spcPct val="20000"/>
              </a:spcBef>
            </a:pPr>
            <a:r>
              <a:rPr kumimoji="0" lang="tr-TR" sz="2800" b="1" i="0" u="none" strike="noStrike" kern="1200" cap="none" spc="0" normalizeH="0" baseline="0" noProof="0" dirty="0" smtClean="0">
                <a:ln>
                  <a:noFill/>
                </a:ln>
                <a:solidFill>
                  <a:srgbClr val="0070C0"/>
                </a:solidFill>
                <a:effectLst/>
                <a:uLnTx/>
                <a:uFillTx/>
                <a:latin typeface="Arial" pitchFamily="34" charset="0"/>
                <a:ea typeface="+mn-ea"/>
                <a:cs typeface="Arial" pitchFamily="34" charset="0"/>
              </a:rPr>
              <a:t>Kaynak : </a:t>
            </a:r>
            <a:r>
              <a:rPr lang="tr-TR" sz="2800" b="1" dirty="0" err="1" smtClean="0">
                <a:solidFill>
                  <a:srgbClr val="0070C0"/>
                </a:solidFill>
              </a:rPr>
              <a:t>Deolitte</a:t>
            </a:r>
            <a:r>
              <a:rPr lang="tr-TR" sz="2800" b="1" dirty="0" smtClean="0">
                <a:solidFill>
                  <a:srgbClr val="0070C0"/>
                </a:solidFill>
              </a:rPr>
              <a:t> Türkiye, KMPG Türkiye, PWC Türkiye    	         Gelir Uzmanı Mehmet </a:t>
            </a:r>
            <a:r>
              <a:rPr lang="tr-TR" sz="2800" b="1" dirty="0" err="1" smtClean="0">
                <a:solidFill>
                  <a:srgbClr val="0070C0"/>
                </a:solidFill>
              </a:rPr>
              <a:t>Ayçin</a:t>
            </a:r>
            <a:r>
              <a:rPr lang="tr-TR" sz="2800" b="1" dirty="0" smtClean="0">
                <a:solidFill>
                  <a:srgbClr val="0070C0"/>
                </a:solidFill>
              </a:rPr>
              <a:t> </a:t>
            </a:r>
            <a:r>
              <a:rPr kumimoji="0" lang="tr-TR" sz="2800" b="1" i="0" u="none" strike="noStrike" kern="1200" cap="none" spc="0" normalizeH="0" baseline="0" noProof="0" dirty="0" smtClean="0">
                <a:ln>
                  <a:noFill/>
                </a:ln>
                <a:solidFill>
                  <a:srgbClr val="0070C0"/>
                </a:solidFill>
                <a:effectLst/>
                <a:uLnTx/>
                <a:uFillTx/>
                <a:latin typeface="Arial" pitchFamily="34" charset="0"/>
                <a:ea typeface="+mn-ea"/>
                <a:cs typeface="Arial" pitchFamily="34" charset="0"/>
              </a:rPr>
              <a:t> </a:t>
            </a:r>
            <a:endParaRPr kumimoji="0" lang="tr-TR" sz="2800" b="1" i="0" u="none" strike="noStrike" kern="1200" cap="none" spc="0" normalizeH="0" baseline="0" noProof="0" dirty="0">
              <a:ln>
                <a:noFill/>
              </a:ln>
              <a:solidFill>
                <a:srgbClr val="0070C0"/>
              </a:solidFill>
              <a:effectLst/>
              <a:uLnTx/>
              <a:uFillTx/>
              <a:latin typeface="Arial" pitchFamily="34" charset="0"/>
              <a:ea typeface="+mn-ea"/>
              <a:cs typeface="Arial" pitchFamily="34" charset="0"/>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76</a:t>
            </a:fld>
            <a:endParaRPr lang="tr-TR"/>
          </a:p>
        </p:txBody>
      </p:sp>
    </p:spTree>
  </p:cSld>
  <p:clrMapOvr>
    <a:masterClrMapping/>
  </p:clrMapOvr>
  <p:transition spd="slow" advTm="2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51520" y="332656"/>
            <a:ext cx="8424936" cy="6264696"/>
          </a:xfrm>
        </p:spPr>
        <p:txBody>
          <a:bodyPr>
            <a:normAutofit fontScale="62500" lnSpcReduction="20000"/>
          </a:bodyPr>
          <a:lstStyle/>
          <a:p>
            <a:endParaRPr lang="tr-TR" b="1" dirty="0" smtClean="0">
              <a:latin typeface="Arial" pitchFamily="34" charset="0"/>
              <a:cs typeface="Arial" pitchFamily="34" charset="0"/>
            </a:endParaRPr>
          </a:p>
          <a:p>
            <a:pPr lvl="0">
              <a:buNone/>
            </a:pPr>
            <a:r>
              <a:rPr lang="tr-TR" b="1" dirty="0" smtClean="0">
                <a:latin typeface="Arial" pitchFamily="34" charset="0"/>
                <a:cs typeface="Arial" pitchFamily="34" charset="0"/>
              </a:rPr>
              <a:t>	5-  İtibari değer (V.U.K.266) </a:t>
            </a:r>
          </a:p>
          <a:p>
            <a:pPr lvl="0">
              <a:buNone/>
            </a:pPr>
            <a:r>
              <a:rPr lang="tr-TR" dirty="0" smtClean="0">
                <a:latin typeface="Arial" pitchFamily="34" charset="0"/>
                <a:cs typeface="Arial" pitchFamily="34" charset="0"/>
              </a:rPr>
              <a:t>      - Kasa </a:t>
            </a:r>
          </a:p>
          <a:p>
            <a:pPr lvl="0"/>
            <a:endParaRPr lang="tr-TR" dirty="0" smtClean="0">
              <a:latin typeface="Arial" pitchFamily="34" charset="0"/>
              <a:cs typeface="Arial" pitchFamily="34" charset="0"/>
            </a:endParaRPr>
          </a:p>
          <a:p>
            <a:pPr lvl="0">
              <a:buNone/>
            </a:pPr>
            <a:r>
              <a:rPr lang="tr-TR" b="1" dirty="0" smtClean="0">
                <a:latin typeface="Arial" pitchFamily="34" charset="0"/>
                <a:cs typeface="Arial" pitchFamily="34" charset="0"/>
              </a:rPr>
              <a:t>	6- Vergi değeri (V.U.K. 268)</a:t>
            </a:r>
            <a:endParaRPr lang="tr-TR" dirty="0" smtClean="0">
              <a:latin typeface="Arial" pitchFamily="34" charset="0"/>
              <a:cs typeface="Arial" pitchFamily="34" charset="0"/>
            </a:endParaRPr>
          </a:p>
          <a:p>
            <a:pPr lvl="0">
              <a:buNone/>
            </a:pPr>
            <a:r>
              <a:rPr lang="tr-TR" dirty="0" smtClean="0">
                <a:latin typeface="Arial" pitchFamily="34" charset="0"/>
                <a:cs typeface="Arial" pitchFamily="34" charset="0"/>
              </a:rPr>
              <a:t>      -  Bina ve araziler</a:t>
            </a:r>
          </a:p>
          <a:p>
            <a:pPr lvl="0">
              <a:buNone/>
            </a:pPr>
            <a:endParaRPr lang="tr-TR" dirty="0" smtClean="0">
              <a:latin typeface="Arial" pitchFamily="34" charset="0"/>
              <a:cs typeface="Arial" pitchFamily="34" charset="0"/>
            </a:endParaRPr>
          </a:p>
          <a:p>
            <a:pPr lvl="0">
              <a:buNone/>
            </a:pPr>
            <a:r>
              <a:rPr lang="tr-TR" b="1" dirty="0" smtClean="0">
                <a:latin typeface="Arial" pitchFamily="34" charset="0"/>
                <a:cs typeface="Arial" pitchFamily="34" charset="0"/>
              </a:rPr>
              <a:t>	7- Rayiç Bedel (V.U.K. Mükerrer 266)</a:t>
            </a:r>
            <a:endParaRPr lang="tr-TR" dirty="0" smtClean="0">
              <a:latin typeface="Arial" pitchFamily="34" charset="0"/>
              <a:cs typeface="Arial" pitchFamily="34" charset="0"/>
            </a:endParaRPr>
          </a:p>
          <a:p>
            <a:pPr>
              <a:buNone/>
            </a:pPr>
            <a:r>
              <a:rPr lang="tr-TR" dirty="0" smtClean="0">
                <a:latin typeface="Arial" pitchFamily="34" charset="0"/>
                <a:cs typeface="Arial" pitchFamily="34" charset="0"/>
              </a:rPr>
              <a:t>	-Veraset ve İntikal Ver.Kan.’nun 10/c maddesinde yer alan menkul kıymetler, </a:t>
            </a:r>
          </a:p>
          <a:p>
            <a:pPr>
              <a:buNone/>
            </a:pPr>
            <a:r>
              <a:rPr lang="tr-TR" dirty="0" smtClean="0">
                <a:latin typeface="Arial" pitchFamily="34" charset="0"/>
                <a:cs typeface="Arial" pitchFamily="34" charset="0"/>
              </a:rPr>
              <a:t>	-Gemiler.</a:t>
            </a:r>
          </a:p>
          <a:p>
            <a:endParaRPr lang="tr-TR" b="1" dirty="0" smtClean="0">
              <a:latin typeface="Arial" pitchFamily="34" charset="0"/>
              <a:cs typeface="Arial" pitchFamily="34" charset="0"/>
            </a:endParaRPr>
          </a:p>
          <a:p>
            <a:pPr>
              <a:buNone/>
            </a:pPr>
            <a:r>
              <a:rPr lang="tr-TR" b="1" dirty="0" smtClean="0">
                <a:latin typeface="Arial" pitchFamily="34" charset="0"/>
                <a:cs typeface="Arial" pitchFamily="34" charset="0"/>
              </a:rPr>
              <a:t>	8-  </a:t>
            </a:r>
            <a:r>
              <a:rPr lang="tr-TR" b="1" dirty="0">
                <a:latin typeface="Arial" pitchFamily="34" charset="0"/>
                <a:cs typeface="Arial" pitchFamily="34" charset="0"/>
              </a:rPr>
              <a:t>Emsal bedeli ve ücreti (V.U.K. 267) </a:t>
            </a:r>
            <a:endParaRPr lang="tr-TR" dirty="0">
              <a:latin typeface="Arial" pitchFamily="34" charset="0"/>
              <a:cs typeface="Arial" pitchFamily="34" charset="0"/>
            </a:endParaRPr>
          </a:p>
          <a:p>
            <a:pPr>
              <a:buNone/>
            </a:pPr>
            <a:r>
              <a:rPr lang="tr-TR" dirty="0" smtClean="0">
                <a:latin typeface="Arial" pitchFamily="34" charset="0"/>
                <a:cs typeface="Arial" pitchFamily="34" charset="0"/>
              </a:rPr>
              <a:t>	- Ortalama </a:t>
            </a:r>
            <a:r>
              <a:rPr lang="tr-TR" dirty="0">
                <a:latin typeface="Arial" pitchFamily="34" charset="0"/>
                <a:cs typeface="Arial" pitchFamily="34" charset="0"/>
              </a:rPr>
              <a:t>Fiyat Esası, </a:t>
            </a:r>
          </a:p>
          <a:p>
            <a:pPr>
              <a:buNone/>
            </a:pPr>
            <a:r>
              <a:rPr lang="tr-TR" dirty="0" smtClean="0">
                <a:latin typeface="Arial" pitchFamily="34" charset="0"/>
                <a:cs typeface="Arial" pitchFamily="34" charset="0"/>
              </a:rPr>
              <a:t>	- Maliyet </a:t>
            </a:r>
            <a:r>
              <a:rPr lang="tr-TR" dirty="0">
                <a:latin typeface="Arial" pitchFamily="34" charset="0"/>
                <a:cs typeface="Arial" pitchFamily="34" charset="0"/>
              </a:rPr>
              <a:t>Bedeli Esası, </a:t>
            </a:r>
          </a:p>
          <a:p>
            <a:pPr>
              <a:buNone/>
            </a:pPr>
            <a:r>
              <a:rPr lang="tr-TR" dirty="0" smtClean="0">
                <a:latin typeface="Arial" pitchFamily="34" charset="0"/>
                <a:cs typeface="Arial" pitchFamily="34" charset="0"/>
              </a:rPr>
              <a:t>	- Takdir </a:t>
            </a:r>
            <a:r>
              <a:rPr lang="tr-TR" dirty="0">
                <a:latin typeface="Arial" pitchFamily="34" charset="0"/>
                <a:cs typeface="Arial" pitchFamily="34" charset="0"/>
              </a:rPr>
              <a:t>Esası</a:t>
            </a:r>
            <a:r>
              <a:rPr lang="tr-TR" dirty="0" smtClean="0">
                <a:latin typeface="Arial" pitchFamily="34" charset="0"/>
                <a:cs typeface="Arial" pitchFamily="34" charset="0"/>
              </a:rPr>
              <a:t>.</a:t>
            </a:r>
          </a:p>
          <a:p>
            <a:pPr>
              <a:buNone/>
            </a:pPr>
            <a:endParaRPr lang="tr-TR" dirty="0">
              <a:latin typeface="Arial" pitchFamily="34" charset="0"/>
              <a:cs typeface="Arial" pitchFamily="34" charset="0"/>
            </a:endParaRPr>
          </a:p>
          <a:p>
            <a:pPr>
              <a:buNone/>
            </a:pPr>
            <a:r>
              <a:rPr lang="tr-TR" b="1" dirty="0" smtClean="0">
                <a:latin typeface="Arial" pitchFamily="34" charset="0"/>
                <a:cs typeface="Arial" pitchFamily="34" charset="0"/>
              </a:rPr>
              <a:t>	9- Alış </a:t>
            </a:r>
            <a:r>
              <a:rPr lang="tr-TR" b="1" dirty="0">
                <a:latin typeface="Arial" pitchFamily="34" charset="0"/>
                <a:cs typeface="Arial" pitchFamily="34" charset="0"/>
              </a:rPr>
              <a:t>Bedeli</a:t>
            </a:r>
            <a:endParaRPr lang="tr-TR" dirty="0">
              <a:latin typeface="Arial" pitchFamily="34" charset="0"/>
              <a:cs typeface="Arial" pitchFamily="34" charset="0"/>
            </a:endParaRPr>
          </a:p>
          <a:p>
            <a:pPr>
              <a:buNone/>
            </a:pPr>
            <a:r>
              <a:rPr lang="tr-TR" dirty="0" smtClean="0">
                <a:latin typeface="Arial" pitchFamily="34" charset="0"/>
                <a:cs typeface="Arial" pitchFamily="34" charset="0"/>
              </a:rPr>
              <a:t>	- Hisse </a:t>
            </a:r>
            <a:r>
              <a:rPr lang="tr-TR" dirty="0">
                <a:latin typeface="Arial" pitchFamily="34" charset="0"/>
                <a:cs typeface="Arial" pitchFamily="34" charset="0"/>
              </a:rPr>
              <a:t>senetleri, </a:t>
            </a:r>
          </a:p>
          <a:p>
            <a:pPr>
              <a:buNone/>
            </a:pPr>
            <a:r>
              <a:rPr lang="tr-TR" dirty="0" smtClean="0">
                <a:latin typeface="Arial" pitchFamily="34" charset="0"/>
                <a:cs typeface="Arial" pitchFamily="34" charset="0"/>
              </a:rPr>
              <a:t>	- Bazı </a:t>
            </a:r>
            <a:r>
              <a:rPr lang="tr-TR" dirty="0">
                <a:latin typeface="Arial" pitchFamily="34" charset="0"/>
                <a:cs typeface="Arial" pitchFamily="34" charset="0"/>
              </a:rPr>
              <a:t>yatırım fonları katılma belgeleri.</a:t>
            </a:r>
          </a:p>
          <a:p>
            <a:endParaRPr lang="tr-TR" dirty="0"/>
          </a:p>
        </p:txBody>
      </p:sp>
      <p:sp>
        <p:nvSpPr>
          <p:cNvPr id="6" name="5 Sağ Ok"/>
          <p:cNvSpPr/>
          <p:nvPr/>
        </p:nvSpPr>
        <p:spPr>
          <a:xfrm>
            <a:off x="8892480" y="6525344"/>
            <a:ext cx="251520" cy="332656"/>
          </a:xfrm>
          <a:prstGeom prst="rightArrow">
            <a:avLst/>
          </a:prstGeom>
          <a:solidFill>
            <a:schemeClr val="accent1">
              <a:alpha val="20000"/>
            </a:schemeClr>
          </a:solidFill>
          <a:ln>
            <a:solidFill>
              <a:schemeClr val="accent1">
                <a:shade val="50000"/>
              </a:schemeClr>
            </a:solidFill>
          </a:ln>
          <a:scene3d>
            <a:camera prst="orthographicFront"/>
            <a:lightRig rig="threePt" dir="t"/>
          </a:scene3d>
          <a:sp3d contourW="12700">
            <a:contourClr>
              <a:schemeClr val="accent6">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tr-TR" dirty="0"/>
          </a:p>
        </p:txBody>
      </p:sp>
      <p:sp>
        <p:nvSpPr>
          <p:cNvPr id="7" name="6 Sol Ok"/>
          <p:cNvSpPr/>
          <p:nvPr/>
        </p:nvSpPr>
        <p:spPr>
          <a:xfrm>
            <a:off x="0" y="6562008"/>
            <a:ext cx="251520" cy="295992"/>
          </a:xfrm>
          <a:prstGeom prst="leftArrow">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Slayt Numarası Yer Tutucusu"/>
          <p:cNvSpPr>
            <a:spLocks noGrp="1"/>
          </p:cNvSpPr>
          <p:nvPr>
            <p:ph type="sldNum" sz="quarter" idx="12"/>
          </p:nvPr>
        </p:nvSpPr>
        <p:spPr/>
        <p:txBody>
          <a:bodyPr/>
          <a:lstStyle/>
          <a:p>
            <a:fld id="{B1DEFA8C-F947-479F-BE07-76B6B3F80BF1}" type="slidenum">
              <a:rPr lang="tr-TR" smtClean="0"/>
              <a:pPr/>
              <a:t>8</a:t>
            </a:fld>
            <a:endParaRPr lang="tr-TR"/>
          </a:p>
        </p:txBody>
      </p:sp>
    </p:spTree>
  </p:cSld>
  <p:clrMapOvr>
    <a:masterClrMapping/>
  </p:clrMapOvr>
  <p:transition spd="slow" advTm="20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80728"/>
            <a:ext cx="8229600" cy="940966"/>
          </a:xfrm>
        </p:spPr>
        <p:txBody>
          <a:bodyPr/>
          <a:lstStyle/>
          <a:p>
            <a:pPr algn="l"/>
            <a:r>
              <a:rPr lang="tr-TR" b="1" dirty="0" smtClean="0">
                <a:solidFill>
                  <a:srgbClr val="0070C0"/>
                </a:solidFill>
              </a:rPr>
              <a:t>1.BÖLÜM</a:t>
            </a:r>
            <a:endParaRPr lang="tr-TR" b="1" dirty="0">
              <a:solidFill>
                <a:srgbClr val="0070C0"/>
              </a:solidFill>
            </a:endParaRPr>
          </a:p>
        </p:txBody>
      </p:sp>
      <p:pic>
        <p:nvPicPr>
          <p:cNvPr id="2050" name="Picture 2" descr="C:\Users\itekbas\Desktop\indir.jpg"/>
          <p:cNvPicPr>
            <a:picLocks noChangeAspect="1" noChangeArrowheads="1"/>
          </p:cNvPicPr>
          <p:nvPr/>
        </p:nvPicPr>
        <p:blipFill>
          <a:blip r:embed="rId2" cstate="print"/>
          <a:srcRect/>
          <a:stretch>
            <a:fillRect/>
          </a:stretch>
        </p:blipFill>
        <p:spPr bwMode="auto">
          <a:xfrm>
            <a:off x="3656190" y="3284984"/>
            <a:ext cx="5487810" cy="3573016"/>
          </a:xfrm>
          <a:prstGeom prst="rect">
            <a:avLst/>
          </a:prstGeom>
          <a:noFill/>
        </p:spPr>
      </p:pic>
      <p:sp>
        <p:nvSpPr>
          <p:cNvPr id="4" name="8 Başlık"/>
          <p:cNvSpPr txBox="1">
            <a:spLocks/>
          </p:cNvSpPr>
          <p:nvPr/>
        </p:nvSpPr>
        <p:spPr>
          <a:xfrm>
            <a:off x="539552" y="4365104"/>
            <a:ext cx="3008313" cy="11620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3200" b="1" dirty="0" smtClean="0">
                <a:solidFill>
                  <a:srgbClr val="002060"/>
                </a:solidFill>
              </a:rPr>
              <a:t>İsmail  TEKBAŞ</a:t>
            </a:r>
            <a:endParaRPr lang="tr-TR" sz="3200" b="1" dirty="0">
              <a:solidFill>
                <a:srgbClr val="002060"/>
              </a:solidFill>
            </a:endParaRPr>
          </a:p>
        </p:txBody>
      </p:sp>
      <p:pic>
        <p:nvPicPr>
          <p:cNvPr id="5" name="8 İçerik Yer Tutucusu" descr="Mm_logo.jpg"/>
          <p:cNvPicPr>
            <a:picLocks noChangeAspect="1"/>
          </p:cNvPicPr>
          <p:nvPr/>
        </p:nvPicPr>
        <p:blipFill>
          <a:blip r:embed="rId3" cstate="print"/>
          <a:stretch>
            <a:fillRect/>
          </a:stretch>
        </p:blipFill>
        <p:spPr>
          <a:xfrm>
            <a:off x="323528" y="4149080"/>
            <a:ext cx="432048" cy="432048"/>
          </a:xfrm>
          <a:prstGeom prst="rect">
            <a:avLst/>
          </a:prstGeom>
        </p:spPr>
      </p:pic>
      <p:sp>
        <p:nvSpPr>
          <p:cNvPr id="6" name="5 Slayt Numarası Yer Tutucusu"/>
          <p:cNvSpPr>
            <a:spLocks noGrp="1"/>
          </p:cNvSpPr>
          <p:nvPr>
            <p:ph type="sldNum" sz="quarter" idx="12"/>
          </p:nvPr>
        </p:nvSpPr>
        <p:spPr/>
        <p:txBody>
          <a:bodyPr/>
          <a:lstStyle/>
          <a:p>
            <a:fld id="{B1DEFA8C-F947-479F-BE07-76B6B3F80BF1}" type="slidenum">
              <a:rPr lang="tr-TR" smtClean="0"/>
              <a:pPr/>
              <a:t>9</a:t>
            </a:fld>
            <a:endParaRPr lang="tr-TR"/>
          </a:p>
        </p:txBody>
      </p:sp>
    </p:spTree>
  </p:cSld>
  <p:clrMapOvr>
    <a:masterClrMapping/>
  </p:clrMapOvr>
  <p:transition spd="slow" advTm="10000"/>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1097</TotalTime>
  <Words>837</Words>
  <Application>Microsoft Office PowerPoint</Application>
  <PresentationFormat>Ekran Gösterisi (4:3)</PresentationFormat>
  <Paragraphs>869</Paragraphs>
  <Slides>76</Slides>
  <Notes>2</Notes>
  <HiddenSlides>0</HiddenSlides>
  <MMClips>0</MMClips>
  <ScaleCrop>false</ScaleCrop>
  <HeadingPairs>
    <vt:vector size="4" baseType="variant">
      <vt:variant>
        <vt:lpstr>Tema</vt:lpstr>
      </vt:variant>
      <vt:variant>
        <vt:i4>1</vt:i4>
      </vt:variant>
      <vt:variant>
        <vt:lpstr>Slayt Başlıkları</vt:lpstr>
      </vt:variant>
      <vt:variant>
        <vt:i4>76</vt:i4>
      </vt:variant>
    </vt:vector>
  </HeadingPairs>
  <TitlesOfParts>
    <vt:vector size="77" baseType="lpstr">
      <vt:lpstr>Ofis Teması</vt:lpstr>
      <vt:lpstr> DÖNEM SONU İŞLEMLERİ        VE   ÖZELLİKLİ KONULAR  </vt:lpstr>
      <vt:lpstr>GİRİŞ </vt:lpstr>
      <vt:lpstr>Slayt 3</vt:lpstr>
      <vt:lpstr>Slayt 4</vt:lpstr>
      <vt:lpstr>Slayt 5</vt:lpstr>
      <vt:lpstr>Slayt 6</vt:lpstr>
      <vt:lpstr>Slayt 7</vt:lpstr>
      <vt:lpstr>Slayt 8</vt:lpstr>
      <vt:lpstr>1.BÖLÜM</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2. BÖLÜM</vt:lpstr>
      <vt:lpstr>  </vt:lpstr>
      <vt:lpstr>Slayt 42</vt:lpstr>
      <vt:lpstr>Slayt 43</vt:lpstr>
      <vt:lpstr>Slayt 44</vt:lpstr>
      <vt:lpstr>Slayt 45</vt:lpstr>
      <vt:lpstr>Slayt 46</vt:lpstr>
      <vt:lpstr>Slayt 47</vt:lpstr>
      <vt:lpstr>Slayt 48</vt:lpstr>
      <vt:lpstr>Slayt 49</vt:lpstr>
      <vt:lpstr>Slayt 50</vt:lpstr>
      <vt:lpstr>Slayt 51</vt:lpstr>
      <vt:lpstr>Slayt 52</vt:lpstr>
      <vt:lpstr>Slayt 53</vt:lpstr>
      <vt:lpstr>Slayt 54</vt:lpstr>
      <vt:lpstr>Slayt 55</vt:lpstr>
      <vt:lpstr>Slayt 56</vt:lpstr>
      <vt:lpstr>Slayt 57</vt:lpstr>
      <vt:lpstr>Slayt 58</vt:lpstr>
      <vt:lpstr>Slayt 59</vt:lpstr>
      <vt:lpstr>Slayt 60</vt:lpstr>
      <vt:lpstr>Slayt 61</vt:lpstr>
      <vt:lpstr>Slayt 62</vt:lpstr>
      <vt:lpstr>Slayt 63</vt:lpstr>
      <vt:lpstr>Slayt 64</vt:lpstr>
      <vt:lpstr>Slayt 65</vt:lpstr>
      <vt:lpstr>Slayt 66</vt:lpstr>
      <vt:lpstr>Slayt 67</vt:lpstr>
      <vt:lpstr>Slayt 68</vt:lpstr>
      <vt:lpstr>Slayt 69</vt:lpstr>
      <vt:lpstr>Slayt 70</vt:lpstr>
      <vt:lpstr>Slayt 71</vt:lpstr>
      <vt:lpstr>Slayt 72</vt:lpstr>
      <vt:lpstr>Slayt 73</vt:lpstr>
      <vt:lpstr>Slayt 74</vt:lpstr>
      <vt:lpstr>Slayt 75</vt:lpstr>
      <vt:lpstr>Slayt 76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Gökhan Erdoğan</dc:creator>
  <cp:lastModifiedBy>itekbas</cp:lastModifiedBy>
  <cp:revision>249</cp:revision>
  <dcterms:created xsi:type="dcterms:W3CDTF">2013-12-21T19:57:59Z</dcterms:created>
  <dcterms:modified xsi:type="dcterms:W3CDTF">2013-12-27T09:48:17Z</dcterms:modified>
</cp:coreProperties>
</file>