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184" r:id="rId1"/>
  </p:sldMasterIdLst>
  <p:notesMasterIdLst>
    <p:notesMasterId r:id="rId41"/>
  </p:notesMasterIdLst>
  <p:handoutMasterIdLst>
    <p:handoutMasterId r:id="rId42"/>
  </p:handoutMasterIdLst>
  <p:sldIdLst>
    <p:sldId id="716" r:id="rId2"/>
    <p:sldId id="288" r:id="rId3"/>
    <p:sldId id="524" r:id="rId4"/>
    <p:sldId id="298" r:id="rId5"/>
    <p:sldId id="299" r:id="rId6"/>
    <p:sldId id="300" r:id="rId7"/>
    <p:sldId id="629" r:id="rId8"/>
    <p:sldId id="536" r:id="rId9"/>
    <p:sldId id="537" r:id="rId10"/>
    <p:sldId id="538" r:id="rId11"/>
    <p:sldId id="539" r:id="rId12"/>
    <p:sldId id="717" r:id="rId13"/>
    <p:sldId id="540" r:id="rId14"/>
    <p:sldId id="623" r:id="rId15"/>
    <p:sldId id="624" r:id="rId16"/>
    <p:sldId id="685" r:id="rId17"/>
    <p:sldId id="312" r:id="rId18"/>
    <p:sldId id="506" r:id="rId19"/>
    <p:sldId id="508" r:id="rId20"/>
    <p:sldId id="549" r:id="rId21"/>
    <p:sldId id="718" r:id="rId22"/>
    <p:sldId id="509" r:id="rId23"/>
    <p:sldId id="510" r:id="rId24"/>
    <p:sldId id="681" r:id="rId25"/>
    <p:sldId id="511" r:id="rId26"/>
    <p:sldId id="512" r:id="rId27"/>
    <p:sldId id="679" r:id="rId28"/>
    <p:sldId id="513" r:id="rId29"/>
    <p:sldId id="682" r:id="rId30"/>
    <p:sldId id="514" r:id="rId31"/>
    <p:sldId id="515" r:id="rId32"/>
    <p:sldId id="516" r:id="rId33"/>
    <p:sldId id="555" r:id="rId34"/>
    <p:sldId id="518" r:id="rId35"/>
    <p:sldId id="523" r:id="rId36"/>
    <p:sldId id="519" r:id="rId37"/>
    <p:sldId id="520" r:id="rId38"/>
    <p:sldId id="484" r:id="rId39"/>
    <p:sldId id="720" r:id="rId40"/>
  </p:sldIdLst>
  <p:sldSz cx="9144000" cy="6858000" type="screen4x3"/>
  <p:notesSz cx="6640513" cy="9904413"/>
  <p:defaultTextStyle>
    <a:defPPr>
      <a:defRPr lang="tr-TR"/>
    </a:defPPr>
    <a:lvl1pPr algn="just" rtl="0" fontAlgn="base">
      <a:spcBef>
        <a:spcPct val="0"/>
      </a:spcBef>
      <a:spcAft>
        <a:spcPct val="0"/>
      </a:spcAft>
      <a:defRPr b="1" kern="1200">
        <a:solidFill>
          <a:schemeClr val="tx1"/>
        </a:solidFill>
        <a:latin typeface="Arial" pitchFamily="34" charset="0"/>
        <a:ea typeface="+mn-ea"/>
        <a:cs typeface="+mn-cs"/>
      </a:defRPr>
    </a:lvl1pPr>
    <a:lvl2pPr marL="457200" algn="just" rtl="0" fontAlgn="base">
      <a:spcBef>
        <a:spcPct val="0"/>
      </a:spcBef>
      <a:spcAft>
        <a:spcPct val="0"/>
      </a:spcAft>
      <a:defRPr b="1" kern="1200">
        <a:solidFill>
          <a:schemeClr val="tx1"/>
        </a:solidFill>
        <a:latin typeface="Arial" pitchFamily="34" charset="0"/>
        <a:ea typeface="+mn-ea"/>
        <a:cs typeface="+mn-cs"/>
      </a:defRPr>
    </a:lvl2pPr>
    <a:lvl3pPr marL="914400" algn="just" rtl="0" fontAlgn="base">
      <a:spcBef>
        <a:spcPct val="0"/>
      </a:spcBef>
      <a:spcAft>
        <a:spcPct val="0"/>
      </a:spcAft>
      <a:defRPr b="1" kern="1200">
        <a:solidFill>
          <a:schemeClr val="tx1"/>
        </a:solidFill>
        <a:latin typeface="Arial" pitchFamily="34" charset="0"/>
        <a:ea typeface="+mn-ea"/>
        <a:cs typeface="+mn-cs"/>
      </a:defRPr>
    </a:lvl3pPr>
    <a:lvl4pPr marL="1371600" algn="just" rtl="0" fontAlgn="base">
      <a:spcBef>
        <a:spcPct val="0"/>
      </a:spcBef>
      <a:spcAft>
        <a:spcPct val="0"/>
      </a:spcAft>
      <a:defRPr b="1" kern="1200">
        <a:solidFill>
          <a:schemeClr val="tx1"/>
        </a:solidFill>
        <a:latin typeface="Arial" pitchFamily="34" charset="0"/>
        <a:ea typeface="+mn-ea"/>
        <a:cs typeface="+mn-cs"/>
      </a:defRPr>
    </a:lvl4pPr>
    <a:lvl5pPr marL="1828800" algn="just" rtl="0" fontAlgn="base">
      <a:spcBef>
        <a:spcPct val="0"/>
      </a:spcBef>
      <a:spcAft>
        <a:spcPct val="0"/>
      </a:spcAft>
      <a:defRPr b="1" kern="1200">
        <a:solidFill>
          <a:schemeClr val="tx1"/>
        </a:solidFill>
        <a:latin typeface="Arial" pitchFamily="34" charset="0"/>
        <a:ea typeface="+mn-ea"/>
        <a:cs typeface="+mn-cs"/>
      </a:defRPr>
    </a:lvl5pPr>
    <a:lvl6pPr marL="2286000" algn="l" defTabSz="914400" rtl="0" eaLnBrk="1" latinLnBrk="0" hangingPunct="1">
      <a:defRPr b="1" kern="1200">
        <a:solidFill>
          <a:schemeClr val="tx1"/>
        </a:solidFill>
        <a:latin typeface="Arial" pitchFamily="34" charset="0"/>
        <a:ea typeface="+mn-ea"/>
        <a:cs typeface="+mn-cs"/>
      </a:defRPr>
    </a:lvl6pPr>
    <a:lvl7pPr marL="2743200" algn="l" defTabSz="914400" rtl="0" eaLnBrk="1" latinLnBrk="0" hangingPunct="1">
      <a:defRPr b="1" kern="1200">
        <a:solidFill>
          <a:schemeClr val="tx1"/>
        </a:solidFill>
        <a:latin typeface="Arial" pitchFamily="34" charset="0"/>
        <a:ea typeface="+mn-ea"/>
        <a:cs typeface="+mn-cs"/>
      </a:defRPr>
    </a:lvl7pPr>
    <a:lvl8pPr marL="3200400" algn="l" defTabSz="914400" rtl="0" eaLnBrk="1" latinLnBrk="0" hangingPunct="1">
      <a:defRPr b="1" kern="1200">
        <a:solidFill>
          <a:schemeClr val="tx1"/>
        </a:solidFill>
        <a:latin typeface="Arial" pitchFamily="34" charset="0"/>
        <a:ea typeface="+mn-ea"/>
        <a:cs typeface="+mn-cs"/>
      </a:defRPr>
    </a:lvl8pPr>
    <a:lvl9pPr marL="3657600" algn="l" defTabSz="914400" rtl="0" eaLnBrk="1" latinLnBrk="0" hangingPunct="1">
      <a:defRPr b="1"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a:srgbClr val="FFFFCC"/>
    <a:srgbClr val="336699"/>
    <a:srgbClr val="FFCC99"/>
    <a:srgbClr val="FF9999"/>
    <a:srgbClr val="CCCC00"/>
    <a:srgbClr val="000000"/>
    <a:srgbClr val="CC3300"/>
  </p:clrMru>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88" autoAdjust="0"/>
    <p:restoredTop sz="94624" autoAdjust="0"/>
  </p:normalViewPr>
  <p:slideViewPr>
    <p:cSldViewPr>
      <p:cViewPr>
        <p:scale>
          <a:sx n="70" d="100"/>
          <a:sy n="70" d="100"/>
        </p:scale>
        <p:origin x="-1171" y="398"/>
      </p:cViewPr>
      <p:guideLst>
        <p:guide orient="horz" pos="1968"/>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8" d="100"/>
          <a:sy n="48" d="100"/>
        </p:scale>
        <p:origin x="-3012" y="-114"/>
      </p:cViewPr>
      <p:guideLst>
        <p:guide orient="horz" pos="3119"/>
        <p:guide pos="209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7154" name="Rectangle 2"/>
          <p:cNvSpPr>
            <a:spLocks noGrp="1" noChangeArrowheads="1"/>
          </p:cNvSpPr>
          <p:nvPr>
            <p:ph type="hdr" sz="quarter"/>
          </p:nvPr>
        </p:nvSpPr>
        <p:spPr bwMode="auto">
          <a:xfrm>
            <a:off x="0" y="0"/>
            <a:ext cx="2878138"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latin typeface="Arial" charset="0"/>
                <a:cs typeface="Arial" charset="0"/>
              </a:defRPr>
            </a:lvl1pPr>
          </a:lstStyle>
          <a:p>
            <a:pPr>
              <a:defRPr/>
            </a:pPr>
            <a:endParaRPr lang="tr-TR"/>
          </a:p>
        </p:txBody>
      </p:sp>
      <p:sp>
        <p:nvSpPr>
          <p:cNvPr id="177155" name="Rectangle 3"/>
          <p:cNvSpPr>
            <a:spLocks noGrp="1" noChangeArrowheads="1"/>
          </p:cNvSpPr>
          <p:nvPr>
            <p:ph type="dt" sz="quarter" idx="1"/>
          </p:nvPr>
        </p:nvSpPr>
        <p:spPr bwMode="auto">
          <a:xfrm>
            <a:off x="3762375" y="0"/>
            <a:ext cx="2878138"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atin typeface="Arial" charset="0"/>
                <a:cs typeface="Arial" charset="0"/>
              </a:defRPr>
            </a:lvl1pPr>
          </a:lstStyle>
          <a:p>
            <a:pPr>
              <a:defRPr/>
            </a:pPr>
            <a:endParaRPr lang="tr-TR"/>
          </a:p>
        </p:txBody>
      </p:sp>
      <p:sp>
        <p:nvSpPr>
          <p:cNvPr id="177156" name="Rectangle 4"/>
          <p:cNvSpPr>
            <a:spLocks noGrp="1" noChangeArrowheads="1"/>
          </p:cNvSpPr>
          <p:nvPr>
            <p:ph type="ftr" sz="quarter" idx="2"/>
          </p:nvPr>
        </p:nvSpPr>
        <p:spPr bwMode="auto">
          <a:xfrm>
            <a:off x="0" y="9409113"/>
            <a:ext cx="2878138"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latin typeface="Arial" charset="0"/>
                <a:cs typeface="Arial" charset="0"/>
              </a:defRPr>
            </a:lvl1pPr>
          </a:lstStyle>
          <a:p>
            <a:pPr>
              <a:defRPr/>
            </a:pPr>
            <a:endParaRPr lang="tr-TR"/>
          </a:p>
        </p:txBody>
      </p:sp>
      <p:sp>
        <p:nvSpPr>
          <p:cNvPr id="177157" name="Rectangle 5"/>
          <p:cNvSpPr>
            <a:spLocks noGrp="1" noChangeArrowheads="1"/>
          </p:cNvSpPr>
          <p:nvPr>
            <p:ph type="sldNum" sz="quarter" idx="3"/>
          </p:nvPr>
        </p:nvSpPr>
        <p:spPr bwMode="auto">
          <a:xfrm>
            <a:off x="3762375" y="9409113"/>
            <a:ext cx="2878138"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atin typeface="Arial" charset="0"/>
                <a:cs typeface="Arial" charset="0"/>
              </a:defRPr>
            </a:lvl1pPr>
          </a:lstStyle>
          <a:p>
            <a:pPr>
              <a:defRPr/>
            </a:pPr>
            <a:fld id="{F853FAF7-A735-40BB-AC30-03A04D4D043A}" type="slidenum">
              <a:rPr lang="tr-TR"/>
              <a:pPr>
                <a:defRPr/>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878138"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latin typeface="Times New Roman" pitchFamily="18" charset="0"/>
              </a:defRPr>
            </a:lvl1pPr>
          </a:lstStyle>
          <a:p>
            <a:pPr>
              <a:defRPr/>
            </a:pPr>
            <a:endParaRPr lang="tr-TR"/>
          </a:p>
        </p:txBody>
      </p:sp>
      <p:sp>
        <p:nvSpPr>
          <p:cNvPr id="4099" name="Rectangle 3"/>
          <p:cNvSpPr>
            <a:spLocks noGrp="1" noChangeArrowheads="1"/>
          </p:cNvSpPr>
          <p:nvPr>
            <p:ph type="dt" idx="1"/>
          </p:nvPr>
        </p:nvSpPr>
        <p:spPr bwMode="auto">
          <a:xfrm>
            <a:off x="3762375" y="0"/>
            <a:ext cx="2878138"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atin typeface="Times New Roman" pitchFamily="18" charset="0"/>
              </a:defRPr>
            </a:lvl1pPr>
          </a:lstStyle>
          <a:p>
            <a:pPr>
              <a:defRPr/>
            </a:pPr>
            <a:endParaRPr lang="tr-TR"/>
          </a:p>
        </p:txBody>
      </p:sp>
      <p:sp>
        <p:nvSpPr>
          <p:cNvPr id="63492" name="Rectangle 4"/>
          <p:cNvSpPr>
            <a:spLocks noGrp="1" noRot="1" noChangeAspect="1" noChangeArrowheads="1" noTextEdit="1"/>
          </p:cNvSpPr>
          <p:nvPr>
            <p:ph type="sldImg" idx="2"/>
          </p:nvPr>
        </p:nvSpPr>
        <p:spPr bwMode="auto">
          <a:xfrm>
            <a:off x="844550" y="742950"/>
            <a:ext cx="4953000" cy="37147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885825" y="4705350"/>
            <a:ext cx="4868863" cy="44561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4102" name="Rectangle 6"/>
          <p:cNvSpPr>
            <a:spLocks noGrp="1" noChangeArrowheads="1"/>
          </p:cNvSpPr>
          <p:nvPr>
            <p:ph type="ftr" sz="quarter" idx="4"/>
          </p:nvPr>
        </p:nvSpPr>
        <p:spPr bwMode="auto">
          <a:xfrm>
            <a:off x="0" y="9409113"/>
            <a:ext cx="2878138"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latin typeface="Times New Roman" pitchFamily="18" charset="0"/>
              </a:defRPr>
            </a:lvl1pPr>
          </a:lstStyle>
          <a:p>
            <a:pPr>
              <a:defRPr/>
            </a:pPr>
            <a:endParaRPr lang="tr-TR"/>
          </a:p>
        </p:txBody>
      </p:sp>
      <p:sp>
        <p:nvSpPr>
          <p:cNvPr id="4103" name="Rectangle 7"/>
          <p:cNvSpPr>
            <a:spLocks noGrp="1" noChangeArrowheads="1"/>
          </p:cNvSpPr>
          <p:nvPr>
            <p:ph type="sldNum" sz="quarter" idx="5"/>
          </p:nvPr>
        </p:nvSpPr>
        <p:spPr bwMode="auto">
          <a:xfrm>
            <a:off x="3762375" y="9409113"/>
            <a:ext cx="2878138"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atin typeface="Times New Roman" pitchFamily="18" charset="0"/>
              </a:defRPr>
            </a:lvl1pPr>
          </a:lstStyle>
          <a:p>
            <a:pPr>
              <a:defRPr/>
            </a:pPr>
            <a:fld id="{8438F467-E8F1-4BF3-87C8-F05E2432E93A}" type="slidenum">
              <a:rPr lang="tr-TR"/>
              <a:pPr>
                <a:defRPr/>
              </a:pPr>
              <a:t>‹#›</a:t>
            </a:fld>
            <a:endParaRPr lang="tr-T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FFBE8DF6-3155-4476-9836-721B4B0509C1}" type="slidenum">
              <a:rPr lang="tr-TR" smtClean="0"/>
              <a:pPr/>
              <a:t>1</a:t>
            </a:fld>
            <a:endParaRPr lang="tr-TR" smtClean="0"/>
          </a:p>
        </p:txBody>
      </p:sp>
      <p:sp>
        <p:nvSpPr>
          <p:cNvPr id="64515" name="Rectangle 2"/>
          <p:cNvSpPr>
            <a:spLocks noGrp="1" noRot="1" noChangeAspect="1" noChangeArrowheads="1" noTextEdit="1"/>
          </p:cNvSpPr>
          <p:nvPr>
            <p:ph type="sldImg"/>
          </p:nvPr>
        </p:nvSpPr>
        <p:spPr>
          <a:solidFill>
            <a:srgbClr val="FFFFFF"/>
          </a:solidFill>
          <a:ln/>
        </p:spPr>
      </p:sp>
      <p:sp>
        <p:nvSpPr>
          <p:cNvPr id="64516"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86A02B14-D791-40BC-8B05-E3540938D0FC}" type="slidenum">
              <a:rPr lang="tr-TR" smtClean="0"/>
              <a:pPr/>
              <a:t>16</a:t>
            </a:fld>
            <a:endParaRPr lang="tr-TR" smtClean="0"/>
          </a:p>
        </p:txBody>
      </p:sp>
      <p:sp>
        <p:nvSpPr>
          <p:cNvPr id="74755" name="Rectangle 2"/>
          <p:cNvSpPr>
            <a:spLocks noGrp="1" noRot="1" noChangeAspect="1" noChangeArrowheads="1" noTextEdit="1"/>
          </p:cNvSpPr>
          <p:nvPr>
            <p:ph type="sldImg"/>
          </p:nvPr>
        </p:nvSpPr>
        <p:spPr>
          <a:solidFill>
            <a:srgbClr val="FFFFFF"/>
          </a:solidFill>
          <a:ln/>
        </p:spPr>
      </p:sp>
      <p:sp>
        <p:nvSpPr>
          <p:cNvPr id="74756"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1C4FD994-309F-4485-A470-ACF60AA9A8F9}" type="slidenum">
              <a:rPr lang="tr-TR" smtClean="0"/>
              <a:pPr/>
              <a:t>17</a:t>
            </a:fld>
            <a:endParaRPr lang="tr-TR" smtClean="0"/>
          </a:p>
        </p:txBody>
      </p:sp>
      <p:sp>
        <p:nvSpPr>
          <p:cNvPr id="75779" name="Rectangle 2"/>
          <p:cNvSpPr>
            <a:spLocks noGrp="1" noRot="1" noChangeAspect="1" noChangeArrowheads="1" noTextEdit="1"/>
          </p:cNvSpPr>
          <p:nvPr>
            <p:ph type="sldImg"/>
          </p:nvPr>
        </p:nvSpPr>
        <p:spPr>
          <a:solidFill>
            <a:srgbClr val="FFFFFF"/>
          </a:solidFill>
          <a:ln/>
        </p:spPr>
      </p:sp>
      <p:sp>
        <p:nvSpPr>
          <p:cNvPr id="7578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547CA0FC-9E48-4607-9472-47BDD55A470B}" type="slidenum">
              <a:rPr lang="tr-TR" smtClean="0"/>
              <a:pPr/>
              <a:t>18</a:t>
            </a:fld>
            <a:endParaRPr lang="tr-TR"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B0194469-16C7-414B-B557-E84471510C44}" type="slidenum">
              <a:rPr lang="tr-TR" smtClean="0"/>
              <a:pPr/>
              <a:t>19</a:t>
            </a:fld>
            <a:endParaRPr lang="tr-TR" smtClean="0"/>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457D7711-5A6B-43FC-BDFF-FBF1EC033EDF}" type="slidenum">
              <a:rPr lang="tr-TR" smtClean="0"/>
              <a:pPr/>
              <a:t>20</a:t>
            </a:fld>
            <a:endParaRPr lang="tr-TR" smtClean="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457D7711-5A6B-43FC-BDFF-FBF1EC033EDF}" type="slidenum">
              <a:rPr lang="tr-TR" smtClean="0"/>
              <a:pPr/>
              <a:t>21</a:t>
            </a:fld>
            <a:endParaRPr lang="tr-TR" smtClean="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AFBA4C95-CB18-4841-9586-7ABCA3B975DB}" type="slidenum">
              <a:rPr lang="tr-TR" smtClean="0"/>
              <a:pPr/>
              <a:t>22</a:t>
            </a:fld>
            <a:endParaRPr lang="tr-TR" smtClean="0"/>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0B518050-CD86-44FD-9AF9-D05B713EC091}" type="slidenum">
              <a:rPr lang="tr-TR" smtClean="0"/>
              <a:pPr/>
              <a:t>23</a:t>
            </a:fld>
            <a:endParaRPr lang="tr-TR" smtClean="0"/>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6F788523-ABD3-4347-9343-A4D59939A25C}" type="slidenum">
              <a:rPr lang="tr-TR" smtClean="0"/>
              <a:pPr/>
              <a:t>24</a:t>
            </a:fld>
            <a:endParaRPr lang="tr-TR" smtClean="0"/>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7930136B-2B62-498D-8B9E-628CE6F28536}" type="slidenum">
              <a:rPr lang="tr-TR" smtClean="0"/>
              <a:pPr/>
              <a:t>25</a:t>
            </a:fld>
            <a:endParaRPr lang="tr-TR" smtClean="0"/>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820B2B92-B9AB-455B-8BC5-D9CEC360D56C}" type="slidenum">
              <a:rPr lang="tr-TR" smtClean="0"/>
              <a:pPr/>
              <a:t>2</a:t>
            </a:fld>
            <a:endParaRPr lang="tr-TR" smtClean="0"/>
          </a:p>
        </p:txBody>
      </p:sp>
      <p:sp>
        <p:nvSpPr>
          <p:cNvPr id="65539" name="Rectangle 2"/>
          <p:cNvSpPr>
            <a:spLocks noGrp="1" noRot="1" noChangeAspect="1" noChangeArrowheads="1" noTextEdit="1"/>
          </p:cNvSpPr>
          <p:nvPr>
            <p:ph type="sldImg"/>
          </p:nvPr>
        </p:nvSpPr>
        <p:spPr>
          <a:solidFill>
            <a:srgbClr val="FFFFFF"/>
          </a:solidFill>
          <a:ln/>
        </p:spPr>
      </p:sp>
      <p:sp>
        <p:nvSpPr>
          <p:cNvPr id="6554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678F7960-76C3-477F-BB99-803FCB0EF8C4}" type="slidenum">
              <a:rPr lang="tr-TR" smtClean="0"/>
              <a:pPr/>
              <a:t>26</a:t>
            </a:fld>
            <a:endParaRPr lang="tr-TR" smtClean="0"/>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14C42E23-60BE-4983-8D5C-44875F2246CA}" type="slidenum">
              <a:rPr lang="tr-TR" smtClean="0"/>
              <a:pPr/>
              <a:t>27</a:t>
            </a:fld>
            <a:endParaRPr lang="tr-TR" smtClean="0"/>
          </a:p>
        </p:txBody>
      </p:sp>
      <p:sp>
        <p:nvSpPr>
          <p:cNvPr id="84995" name="Rectangle 2"/>
          <p:cNvSpPr>
            <a:spLocks noGrp="1" noRot="1" noChangeAspect="1" noChangeArrowheads="1" noTextEdit="1"/>
          </p:cNvSpPr>
          <p:nvPr>
            <p:ph type="sldImg"/>
          </p:nvPr>
        </p:nvSpPr>
        <p:spPr>
          <a:solidFill>
            <a:srgbClr val="FFFFFF"/>
          </a:solidFill>
          <a:ln/>
        </p:spPr>
      </p:sp>
      <p:sp>
        <p:nvSpPr>
          <p:cNvPr id="84996"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BA45B9FB-EAB8-4726-A6F5-830267A25C6C}" type="slidenum">
              <a:rPr lang="tr-TR" smtClean="0"/>
              <a:pPr/>
              <a:t>28</a:t>
            </a:fld>
            <a:endParaRPr lang="tr-TR" smtClean="0"/>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C5C79DF3-4B87-422F-85E1-48C9B6B0762C}" type="slidenum">
              <a:rPr lang="tr-TR" smtClean="0"/>
              <a:pPr/>
              <a:t>29</a:t>
            </a:fld>
            <a:endParaRPr lang="tr-TR" smtClean="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92B8A5BD-E48F-46E3-99ED-3A6FB301A090}" type="slidenum">
              <a:rPr lang="tr-TR" smtClean="0"/>
              <a:pPr/>
              <a:t>30</a:t>
            </a:fld>
            <a:endParaRPr lang="tr-TR" smtClean="0"/>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20F72449-67F5-45B6-9E6E-1C616316B9A4}" type="slidenum">
              <a:rPr lang="tr-TR" smtClean="0"/>
              <a:pPr/>
              <a:t>31</a:t>
            </a:fld>
            <a:endParaRPr lang="tr-TR" smtClean="0"/>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E1B8C999-005F-4940-8567-B7E786CC488F}" type="slidenum">
              <a:rPr lang="tr-TR" smtClean="0"/>
              <a:pPr/>
              <a:t>32</a:t>
            </a:fld>
            <a:endParaRPr lang="tr-TR" smtClean="0"/>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3A25CD51-CBA0-481B-BD6C-E4C57EC0C862}" type="slidenum">
              <a:rPr lang="tr-TR" smtClean="0">
                <a:solidFill>
                  <a:srgbClr val="000000"/>
                </a:solidFill>
              </a:rPr>
              <a:pPr/>
              <a:t>33</a:t>
            </a:fld>
            <a:endParaRPr lang="tr-TR" smtClean="0">
              <a:solidFill>
                <a:srgbClr val="000000"/>
              </a:solidFill>
            </a:endParaRPr>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E13A511E-15A0-440C-8DC1-BBBC869BC7BC}" type="slidenum">
              <a:rPr lang="tr-TR" smtClean="0"/>
              <a:pPr/>
              <a:t>34</a:t>
            </a:fld>
            <a:endParaRPr lang="tr-TR" smtClean="0"/>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4C6E1114-796A-4623-B8A4-032AB8AD7D5E}" type="slidenum">
              <a:rPr lang="tr-TR" smtClean="0"/>
              <a:pPr/>
              <a:t>35</a:t>
            </a:fld>
            <a:endParaRPr lang="tr-TR" smtClean="0"/>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EE105F6A-E6DE-41A4-AAB1-F06B8CD62D8D}" type="slidenum">
              <a:rPr lang="tr-TR" smtClean="0"/>
              <a:pPr/>
              <a:t>3</a:t>
            </a:fld>
            <a:endParaRPr lang="tr-TR" smtClean="0"/>
          </a:p>
        </p:txBody>
      </p:sp>
      <p:sp>
        <p:nvSpPr>
          <p:cNvPr id="66563" name="Rectangle 2"/>
          <p:cNvSpPr>
            <a:spLocks noGrp="1" noRot="1" noChangeAspect="1" noChangeArrowheads="1" noTextEdit="1"/>
          </p:cNvSpPr>
          <p:nvPr>
            <p:ph type="sldImg"/>
          </p:nvPr>
        </p:nvSpPr>
        <p:spPr>
          <a:solidFill>
            <a:srgbClr val="FFFFFF"/>
          </a:solidFill>
          <a:ln/>
        </p:spPr>
      </p:sp>
      <p:sp>
        <p:nvSpPr>
          <p:cNvPr id="6656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73E84BA3-5203-45F1-B59B-0B393F5F6BC5}" type="slidenum">
              <a:rPr lang="tr-TR" smtClean="0"/>
              <a:pPr/>
              <a:t>36</a:t>
            </a:fld>
            <a:endParaRPr lang="tr-TR" smtClean="0"/>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p>
            <a:fld id="{A51E512A-8504-4F0D-8F21-46ECCCFDEC14}" type="slidenum">
              <a:rPr lang="tr-TR" smtClean="0"/>
              <a:pPr/>
              <a:t>37</a:t>
            </a:fld>
            <a:endParaRPr lang="tr-TR" smtClean="0"/>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60CFEFE4-88C4-4A1A-BA48-EF2233F7C5AF}" type="slidenum">
              <a:rPr lang="tr-TR" smtClean="0"/>
              <a:pPr/>
              <a:t>38</a:t>
            </a:fld>
            <a:endParaRPr lang="tr-TR" smtClean="0"/>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FFBE8DF6-3155-4476-9836-721B4B0509C1}" type="slidenum">
              <a:rPr lang="tr-TR" smtClean="0"/>
              <a:pPr/>
              <a:t>39</a:t>
            </a:fld>
            <a:endParaRPr lang="tr-TR" smtClean="0"/>
          </a:p>
        </p:txBody>
      </p:sp>
      <p:sp>
        <p:nvSpPr>
          <p:cNvPr id="64515" name="Rectangle 2"/>
          <p:cNvSpPr>
            <a:spLocks noGrp="1" noRot="1" noChangeAspect="1" noChangeArrowheads="1" noTextEdit="1"/>
          </p:cNvSpPr>
          <p:nvPr>
            <p:ph type="sldImg"/>
          </p:nvPr>
        </p:nvSpPr>
        <p:spPr>
          <a:solidFill>
            <a:srgbClr val="FFFFFF"/>
          </a:solidFill>
          <a:ln/>
        </p:spPr>
      </p:sp>
      <p:sp>
        <p:nvSpPr>
          <p:cNvPr id="64516"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857B7992-A421-4A7E-97F1-B5BD98E30BBC}" type="slidenum">
              <a:rPr lang="tr-TR" smtClean="0"/>
              <a:pPr/>
              <a:t>4</a:t>
            </a:fld>
            <a:endParaRPr lang="tr-TR" smtClean="0"/>
          </a:p>
        </p:txBody>
      </p:sp>
      <p:sp>
        <p:nvSpPr>
          <p:cNvPr id="67587" name="Rectangle 2"/>
          <p:cNvSpPr>
            <a:spLocks noGrp="1" noRot="1" noChangeAspect="1" noChangeArrowheads="1" noTextEdit="1"/>
          </p:cNvSpPr>
          <p:nvPr>
            <p:ph type="sldImg"/>
          </p:nvPr>
        </p:nvSpPr>
        <p:spPr>
          <a:solidFill>
            <a:srgbClr val="FFFFFF"/>
          </a:solidFill>
          <a:ln/>
        </p:spPr>
      </p:sp>
      <p:sp>
        <p:nvSpPr>
          <p:cNvPr id="67588"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D7E785E4-6A13-46AA-B5B3-689ECB770330}" type="slidenum">
              <a:rPr lang="tr-TR" smtClean="0"/>
              <a:pPr/>
              <a:t>5</a:t>
            </a:fld>
            <a:endParaRPr lang="tr-TR" smtClean="0"/>
          </a:p>
        </p:txBody>
      </p:sp>
      <p:sp>
        <p:nvSpPr>
          <p:cNvPr id="68611" name="Rectangle 2"/>
          <p:cNvSpPr>
            <a:spLocks noGrp="1" noRot="1" noChangeAspect="1" noChangeArrowheads="1" noTextEdit="1"/>
          </p:cNvSpPr>
          <p:nvPr>
            <p:ph type="sldImg"/>
          </p:nvPr>
        </p:nvSpPr>
        <p:spPr>
          <a:solidFill>
            <a:srgbClr val="FFFFFF"/>
          </a:solidFill>
          <a:ln/>
        </p:spPr>
      </p:sp>
      <p:sp>
        <p:nvSpPr>
          <p:cNvPr id="68612"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2B1ED4BF-655F-47BB-B9B1-66B8A81FBBC1}" type="slidenum">
              <a:rPr lang="tr-TR" smtClean="0"/>
              <a:pPr/>
              <a:t>6</a:t>
            </a:fld>
            <a:endParaRPr lang="tr-TR" smtClean="0"/>
          </a:p>
        </p:txBody>
      </p:sp>
      <p:sp>
        <p:nvSpPr>
          <p:cNvPr id="69635" name="Rectangle 2"/>
          <p:cNvSpPr>
            <a:spLocks noGrp="1" noRot="1" noChangeAspect="1" noChangeArrowheads="1" noTextEdit="1"/>
          </p:cNvSpPr>
          <p:nvPr>
            <p:ph type="sldImg"/>
          </p:nvPr>
        </p:nvSpPr>
        <p:spPr>
          <a:solidFill>
            <a:srgbClr val="FFFFFF"/>
          </a:solidFill>
          <a:ln/>
        </p:spPr>
      </p:sp>
      <p:sp>
        <p:nvSpPr>
          <p:cNvPr id="69636"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29EA2CBC-EECC-493F-B931-4293409280A6}" type="slidenum">
              <a:rPr lang="tr-TR" smtClean="0"/>
              <a:pPr/>
              <a:t>7</a:t>
            </a:fld>
            <a:endParaRPr lang="tr-TR" smtClean="0"/>
          </a:p>
        </p:txBody>
      </p:sp>
      <p:sp>
        <p:nvSpPr>
          <p:cNvPr id="70659" name="Rectangle 2"/>
          <p:cNvSpPr>
            <a:spLocks noGrp="1" noRot="1" noChangeAspect="1" noChangeArrowheads="1" noTextEdit="1"/>
          </p:cNvSpPr>
          <p:nvPr>
            <p:ph type="sldImg"/>
          </p:nvPr>
        </p:nvSpPr>
        <p:spPr>
          <a:solidFill>
            <a:srgbClr val="FFFFFF"/>
          </a:solidFill>
          <a:ln/>
        </p:spPr>
      </p:sp>
      <p:sp>
        <p:nvSpPr>
          <p:cNvPr id="7066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936A5A20-1FE6-4FAD-990A-0E96C4C37283}" type="slidenum">
              <a:rPr lang="tr-TR" smtClean="0"/>
              <a:pPr/>
              <a:t>14</a:t>
            </a:fld>
            <a:endParaRPr lang="tr-TR" smtClean="0"/>
          </a:p>
        </p:txBody>
      </p:sp>
      <p:sp>
        <p:nvSpPr>
          <p:cNvPr id="71683" name="Rectangle 2"/>
          <p:cNvSpPr>
            <a:spLocks noGrp="1" noRot="1" noChangeAspect="1" noChangeArrowheads="1" noTextEdit="1"/>
          </p:cNvSpPr>
          <p:nvPr>
            <p:ph type="sldImg"/>
          </p:nvPr>
        </p:nvSpPr>
        <p:spPr>
          <a:solidFill>
            <a:srgbClr val="FFFFFF"/>
          </a:solidFill>
          <a:ln/>
        </p:spPr>
      </p:sp>
      <p:sp>
        <p:nvSpPr>
          <p:cNvPr id="7168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B8EB2057-943C-40C8-916B-E93ECDEB91E7}" type="slidenum">
              <a:rPr lang="tr-TR" smtClean="0"/>
              <a:pPr/>
              <a:t>15</a:t>
            </a:fld>
            <a:endParaRPr lang="tr-TR" smtClean="0"/>
          </a:p>
        </p:txBody>
      </p:sp>
      <p:sp>
        <p:nvSpPr>
          <p:cNvPr id="72707" name="Rectangle 2"/>
          <p:cNvSpPr>
            <a:spLocks noGrp="1" noRot="1" noChangeAspect="1" noChangeArrowheads="1" noTextEdit="1"/>
          </p:cNvSpPr>
          <p:nvPr>
            <p:ph type="sldImg"/>
          </p:nvPr>
        </p:nvSpPr>
        <p:spPr>
          <a:solidFill>
            <a:srgbClr val="FFFFFF"/>
          </a:solidFill>
          <a:ln/>
        </p:spPr>
      </p:sp>
      <p:sp>
        <p:nvSpPr>
          <p:cNvPr id="72708"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pPr>
              <a:defRPr/>
            </a:pPr>
            <a:endParaRPr lang="tr-TR"/>
          </a:p>
        </p:txBody>
      </p:sp>
      <p:sp>
        <p:nvSpPr>
          <p:cNvPr id="5" name="4 Altbilgi Yer Tutucusu"/>
          <p:cNvSpPr>
            <a:spLocks noGrp="1"/>
          </p:cNvSpPr>
          <p:nvPr>
            <p:ph type="ftr" sz="quarter" idx="11"/>
          </p:nvPr>
        </p:nvSpPr>
        <p:spPr/>
        <p:txBody>
          <a:bodyPr/>
          <a:lstStyle/>
          <a:p>
            <a:pPr>
              <a:defRPr/>
            </a:pPr>
            <a:endParaRPr lang="tr-TR"/>
          </a:p>
        </p:txBody>
      </p:sp>
      <p:sp>
        <p:nvSpPr>
          <p:cNvPr id="6" name="5 Slayt Numarası Yer Tutucusu"/>
          <p:cNvSpPr>
            <a:spLocks noGrp="1"/>
          </p:cNvSpPr>
          <p:nvPr>
            <p:ph type="sldNum" sz="quarter" idx="12"/>
          </p:nvPr>
        </p:nvSpPr>
        <p:spPr/>
        <p:txBody>
          <a:bodyPr/>
          <a:lstStyle/>
          <a:p>
            <a:pPr>
              <a:defRPr/>
            </a:pPr>
            <a:fld id="{DABC1105-4385-4C66-980B-1CBF62699C4E}" type="slidenum">
              <a:rPr lang="tr-TR" smtClean="0"/>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pPr>
              <a:defRPr/>
            </a:pPr>
            <a:endParaRPr lang="tr-TR"/>
          </a:p>
        </p:txBody>
      </p:sp>
      <p:sp>
        <p:nvSpPr>
          <p:cNvPr id="5" name="4 Altbilgi Yer Tutucusu"/>
          <p:cNvSpPr>
            <a:spLocks noGrp="1"/>
          </p:cNvSpPr>
          <p:nvPr>
            <p:ph type="ftr" sz="quarter" idx="11"/>
          </p:nvPr>
        </p:nvSpPr>
        <p:spPr/>
        <p:txBody>
          <a:bodyPr/>
          <a:lstStyle/>
          <a:p>
            <a:pPr>
              <a:defRPr/>
            </a:pPr>
            <a:endParaRPr lang="tr-TR"/>
          </a:p>
        </p:txBody>
      </p:sp>
      <p:sp>
        <p:nvSpPr>
          <p:cNvPr id="6" name="5 Slayt Numarası Yer Tutucusu"/>
          <p:cNvSpPr>
            <a:spLocks noGrp="1"/>
          </p:cNvSpPr>
          <p:nvPr>
            <p:ph type="sldNum" sz="quarter" idx="12"/>
          </p:nvPr>
        </p:nvSpPr>
        <p:spPr/>
        <p:txBody>
          <a:bodyPr/>
          <a:lstStyle/>
          <a:p>
            <a:pPr>
              <a:defRPr/>
            </a:pPr>
            <a:fld id="{2C11393B-C667-43DB-B871-4FBA519F6459}" type="slidenum">
              <a:rPr lang="tr-TR" smtClean="0"/>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pPr>
              <a:defRPr/>
            </a:pPr>
            <a:endParaRPr lang="tr-TR"/>
          </a:p>
        </p:txBody>
      </p:sp>
      <p:sp>
        <p:nvSpPr>
          <p:cNvPr id="5" name="4 Altbilgi Yer Tutucusu"/>
          <p:cNvSpPr>
            <a:spLocks noGrp="1"/>
          </p:cNvSpPr>
          <p:nvPr>
            <p:ph type="ftr" sz="quarter" idx="11"/>
          </p:nvPr>
        </p:nvSpPr>
        <p:spPr/>
        <p:txBody>
          <a:bodyPr/>
          <a:lstStyle/>
          <a:p>
            <a:pPr>
              <a:defRPr/>
            </a:pPr>
            <a:endParaRPr lang="tr-TR"/>
          </a:p>
        </p:txBody>
      </p:sp>
      <p:sp>
        <p:nvSpPr>
          <p:cNvPr id="6" name="5 Slayt Numarası Yer Tutucusu"/>
          <p:cNvSpPr>
            <a:spLocks noGrp="1"/>
          </p:cNvSpPr>
          <p:nvPr>
            <p:ph type="sldNum" sz="quarter" idx="12"/>
          </p:nvPr>
        </p:nvSpPr>
        <p:spPr/>
        <p:txBody>
          <a:bodyPr/>
          <a:lstStyle/>
          <a:p>
            <a:pPr>
              <a:defRPr/>
            </a:pPr>
            <a:fld id="{FA38D5D8-8BF8-48E0-8997-8FBF88E788D6}" type="slidenum">
              <a:rPr lang="tr-TR" smtClean="0"/>
              <a:pPr>
                <a:defRPr/>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Only">
  <p:cSld name="İçerik">
    <p:spTree>
      <p:nvGrpSpPr>
        <p:cNvPr id="1" name=""/>
        <p:cNvGrpSpPr/>
        <p:nvPr/>
      </p:nvGrpSpPr>
      <p:grpSpPr>
        <a:xfrm>
          <a:off x="0" y="0"/>
          <a:ext cx="0" cy="0"/>
          <a:chOff x="0" y="0"/>
          <a:chExt cx="0" cy="0"/>
        </a:xfrm>
      </p:grpSpPr>
      <p:sp>
        <p:nvSpPr>
          <p:cNvPr id="2" name="1 İçerik Yer Tutucusu"/>
          <p:cNvSpPr>
            <a:spLocks noGrp="1"/>
          </p:cNvSpPr>
          <p:nvPr>
            <p:ph/>
          </p:nvPr>
        </p:nvSpPr>
        <p:spPr>
          <a:xfrm>
            <a:off x="457200" y="457200"/>
            <a:ext cx="8229600" cy="5410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3 Veri Yer Tutucusu"/>
          <p:cNvSpPr>
            <a:spLocks noGrp="1"/>
          </p:cNvSpPr>
          <p:nvPr>
            <p:ph type="dt" sz="half" idx="10"/>
          </p:nvPr>
        </p:nvSpPr>
        <p:spPr/>
        <p:txBody>
          <a:bodyPr/>
          <a:lstStyle>
            <a:lvl1pPr>
              <a:defRPr/>
            </a:lvl1pPr>
          </a:lstStyle>
          <a:p>
            <a:pPr>
              <a:defRPr/>
            </a:pPr>
            <a:endParaRPr lang="tr-TR"/>
          </a:p>
        </p:txBody>
      </p:sp>
      <p:sp>
        <p:nvSpPr>
          <p:cNvPr id="4" name="4 Altbilgi Yer Tutucusu"/>
          <p:cNvSpPr>
            <a:spLocks noGrp="1"/>
          </p:cNvSpPr>
          <p:nvPr>
            <p:ph type="ftr" sz="quarter" idx="11"/>
          </p:nvPr>
        </p:nvSpPr>
        <p:spPr/>
        <p:txBody>
          <a:bodyPr/>
          <a:lstStyle>
            <a:lvl1pPr>
              <a:defRPr/>
            </a:lvl1pPr>
          </a:lstStyle>
          <a:p>
            <a:pPr>
              <a:defRPr/>
            </a:pPr>
            <a:endParaRPr lang="tr-TR"/>
          </a:p>
        </p:txBody>
      </p:sp>
      <p:sp>
        <p:nvSpPr>
          <p:cNvPr id="5" name="5 Slayt Numarası Yer Tutucusu"/>
          <p:cNvSpPr>
            <a:spLocks noGrp="1"/>
          </p:cNvSpPr>
          <p:nvPr>
            <p:ph type="sldNum" sz="quarter" idx="12"/>
          </p:nvPr>
        </p:nvSpPr>
        <p:spPr/>
        <p:txBody>
          <a:bodyPr/>
          <a:lstStyle>
            <a:lvl1pPr>
              <a:defRPr/>
            </a:lvl1pPr>
          </a:lstStyle>
          <a:p>
            <a:pPr>
              <a:defRPr/>
            </a:pPr>
            <a:fld id="{BB5FD4C9-577D-44BD-AEAF-C8092BF8202F}"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pPr>
              <a:defRPr/>
            </a:pPr>
            <a:endParaRPr lang="tr-TR"/>
          </a:p>
        </p:txBody>
      </p:sp>
      <p:sp>
        <p:nvSpPr>
          <p:cNvPr id="5" name="4 Altbilgi Yer Tutucusu"/>
          <p:cNvSpPr>
            <a:spLocks noGrp="1"/>
          </p:cNvSpPr>
          <p:nvPr>
            <p:ph type="ftr" sz="quarter" idx="11"/>
          </p:nvPr>
        </p:nvSpPr>
        <p:spPr/>
        <p:txBody>
          <a:bodyPr/>
          <a:lstStyle/>
          <a:p>
            <a:pPr>
              <a:defRPr/>
            </a:pPr>
            <a:endParaRPr lang="tr-TR"/>
          </a:p>
        </p:txBody>
      </p:sp>
      <p:sp>
        <p:nvSpPr>
          <p:cNvPr id="6" name="5 Slayt Numarası Yer Tutucusu"/>
          <p:cNvSpPr>
            <a:spLocks noGrp="1"/>
          </p:cNvSpPr>
          <p:nvPr>
            <p:ph type="sldNum" sz="quarter" idx="12"/>
          </p:nvPr>
        </p:nvSpPr>
        <p:spPr/>
        <p:txBody>
          <a:bodyPr/>
          <a:lstStyle/>
          <a:p>
            <a:pPr>
              <a:defRPr/>
            </a:pPr>
            <a:fld id="{139E5774-569A-47C5-B3DC-923E6AAC31C1}" type="slidenum">
              <a:rPr lang="tr-TR" smtClean="0"/>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pPr>
              <a:defRPr/>
            </a:pPr>
            <a:endParaRPr lang="tr-TR"/>
          </a:p>
        </p:txBody>
      </p:sp>
      <p:sp>
        <p:nvSpPr>
          <p:cNvPr id="5" name="4 Altbilgi Yer Tutucusu"/>
          <p:cNvSpPr>
            <a:spLocks noGrp="1"/>
          </p:cNvSpPr>
          <p:nvPr>
            <p:ph type="ftr" sz="quarter" idx="11"/>
          </p:nvPr>
        </p:nvSpPr>
        <p:spPr/>
        <p:txBody>
          <a:bodyPr/>
          <a:lstStyle/>
          <a:p>
            <a:pPr>
              <a:defRPr/>
            </a:pPr>
            <a:endParaRPr lang="tr-TR"/>
          </a:p>
        </p:txBody>
      </p:sp>
      <p:sp>
        <p:nvSpPr>
          <p:cNvPr id="6" name="5 Slayt Numarası Yer Tutucusu"/>
          <p:cNvSpPr>
            <a:spLocks noGrp="1"/>
          </p:cNvSpPr>
          <p:nvPr>
            <p:ph type="sldNum" sz="quarter" idx="12"/>
          </p:nvPr>
        </p:nvSpPr>
        <p:spPr/>
        <p:txBody>
          <a:bodyPr/>
          <a:lstStyle/>
          <a:p>
            <a:pPr>
              <a:defRPr/>
            </a:pPr>
            <a:fld id="{3074090F-82C2-44F8-AB9C-62CFC7B841E9}" type="slidenum">
              <a:rPr lang="tr-TR" smtClean="0"/>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pPr>
              <a:defRPr/>
            </a:pPr>
            <a:endParaRPr lang="tr-TR"/>
          </a:p>
        </p:txBody>
      </p:sp>
      <p:sp>
        <p:nvSpPr>
          <p:cNvPr id="6" name="5 Altbilgi Yer Tutucusu"/>
          <p:cNvSpPr>
            <a:spLocks noGrp="1"/>
          </p:cNvSpPr>
          <p:nvPr>
            <p:ph type="ftr" sz="quarter" idx="11"/>
          </p:nvPr>
        </p:nvSpPr>
        <p:spPr/>
        <p:txBody>
          <a:bodyPr/>
          <a:lstStyle/>
          <a:p>
            <a:pPr>
              <a:defRPr/>
            </a:pPr>
            <a:endParaRPr lang="tr-TR"/>
          </a:p>
        </p:txBody>
      </p:sp>
      <p:sp>
        <p:nvSpPr>
          <p:cNvPr id="7" name="6 Slayt Numarası Yer Tutucusu"/>
          <p:cNvSpPr>
            <a:spLocks noGrp="1"/>
          </p:cNvSpPr>
          <p:nvPr>
            <p:ph type="sldNum" sz="quarter" idx="12"/>
          </p:nvPr>
        </p:nvSpPr>
        <p:spPr/>
        <p:txBody>
          <a:bodyPr/>
          <a:lstStyle/>
          <a:p>
            <a:pPr>
              <a:defRPr/>
            </a:pPr>
            <a:fld id="{7671EE56-9F16-496F-A263-5A6606C5EF69}" type="slidenum">
              <a:rPr lang="tr-TR" smtClean="0"/>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pPr>
              <a:defRPr/>
            </a:pPr>
            <a:endParaRPr lang="tr-TR"/>
          </a:p>
        </p:txBody>
      </p:sp>
      <p:sp>
        <p:nvSpPr>
          <p:cNvPr id="8" name="7 Altbilgi Yer Tutucusu"/>
          <p:cNvSpPr>
            <a:spLocks noGrp="1"/>
          </p:cNvSpPr>
          <p:nvPr>
            <p:ph type="ftr" sz="quarter" idx="11"/>
          </p:nvPr>
        </p:nvSpPr>
        <p:spPr/>
        <p:txBody>
          <a:bodyPr/>
          <a:lstStyle/>
          <a:p>
            <a:pPr>
              <a:defRPr/>
            </a:pPr>
            <a:endParaRPr lang="tr-TR"/>
          </a:p>
        </p:txBody>
      </p:sp>
      <p:sp>
        <p:nvSpPr>
          <p:cNvPr id="9" name="8 Slayt Numarası Yer Tutucusu"/>
          <p:cNvSpPr>
            <a:spLocks noGrp="1"/>
          </p:cNvSpPr>
          <p:nvPr>
            <p:ph type="sldNum" sz="quarter" idx="12"/>
          </p:nvPr>
        </p:nvSpPr>
        <p:spPr/>
        <p:txBody>
          <a:bodyPr/>
          <a:lstStyle/>
          <a:p>
            <a:pPr>
              <a:defRPr/>
            </a:pPr>
            <a:fld id="{4D68DECA-BD46-4221-9E11-7B2D8D42ABF1}" type="slidenum">
              <a:rPr lang="tr-TR" smtClean="0"/>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pPr>
              <a:defRPr/>
            </a:pPr>
            <a:endParaRPr lang="tr-TR"/>
          </a:p>
        </p:txBody>
      </p:sp>
      <p:sp>
        <p:nvSpPr>
          <p:cNvPr id="4" name="3 Altbilgi Yer Tutucusu"/>
          <p:cNvSpPr>
            <a:spLocks noGrp="1"/>
          </p:cNvSpPr>
          <p:nvPr>
            <p:ph type="ftr" sz="quarter" idx="11"/>
          </p:nvPr>
        </p:nvSpPr>
        <p:spPr/>
        <p:txBody>
          <a:bodyPr/>
          <a:lstStyle/>
          <a:p>
            <a:pPr>
              <a:defRPr/>
            </a:pPr>
            <a:endParaRPr lang="tr-TR"/>
          </a:p>
        </p:txBody>
      </p:sp>
      <p:sp>
        <p:nvSpPr>
          <p:cNvPr id="5" name="4 Slayt Numarası Yer Tutucusu"/>
          <p:cNvSpPr>
            <a:spLocks noGrp="1"/>
          </p:cNvSpPr>
          <p:nvPr>
            <p:ph type="sldNum" sz="quarter" idx="12"/>
          </p:nvPr>
        </p:nvSpPr>
        <p:spPr/>
        <p:txBody>
          <a:bodyPr/>
          <a:lstStyle/>
          <a:p>
            <a:pPr>
              <a:defRPr/>
            </a:pPr>
            <a:fld id="{80E74988-7CC1-4A7A-AE32-0C6534371B5F}" type="slidenum">
              <a:rPr lang="tr-TR" smtClean="0"/>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C699CB88-5E1A-4FAC-892A-60949ACB1F6F}" type="datetimeFigureOut">
              <a:rPr lang="en-US" smtClean="0"/>
              <a:pPr/>
              <a:t>2/27/2014</a:t>
            </a:fld>
            <a:endParaRPr lang="en-US"/>
          </a:p>
        </p:txBody>
      </p:sp>
      <p:sp>
        <p:nvSpPr>
          <p:cNvPr id="3" name="2 Altbilgi Yer Tutucusu"/>
          <p:cNvSpPr>
            <a:spLocks noGrp="1"/>
          </p:cNvSpPr>
          <p:nvPr>
            <p:ph type="ftr" sz="quarter" idx="11"/>
          </p:nvPr>
        </p:nvSpPr>
        <p:spPr/>
        <p:txBody>
          <a:bodyPr/>
          <a:lstStyle/>
          <a:p>
            <a:endParaRPr kumimoji="0" lang="en-US"/>
          </a:p>
        </p:txBody>
      </p:sp>
      <p:sp>
        <p:nvSpPr>
          <p:cNvPr id="4" name="3 Slayt Numarası Yer Tutucusu"/>
          <p:cNvSpPr>
            <a:spLocks noGrp="1"/>
          </p:cNvSpPr>
          <p:nvPr>
            <p:ph type="sldNum" sz="quarter" idx="12"/>
          </p:nvPr>
        </p:nvSpPr>
        <p:spPr/>
        <p:txBody>
          <a:bodyPr/>
          <a:lstStyle/>
          <a:p>
            <a:pPr>
              <a:defRPr/>
            </a:pPr>
            <a:fld id="{E737E21A-5176-43BF-AFA1-9BFE212AB582}" type="slidenum">
              <a:rPr lang="tr-TR" smtClean="0"/>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pPr>
              <a:defRPr/>
            </a:pPr>
            <a:endParaRPr lang="tr-TR"/>
          </a:p>
        </p:txBody>
      </p:sp>
      <p:sp>
        <p:nvSpPr>
          <p:cNvPr id="6" name="5 Altbilgi Yer Tutucusu"/>
          <p:cNvSpPr>
            <a:spLocks noGrp="1"/>
          </p:cNvSpPr>
          <p:nvPr>
            <p:ph type="ftr" sz="quarter" idx="11"/>
          </p:nvPr>
        </p:nvSpPr>
        <p:spPr/>
        <p:txBody>
          <a:bodyPr/>
          <a:lstStyle/>
          <a:p>
            <a:pPr>
              <a:defRPr/>
            </a:pPr>
            <a:endParaRPr lang="tr-TR"/>
          </a:p>
        </p:txBody>
      </p:sp>
      <p:sp>
        <p:nvSpPr>
          <p:cNvPr id="7" name="6 Slayt Numarası Yer Tutucusu"/>
          <p:cNvSpPr>
            <a:spLocks noGrp="1"/>
          </p:cNvSpPr>
          <p:nvPr>
            <p:ph type="sldNum" sz="quarter" idx="12"/>
          </p:nvPr>
        </p:nvSpPr>
        <p:spPr/>
        <p:txBody>
          <a:bodyPr/>
          <a:lstStyle/>
          <a:p>
            <a:pPr>
              <a:defRPr/>
            </a:pPr>
            <a:fld id="{49EAD611-8EB4-4598-929C-CDA396C3B387}" type="slidenum">
              <a:rPr lang="tr-TR" smtClean="0"/>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pPr>
              <a:defRPr/>
            </a:pPr>
            <a:endParaRPr lang="tr-TR"/>
          </a:p>
        </p:txBody>
      </p:sp>
      <p:sp>
        <p:nvSpPr>
          <p:cNvPr id="6" name="5 Altbilgi Yer Tutucusu"/>
          <p:cNvSpPr>
            <a:spLocks noGrp="1"/>
          </p:cNvSpPr>
          <p:nvPr>
            <p:ph type="ftr" sz="quarter" idx="11"/>
          </p:nvPr>
        </p:nvSpPr>
        <p:spPr/>
        <p:txBody>
          <a:bodyPr/>
          <a:lstStyle/>
          <a:p>
            <a:pPr>
              <a:defRPr/>
            </a:pPr>
            <a:endParaRPr lang="tr-TR"/>
          </a:p>
        </p:txBody>
      </p:sp>
      <p:sp>
        <p:nvSpPr>
          <p:cNvPr id="7" name="6 Slayt Numarası Yer Tutucusu"/>
          <p:cNvSpPr>
            <a:spLocks noGrp="1"/>
          </p:cNvSpPr>
          <p:nvPr>
            <p:ph type="sldNum" sz="quarter" idx="12"/>
          </p:nvPr>
        </p:nvSpPr>
        <p:spPr/>
        <p:txBody>
          <a:bodyPr/>
          <a:lstStyle/>
          <a:p>
            <a:pPr>
              <a:defRPr/>
            </a:pPr>
            <a:fld id="{B092F90E-890E-41BC-89EB-7BB679D647F2}" type="slidenum">
              <a:rPr lang="tr-TR" smtClean="0"/>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A83D5FE-9D24-46E3-9C34-DA62319F32B5}" type="slidenum">
              <a:rPr lang="tr-TR" smtClean="0"/>
              <a:pPr>
                <a:defRPr/>
              </a:pPr>
              <a:t>‹#›</a:t>
            </a:fld>
            <a:endParaRPr lang="tr-TR"/>
          </a:p>
        </p:txBody>
      </p:sp>
      <p:pic>
        <p:nvPicPr>
          <p:cNvPr id="7" name="Picture 17"/>
          <p:cNvPicPr>
            <a:picLocks noChangeAspect="1" noChangeArrowheads="1"/>
          </p:cNvPicPr>
          <p:nvPr userDrawn="1"/>
        </p:nvPicPr>
        <p:blipFill>
          <a:blip r:embed="rId14" cstate="print"/>
          <a:srcRect/>
          <a:stretch>
            <a:fillRect/>
          </a:stretch>
        </p:blipFill>
        <p:spPr bwMode="auto">
          <a:xfrm>
            <a:off x="0" y="0"/>
            <a:ext cx="381000" cy="4048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185" r:id="rId1"/>
    <p:sldLayoutId id="2147484186" r:id="rId2"/>
    <p:sldLayoutId id="2147484187" r:id="rId3"/>
    <p:sldLayoutId id="2147484188" r:id="rId4"/>
    <p:sldLayoutId id="2147484189" r:id="rId5"/>
    <p:sldLayoutId id="2147484190" r:id="rId6"/>
    <p:sldLayoutId id="2147484191" r:id="rId7"/>
    <p:sldLayoutId id="2147484192" r:id="rId8"/>
    <p:sldLayoutId id="2147484193" r:id="rId9"/>
    <p:sldLayoutId id="2147484194" r:id="rId10"/>
    <p:sldLayoutId id="2147484195" r:id="rId11"/>
    <p:sldLayoutId id="2147484196"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descr="Buket"/>
          <p:cNvSpPr>
            <a:spLocks noGrp="1" noChangeArrowheads="1"/>
          </p:cNvSpPr>
          <p:nvPr>
            <p:ph/>
          </p:nvPr>
        </p:nvSpPr>
        <p:spPr>
          <a:xfrm>
            <a:off x="1187450" y="461975"/>
            <a:ext cx="7056438" cy="4467223"/>
          </a:xfrm>
        </p:spPr>
        <p:txBody>
          <a:bodyPr/>
          <a:lstStyle/>
          <a:p>
            <a:pPr eaLnBrk="1" hangingPunct="1">
              <a:buFont typeface="Wingdings" pitchFamily="2" charset="2"/>
              <a:buNone/>
              <a:defRPr/>
            </a:pPr>
            <a:r>
              <a:rPr lang="tr-TR" sz="1600" dirty="0" smtClean="0">
                <a:solidFill>
                  <a:srgbClr val="000000"/>
                </a:solidFill>
                <a:cs typeface="Times New Roman" pitchFamily="18" charset="0"/>
              </a:rPr>
              <a:t> </a:t>
            </a:r>
            <a:endParaRPr lang="tr-TR" sz="1200" dirty="0" smtClean="0">
              <a:solidFill>
                <a:srgbClr val="000000"/>
              </a:solidFill>
              <a:cs typeface="Times New Roman" pitchFamily="18" charset="0"/>
            </a:endParaRPr>
          </a:p>
          <a:p>
            <a:pPr marL="0" indent="0" algn="ctr" eaLnBrk="1" hangingPunct="1">
              <a:buFont typeface="Wingdings" pitchFamily="2" charset="2"/>
              <a:buNone/>
              <a:defRPr/>
            </a:pPr>
            <a:endParaRPr lang="tr-TR" sz="3000" b="1" dirty="0" smtClean="0">
              <a:solidFill>
                <a:srgbClr val="003399"/>
              </a:solidFill>
              <a:latin typeface="Arial" pitchFamily="34" charset="0"/>
              <a:cs typeface="Arial" pitchFamily="34" charset="0"/>
            </a:endParaRPr>
          </a:p>
        </p:txBody>
      </p:sp>
      <p:sp>
        <p:nvSpPr>
          <p:cNvPr id="4099" name="3 Slayt Numarası Yer Tutucusu"/>
          <p:cNvSpPr>
            <a:spLocks noGrp="1"/>
          </p:cNvSpPr>
          <p:nvPr>
            <p:ph type="sldNum" sz="quarter" idx="12"/>
          </p:nvPr>
        </p:nvSpPr>
        <p:spPr/>
        <p:txBody>
          <a:bodyPr/>
          <a:lstStyle/>
          <a:p>
            <a:pPr>
              <a:defRPr/>
            </a:pPr>
            <a:fld id="{CF462C72-AF36-4366-8C83-B3BD0B198C50}" type="slidenum">
              <a:rPr lang="tr-TR" smtClean="0"/>
              <a:pPr>
                <a:defRPr/>
              </a:pPr>
              <a:t>1</a:t>
            </a:fld>
            <a:endParaRPr lang="tr-TR" smtClean="0"/>
          </a:p>
        </p:txBody>
      </p:sp>
      <p:sp>
        <p:nvSpPr>
          <p:cNvPr id="6" name="Rectangle 2" descr="Buket"/>
          <p:cNvSpPr txBox="1">
            <a:spLocks noChangeArrowheads="1"/>
          </p:cNvSpPr>
          <p:nvPr/>
        </p:nvSpPr>
        <p:spPr bwMode="auto">
          <a:xfrm>
            <a:off x="1643042" y="5214950"/>
            <a:ext cx="6643734" cy="1285884"/>
          </a:xfrm>
          <a:prstGeom prst="rect">
            <a:avLst/>
          </a:prstGeom>
          <a:noFill/>
          <a:ln w="9525">
            <a:noFill/>
            <a:miter lim="800000"/>
            <a:headEnd/>
            <a:tailEnd/>
          </a:ln>
        </p:spPr>
        <p:txBody>
          <a:bodyPr/>
          <a:lstStyle/>
          <a:p>
            <a:pPr marL="342900" indent="-342900" algn="ctr">
              <a:spcBef>
                <a:spcPts val="0"/>
              </a:spcBef>
              <a:buFont typeface="Wingdings" pitchFamily="2" charset="2"/>
              <a:buNone/>
              <a:defRPr/>
            </a:pPr>
            <a:endParaRPr lang="tr-TR" sz="2000" b="0" dirty="0">
              <a:solidFill>
                <a:srgbClr val="000000"/>
              </a:solidFill>
              <a:cs typeface="Times New Roman" pitchFamily="18" charset="0"/>
            </a:endParaRPr>
          </a:p>
        </p:txBody>
      </p:sp>
      <p:pic>
        <p:nvPicPr>
          <p:cNvPr id="14341" name="Picture 9"/>
          <p:cNvPicPr>
            <a:picLocks noChangeAspect="1" noChangeArrowheads="1"/>
          </p:cNvPicPr>
          <p:nvPr/>
        </p:nvPicPr>
        <p:blipFill>
          <a:blip r:embed="rId3" cstate="print"/>
          <a:srcRect/>
          <a:stretch>
            <a:fillRect/>
          </a:stretch>
        </p:blipFill>
        <p:spPr bwMode="auto">
          <a:xfrm>
            <a:off x="107950" y="188913"/>
            <a:ext cx="1008063" cy="1008062"/>
          </a:xfrm>
          <a:prstGeom prst="rect">
            <a:avLst/>
          </a:prstGeom>
          <a:noFill/>
          <a:ln w="9525">
            <a:noFill/>
            <a:miter lim="800000"/>
            <a:headEnd/>
            <a:tailEnd/>
          </a:ln>
        </p:spPr>
      </p:pic>
      <p:sp>
        <p:nvSpPr>
          <p:cNvPr id="7" name="6 Dikdörtgen"/>
          <p:cNvSpPr/>
          <p:nvPr/>
        </p:nvSpPr>
        <p:spPr>
          <a:xfrm>
            <a:off x="2286000" y="2048622"/>
            <a:ext cx="4857768" cy="2406813"/>
          </a:xfrm>
          <a:prstGeom prst="rect">
            <a:avLst/>
          </a:prstGeom>
        </p:spPr>
        <p:txBody>
          <a:bodyPr wrap="square">
            <a:spAutoFit/>
          </a:bodyPr>
          <a:lstStyle/>
          <a:p>
            <a:pPr marL="0" indent="0" algn="ctr" eaLnBrk="1" hangingPunct="1">
              <a:buFont typeface="Wingdings" pitchFamily="2" charset="2"/>
              <a:buNone/>
              <a:defRPr/>
            </a:pPr>
            <a:r>
              <a:rPr lang="tr-TR" sz="2800" dirty="0" smtClean="0">
                <a:solidFill>
                  <a:srgbClr val="003399"/>
                </a:solidFill>
                <a:cs typeface="Arial" pitchFamily="34" charset="0"/>
              </a:rPr>
              <a:t>TÜRMOB – TESMER</a:t>
            </a:r>
          </a:p>
          <a:p>
            <a:pPr algn="ctr" eaLnBrk="1" hangingPunct="1">
              <a:buFont typeface="Wingdings" pitchFamily="2" charset="2"/>
              <a:buNone/>
              <a:defRPr/>
            </a:pPr>
            <a:endParaRPr lang="tr-TR" dirty="0" smtClean="0">
              <a:solidFill>
                <a:srgbClr val="00B0F0"/>
              </a:solidFill>
              <a:cs typeface="Arial" pitchFamily="34" charset="0"/>
            </a:endParaRPr>
          </a:p>
          <a:p>
            <a:pPr algn="ctr" eaLnBrk="1" hangingPunct="1">
              <a:buFont typeface="Wingdings" pitchFamily="2" charset="2"/>
              <a:buNone/>
              <a:defRPr/>
            </a:pPr>
            <a:r>
              <a:rPr lang="tr-TR" dirty="0" smtClean="0">
                <a:solidFill>
                  <a:srgbClr val="00B0F0"/>
                </a:solidFill>
                <a:cs typeface="Arial" pitchFamily="34" charset="0"/>
              </a:rPr>
              <a:t>2013 YILI ŞAHSİ GELİRLERİNİN BEYANI </a:t>
            </a:r>
          </a:p>
          <a:p>
            <a:pPr algn="ctr" eaLnBrk="1" hangingPunct="1">
              <a:buFont typeface="Wingdings" pitchFamily="2" charset="2"/>
              <a:buNone/>
              <a:defRPr/>
            </a:pPr>
            <a:endParaRPr lang="tr-TR" dirty="0" smtClean="0">
              <a:solidFill>
                <a:srgbClr val="00B0F0"/>
              </a:solidFill>
              <a:cs typeface="Arial" pitchFamily="34" charset="0"/>
            </a:endParaRPr>
          </a:p>
          <a:p>
            <a:pPr algn="ctr" eaLnBrk="1" hangingPunct="1">
              <a:buFont typeface="Wingdings" pitchFamily="2" charset="2"/>
              <a:buNone/>
              <a:defRPr/>
            </a:pPr>
            <a:r>
              <a:rPr lang="tr-TR" dirty="0" smtClean="0">
                <a:solidFill>
                  <a:srgbClr val="00B0F0"/>
                </a:solidFill>
                <a:cs typeface="Arial" pitchFamily="34" charset="0"/>
              </a:rPr>
              <a:t>ve VERGİLENDİRİLMESİNDE ÖZELLİKLİ KONULAR</a:t>
            </a:r>
          </a:p>
          <a:p>
            <a:pPr marL="533400" indent="-533400" algn="ctr" eaLnBrk="1" fontAlgn="auto" hangingPunct="1">
              <a:lnSpc>
                <a:spcPct val="90000"/>
              </a:lnSpc>
              <a:spcAft>
                <a:spcPts val="0"/>
              </a:spcAft>
              <a:buFontTx/>
              <a:buNone/>
              <a:defRPr/>
            </a:pPr>
            <a:r>
              <a:rPr lang="tr-TR" dirty="0" smtClean="0">
                <a:solidFill>
                  <a:srgbClr val="00B0F0"/>
                </a:solidFill>
                <a:cs typeface="Times New Roman" pitchFamily="18" charset="0"/>
              </a:rPr>
              <a:t> </a:t>
            </a:r>
          </a:p>
          <a:p>
            <a:pPr marL="533400" indent="-533400" algn="ctr" eaLnBrk="1" fontAlgn="auto" hangingPunct="1">
              <a:lnSpc>
                <a:spcPct val="90000"/>
              </a:lnSpc>
              <a:spcAft>
                <a:spcPts val="0"/>
              </a:spcAft>
              <a:buFontTx/>
              <a:buNone/>
              <a:defRPr/>
            </a:pPr>
            <a:r>
              <a:rPr lang="tr-TR" dirty="0" smtClean="0">
                <a:solidFill>
                  <a:srgbClr val="00B0F0"/>
                </a:solidFill>
                <a:latin typeface="Arial TUR" charset="-94"/>
                <a:cs typeface="Arial" pitchFamily="34" charset="0"/>
              </a:rPr>
              <a:t>İkinci Bölüm</a:t>
            </a:r>
            <a:endParaRPr lang="tr-TR" dirty="0">
              <a:solidFill>
                <a:srgbClr val="00B0F0"/>
              </a:solidFill>
            </a:endParaRPr>
          </a:p>
        </p:txBody>
      </p:sp>
    </p:spTree>
  </p:cSld>
  <p:clrMapOvr>
    <a:masterClrMapping/>
  </p:clrMapOvr>
  <p:transition spd="med">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2 Slayt Numarası Yer Tutucusu"/>
          <p:cNvSpPr>
            <a:spLocks noGrp="1"/>
          </p:cNvSpPr>
          <p:nvPr>
            <p:ph type="sldNum" sz="quarter" idx="12"/>
          </p:nvPr>
        </p:nvSpPr>
        <p:spPr/>
        <p:txBody>
          <a:bodyPr/>
          <a:lstStyle/>
          <a:p>
            <a:pPr>
              <a:defRPr/>
            </a:pPr>
            <a:fld id="{A9B7D462-6C1B-49D9-9942-BE1CD9EB3132}" type="slidenum">
              <a:rPr lang="tr-TR"/>
              <a:pPr>
                <a:defRPr/>
              </a:pPr>
              <a:t>10</a:t>
            </a:fld>
            <a:endParaRPr lang="tr-TR"/>
          </a:p>
        </p:txBody>
      </p:sp>
      <p:sp>
        <p:nvSpPr>
          <p:cNvPr id="23569" name="Rectangle 3"/>
          <p:cNvSpPr>
            <a:spLocks noChangeArrowheads="1"/>
          </p:cNvSpPr>
          <p:nvPr/>
        </p:nvSpPr>
        <p:spPr bwMode="auto">
          <a:xfrm>
            <a:off x="179388" y="142852"/>
            <a:ext cx="8821768" cy="6524863"/>
          </a:xfrm>
          <a:prstGeom prst="rect">
            <a:avLst/>
          </a:prstGeom>
          <a:noFill/>
          <a:ln w="9525" algn="ctr">
            <a:solidFill>
              <a:schemeClr val="tx2">
                <a:lumMod val="40000"/>
                <a:lumOff val="60000"/>
              </a:schemeClr>
            </a:solidFill>
            <a:miter lim="800000"/>
            <a:headEnd/>
            <a:tailEnd/>
          </a:ln>
        </p:spPr>
        <p:txBody>
          <a:bodyPr wrap="square" anchor="ctr">
            <a:spAutoFit/>
          </a:bodyPr>
          <a:lstStyle/>
          <a:p>
            <a:pPr indent="450850" algn="l" eaLnBrk="0" hangingPunct="0"/>
            <a:r>
              <a:rPr lang="tr-TR" u="sng" dirty="0">
                <a:solidFill>
                  <a:srgbClr val="00B0F0"/>
                </a:solidFill>
                <a:cs typeface="Times New Roman" pitchFamily="18" charset="0"/>
              </a:rPr>
              <a:t>Örnek </a:t>
            </a:r>
            <a:r>
              <a:rPr lang="tr-TR" u="sng" dirty="0" smtClean="0">
                <a:solidFill>
                  <a:srgbClr val="00B0F0"/>
                </a:solidFill>
                <a:cs typeface="Times New Roman" pitchFamily="18" charset="0"/>
              </a:rPr>
              <a:t>3</a:t>
            </a:r>
            <a:r>
              <a:rPr lang="tr-TR" dirty="0" smtClean="0">
                <a:solidFill>
                  <a:srgbClr val="00B0F0"/>
                </a:solidFill>
                <a:cs typeface="Times New Roman" pitchFamily="18" charset="0"/>
              </a:rPr>
              <a:t>: </a:t>
            </a:r>
            <a:r>
              <a:rPr lang="tr-TR" sz="1600" dirty="0" smtClean="0">
                <a:cs typeface="Times New Roman" pitchFamily="18" charset="0"/>
              </a:rPr>
              <a:t>Burak YILDIZ, 2013 yılında </a:t>
            </a:r>
            <a:r>
              <a:rPr lang="tr-TR" sz="1600" dirty="0" smtClean="0">
                <a:solidFill>
                  <a:srgbClr val="00B0F0"/>
                </a:solidFill>
                <a:cs typeface="Times New Roman" pitchFamily="18" charset="0"/>
              </a:rPr>
              <a:t>konut</a:t>
            </a:r>
            <a:r>
              <a:rPr lang="tr-TR" sz="1600" dirty="0" smtClean="0">
                <a:cs typeface="Times New Roman" pitchFamily="18" charset="0"/>
              </a:rPr>
              <a:t> olarak kiraya verdiği dairesinden </a:t>
            </a:r>
          </a:p>
          <a:p>
            <a:pPr indent="450850" algn="l" eaLnBrk="0" hangingPunct="0"/>
            <a:r>
              <a:rPr lang="tr-TR" sz="1600" dirty="0" smtClean="0">
                <a:solidFill>
                  <a:srgbClr val="00B0F0"/>
                </a:solidFill>
                <a:cs typeface="Times New Roman" pitchFamily="18" charset="0"/>
              </a:rPr>
              <a:t>20.000TL</a:t>
            </a:r>
            <a:r>
              <a:rPr lang="tr-TR" sz="1600" dirty="0" smtClean="0">
                <a:cs typeface="Times New Roman" pitchFamily="18" charset="0"/>
              </a:rPr>
              <a:t> ve </a:t>
            </a:r>
            <a:r>
              <a:rPr lang="tr-TR" sz="1600" dirty="0" smtClean="0">
                <a:solidFill>
                  <a:srgbClr val="00B0F0"/>
                </a:solidFill>
                <a:cs typeface="Times New Roman" pitchFamily="18" charset="0"/>
              </a:rPr>
              <a:t>işyeri</a:t>
            </a:r>
            <a:r>
              <a:rPr lang="tr-TR" sz="1600" dirty="0" smtClean="0">
                <a:cs typeface="Times New Roman" pitchFamily="18" charset="0"/>
              </a:rPr>
              <a:t> olarak kiraya verdiği dairesinden ise </a:t>
            </a:r>
            <a:r>
              <a:rPr lang="tr-TR" sz="1600" dirty="0" smtClean="0">
                <a:solidFill>
                  <a:srgbClr val="00B0F0"/>
                </a:solidFill>
                <a:cs typeface="Times New Roman" pitchFamily="18" charset="0"/>
              </a:rPr>
              <a:t>35.000 TL </a:t>
            </a:r>
            <a:r>
              <a:rPr lang="tr-TR" sz="1600" dirty="0" smtClean="0">
                <a:cs typeface="Times New Roman" pitchFamily="18" charset="0"/>
              </a:rPr>
              <a:t>brüt kira geliri  </a:t>
            </a:r>
          </a:p>
          <a:p>
            <a:pPr indent="450850" algn="l" eaLnBrk="0" hangingPunct="0"/>
            <a:r>
              <a:rPr lang="tr-TR" sz="1600" dirty="0" smtClean="0">
                <a:cs typeface="Times New Roman" pitchFamily="18" charset="0"/>
              </a:rPr>
              <a:t>elde etmiştir. İşyeri için ödenen kira bedelleri üzerinden </a:t>
            </a:r>
            <a:r>
              <a:rPr lang="tr-TR" sz="1600" dirty="0" smtClean="0">
                <a:solidFill>
                  <a:srgbClr val="00B0F0"/>
                </a:solidFill>
                <a:cs typeface="Times New Roman" pitchFamily="18" charset="0"/>
              </a:rPr>
              <a:t>7.000 TL </a:t>
            </a:r>
            <a:r>
              <a:rPr lang="tr-TR" sz="1600" dirty="0" err="1" smtClean="0">
                <a:solidFill>
                  <a:srgbClr val="00B0F0"/>
                </a:solidFill>
                <a:cs typeface="Times New Roman" pitchFamily="18" charset="0"/>
              </a:rPr>
              <a:t>tevkifat</a:t>
            </a:r>
            <a:r>
              <a:rPr lang="tr-TR" sz="1600" dirty="0" smtClean="0">
                <a:solidFill>
                  <a:srgbClr val="00B0F0"/>
                </a:solidFill>
                <a:cs typeface="Times New Roman" pitchFamily="18" charset="0"/>
              </a:rPr>
              <a:t> </a:t>
            </a:r>
            <a:r>
              <a:rPr lang="tr-TR" sz="1600" dirty="0" smtClean="0">
                <a:cs typeface="Times New Roman" pitchFamily="18" charset="0"/>
              </a:rPr>
              <a:t>yapılmıştır.</a:t>
            </a:r>
          </a:p>
          <a:p>
            <a:pPr lvl="1" indent="450850" algn="l" eaLnBrk="0" hangingPunct="0"/>
            <a:r>
              <a:rPr lang="tr-TR" sz="1600" dirty="0" smtClean="0">
                <a:cs typeface="Times New Roman" pitchFamily="18" charset="0"/>
              </a:rPr>
              <a:t>Beyana tabi başka geliri bulunmayan mükellef, götürü gider yöntemini Seçmiştir.</a:t>
            </a:r>
          </a:p>
          <a:p>
            <a:pPr lvl="1" indent="450850" algn="l" eaLnBrk="0" hangingPunct="0"/>
            <a:r>
              <a:rPr lang="tr-TR" sz="1600" dirty="0" smtClean="0">
                <a:cs typeface="Times New Roman" pitchFamily="18" charset="0"/>
              </a:rPr>
              <a:t>Konut kira gelirinin istisnayı aşan tutarı ile işyeri kira geliri toplamı olan </a:t>
            </a:r>
          </a:p>
          <a:p>
            <a:pPr indent="450850" algn="l" eaLnBrk="0" hangingPunct="0"/>
            <a:r>
              <a:rPr lang="tr-TR" sz="1400" dirty="0" smtClean="0">
                <a:cs typeface="Times New Roman" pitchFamily="18" charset="0"/>
              </a:rPr>
              <a:t>(16.800 + 35.000=) </a:t>
            </a:r>
            <a:r>
              <a:rPr lang="tr-TR" sz="1600" dirty="0" smtClean="0">
                <a:solidFill>
                  <a:srgbClr val="00B0F0"/>
                </a:solidFill>
                <a:cs typeface="Times New Roman" pitchFamily="18" charset="0"/>
              </a:rPr>
              <a:t>51.800 TL</a:t>
            </a:r>
            <a:r>
              <a:rPr lang="tr-TR" sz="1600" dirty="0" smtClean="0">
                <a:cs typeface="Times New Roman" pitchFamily="18" charset="0"/>
              </a:rPr>
              <a:t>, 2013 yılı için beyan sınırı olan </a:t>
            </a:r>
            <a:r>
              <a:rPr lang="tr-TR" sz="1600" dirty="0" smtClean="0">
                <a:solidFill>
                  <a:srgbClr val="00B0F0"/>
                </a:solidFill>
                <a:cs typeface="Times New Roman" pitchFamily="18" charset="0"/>
              </a:rPr>
              <a:t>26.000 TL’yi aştığı için, </a:t>
            </a:r>
          </a:p>
          <a:p>
            <a:pPr indent="450850" algn="l" eaLnBrk="0" hangingPunct="0"/>
            <a:r>
              <a:rPr lang="tr-TR" sz="1600" dirty="0" err="1" smtClean="0">
                <a:solidFill>
                  <a:srgbClr val="00B0F0"/>
                </a:solidFill>
                <a:cs typeface="Times New Roman" pitchFamily="18" charset="0"/>
              </a:rPr>
              <a:t>tevkifata</a:t>
            </a:r>
            <a:r>
              <a:rPr lang="tr-TR" sz="1600" dirty="0" smtClean="0">
                <a:solidFill>
                  <a:srgbClr val="00B0F0"/>
                </a:solidFill>
                <a:cs typeface="Times New Roman" pitchFamily="18" charset="0"/>
              </a:rPr>
              <a:t> tabi tutulmuş olan işyeri kira geliri de konut kira geliri ile birlikte beyan </a:t>
            </a:r>
          </a:p>
          <a:p>
            <a:pPr indent="450850" algn="l" eaLnBrk="0" hangingPunct="0"/>
            <a:r>
              <a:rPr lang="tr-TR" sz="1600" dirty="0" smtClean="0">
                <a:solidFill>
                  <a:srgbClr val="00B0F0"/>
                </a:solidFill>
                <a:cs typeface="Times New Roman" pitchFamily="18" charset="0"/>
              </a:rPr>
              <a:t>edilecektir.</a:t>
            </a:r>
          </a:p>
          <a:p>
            <a:pPr lvl="1" indent="450850" algn="l" eaLnBrk="0" hangingPunct="0"/>
            <a:r>
              <a:rPr lang="tr-TR" sz="1600" u="sng" dirty="0" smtClean="0">
                <a:cs typeface="Times New Roman" pitchFamily="18" charset="0"/>
              </a:rPr>
              <a:t>Konut ve işyeri kira gelirinin birlikte elde edilip beyan edilmesi halinde, istisna </a:t>
            </a:r>
          </a:p>
          <a:p>
            <a:pPr indent="450850" algn="l" eaLnBrk="0" hangingPunct="0"/>
            <a:r>
              <a:rPr lang="tr-TR" sz="1600" u="sng" dirty="0" smtClean="0">
                <a:cs typeface="Times New Roman" pitchFamily="18" charset="0"/>
              </a:rPr>
              <a:t>sadece konut kira gelirine uygulanır.</a:t>
            </a:r>
          </a:p>
          <a:p>
            <a:pPr indent="450850" algn="l" eaLnBrk="0" hangingPunct="0"/>
            <a:endParaRPr lang="tr-TR" sz="1600" dirty="0" smtClean="0">
              <a:cs typeface="Times New Roman" pitchFamily="18" charset="0"/>
            </a:endParaRPr>
          </a:p>
          <a:p>
            <a:pPr indent="450850" algn="l" eaLnBrk="0" hangingPunct="0"/>
            <a:r>
              <a:rPr lang="tr-TR" sz="1600" dirty="0" smtClean="0">
                <a:cs typeface="Times New Roman" pitchFamily="18" charset="0"/>
              </a:rPr>
              <a:t>Mükellefin kira gelirine ilişkin gelir vergisi aşağıdaki gibi hesaplanacaktır.</a:t>
            </a:r>
          </a:p>
          <a:p>
            <a:pPr indent="450850" algn="l" eaLnBrk="0" hangingPunct="0"/>
            <a:endParaRPr lang="tr-TR" sz="1600" dirty="0" smtClean="0">
              <a:cs typeface="Times New Roman" pitchFamily="18" charset="0"/>
            </a:endParaRPr>
          </a:p>
          <a:p>
            <a:pPr indent="450850" algn="l" eaLnBrk="0" hangingPunct="0"/>
            <a:r>
              <a:rPr lang="tr-TR" sz="1600" dirty="0" smtClean="0">
                <a:solidFill>
                  <a:srgbClr val="00B0F0"/>
                </a:solidFill>
                <a:cs typeface="Times New Roman" pitchFamily="18" charset="0"/>
              </a:rPr>
              <a:t>Konut Kira Geliri                                            </a:t>
            </a:r>
            <a:r>
              <a:rPr lang="tr-TR" sz="1600" dirty="0" smtClean="0">
                <a:cs typeface="Times New Roman" pitchFamily="18" charset="0"/>
              </a:rPr>
              <a:t>20.000,00 TL</a:t>
            </a:r>
          </a:p>
          <a:p>
            <a:pPr indent="450850" algn="l" eaLnBrk="0" hangingPunct="0"/>
            <a:r>
              <a:rPr lang="tr-TR" sz="1600" dirty="0" smtClean="0">
                <a:cs typeface="Times New Roman" pitchFamily="18" charset="0"/>
              </a:rPr>
              <a:t>Vergiden İstisna Tutar                                      3.200,00TL</a:t>
            </a:r>
          </a:p>
          <a:p>
            <a:pPr indent="450850" algn="l" eaLnBrk="0" hangingPunct="0"/>
            <a:r>
              <a:rPr lang="tr-TR" sz="1600" dirty="0" smtClean="0">
                <a:cs typeface="Times New Roman" pitchFamily="18" charset="0"/>
              </a:rPr>
              <a:t>Kalan                                                               </a:t>
            </a:r>
            <a:r>
              <a:rPr lang="tr-TR" sz="1600" dirty="0" smtClean="0">
                <a:solidFill>
                  <a:srgbClr val="00B0F0"/>
                </a:solidFill>
                <a:cs typeface="Times New Roman" pitchFamily="18" charset="0"/>
              </a:rPr>
              <a:t>16.800,00 TL</a:t>
            </a:r>
          </a:p>
          <a:p>
            <a:pPr indent="450850" algn="l" eaLnBrk="0" hangingPunct="0"/>
            <a:r>
              <a:rPr lang="tr-TR" sz="1600" dirty="0" smtClean="0">
                <a:solidFill>
                  <a:srgbClr val="00B0F0"/>
                </a:solidFill>
                <a:cs typeface="Times New Roman" pitchFamily="18" charset="0"/>
              </a:rPr>
              <a:t>İşyeri Kira Geliri                                              35.000,00 TL</a:t>
            </a:r>
          </a:p>
          <a:p>
            <a:pPr indent="450850" algn="l" eaLnBrk="0" hangingPunct="0"/>
            <a:r>
              <a:rPr lang="tr-TR" sz="1600" dirty="0" smtClean="0">
                <a:solidFill>
                  <a:srgbClr val="00B0F0"/>
                </a:solidFill>
                <a:cs typeface="Times New Roman" pitchFamily="18" charset="0"/>
              </a:rPr>
              <a:t>Gayrisafi İrat Toplamı (16.800 + 35.000)        51.800,00 TL</a:t>
            </a:r>
          </a:p>
          <a:p>
            <a:pPr indent="450850" algn="l" eaLnBrk="0" hangingPunct="0"/>
            <a:r>
              <a:rPr lang="tr-TR" sz="1600" dirty="0" smtClean="0">
                <a:cs typeface="Times New Roman" pitchFamily="18" charset="0"/>
              </a:rPr>
              <a:t>%25 Götürü Gider (51.800 x %25)                  12.950,00 TL</a:t>
            </a:r>
          </a:p>
          <a:p>
            <a:pPr indent="450850" algn="l" eaLnBrk="0" hangingPunct="0"/>
            <a:r>
              <a:rPr lang="tr-TR" sz="1600" dirty="0" smtClean="0">
                <a:solidFill>
                  <a:srgbClr val="00B0F0"/>
                </a:solidFill>
                <a:cs typeface="Times New Roman" pitchFamily="18" charset="0"/>
              </a:rPr>
              <a:t>Vergiye Tabi Gelir (51.800 - 12.950)                38.850,00 TL</a:t>
            </a:r>
          </a:p>
          <a:p>
            <a:pPr indent="450850" algn="l" eaLnBrk="0" hangingPunct="0"/>
            <a:r>
              <a:rPr lang="tr-TR" sz="1600" dirty="0" smtClean="0">
                <a:cs typeface="Times New Roman" pitchFamily="18" charset="0"/>
              </a:rPr>
              <a:t>Hesaplanan Gelir Vergisi                                   8.134,50 TL</a:t>
            </a:r>
          </a:p>
          <a:p>
            <a:pPr indent="450850" algn="l" eaLnBrk="0" hangingPunct="0"/>
            <a:r>
              <a:rPr lang="tr-TR" sz="1600" dirty="0" smtClean="0">
                <a:cs typeface="Times New Roman" pitchFamily="18" charset="0"/>
              </a:rPr>
              <a:t>Kesinti Yoluyla Ödenen Vergiler                       7.000,00 TL</a:t>
            </a:r>
          </a:p>
          <a:p>
            <a:pPr indent="450850" algn="l" eaLnBrk="0" hangingPunct="0"/>
            <a:r>
              <a:rPr lang="tr-TR" sz="1600" dirty="0" smtClean="0">
                <a:cs typeface="Times New Roman" pitchFamily="18" charset="0"/>
              </a:rPr>
              <a:t>Ödenecek Gelir Vergisi                                      1.134,50 TL</a:t>
            </a:r>
          </a:p>
          <a:p>
            <a:pPr indent="450850" algn="l" eaLnBrk="0" hangingPunct="0"/>
            <a:endParaRPr lang="tr-TR" sz="1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2 Slayt Numarası Yer Tutucusu"/>
          <p:cNvSpPr>
            <a:spLocks noGrp="1"/>
          </p:cNvSpPr>
          <p:nvPr>
            <p:ph type="sldNum" sz="quarter" idx="12"/>
          </p:nvPr>
        </p:nvSpPr>
        <p:spPr>
          <a:xfrm>
            <a:off x="8101013" y="6308725"/>
            <a:ext cx="692150" cy="385763"/>
          </a:xfrm>
        </p:spPr>
        <p:txBody>
          <a:bodyPr/>
          <a:lstStyle/>
          <a:p>
            <a:pPr>
              <a:defRPr/>
            </a:pPr>
            <a:fld id="{A4A731FB-8F0E-4188-8427-18FD43A9971E}" type="slidenum">
              <a:rPr lang="tr-TR"/>
              <a:pPr>
                <a:defRPr/>
              </a:pPr>
              <a:t>11</a:t>
            </a:fld>
            <a:endParaRPr lang="tr-TR"/>
          </a:p>
        </p:txBody>
      </p:sp>
      <p:sp>
        <p:nvSpPr>
          <p:cNvPr id="24590" name="Rectangle 3"/>
          <p:cNvSpPr>
            <a:spLocks noChangeArrowheads="1"/>
          </p:cNvSpPr>
          <p:nvPr/>
        </p:nvSpPr>
        <p:spPr bwMode="auto">
          <a:xfrm>
            <a:off x="107950" y="492697"/>
            <a:ext cx="8713788" cy="5539978"/>
          </a:xfrm>
          <a:prstGeom prst="rect">
            <a:avLst/>
          </a:prstGeom>
          <a:noFill/>
          <a:ln w="9525" algn="ctr">
            <a:noFill/>
            <a:miter lim="800000"/>
            <a:headEnd/>
            <a:tailEnd/>
          </a:ln>
        </p:spPr>
        <p:txBody>
          <a:bodyPr wrap="square" anchor="ctr">
            <a:spAutoFit/>
          </a:bodyPr>
          <a:lstStyle/>
          <a:p>
            <a:pPr indent="450850" eaLnBrk="0" hangingPunct="0"/>
            <a:r>
              <a:rPr lang="tr-TR" u="sng" dirty="0">
                <a:solidFill>
                  <a:srgbClr val="00B0F0"/>
                </a:solidFill>
                <a:cs typeface="Times New Roman" pitchFamily="18" charset="0"/>
              </a:rPr>
              <a:t>Örnek 4</a:t>
            </a:r>
            <a:r>
              <a:rPr lang="tr-TR" u="sng" dirty="0" smtClean="0">
                <a:solidFill>
                  <a:srgbClr val="00B0F0"/>
                </a:solidFill>
                <a:cs typeface="Times New Roman" pitchFamily="18" charset="0"/>
              </a:rPr>
              <a:t>:  </a:t>
            </a:r>
            <a:r>
              <a:rPr lang="tr-TR" sz="1600" dirty="0" smtClean="0">
                <a:cs typeface="Times New Roman" pitchFamily="18" charset="0"/>
              </a:rPr>
              <a:t>İstanbul Büyükşehir Belediyesi sınırları içinde spor malzemeleri alım </a:t>
            </a:r>
          </a:p>
          <a:p>
            <a:pPr indent="450850" eaLnBrk="0" hangingPunct="0"/>
            <a:r>
              <a:rPr lang="tr-TR" sz="1600" dirty="0" smtClean="0">
                <a:cs typeface="Times New Roman" pitchFamily="18" charset="0"/>
              </a:rPr>
              <a:t>satımı faaliyetinde bulunan ve bilanço esasına göre defter tutan Bayan (B)’</a:t>
            </a:r>
            <a:r>
              <a:rPr lang="tr-TR" sz="1600" dirty="0" err="1" smtClean="0">
                <a:cs typeface="Times New Roman" pitchFamily="18" charset="0"/>
              </a:rPr>
              <a:t>nin</a:t>
            </a:r>
            <a:r>
              <a:rPr lang="tr-TR" sz="1600" dirty="0" smtClean="0">
                <a:cs typeface="Times New Roman" pitchFamily="18" charset="0"/>
              </a:rPr>
              <a:t> </a:t>
            </a:r>
          </a:p>
          <a:p>
            <a:pPr indent="450850" eaLnBrk="0" hangingPunct="0"/>
            <a:r>
              <a:rPr lang="tr-TR" sz="1600" dirty="0" smtClean="0">
                <a:cs typeface="Times New Roman" pitchFamily="18" charset="0"/>
              </a:rPr>
              <a:t>2013 yılı karı 200.000 TL’dir. Mükellef 2013 yılında 10.000 TL Bağ-Kur Primi </a:t>
            </a:r>
          </a:p>
          <a:p>
            <a:pPr indent="450850" eaLnBrk="0" hangingPunct="0"/>
            <a:r>
              <a:rPr lang="tr-TR" sz="1600" dirty="0" smtClean="0">
                <a:cs typeface="Times New Roman" pitchFamily="18" charset="0"/>
              </a:rPr>
              <a:t>ve 30.000 TL geçici vergi ödemiştir.</a:t>
            </a:r>
          </a:p>
          <a:p>
            <a:pPr indent="450850" eaLnBrk="0" hangingPunct="0"/>
            <a:endParaRPr lang="tr-TR" sz="1600" dirty="0" smtClean="0">
              <a:cs typeface="Times New Roman" pitchFamily="18" charset="0"/>
            </a:endParaRPr>
          </a:p>
          <a:p>
            <a:pPr indent="450850" eaLnBrk="0" hangingPunct="0"/>
            <a:r>
              <a:rPr lang="tr-TR" sz="1600" dirty="0" smtClean="0">
                <a:cs typeface="Times New Roman" pitchFamily="18" charset="0"/>
              </a:rPr>
              <a:t>Mükellefin ayrıca tevkif yoluyla vergilendirilmiş brüt 300.000 TL mevduat faizi </a:t>
            </a:r>
          </a:p>
          <a:p>
            <a:pPr indent="450850" eaLnBrk="0" hangingPunct="0"/>
            <a:r>
              <a:rPr lang="tr-TR" sz="1600" dirty="0" smtClean="0">
                <a:cs typeface="Times New Roman" pitchFamily="18" charset="0"/>
              </a:rPr>
              <a:t>ve repo geliri </a:t>
            </a:r>
            <a:r>
              <a:rPr lang="tr-TR" sz="1500" dirty="0" smtClean="0">
                <a:cs typeface="Times New Roman" pitchFamily="18" charset="0"/>
              </a:rPr>
              <a:t>(bu gelirler ticari işletmesine dahil bulunmamaktadır) </a:t>
            </a:r>
            <a:r>
              <a:rPr lang="tr-TR" sz="1600" dirty="0" smtClean="0">
                <a:cs typeface="Times New Roman" pitchFamily="18" charset="0"/>
              </a:rPr>
              <a:t>ile Antalya’da </a:t>
            </a:r>
          </a:p>
          <a:p>
            <a:pPr indent="450850" eaLnBrk="0" hangingPunct="0"/>
            <a:r>
              <a:rPr lang="tr-TR" sz="1600" dirty="0" smtClean="0">
                <a:cs typeface="Times New Roman" pitchFamily="18" charset="0"/>
              </a:rPr>
              <a:t>bulunan ve emlak vergisi değeri 95.000 TL olan apartman dairesinden (meskenden) </a:t>
            </a:r>
          </a:p>
          <a:p>
            <a:pPr indent="450850" eaLnBrk="0" hangingPunct="0"/>
            <a:r>
              <a:rPr lang="tr-TR" sz="1600" dirty="0" smtClean="0">
                <a:cs typeface="Times New Roman" pitchFamily="18" charset="0"/>
              </a:rPr>
              <a:t>60.000 TL kira geliri bulunmaktadır. (Mesken kira gelirinde götürü gider yöntemi </a:t>
            </a:r>
          </a:p>
          <a:p>
            <a:pPr indent="450850" eaLnBrk="0" hangingPunct="0"/>
            <a:r>
              <a:rPr lang="tr-TR" sz="1600" dirty="0" smtClean="0">
                <a:cs typeface="Times New Roman" pitchFamily="18" charset="0"/>
              </a:rPr>
              <a:t>seçilmiştir.)</a:t>
            </a:r>
          </a:p>
          <a:p>
            <a:pPr indent="450850" eaLnBrk="0" hangingPunct="0"/>
            <a:endParaRPr lang="tr-TR" sz="1600" dirty="0" smtClean="0">
              <a:cs typeface="Times New Roman" pitchFamily="18" charset="0"/>
            </a:endParaRPr>
          </a:p>
          <a:p>
            <a:pPr indent="450850" eaLnBrk="0" hangingPunct="0"/>
            <a:r>
              <a:rPr lang="tr-TR" sz="1600" dirty="0" smtClean="0">
                <a:cs typeface="Times New Roman" pitchFamily="18" charset="0"/>
              </a:rPr>
              <a:t>Örnek Hakkında Açıklama;</a:t>
            </a:r>
          </a:p>
          <a:p>
            <a:pPr indent="450850" eaLnBrk="0" hangingPunct="0"/>
            <a:r>
              <a:rPr lang="tr-TR" sz="1600" dirty="0" smtClean="0">
                <a:cs typeface="Times New Roman" pitchFamily="18" charset="0"/>
              </a:rPr>
              <a:t>Mükellef ticari kazancı nedeniyle yıllık beyanname vermek zorunda olup, </a:t>
            </a:r>
          </a:p>
          <a:p>
            <a:pPr indent="450850" eaLnBrk="0" hangingPunct="0"/>
            <a:r>
              <a:rPr lang="tr-TR" sz="1600" dirty="0" smtClean="0">
                <a:cs typeface="Times New Roman" pitchFamily="18" charset="0"/>
              </a:rPr>
              <a:t>beyannameye mesken olarak kiraya verdiği gayrimenkulden elde ettiği kira gelirini </a:t>
            </a:r>
          </a:p>
          <a:p>
            <a:pPr indent="450850" eaLnBrk="0" hangingPunct="0"/>
            <a:r>
              <a:rPr lang="tr-TR" sz="1600" dirty="0" smtClean="0">
                <a:cs typeface="Times New Roman" pitchFamily="18" charset="0"/>
              </a:rPr>
              <a:t>de dahil edecektir. </a:t>
            </a:r>
            <a:r>
              <a:rPr lang="tr-TR" sz="1600" dirty="0" smtClean="0">
                <a:solidFill>
                  <a:srgbClr val="00B0F0"/>
                </a:solidFill>
                <a:cs typeface="Times New Roman" pitchFamily="18" charset="0"/>
              </a:rPr>
              <a:t>Ticari, zirai ve mesleki kazancı nedeniyle yıllık beyanname </a:t>
            </a:r>
          </a:p>
          <a:p>
            <a:pPr indent="450850" eaLnBrk="0" hangingPunct="0"/>
            <a:r>
              <a:rPr lang="tr-TR" sz="1600" dirty="0" smtClean="0">
                <a:solidFill>
                  <a:srgbClr val="00B0F0"/>
                </a:solidFill>
                <a:cs typeface="Times New Roman" pitchFamily="18" charset="0"/>
              </a:rPr>
              <a:t>verenler konut kira gelirine ilişkin istisnadan yararlanamayacağından </a:t>
            </a:r>
            <a:r>
              <a:rPr lang="tr-TR" sz="1600" dirty="0" smtClean="0">
                <a:cs typeface="Times New Roman" pitchFamily="18" charset="0"/>
              </a:rPr>
              <a:t>bu gelire </a:t>
            </a:r>
          </a:p>
          <a:p>
            <a:pPr indent="450850" eaLnBrk="0" hangingPunct="0"/>
            <a:r>
              <a:rPr lang="tr-TR" sz="1600" dirty="0" smtClean="0">
                <a:cs typeface="Times New Roman" pitchFamily="18" charset="0"/>
              </a:rPr>
              <a:t>mesken istisnası uygulanmayacaktır. </a:t>
            </a:r>
            <a:r>
              <a:rPr lang="tr-TR" sz="1600" u="sng" dirty="0" smtClean="0">
                <a:cs typeface="Times New Roman" pitchFamily="18" charset="0"/>
              </a:rPr>
              <a:t>Kira gelirinde safi irat hesaplanırken %25 </a:t>
            </a:r>
          </a:p>
          <a:p>
            <a:pPr indent="450850" eaLnBrk="0" hangingPunct="0"/>
            <a:r>
              <a:rPr lang="tr-TR" sz="1600" u="sng" dirty="0" smtClean="0">
                <a:cs typeface="Times New Roman" pitchFamily="18" charset="0"/>
              </a:rPr>
              <a:t>oranındaki götürü gider düşüldükten sonraki kalan tutar beyan edilecektir.</a:t>
            </a:r>
          </a:p>
          <a:p>
            <a:pPr indent="450850" eaLnBrk="0" hangingPunct="0"/>
            <a:endParaRPr lang="tr-TR" sz="1600" dirty="0" smtClean="0">
              <a:cs typeface="Times New Roman" pitchFamily="18" charset="0"/>
            </a:endParaRPr>
          </a:p>
          <a:p>
            <a:pPr indent="450850" eaLnBrk="0" hangingPunct="0"/>
            <a:r>
              <a:rPr lang="tr-TR" sz="1600" dirty="0" smtClean="0">
                <a:cs typeface="Times New Roman" pitchFamily="18" charset="0"/>
              </a:rPr>
              <a:t>Gelir Vergisi Kanununun geçici 67 inci maddesi hükmü uyarınca, mükellefin </a:t>
            </a:r>
          </a:p>
          <a:p>
            <a:pPr indent="450850" eaLnBrk="0" hangingPunct="0"/>
            <a:r>
              <a:rPr lang="tr-TR" sz="1600" dirty="0" smtClean="0">
                <a:cs typeface="Times New Roman" pitchFamily="18" charset="0"/>
              </a:rPr>
              <a:t>2013 yılında elde ettiği tevkif yoluyla vergilendirilmiş bulunan </a:t>
            </a:r>
            <a:r>
              <a:rPr lang="tr-TR" sz="1600" dirty="0" smtClean="0">
                <a:solidFill>
                  <a:srgbClr val="00B0F0"/>
                </a:solidFill>
                <a:cs typeface="Times New Roman" pitchFamily="18" charset="0"/>
              </a:rPr>
              <a:t>mevduat faizi ve </a:t>
            </a:r>
          </a:p>
          <a:p>
            <a:pPr indent="450850" eaLnBrk="0" hangingPunct="0"/>
            <a:r>
              <a:rPr lang="tr-TR" sz="1600" dirty="0" smtClean="0">
                <a:solidFill>
                  <a:srgbClr val="00B0F0"/>
                </a:solidFill>
                <a:cs typeface="Times New Roman" pitchFamily="18" charset="0"/>
              </a:rPr>
              <a:t>repo geliri beyannameye dahil edilmeyecektir.</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2 Slayt Numarası Yer Tutucusu"/>
          <p:cNvSpPr>
            <a:spLocks noGrp="1"/>
          </p:cNvSpPr>
          <p:nvPr>
            <p:ph type="sldNum" sz="quarter" idx="12"/>
          </p:nvPr>
        </p:nvSpPr>
        <p:spPr>
          <a:xfrm>
            <a:off x="8101013" y="6308725"/>
            <a:ext cx="692150" cy="385763"/>
          </a:xfrm>
        </p:spPr>
        <p:txBody>
          <a:bodyPr/>
          <a:lstStyle/>
          <a:p>
            <a:pPr>
              <a:defRPr/>
            </a:pPr>
            <a:fld id="{A4A731FB-8F0E-4188-8427-18FD43A9971E}" type="slidenum">
              <a:rPr lang="tr-TR"/>
              <a:pPr>
                <a:defRPr/>
              </a:pPr>
              <a:t>12</a:t>
            </a:fld>
            <a:endParaRPr lang="tr-TR"/>
          </a:p>
        </p:txBody>
      </p:sp>
      <p:sp>
        <p:nvSpPr>
          <p:cNvPr id="24590" name="Rectangle 3"/>
          <p:cNvSpPr>
            <a:spLocks noChangeArrowheads="1"/>
          </p:cNvSpPr>
          <p:nvPr/>
        </p:nvSpPr>
        <p:spPr bwMode="auto">
          <a:xfrm>
            <a:off x="107950" y="142852"/>
            <a:ext cx="8713788" cy="4401205"/>
          </a:xfrm>
          <a:prstGeom prst="rect">
            <a:avLst/>
          </a:prstGeom>
          <a:noFill/>
          <a:ln w="9525" algn="ctr">
            <a:solidFill>
              <a:srgbClr val="FFFFCC"/>
            </a:solidFill>
            <a:miter lim="800000"/>
            <a:headEnd/>
            <a:tailEnd/>
          </a:ln>
        </p:spPr>
        <p:txBody>
          <a:bodyPr wrap="square" anchor="ctr">
            <a:spAutoFit/>
            <a:scene3d>
              <a:camera prst="orthographicFront"/>
              <a:lightRig rig="threePt" dir="t"/>
            </a:scene3d>
            <a:sp3d extrusionH="57150">
              <a:extrusionClr>
                <a:schemeClr val="tx1"/>
              </a:extrusionClr>
            </a:sp3d>
          </a:bodyPr>
          <a:lstStyle/>
          <a:p>
            <a:pPr indent="450850" algn="ctr" eaLnBrk="0" hangingPunct="0"/>
            <a:endParaRPr lang="tr-TR" sz="1600" dirty="0" smtClean="0">
              <a:cs typeface="Times New Roman" pitchFamily="18" charset="0"/>
            </a:endParaRPr>
          </a:p>
          <a:p>
            <a:pPr indent="450850" algn="ctr" eaLnBrk="0" hangingPunct="0"/>
            <a:endParaRPr lang="tr-TR" sz="1600" dirty="0" smtClean="0">
              <a:cs typeface="Times New Roman" pitchFamily="18" charset="0"/>
            </a:endParaRPr>
          </a:p>
          <a:p>
            <a:pPr indent="450850" algn="ctr" eaLnBrk="0" hangingPunct="0"/>
            <a:r>
              <a:rPr lang="tr-TR" sz="1600" dirty="0" smtClean="0">
                <a:cs typeface="Times New Roman" pitchFamily="18" charset="0"/>
              </a:rPr>
              <a:t>Mükellefin Beyanı Aşağıdaki Gibi Olacaktır:</a:t>
            </a:r>
          </a:p>
          <a:p>
            <a:pPr indent="450850" eaLnBrk="0" hangingPunct="0"/>
            <a:endParaRPr lang="tr-TR" sz="1600" dirty="0" smtClean="0">
              <a:cs typeface="Times New Roman" pitchFamily="18" charset="0"/>
            </a:endParaRPr>
          </a:p>
          <a:p>
            <a:pPr indent="450850" eaLnBrk="0" hangingPunct="0">
              <a:lnSpc>
                <a:spcPct val="150000"/>
              </a:lnSpc>
            </a:pPr>
            <a:r>
              <a:rPr lang="tr-TR" sz="1600" dirty="0" smtClean="0">
                <a:cs typeface="Times New Roman" pitchFamily="18" charset="0"/>
              </a:rPr>
              <a:t>Ticari Kazanç                                                                                                   200.000 TL</a:t>
            </a:r>
          </a:p>
          <a:p>
            <a:pPr indent="450850" eaLnBrk="0" hangingPunct="0">
              <a:lnSpc>
                <a:spcPct val="150000"/>
              </a:lnSpc>
            </a:pPr>
            <a:r>
              <a:rPr lang="tr-TR" sz="1600" dirty="0" smtClean="0">
                <a:cs typeface="Times New Roman" pitchFamily="18" charset="0"/>
              </a:rPr>
              <a:t>Bağ-Kur Primi                                                                                                    10.000 TL</a:t>
            </a:r>
          </a:p>
          <a:p>
            <a:pPr indent="450850" eaLnBrk="0" hangingPunct="0">
              <a:lnSpc>
                <a:spcPct val="150000"/>
              </a:lnSpc>
            </a:pPr>
            <a:r>
              <a:rPr lang="tr-TR" sz="1600" dirty="0" smtClean="0">
                <a:cs typeface="Times New Roman" pitchFamily="18" charset="0"/>
              </a:rPr>
              <a:t>Safi Ticari Kazanç   (200.000-10.000)                                                              190.000 TL</a:t>
            </a:r>
          </a:p>
          <a:p>
            <a:pPr indent="450850" eaLnBrk="0" hangingPunct="0">
              <a:lnSpc>
                <a:spcPct val="150000"/>
              </a:lnSpc>
            </a:pPr>
            <a:r>
              <a:rPr lang="tr-TR" sz="1600" dirty="0" smtClean="0">
                <a:cs typeface="Times New Roman" pitchFamily="18" charset="0"/>
              </a:rPr>
              <a:t>GMSİ (60.000-(60.000 x %25))                                                                            45.000 TL</a:t>
            </a:r>
          </a:p>
          <a:p>
            <a:pPr indent="450850" eaLnBrk="0" hangingPunct="0">
              <a:lnSpc>
                <a:spcPct val="150000"/>
              </a:lnSpc>
            </a:pPr>
            <a:r>
              <a:rPr lang="tr-TR" sz="1600" dirty="0" smtClean="0">
                <a:cs typeface="Times New Roman" pitchFamily="18" charset="0"/>
              </a:rPr>
              <a:t>Beyan Edilen Gelirler Toplamı (190.000 TL + 45.000 TL)                               235.000 TL</a:t>
            </a:r>
          </a:p>
          <a:p>
            <a:pPr indent="450850" eaLnBrk="0" hangingPunct="0">
              <a:lnSpc>
                <a:spcPct val="150000"/>
              </a:lnSpc>
            </a:pPr>
            <a:r>
              <a:rPr lang="tr-TR" sz="1600" dirty="0" smtClean="0">
                <a:cs typeface="Times New Roman" pitchFamily="18" charset="0"/>
              </a:rPr>
              <a:t>Vergiye Tabi Gelir                                                                                             235.000 TL</a:t>
            </a:r>
          </a:p>
          <a:p>
            <a:pPr indent="450850" eaLnBrk="0" hangingPunct="0">
              <a:lnSpc>
                <a:spcPct val="150000"/>
              </a:lnSpc>
            </a:pPr>
            <a:r>
              <a:rPr lang="tr-TR" sz="1600" dirty="0" smtClean="0">
                <a:cs typeface="Times New Roman" pitchFamily="18" charset="0"/>
              </a:rPr>
              <a:t>Hesaplanan Gelir Vergisi                                                                                   75.095 TL</a:t>
            </a:r>
          </a:p>
          <a:p>
            <a:pPr indent="450850" eaLnBrk="0" hangingPunct="0">
              <a:lnSpc>
                <a:spcPct val="150000"/>
              </a:lnSpc>
            </a:pPr>
            <a:r>
              <a:rPr lang="tr-TR" sz="1600" dirty="0" smtClean="0">
                <a:cs typeface="Times New Roman" pitchFamily="18" charset="0"/>
              </a:rPr>
              <a:t>Mahsup Edilecek Geçici Vergi                                                                          30.000 TL</a:t>
            </a:r>
          </a:p>
          <a:p>
            <a:pPr indent="450850" eaLnBrk="0" hangingPunct="0">
              <a:lnSpc>
                <a:spcPct val="150000"/>
              </a:lnSpc>
            </a:pPr>
            <a:r>
              <a:rPr lang="tr-TR" sz="1600" dirty="0" smtClean="0">
                <a:solidFill>
                  <a:srgbClr val="00B0F0"/>
                </a:solidFill>
                <a:cs typeface="Times New Roman" pitchFamily="18" charset="0"/>
              </a:rPr>
              <a:t>Ödenmesi Gereken Gelir Vergisi (75.095 TL – 30.000 TL )                             45.095 TL</a:t>
            </a:r>
            <a:endParaRPr lang="tr-TR" sz="1600" dirty="0">
              <a:solidFill>
                <a:srgbClr val="00B0F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2 Slayt Numarası Yer Tutucusu"/>
          <p:cNvSpPr>
            <a:spLocks noGrp="1"/>
          </p:cNvSpPr>
          <p:nvPr>
            <p:ph type="sldNum" sz="quarter" idx="12"/>
          </p:nvPr>
        </p:nvSpPr>
        <p:spPr>
          <a:xfrm>
            <a:off x="8532813" y="6237288"/>
            <a:ext cx="514350" cy="468312"/>
          </a:xfrm>
        </p:spPr>
        <p:txBody>
          <a:bodyPr/>
          <a:lstStyle/>
          <a:p>
            <a:pPr>
              <a:defRPr/>
            </a:pPr>
            <a:fld id="{97536569-856B-4CA5-82D9-C87D7EC9C475}" type="slidenum">
              <a:rPr lang="tr-TR"/>
              <a:pPr>
                <a:defRPr/>
              </a:pPr>
              <a:t>13</a:t>
            </a:fld>
            <a:endParaRPr lang="tr-TR"/>
          </a:p>
        </p:txBody>
      </p:sp>
      <p:sp>
        <p:nvSpPr>
          <p:cNvPr id="25623" name="Rectangle 1"/>
          <p:cNvSpPr>
            <a:spLocks noChangeArrowheads="1"/>
          </p:cNvSpPr>
          <p:nvPr/>
        </p:nvSpPr>
        <p:spPr bwMode="auto">
          <a:xfrm>
            <a:off x="285720" y="214290"/>
            <a:ext cx="8750330" cy="5847755"/>
          </a:xfrm>
          <a:prstGeom prst="rect">
            <a:avLst/>
          </a:prstGeom>
          <a:noFill/>
          <a:ln w="9525" algn="ctr">
            <a:noFill/>
            <a:miter lim="800000"/>
            <a:headEnd/>
            <a:tailEnd/>
          </a:ln>
        </p:spPr>
        <p:txBody>
          <a:bodyPr wrap="square" anchor="ctr">
            <a:spAutoFit/>
          </a:bodyPr>
          <a:lstStyle/>
          <a:p>
            <a:pPr>
              <a:lnSpc>
                <a:spcPct val="150000"/>
              </a:lnSpc>
            </a:pPr>
            <a:r>
              <a:rPr lang="tr-TR" sz="1600" u="sng" dirty="0">
                <a:solidFill>
                  <a:srgbClr val="00B0F0"/>
                </a:solidFill>
                <a:cs typeface="Times New Roman" pitchFamily="18" charset="0"/>
              </a:rPr>
              <a:t>Örnek </a:t>
            </a:r>
            <a:r>
              <a:rPr lang="tr-TR" sz="1600" u="sng" dirty="0" smtClean="0">
                <a:solidFill>
                  <a:srgbClr val="00B0F0"/>
                </a:solidFill>
                <a:cs typeface="Times New Roman" pitchFamily="18" charset="0"/>
              </a:rPr>
              <a:t>5:</a:t>
            </a:r>
            <a:r>
              <a:rPr lang="es-ES" sz="1600" dirty="0" smtClean="0"/>
              <a:t> Mimar Bayan (A)’nın</a:t>
            </a:r>
            <a:r>
              <a:rPr lang="tr-TR" sz="1600" dirty="0" smtClean="0"/>
              <a:t> 2013 yılında elde ettiği serbest meslek kazancı 40.000 TL’dir. Kesinti suretiyle vergilendirilmiş işyeri kira geliri ise</a:t>
            </a:r>
          </a:p>
          <a:p>
            <a:pPr>
              <a:lnSpc>
                <a:spcPct val="150000"/>
              </a:lnSpc>
            </a:pPr>
            <a:r>
              <a:rPr lang="tr-TR" sz="1600" dirty="0" smtClean="0"/>
              <a:t>20.000 TL’dir. Mükellef, serbest meslek kazancından dolayı Yıllık Gelir Vergisi Beyannamesi verecektir. Serbest meslek kazancı ile </a:t>
            </a:r>
            <a:r>
              <a:rPr lang="tr-TR" sz="1600" dirty="0" err="1" smtClean="0"/>
              <a:t>tevkifata</a:t>
            </a:r>
            <a:r>
              <a:rPr lang="tr-TR" sz="1600" dirty="0" smtClean="0"/>
              <a:t> tabi işyeri kira geliri tutarının toplamı olan </a:t>
            </a:r>
            <a:r>
              <a:rPr lang="tr-TR" sz="1600" dirty="0" smtClean="0">
                <a:solidFill>
                  <a:srgbClr val="00B0F0"/>
                </a:solidFill>
              </a:rPr>
              <a:t>(40.000 + 20.000=) 60.000 TL, 26.000 </a:t>
            </a:r>
            <a:r>
              <a:rPr lang="tr-TR" sz="1600" dirty="0" smtClean="0"/>
              <a:t>TL’lik beyan sınırını aştığından, </a:t>
            </a:r>
            <a:r>
              <a:rPr lang="tr-TR" sz="1600" u="sng" dirty="0" smtClean="0">
                <a:solidFill>
                  <a:srgbClr val="00B0F0"/>
                </a:solidFill>
              </a:rPr>
              <a:t>işyeri kira geliri de beyannameye dahil edilecektir.</a:t>
            </a:r>
          </a:p>
          <a:p>
            <a:endParaRPr lang="tr-TR" sz="1600" dirty="0" smtClean="0"/>
          </a:p>
          <a:p>
            <a:pPr algn="ctr"/>
            <a:r>
              <a:rPr lang="tr-TR" sz="1600" dirty="0" smtClean="0"/>
              <a:t>Bayan (A)’</a:t>
            </a:r>
            <a:r>
              <a:rPr lang="tr-TR" sz="1600" dirty="0" err="1" smtClean="0"/>
              <a:t>nın</a:t>
            </a:r>
            <a:r>
              <a:rPr lang="tr-TR" sz="1600" dirty="0" smtClean="0"/>
              <a:t> 2013 yılı kazancı üzerinden hesaplanan </a:t>
            </a:r>
          </a:p>
          <a:p>
            <a:pPr algn="ctr"/>
            <a:r>
              <a:rPr lang="tr-TR" sz="1600" dirty="0" smtClean="0"/>
              <a:t>gelir vergisi aşağıdaki gibi olacaktır.</a:t>
            </a:r>
          </a:p>
          <a:p>
            <a:endParaRPr lang="tr-TR" sz="1600" dirty="0" smtClean="0"/>
          </a:p>
          <a:p>
            <a:pPr lvl="1">
              <a:lnSpc>
                <a:spcPct val="150000"/>
              </a:lnSpc>
            </a:pPr>
            <a:r>
              <a:rPr lang="sv-SE" sz="1600" dirty="0" smtClean="0"/>
              <a:t>Serbest Meslek Kazancı </a:t>
            </a:r>
            <a:r>
              <a:rPr lang="tr-TR" sz="1600" dirty="0" smtClean="0"/>
              <a:t>                     </a:t>
            </a:r>
            <a:r>
              <a:rPr lang="sv-SE" sz="1600" dirty="0" smtClean="0"/>
              <a:t>40.000 TL</a:t>
            </a:r>
          </a:p>
          <a:p>
            <a:pPr lvl="1">
              <a:lnSpc>
                <a:spcPct val="150000"/>
              </a:lnSpc>
            </a:pPr>
            <a:r>
              <a:rPr lang="tr-TR" sz="1600" dirty="0" smtClean="0"/>
              <a:t>İşyeri Kira Geliri (Brüt)                         20.000 TL</a:t>
            </a:r>
          </a:p>
          <a:p>
            <a:pPr lvl="1">
              <a:lnSpc>
                <a:spcPct val="150000"/>
              </a:lnSpc>
            </a:pPr>
            <a:r>
              <a:rPr lang="tr-TR" sz="1600" dirty="0" smtClean="0"/>
              <a:t>Gelir Vergisi Matrahı                             60.000 TL</a:t>
            </a:r>
          </a:p>
          <a:p>
            <a:pPr lvl="1">
              <a:lnSpc>
                <a:spcPct val="150000"/>
              </a:lnSpc>
            </a:pPr>
            <a:r>
              <a:rPr lang="nn-NO" sz="1600" dirty="0" smtClean="0">
                <a:solidFill>
                  <a:srgbClr val="00B0F0"/>
                </a:solidFill>
              </a:rPr>
              <a:t>Hesaplanan Gelir Vergisi </a:t>
            </a:r>
            <a:r>
              <a:rPr lang="tr-TR" sz="1600" dirty="0" smtClean="0">
                <a:solidFill>
                  <a:srgbClr val="00B0F0"/>
                </a:solidFill>
              </a:rPr>
              <a:t>                     </a:t>
            </a:r>
            <a:r>
              <a:rPr lang="nn-NO" sz="1600" dirty="0" smtClean="0">
                <a:solidFill>
                  <a:srgbClr val="00B0F0"/>
                </a:solidFill>
              </a:rPr>
              <a:t>13.845 TL</a:t>
            </a:r>
            <a:endParaRPr lang="tr-TR" sz="1600" u="sng" dirty="0" smtClean="0">
              <a:solidFill>
                <a:srgbClr val="00B0F0"/>
              </a:solidFill>
              <a:cs typeface="Times New Roman" pitchFamily="18" charset="0"/>
            </a:endParaRPr>
          </a:p>
          <a:p>
            <a:pPr indent="450850" eaLnBrk="0" hangingPunct="0"/>
            <a:endParaRPr lang="tr-TR" sz="1600" u="sng" dirty="0" smtClean="0">
              <a:solidFill>
                <a:srgbClr val="00B0F0"/>
              </a:solidFill>
              <a:cs typeface="Times New Roman" pitchFamily="18" charset="0"/>
            </a:endParaRPr>
          </a:p>
          <a:p>
            <a:pPr indent="450850" eaLnBrk="0" hangingPunct="0"/>
            <a:endParaRPr lang="tr-TR" u="sng" dirty="0" smtClean="0">
              <a:solidFill>
                <a:srgbClr val="00B0F0"/>
              </a:solidFill>
              <a:cs typeface="Times New Roman" pitchFamily="18" charset="0"/>
            </a:endParaRPr>
          </a:p>
          <a:p>
            <a:pPr indent="450850" eaLnBrk="0" hangingPunct="0"/>
            <a:endParaRPr lang="tr-TR" u="sng" dirty="0" smtClean="0">
              <a:solidFill>
                <a:srgbClr val="00B0F0"/>
              </a:solidFill>
              <a:cs typeface="Times New Roman" pitchFamily="18" charset="0"/>
            </a:endParaRPr>
          </a:p>
          <a:p>
            <a:pPr indent="450850" eaLnBrk="0" hangingPunct="0"/>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2 Slayt Numarası Yer Tutucusu"/>
          <p:cNvSpPr>
            <a:spLocks noGrp="1"/>
          </p:cNvSpPr>
          <p:nvPr>
            <p:ph type="sldNum" sz="quarter" idx="12"/>
          </p:nvPr>
        </p:nvSpPr>
        <p:spPr>
          <a:xfrm>
            <a:off x="7740650" y="6597650"/>
            <a:ext cx="946150" cy="107950"/>
          </a:xfrm>
        </p:spPr>
        <p:txBody>
          <a:bodyPr/>
          <a:lstStyle/>
          <a:p>
            <a:pPr>
              <a:defRPr/>
            </a:pPr>
            <a:fld id="{BCFE6C32-65F6-443C-A9A6-F3B4077524AB}" type="slidenum">
              <a:rPr lang="tr-TR"/>
              <a:pPr>
                <a:defRPr/>
              </a:pPr>
              <a:t>14</a:t>
            </a:fld>
            <a:endParaRPr lang="tr-TR"/>
          </a:p>
        </p:txBody>
      </p:sp>
      <p:grpSp>
        <p:nvGrpSpPr>
          <p:cNvPr id="27651" name="Group 7"/>
          <p:cNvGrpSpPr>
            <a:grpSpLocks/>
          </p:cNvGrpSpPr>
          <p:nvPr/>
        </p:nvGrpSpPr>
        <p:grpSpPr bwMode="auto">
          <a:xfrm>
            <a:off x="1219200" y="1295400"/>
            <a:ext cx="7086600" cy="4276725"/>
            <a:chOff x="-3" y="-3"/>
            <a:chExt cx="2995" cy="2694"/>
          </a:xfrm>
        </p:grpSpPr>
        <p:grpSp>
          <p:nvGrpSpPr>
            <p:cNvPr id="27654" name="Group 8"/>
            <p:cNvGrpSpPr>
              <a:grpSpLocks/>
            </p:cNvGrpSpPr>
            <p:nvPr/>
          </p:nvGrpSpPr>
          <p:grpSpPr bwMode="auto">
            <a:xfrm>
              <a:off x="0" y="0"/>
              <a:ext cx="2989" cy="2688"/>
              <a:chOff x="0" y="0"/>
              <a:chExt cx="2989" cy="2688"/>
            </a:xfrm>
          </p:grpSpPr>
          <p:grpSp>
            <p:nvGrpSpPr>
              <p:cNvPr id="27656" name="Group 9"/>
              <p:cNvGrpSpPr>
                <a:grpSpLocks/>
              </p:cNvGrpSpPr>
              <p:nvPr/>
            </p:nvGrpSpPr>
            <p:grpSpPr bwMode="auto">
              <a:xfrm>
                <a:off x="0" y="0"/>
                <a:ext cx="2989" cy="384"/>
                <a:chOff x="0" y="0"/>
                <a:chExt cx="2989" cy="384"/>
              </a:xfrm>
            </p:grpSpPr>
            <p:sp>
              <p:nvSpPr>
                <p:cNvPr id="27675" name="Rectangle 10"/>
                <p:cNvSpPr>
                  <a:spLocks noChangeArrowheads="1"/>
                </p:cNvSpPr>
                <p:nvPr/>
              </p:nvSpPr>
              <p:spPr bwMode="auto">
                <a:xfrm>
                  <a:off x="43" y="0"/>
                  <a:ext cx="2903" cy="384"/>
                </a:xfrm>
                <a:prstGeom prst="rect">
                  <a:avLst/>
                </a:prstGeom>
                <a:noFill/>
                <a:ln w="12700" cap="sq">
                  <a:noFill/>
                  <a:miter lim="800000"/>
                  <a:headEnd type="none" w="sm" len="sm"/>
                  <a:tailEnd type="none" w="sm" len="sm"/>
                </a:ln>
              </p:spPr>
              <p:txBody>
                <a:bodyPr/>
                <a:lstStyle/>
                <a:p>
                  <a:pPr eaLnBrk="0" hangingPunct="0"/>
                  <a:endParaRPr lang="en-US" sz="2000" b="0"/>
                </a:p>
              </p:txBody>
            </p:sp>
            <p:sp>
              <p:nvSpPr>
                <p:cNvPr id="27676" name="Rectangle 11"/>
                <p:cNvSpPr>
                  <a:spLocks noChangeArrowheads="1"/>
                </p:cNvSpPr>
                <p:nvPr/>
              </p:nvSpPr>
              <p:spPr bwMode="auto">
                <a:xfrm>
                  <a:off x="0" y="0"/>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27657" name="Group 12"/>
              <p:cNvGrpSpPr>
                <a:grpSpLocks/>
              </p:cNvGrpSpPr>
              <p:nvPr/>
            </p:nvGrpSpPr>
            <p:grpSpPr bwMode="auto">
              <a:xfrm>
                <a:off x="0" y="384"/>
                <a:ext cx="2989" cy="384"/>
                <a:chOff x="0" y="384"/>
                <a:chExt cx="2989" cy="384"/>
              </a:xfrm>
            </p:grpSpPr>
            <p:sp>
              <p:nvSpPr>
                <p:cNvPr id="27673" name="Rectangle 13"/>
                <p:cNvSpPr>
                  <a:spLocks noChangeArrowheads="1"/>
                </p:cNvSpPr>
                <p:nvPr/>
              </p:nvSpPr>
              <p:spPr bwMode="auto">
                <a:xfrm>
                  <a:off x="43" y="384"/>
                  <a:ext cx="2903" cy="384"/>
                </a:xfrm>
                <a:prstGeom prst="rect">
                  <a:avLst/>
                </a:prstGeom>
                <a:noFill/>
                <a:ln w="12700" cap="sq">
                  <a:noFill/>
                  <a:miter lim="800000"/>
                  <a:headEnd type="none" w="sm" len="sm"/>
                  <a:tailEnd type="none" w="sm" len="sm"/>
                </a:ln>
              </p:spPr>
              <p:txBody>
                <a:bodyPr/>
                <a:lstStyle/>
                <a:p>
                  <a:pPr>
                    <a:tabLst>
                      <a:tab pos="209550" algn="l"/>
                    </a:tabLst>
                  </a:pPr>
                  <a:endParaRPr lang="en-US" sz="2400" b="0"/>
                </a:p>
              </p:txBody>
            </p:sp>
            <p:sp>
              <p:nvSpPr>
                <p:cNvPr id="27674" name="Rectangle 14"/>
                <p:cNvSpPr>
                  <a:spLocks noChangeArrowheads="1"/>
                </p:cNvSpPr>
                <p:nvPr/>
              </p:nvSpPr>
              <p:spPr bwMode="auto">
                <a:xfrm>
                  <a:off x="0" y="384"/>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27658" name="Group 15"/>
              <p:cNvGrpSpPr>
                <a:grpSpLocks/>
              </p:cNvGrpSpPr>
              <p:nvPr/>
            </p:nvGrpSpPr>
            <p:grpSpPr bwMode="auto">
              <a:xfrm>
                <a:off x="0" y="768"/>
                <a:ext cx="2989" cy="384"/>
                <a:chOff x="0" y="768"/>
                <a:chExt cx="2989" cy="384"/>
              </a:xfrm>
            </p:grpSpPr>
            <p:sp>
              <p:nvSpPr>
                <p:cNvPr id="27671" name="Rectangle 16"/>
                <p:cNvSpPr>
                  <a:spLocks noChangeArrowheads="1"/>
                </p:cNvSpPr>
                <p:nvPr/>
              </p:nvSpPr>
              <p:spPr bwMode="auto">
                <a:xfrm>
                  <a:off x="43" y="768"/>
                  <a:ext cx="2903" cy="384"/>
                </a:xfrm>
                <a:prstGeom prst="rect">
                  <a:avLst/>
                </a:prstGeom>
                <a:noFill/>
                <a:ln w="12700" cap="sq">
                  <a:noFill/>
                  <a:miter lim="800000"/>
                  <a:headEnd type="none" w="sm" len="sm"/>
                  <a:tailEnd type="none" w="sm" len="sm"/>
                </a:ln>
              </p:spPr>
              <p:txBody>
                <a:bodyPr/>
                <a:lstStyle/>
                <a:p>
                  <a:pPr marL="292100" indent="-292100" eaLnBrk="0" hangingPunct="0">
                    <a:tabLst>
                      <a:tab pos="292100" algn="l"/>
                      <a:tab pos="298450" algn="l"/>
                    </a:tabLst>
                  </a:pPr>
                  <a:endParaRPr lang="en-US" sz="1600" b="0"/>
                </a:p>
              </p:txBody>
            </p:sp>
            <p:sp>
              <p:nvSpPr>
                <p:cNvPr id="27672" name="Rectangle 17"/>
                <p:cNvSpPr>
                  <a:spLocks noChangeArrowheads="1"/>
                </p:cNvSpPr>
                <p:nvPr/>
              </p:nvSpPr>
              <p:spPr bwMode="auto">
                <a:xfrm>
                  <a:off x="0" y="768"/>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27659" name="Group 18"/>
              <p:cNvGrpSpPr>
                <a:grpSpLocks/>
              </p:cNvGrpSpPr>
              <p:nvPr/>
            </p:nvGrpSpPr>
            <p:grpSpPr bwMode="auto">
              <a:xfrm>
                <a:off x="0" y="1152"/>
                <a:ext cx="2989" cy="384"/>
                <a:chOff x="0" y="1152"/>
                <a:chExt cx="2989" cy="384"/>
              </a:xfrm>
            </p:grpSpPr>
            <p:sp>
              <p:nvSpPr>
                <p:cNvPr id="27669" name="Rectangle 19"/>
                <p:cNvSpPr>
                  <a:spLocks noChangeArrowheads="1"/>
                </p:cNvSpPr>
                <p:nvPr/>
              </p:nvSpPr>
              <p:spPr bwMode="auto">
                <a:xfrm>
                  <a:off x="43" y="1152"/>
                  <a:ext cx="2903" cy="384"/>
                </a:xfrm>
                <a:prstGeom prst="rect">
                  <a:avLst/>
                </a:prstGeom>
                <a:noFill/>
                <a:ln w="12700" cap="sq">
                  <a:noFill/>
                  <a:miter lim="800000"/>
                  <a:headEnd type="none" w="sm" len="sm"/>
                  <a:tailEnd type="none" w="sm" len="sm"/>
                </a:ln>
              </p:spPr>
              <p:txBody>
                <a:bodyPr/>
                <a:lstStyle/>
                <a:p>
                  <a:pPr eaLnBrk="0" hangingPunct="0">
                    <a:tabLst>
                      <a:tab pos="298450" algn="l"/>
                    </a:tabLst>
                  </a:pPr>
                  <a:endParaRPr lang="en-US" sz="1600" b="0"/>
                </a:p>
              </p:txBody>
            </p:sp>
            <p:sp>
              <p:nvSpPr>
                <p:cNvPr id="27670" name="Rectangle 20"/>
                <p:cNvSpPr>
                  <a:spLocks noChangeArrowheads="1"/>
                </p:cNvSpPr>
                <p:nvPr/>
              </p:nvSpPr>
              <p:spPr bwMode="auto">
                <a:xfrm>
                  <a:off x="0" y="1152"/>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27660" name="Group 21"/>
              <p:cNvGrpSpPr>
                <a:grpSpLocks/>
              </p:cNvGrpSpPr>
              <p:nvPr/>
            </p:nvGrpSpPr>
            <p:grpSpPr bwMode="auto">
              <a:xfrm>
                <a:off x="0" y="1536"/>
                <a:ext cx="2989" cy="384"/>
                <a:chOff x="0" y="1536"/>
                <a:chExt cx="2989" cy="384"/>
              </a:xfrm>
            </p:grpSpPr>
            <p:sp>
              <p:nvSpPr>
                <p:cNvPr id="27667" name="Rectangle 22"/>
                <p:cNvSpPr>
                  <a:spLocks noChangeArrowheads="1"/>
                </p:cNvSpPr>
                <p:nvPr/>
              </p:nvSpPr>
              <p:spPr bwMode="auto">
                <a:xfrm>
                  <a:off x="43" y="1536"/>
                  <a:ext cx="2903" cy="384"/>
                </a:xfrm>
                <a:prstGeom prst="rect">
                  <a:avLst/>
                </a:prstGeom>
                <a:noFill/>
                <a:ln w="12700" cap="sq">
                  <a:noFill/>
                  <a:miter lim="800000"/>
                  <a:headEnd type="none" w="sm" len="sm"/>
                  <a:tailEnd type="none" w="sm" len="sm"/>
                </a:ln>
              </p:spPr>
              <p:txBody>
                <a:bodyPr/>
                <a:lstStyle/>
                <a:p>
                  <a:pPr algn="l">
                    <a:tabLst>
                      <a:tab pos="298450" algn="l"/>
                    </a:tabLst>
                  </a:pPr>
                  <a:r>
                    <a:rPr lang="tr-TR" sz="1600"/>
                    <a:t>	</a:t>
                  </a:r>
                  <a:endParaRPr lang="tr-TR" sz="1600" b="0"/>
                </a:p>
              </p:txBody>
            </p:sp>
            <p:sp>
              <p:nvSpPr>
                <p:cNvPr id="27668" name="Rectangle 23"/>
                <p:cNvSpPr>
                  <a:spLocks noChangeArrowheads="1"/>
                </p:cNvSpPr>
                <p:nvPr/>
              </p:nvSpPr>
              <p:spPr bwMode="auto">
                <a:xfrm>
                  <a:off x="0" y="1536"/>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27661" name="Group 24"/>
              <p:cNvGrpSpPr>
                <a:grpSpLocks/>
              </p:cNvGrpSpPr>
              <p:nvPr/>
            </p:nvGrpSpPr>
            <p:grpSpPr bwMode="auto">
              <a:xfrm>
                <a:off x="0" y="1920"/>
                <a:ext cx="2989" cy="384"/>
                <a:chOff x="0" y="1920"/>
                <a:chExt cx="2989" cy="384"/>
              </a:xfrm>
            </p:grpSpPr>
            <p:sp>
              <p:nvSpPr>
                <p:cNvPr id="27665" name="Rectangle 25"/>
                <p:cNvSpPr>
                  <a:spLocks noChangeArrowheads="1"/>
                </p:cNvSpPr>
                <p:nvPr/>
              </p:nvSpPr>
              <p:spPr bwMode="auto">
                <a:xfrm>
                  <a:off x="43" y="1920"/>
                  <a:ext cx="2903" cy="384"/>
                </a:xfrm>
                <a:prstGeom prst="rect">
                  <a:avLst/>
                </a:prstGeom>
                <a:noFill/>
                <a:ln w="12700" cap="sq">
                  <a:noFill/>
                  <a:miter lim="800000"/>
                  <a:headEnd type="none" w="sm" len="sm"/>
                  <a:tailEnd type="none" w="sm" len="sm"/>
                </a:ln>
              </p:spPr>
              <p:txBody>
                <a:bodyPr/>
                <a:lstStyle/>
                <a:p>
                  <a:pPr eaLnBrk="0" hangingPunct="0">
                    <a:tabLst>
                      <a:tab pos="298450" algn="l"/>
                    </a:tabLst>
                  </a:pPr>
                  <a:endParaRPr lang="en-US" sz="2400" b="0"/>
                </a:p>
              </p:txBody>
            </p:sp>
            <p:sp>
              <p:nvSpPr>
                <p:cNvPr id="27666" name="Rectangle 26"/>
                <p:cNvSpPr>
                  <a:spLocks noChangeArrowheads="1"/>
                </p:cNvSpPr>
                <p:nvPr/>
              </p:nvSpPr>
              <p:spPr bwMode="auto">
                <a:xfrm>
                  <a:off x="0" y="1920"/>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27662" name="Group 27"/>
              <p:cNvGrpSpPr>
                <a:grpSpLocks/>
              </p:cNvGrpSpPr>
              <p:nvPr/>
            </p:nvGrpSpPr>
            <p:grpSpPr bwMode="auto">
              <a:xfrm>
                <a:off x="0" y="2304"/>
                <a:ext cx="2989" cy="384"/>
                <a:chOff x="0" y="2304"/>
                <a:chExt cx="2989" cy="384"/>
              </a:xfrm>
            </p:grpSpPr>
            <p:sp>
              <p:nvSpPr>
                <p:cNvPr id="27663" name="Rectangle 28"/>
                <p:cNvSpPr>
                  <a:spLocks noChangeArrowheads="1"/>
                </p:cNvSpPr>
                <p:nvPr/>
              </p:nvSpPr>
              <p:spPr bwMode="auto">
                <a:xfrm>
                  <a:off x="43" y="2304"/>
                  <a:ext cx="2903" cy="384"/>
                </a:xfrm>
                <a:prstGeom prst="rect">
                  <a:avLst/>
                </a:prstGeom>
                <a:noFill/>
                <a:ln w="12700" cap="sq">
                  <a:noFill/>
                  <a:miter lim="800000"/>
                  <a:headEnd type="none" w="sm" len="sm"/>
                  <a:tailEnd type="none" w="sm" len="sm"/>
                </a:ln>
              </p:spPr>
              <p:txBody>
                <a:bodyPr/>
                <a:lstStyle/>
                <a:p>
                  <a:pPr>
                    <a:tabLst>
                      <a:tab pos="298450" algn="l"/>
                    </a:tabLst>
                  </a:pPr>
                  <a:endParaRPr lang="tr-TR" sz="1600" b="0">
                    <a:latin typeface="Times New Roman" pitchFamily="18" charset="0"/>
                    <a:cs typeface="Times New Roman" pitchFamily="18" charset="0"/>
                  </a:endParaRPr>
                </a:p>
                <a:p>
                  <a:pPr eaLnBrk="0" hangingPunct="0">
                    <a:tabLst>
                      <a:tab pos="298450" algn="l"/>
                    </a:tabLst>
                  </a:pPr>
                  <a:endParaRPr lang="tr-TR" sz="1600" b="0"/>
                </a:p>
              </p:txBody>
            </p:sp>
            <p:sp>
              <p:nvSpPr>
                <p:cNvPr id="27664" name="Rectangle 29"/>
                <p:cNvSpPr>
                  <a:spLocks noChangeArrowheads="1"/>
                </p:cNvSpPr>
                <p:nvPr/>
              </p:nvSpPr>
              <p:spPr bwMode="auto">
                <a:xfrm>
                  <a:off x="0" y="2304"/>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sp>
          <p:nvSpPr>
            <p:cNvPr id="27655" name="Rectangle 30"/>
            <p:cNvSpPr>
              <a:spLocks noChangeArrowheads="1"/>
            </p:cNvSpPr>
            <p:nvPr/>
          </p:nvSpPr>
          <p:spPr bwMode="auto">
            <a:xfrm>
              <a:off x="-3" y="-3"/>
              <a:ext cx="2995" cy="2694"/>
            </a:xfrm>
            <a:prstGeom prst="rect">
              <a:avLst/>
            </a:prstGeom>
            <a:noFill/>
            <a:ln w="9525" cap="sq">
              <a:noFill/>
              <a:miter lim="800000"/>
              <a:headEnd type="none" w="sm" len="sm"/>
              <a:tailEnd type="none" w="sm" len="sm"/>
            </a:ln>
          </p:spPr>
          <p:txBody>
            <a:bodyPr wrap="none">
              <a:spAutoFit/>
            </a:bodyPr>
            <a:lstStyle/>
            <a:p>
              <a:endParaRPr lang="tr-TR"/>
            </a:p>
          </p:txBody>
        </p:sp>
      </p:grpSp>
      <p:sp>
        <p:nvSpPr>
          <p:cNvPr id="27652" name="Text Box 31"/>
          <p:cNvSpPr txBox="1">
            <a:spLocks noChangeArrowheads="1"/>
          </p:cNvSpPr>
          <p:nvPr/>
        </p:nvSpPr>
        <p:spPr bwMode="auto">
          <a:xfrm>
            <a:off x="685800" y="182563"/>
            <a:ext cx="1295400" cy="304800"/>
          </a:xfrm>
          <a:prstGeom prst="rect">
            <a:avLst/>
          </a:prstGeom>
          <a:noFill/>
          <a:ln w="9525">
            <a:noFill/>
            <a:miter lim="800000"/>
            <a:headEnd/>
            <a:tailEnd/>
          </a:ln>
        </p:spPr>
        <p:txBody>
          <a:bodyPr>
            <a:spAutoFit/>
          </a:bodyPr>
          <a:lstStyle/>
          <a:p>
            <a:pPr algn="l">
              <a:spcBef>
                <a:spcPct val="50000"/>
              </a:spcBef>
            </a:pPr>
            <a:endParaRPr lang="en-US" sz="1400" b="0">
              <a:latin typeface="Arial Black" pitchFamily="34" charset="0"/>
            </a:endParaRPr>
          </a:p>
        </p:txBody>
      </p:sp>
      <p:sp>
        <p:nvSpPr>
          <p:cNvPr id="27653" name="Rectangle 32"/>
          <p:cNvSpPr>
            <a:spLocks noChangeArrowheads="1"/>
          </p:cNvSpPr>
          <p:nvPr/>
        </p:nvSpPr>
        <p:spPr bwMode="auto">
          <a:xfrm>
            <a:off x="107950" y="1"/>
            <a:ext cx="9036050" cy="6715147"/>
          </a:xfrm>
          <a:prstGeom prst="rect">
            <a:avLst/>
          </a:prstGeom>
          <a:noFill/>
          <a:ln w="9525">
            <a:noFill/>
            <a:miter lim="800000"/>
            <a:headEnd/>
            <a:tailEnd/>
          </a:ln>
        </p:spPr>
        <p:txBody>
          <a:bodyPr wrap="square" bIns="0">
            <a:spAutoFit/>
          </a:bodyPr>
          <a:lstStyle/>
          <a:p>
            <a:r>
              <a:rPr lang="tr-TR" sz="1600" dirty="0">
                <a:solidFill>
                  <a:srgbClr val="00B0F0"/>
                </a:solidFill>
                <a:cs typeface="Times New Roman" pitchFamily="18" charset="0"/>
              </a:rPr>
              <a:t>Örnek 6: Serbest Meslek Kazancının Yanı Sıra Ücret Ve Menkul Sermaye İradı </a:t>
            </a:r>
            <a:r>
              <a:rPr lang="tr-TR" sz="1600" dirty="0" smtClean="0">
                <a:solidFill>
                  <a:srgbClr val="00B0F0"/>
                </a:solidFill>
                <a:cs typeface="Times New Roman" pitchFamily="18" charset="0"/>
              </a:rPr>
              <a:t>Elde </a:t>
            </a:r>
            <a:r>
              <a:rPr lang="tr-TR" sz="1600" dirty="0">
                <a:solidFill>
                  <a:srgbClr val="00B0F0"/>
                </a:solidFill>
                <a:cs typeface="Times New Roman" pitchFamily="18" charset="0"/>
              </a:rPr>
              <a:t>Bir Mükellefin Beyanı </a:t>
            </a:r>
          </a:p>
          <a:p>
            <a:endParaRPr lang="tr-TR" sz="1600" dirty="0"/>
          </a:p>
          <a:p>
            <a:r>
              <a:rPr lang="tr-TR" sz="1600" dirty="0"/>
              <a:t>Doktor Masum ÖZCAN, Özel Ankara Hastanesinde çalışmaktadır. Aynı zamanda Sıhhiye’de bulunan muayenehanesinde serbest meslek faaliyetini icra etmektedir. </a:t>
            </a:r>
            <a:r>
              <a:rPr lang="tr-TR" sz="1600" dirty="0" smtClean="0"/>
              <a:t>2013 </a:t>
            </a:r>
            <a:r>
              <a:rPr lang="tr-TR" sz="1600" dirty="0"/>
              <a:t>yılında elde etmiş olduğu gelirlerin yıllık gayri safi tutarları toplamı aşağıdaki gibidir.</a:t>
            </a:r>
          </a:p>
          <a:p>
            <a:r>
              <a:rPr lang="tr-TR" sz="1600" dirty="0"/>
              <a:t> </a:t>
            </a:r>
          </a:p>
          <a:p>
            <a:r>
              <a:rPr lang="tr-TR" sz="1600" dirty="0"/>
              <a:t>Ücret geliri					:         150.000 TL</a:t>
            </a:r>
          </a:p>
          <a:p>
            <a:r>
              <a:rPr lang="tr-TR" sz="1600" dirty="0"/>
              <a:t>Serbest Meslek Kazancı				:           90.000 TL</a:t>
            </a:r>
          </a:p>
          <a:p>
            <a:r>
              <a:rPr lang="tr-TR" sz="1600" dirty="0"/>
              <a:t>Mevduat Faiz Geliri				</a:t>
            </a:r>
            <a:r>
              <a:rPr lang="tr-TR" sz="1600" dirty="0" smtClean="0"/>
              <a:t>:         </a:t>
            </a:r>
            <a:r>
              <a:rPr lang="tr-TR" sz="1600" dirty="0"/>
              <a:t>350.000 TL</a:t>
            </a:r>
          </a:p>
          <a:p>
            <a:r>
              <a:rPr lang="tr-TR" sz="1600" dirty="0"/>
              <a:t>Gayrimenkul Sermaye İradı (Basit Usulde		</a:t>
            </a:r>
          </a:p>
          <a:p>
            <a:r>
              <a:rPr lang="tr-TR" sz="1600" dirty="0"/>
              <a:t>Mükellefe Kiraya Verilen İşyerinden)			:             1.200 TL	</a:t>
            </a:r>
          </a:p>
          <a:p>
            <a:r>
              <a:rPr lang="tr-TR" sz="1600" dirty="0"/>
              <a:t>TOPLAM						:         591.200 TL</a:t>
            </a:r>
          </a:p>
          <a:p>
            <a:endParaRPr lang="tr-TR" sz="1600" dirty="0">
              <a:solidFill>
                <a:srgbClr val="000000"/>
              </a:solidFill>
              <a:cs typeface="Times New Roman" pitchFamily="18" charset="0"/>
            </a:endParaRPr>
          </a:p>
          <a:p>
            <a:r>
              <a:rPr lang="tr-TR" sz="1600" dirty="0" smtClean="0">
                <a:solidFill>
                  <a:srgbClr val="00B0F0"/>
                </a:solidFill>
                <a:cs typeface="Times New Roman" pitchFamily="18" charset="0"/>
              </a:rPr>
              <a:t>ÇÖZÜM</a:t>
            </a:r>
            <a:r>
              <a:rPr lang="tr-TR" sz="1600" dirty="0">
                <a:solidFill>
                  <a:srgbClr val="00B0F0"/>
                </a:solidFill>
                <a:cs typeface="Times New Roman" pitchFamily="18" charset="0"/>
              </a:rPr>
              <a:t>: </a:t>
            </a:r>
            <a:r>
              <a:rPr lang="tr-TR" sz="1600" dirty="0"/>
              <a:t>Mükellef Masum ÖZCAN serbest meslek kazancı nedeniyle yıllık gelir vergisi beyannamesi vermek zorundadır. Elde edilen gelir unsurları tek tek irdelendiğinde beyannameye dahil edilmeyecek kazanç ve iratlar ise şunlardır.</a:t>
            </a:r>
          </a:p>
          <a:p>
            <a:r>
              <a:rPr lang="tr-TR" sz="1600" dirty="0" smtClean="0"/>
              <a:t>Mükellef </a:t>
            </a:r>
            <a:r>
              <a:rPr lang="tr-TR" sz="1600" dirty="0">
                <a:solidFill>
                  <a:srgbClr val="00B0F0"/>
                </a:solidFill>
              </a:rPr>
              <a:t>ücret geliri</a:t>
            </a:r>
            <a:r>
              <a:rPr lang="tr-TR" sz="1600" dirty="0"/>
              <a:t>nin tamamı tek işverenden elde edilmiş ve gelir vergisi kesintisine tabi tutulmuştur. Bu durumda ücret geliri tutarına bakılmaksızın Gelir Vergisi Kanunun 86/1-b maddesi gereğince verilecek </a:t>
            </a:r>
            <a:r>
              <a:rPr lang="tr-TR" sz="1600" dirty="0">
                <a:solidFill>
                  <a:srgbClr val="00B0F0"/>
                </a:solidFill>
              </a:rPr>
              <a:t>beyannameye dahil edilmeyecektir.</a:t>
            </a:r>
          </a:p>
          <a:p>
            <a:r>
              <a:rPr lang="tr-TR" sz="1600" dirty="0" smtClean="0"/>
              <a:t>Aynı </a:t>
            </a:r>
            <a:r>
              <a:rPr lang="tr-TR" sz="1600" dirty="0"/>
              <a:t>şekilde </a:t>
            </a:r>
            <a:r>
              <a:rPr lang="tr-TR" sz="1600" dirty="0">
                <a:solidFill>
                  <a:srgbClr val="00B0F0"/>
                </a:solidFill>
              </a:rPr>
              <a:t>mevduat faizleri </a:t>
            </a:r>
            <a:r>
              <a:rPr lang="tr-TR" sz="1600" dirty="0"/>
              <a:t>de Gelir Vergisi Kanunun Geçici 67 inci maddesine göre </a:t>
            </a:r>
            <a:r>
              <a:rPr lang="tr-TR" sz="1600" dirty="0" err="1"/>
              <a:t>tevkifata</a:t>
            </a:r>
            <a:r>
              <a:rPr lang="tr-TR" sz="1600" dirty="0"/>
              <a:t> tabi olduğundan </a:t>
            </a:r>
            <a:r>
              <a:rPr lang="tr-TR" sz="1600" dirty="0">
                <a:solidFill>
                  <a:srgbClr val="00B0F0"/>
                </a:solidFill>
              </a:rPr>
              <a:t>beyan dışı kalacaktır</a:t>
            </a:r>
            <a:r>
              <a:rPr lang="tr-TR" sz="1600" dirty="0"/>
              <a:t>.</a:t>
            </a:r>
          </a:p>
          <a:p>
            <a:r>
              <a:rPr lang="tr-TR" sz="1600" dirty="0"/>
              <a:t> </a:t>
            </a:r>
          </a:p>
          <a:p>
            <a:r>
              <a:rPr lang="tr-TR" sz="1600" dirty="0"/>
              <a:t>Basit usulde mükellefe kiraya verilen işyerinden elde edilen 1.200 TL tutarındaki gayrimenkul sermaye iradı daha önce </a:t>
            </a:r>
            <a:r>
              <a:rPr lang="tr-TR" sz="1600" dirty="0" err="1"/>
              <a:t>tevkifata</a:t>
            </a:r>
            <a:r>
              <a:rPr lang="tr-TR" sz="1600" dirty="0"/>
              <a:t> ve istisnaya konu olmadığından ve </a:t>
            </a:r>
            <a:r>
              <a:rPr lang="tr-TR" sz="1600" dirty="0" smtClean="0"/>
              <a:t>1.390 </a:t>
            </a:r>
            <a:r>
              <a:rPr lang="tr-TR" sz="1600" dirty="0"/>
              <a:t>TL’lik beyan sınırının altında kaldığından Gelir Vergisi Kanunu’nun 86/1-d bendine göre </a:t>
            </a:r>
            <a:r>
              <a:rPr lang="tr-TR" sz="1600" dirty="0">
                <a:solidFill>
                  <a:srgbClr val="00B0F0"/>
                </a:solidFill>
              </a:rPr>
              <a:t>beyan edilmeyecektir.</a:t>
            </a:r>
          </a:p>
        </p:txBody>
      </p:sp>
    </p:spTree>
  </p:cSld>
  <p:clrMapOvr>
    <a:masterClrMapping/>
  </p:clrMapOvr>
  <p:transition>
    <p:cover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154" name="2 Slayt Numarası Yer Tutucusu"/>
          <p:cNvSpPr>
            <a:spLocks noGrp="1"/>
          </p:cNvSpPr>
          <p:nvPr>
            <p:ph type="sldNum" sz="quarter" idx="12"/>
          </p:nvPr>
        </p:nvSpPr>
        <p:spPr/>
        <p:txBody>
          <a:bodyPr/>
          <a:lstStyle/>
          <a:p>
            <a:pPr>
              <a:defRPr/>
            </a:pPr>
            <a:fld id="{F1187F92-699F-41F9-B619-D1AC2B1FF191}" type="slidenum">
              <a:rPr lang="tr-TR"/>
              <a:pPr>
                <a:defRPr/>
              </a:pPr>
              <a:t>15</a:t>
            </a:fld>
            <a:endParaRPr lang="tr-TR"/>
          </a:p>
        </p:txBody>
      </p:sp>
      <p:grpSp>
        <p:nvGrpSpPr>
          <p:cNvPr id="28675" name="Group 7"/>
          <p:cNvGrpSpPr>
            <a:grpSpLocks/>
          </p:cNvGrpSpPr>
          <p:nvPr/>
        </p:nvGrpSpPr>
        <p:grpSpPr bwMode="auto">
          <a:xfrm>
            <a:off x="914400" y="1295400"/>
            <a:ext cx="7924800" cy="4276725"/>
            <a:chOff x="-3" y="-3"/>
            <a:chExt cx="2995" cy="2694"/>
          </a:xfrm>
        </p:grpSpPr>
        <p:grpSp>
          <p:nvGrpSpPr>
            <p:cNvPr id="28678" name="Group 8"/>
            <p:cNvGrpSpPr>
              <a:grpSpLocks/>
            </p:cNvGrpSpPr>
            <p:nvPr/>
          </p:nvGrpSpPr>
          <p:grpSpPr bwMode="auto">
            <a:xfrm>
              <a:off x="0" y="0"/>
              <a:ext cx="2989" cy="2688"/>
              <a:chOff x="0" y="0"/>
              <a:chExt cx="2989" cy="2688"/>
            </a:xfrm>
          </p:grpSpPr>
          <p:grpSp>
            <p:nvGrpSpPr>
              <p:cNvPr id="28680" name="Group 9"/>
              <p:cNvGrpSpPr>
                <a:grpSpLocks/>
              </p:cNvGrpSpPr>
              <p:nvPr/>
            </p:nvGrpSpPr>
            <p:grpSpPr bwMode="auto">
              <a:xfrm>
                <a:off x="0" y="0"/>
                <a:ext cx="2989" cy="384"/>
                <a:chOff x="0" y="0"/>
                <a:chExt cx="2989" cy="384"/>
              </a:xfrm>
            </p:grpSpPr>
            <p:sp>
              <p:nvSpPr>
                <p:cNvPr id="28699" name="Rectangle 10"/>
                <p:cNvSpPr>
                  <a:spLocks noChangeArrowheads="1"/>
                </p:cNvSpPr>
                <p:nvPr/>
              </p:nvSpPr>
              <p:spPr bwMode="auto">
                <a:xfrm>
                  <a:off x="43" y="0"/>
                  <a:ext cx="2903" cy="384"/>
                </a:xfrm>
                <a:prstGeom prst="rect">
                  <a:avLst/>
                </a:prstGeom>
                <a:noFill/>
                <a:ln w="12700" cap="sq">
                  <a:noFill/>
                  <a:miter lim="800000"/>
                  <a:headEnd type="none" w="sm" len="sm"/>
                  <a:tailEnd type="none" w="sm" len="sm"/>
                </a:ln>
              </p:spPr>
              <p:txBody>
                <a:bodyPr/>
                <a:lstStyle/>
                <a:p>
                  <a:pPr eaLnBrk="0" hangingPunct="0"/>
                  <a:endParaRPr lang="en-US" sz="2000"/>
                </a:p>
              </p:txBody>
            </p:sp>
            <p:sp>
              <p:nvSpPr>
                <p:cNvPr id="28700" name="Rectangle 11"/>
                <p:cNvSpPr>
                  <a:spLocks noChangeArrowheads="1"/>
                </p:cNvSpPr>
                <p:nvPr/>
              </p:nvSpPr>
              <p:spPr bwMode="auto">
                <a:xfrm>
                  <a:off x="0" y="0"/>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28681" name="Group 12"/>
              <p:cNvGrpSpPr>
                <a:grpSpLocks/>
              </p:cNvGrpSpPr>
              <p:nvPr/>
            </p:nvGrpSpPr>
            <p:grpSpPr bwMode="auto">
              <a:xfrm>
                <a:off x="0" y="384"/>
                <a:ext cx="2989" cy="384"/>
                <a:chOff x="0" y="384"/>
                <a:chExt cx="2989" cy="384"/>
              </a:xfrm>
            </p:grpSpPr>
            <p:sp>
              <p:nvSpPr>
                <p:cNvPr id="28697" name="Rectangle 13"/>
                <p:cNvSpPr>
                  <a:spLocks noChangeArrowheads="1"/>
                </p:cNvSpPr>
                <p:nvPr/>
              </p:nvSpPr>
              <p:spPr bwMode="auto">
                <a:xfrm>
                  <a:off x="43" y="384"/>
                  <a:ext cx="2903" cy="384"/>
                </a:xfrm>
                <a:prstGeom prst="rect">
                  <a:avLst/>
                </a:prstGeom>
                <a:noFill/>
                <a:ln w="12700" cap="sq">
                  <a:noFill/>
                  <a:miter lim="800000"/>
                  <a:headEnd type="none" w="sm" len="sm"/>
                  <a:tailEnd type="none" w="sm" len="sm"/>
                </a:ln>
              </p:spPr>
              <p:txBody>
                <a:bodyPr/>
                <a:lstStyle/>
                <a:p>
                  <a:pPr>
                    <a:tabLst>
                      <a:tab pos="209550" algn="l"/>
                    </a:tabLst>
                  </a:pPr>
                  <a:endParaRPr lang="en-US" sz="2400"/>
                </a:p>
              </p:txBody>
            </p:sp>
            <p:sp>
              <p:nvSpPr>
                <p:cNvPr id="28698" name="Rectangle 14"/>
                <p:cNvSpPr>
                  <a:spLocks noChangeArrowheads="1"/>
                </p:cNvSpPr>
                <p:nvPr/>
              </p:nvSpPr>
              <p:spPr bwMode="auto">
                <a:xfrm>
                  <a:off x="0" y="384"/>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28682" name="Group 15"/>
              <p:cNvGrpSpPr>
                <a:grpSpLocks/>
              </p:cNvGrpSpPr>
              <p:nvPr/>
            </p:nvGrpSpPr>
            <p:grpSpPr bwMode="auto">
              <a:xfrm>
                <a:off x="0" y="768"/>
                <a:ext cx="2989" cy="384"/>
                <a:chOff x="0" y="768"/>
                <a:chExt cx="2989" cy="384"/>
              </a:xfrm>
            </p:grpSpPr>
            <p:sp>
              <p:nvSpPr>
                <p:cNvPr id="28695" name="Rectangle 16"/>
                <p:cNvSpPr>
                  <a:spLocks noChangeArrowheads="1"/>
                </p:cNvSpPr>
                <p:nvPr/>
              </p:nvSpPr>
              <p:spPr bwMode="auto">
                <a:xfrm>
                  <a:off x="43" y="768"/>
                  <a:ext cx="2903" cy="384"/>
                </a:xfrm>
                <a:prstGeom prst="rect">
                  <a:avLst/>
                </a:prstGeom>
                <a:noFill/>
                <a:ln w="12700" cap="sq">
                  <a:noFill/>
                  <a:miter lim="800000"/>
                  <a:headEnd type="none" w="sm" len="sm"/>
                  <a:tailEnd type="none" w="sm" len="sm"/>
                </a:ln>
              </p:spPr>
              <p:txBody>
                <a:bodyPr/>
                <a:lstStyle/>
                <a:p>
                  <a:pPr marL="292100" indent="-292100" eaLnBrk="0" hangingPunct="0">
                    <a:tabLst>
                      <a:tab pos="292100" algn="l"/>
                      <a:tab pos="298450" algn="l"/>
                    </a:tabLst>
                  </a:pPr>
                  <a:endParaRPr lang="en-US" sz="1600"/>
                </a:p>
              </p:txBody>
            </p:sp>
            <p:sp>
              <p:nvSpPr>
                <p:cNvPr id="28696" name="Rectangle 17"/>
                <p:cNvSpPr>
                  <a:spLocks noChangeArrowheads="1"/>
                </p:cNvSpPr>
                <p:nvPr/>
              </p:nvSpPr>
              <p:spPr bwMode="auto">
                <a:xfrm>
                  <a:off x="0" y="768"/>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28683" name="Group 18"/>
              <p:cNvGrpSpPr>
                <a:grpSpLocks/>
              </p:cNvGrpSpPr>
              <p:nvPr/>
            </p:nvGrpSpPr>
            <p:grpSpPr bwMode="auto">
              <a:xfrm>
                <a:off x="0" y="1152"/>
                <a:ext cx="2989" cy="384"/>
                <a:chOff x="0" y="1152"/>
                <a:chExt cx="2989" cy="384"/>
              </a:xfrm>
            </p:grpSpPr>
            <p:sp>
              <p:nvSpPr>
                <p:cNvPr id="28693" name="Rectangle 19"/>
                <p:cNvSpPr>
                  <a:spLocks noChangeArrowheads="1"/>
                </p:cNvSpPr>
                <p:nvPr/>
              </p:nvSpPr>
              <p:spPr bwMode="auto">
                <a:xfrm>
                  <a:off x="43" y="1152"/>
                  <a:ext cx="2903" cy="384"/>
                </a:xfrm>
                <a:prstGeom prst="rect">
                  <a:avLst/>
                </a:prstGeom>
                <a:noFill/>
                <a:ln w="12700" cap="sq">
                  <a:noFill/>
                  <a:miter lim="800000"/>
                  <a:headEnd type="none" w="sm" len="sm"/>
                  <a:tailEnd type="none" w="sm" len="sm"/>
                </a:ln>
              </p:spPr>
              <p:txBody>
                <a:bodyPr/>
                <a:lstStyle/>
                <a:p>
                  <a:pPr eaLnBrk="0" hangingPunct="0">
                    <a:tabLst>
                      <a:tab pos="298450" algn="l"/>
                    </a:tabLst>
                  </a:pPr>
                  <a:endParaRPr lang="en-US" sz="1600"/>
                </a:p>
              </p:txBody>
            </p:sp>
            <p:sp>
              <p:nvSpPr>
                <p:cNvPr id="28694" name="Rectangle 20"/>
                <p:cNvSpPr>
                  <a:spLocks noChangeArrowheads="1"/>
                </p:cNvSpPr>
                <p:nvPr/>
              </p:nvSpPr>
              <p:spPr bwMode="auto">
                <a:xfrm>
                  <a:off x="0" y="1152"/>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28684" name="Group 21"/>
              <p:cNvGrpSpPr>
                <a:grpSpLocks/>
              </p:cNvGrpSpPr>
              <p:nvPr/>
            </p:nvGrpSpPr>
            <p:grpSpPr bwMode="auto">
              <a:xfrm>
                <a:off x="0" y="1536"/>
                <a:ext cx="2989" cy="384"/>
                <a:chOff x="0" y="1536"/>
                <a:chExt cx="2989" cy="384"/>
              </a:xfrm>
            </p:grpSpPr>
            <p:sp>
              <p:nvSpPr>
                <p:cNvPr id="28691" name="Rectangle 22"/>
                <p:cNvSpPr>
                  <a:spLocks noChangeArrowheads="1"/>
                </p:cNvSpPr>
                <p:nvPr/>
              </p:nvSpPr>
              <p:spPr bwMode="auto">
                <a:xfrm>
                  <a:off x="43" y="1536"/>
                  <a:ext cx="2903" cy="384"/>
                </a:xfrm>
                <a:prstGeom prst="rect">
                  <a:avLst/>
                </a:prstGeom>
                <a:noFill/>
                <a:ln w="12700" cap="sq">
                  <a:noFill/>
                  <a:miter lim="800000"/>
                  <a:headEnd type="none" w="sm" len="sm"/>
                  <a:tailEnd type="none" w="sm" len="sm"/>
                </a:ln>
              </p:spPr>
              <p:txBody>
                <a:bodyPr/>
                <a:lstStyle/>
                <a:p>
                  <a:pPr algn="l">
                    <a:tabLst>
                      <a:tab pos="298450" algn="l"/>
                    </a:tabLst>
                  </a:pPr>
                  <a:r>
                    <a:rPr lang="tr-TR" sz="1600"/>
                    <a:t>	</a:t>
                  </a:r>
                </a:p>
              </p:txBody>
            </p:sp>
            <p:sp>
              <p:nvSpPr>
                <p:cNvPr id="28692" name="Rectangle 23"/>
                <p:cNvSpPr>
                  <a:spLocks noChangeArrowheads="1"/>
                </p:cNvSpPr>
                <p:nvPr/>
              </p:nvSpPr>
              <p:spPr bwMode="auto">
                <a:xfrm>
                  <a:off x="0" y="1536"/>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28685" name="Group 24"/>
              <p:cNvGrpSpPr>
                <a:grpSpLocks/>
              </p:cNvGrpSpPr>
              <p:nvPr/>
            </p:nvGrpSpPr>
            <p:grpSpPr bwMode="auto">
              <a:xfrm>
                <a:off x="0" y="1920"/>
                <a:ext cx="2989" cy="384"/>
                <a:chOff x="0" y="1920"/>
                <a:chExt cx="2989" cy="384"/>
              </a:xfrm>
            </p:grpSpPr>
            <p:sp>
              <p:nvSpPr>
                <p:cNvPr id="28689" name="Rectangle 25"/>
                <p:cNvSpPr>
                  <a:spLocks noChangeArrowheads="1"/>
                </p:cNvSpPr>
                <p:nvPr/>
              </p:nvSpPr>
              <p:spPr bwMode="auto">
                <a:xfrm>
                  <a:off x="43" y="1920"/>
                  <a:ext cx="2903" cy="384"/>
                </a:xfrm>
                <a:prstGeom prst="rect">
                  <a:avLst/>
                </a:prstGeom>
                <a:noFill/>
                <a:ln w="12700" cap="sq">
                  <a:noFill/>
                  <a:miter lim="800000"/>
                  <a:headEnd type="none" w="sm" len="sm"/>
                  <a:tailEnd type="none" w="sm" len="sm"/>
                </a:ln>
              </p:spPr>
              <p:txBody>
                <a:bodyPr/>
                <a:lstStyle/>
                <a:p>
                  <a:pPr eaLnBrk="0" hangingPunct="0">
                    <a:tabLst>
                      <a:tab pos="298450" algn="l"/>
                    </a:tabLst>
                  </a:pPr>
                  <a:endParaRPr lang="en-US" sz="2400"/>
                </a:p>
              </p:txBody>
            </p:sp>
            <p:sp>
              <p:nvSpPr>
                <p:cNvPr id="28690" name="Rectangle 26"/>
                <p:cNvSpPr>
                  <a:spLocks noChangeArrowheads="1"/>
                </p:cNvSpPr>
                <p:nvPr/>
              </p:nvSpPr>
              <p:spPr bwMode="auto">
                <a:xfrm>
                  <a:off x="0" y="1920"/>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28686" name="Group 27"/>
              <p:cNvGrpSpPr>
                <a:grpSpLocks/>
              </p:cNvGrpSpPr>
              <p:nvPr/>
            </p:nvGrpSpPr>
            <p:grpSpPr bwMode="auto">
              <a:xfrm>
                <a:off x="0" y="2304"/>
                <a:ext cx="2989" cy="384"/>
                <a:chOff x="0" y="2304"/>
                <a:chExt cx="2989" cy="384"/>
              </a:xfrm>
            </p:grpSpPr>
            <p:sp>
              <p:nvSpPr>
                <p:cNvPr id="28687" name="Rectangle 28"/>
                <p:cNvSpPr>
                  <a:spLocks noChangeArrowheads="1"/>
                </p:cNvSpPr>
                <p:nvPr/>
              </p:nvSpPr>
              <p:spPr bwMode="auto">
                <a:xfrm>
                  <a:off x="43" y="2304"/>
                  <a:ext cx="2903" cy="384"/>
                </a:xfrm>
                <a:prstGeom prst="rect">
                  <a:avLst/>
                </a:prstGeom>
                <a:noFill/>
                <a:ln w="12700" cap="sq">
                  <a:noFill/>
                  <a:miter lim="800000"/>
                  <a:headEnd type="none" w="sm" len="sm"/>
                  <a:tailEnd type="none" w="sm" len="sm"/>
                </a:ln>
              </p:spPr>
              <p:txBody>
                <a:bodyPr/>
                <a:lstStyle/>
                <a:p>
                  <a:pPr>
                    <a:tabLst>
                      <a:tab pos="298450" algn="l"/>
                    </a:tabLst>
                  </a:pPr>
                  <a:endParaRPr lang="tr-TR" sz="1600">
                    <a:cs typeface="Times New Roman" pitchFamily="18" charset="0"/>
                  </a:endParaRPr>
                </a:p>
                <a:p>
                  <a:pPr eaLnBrk="0" hangingPunct="0">
                    <a:tabLst>
                      <a:tab pos="298450" algn="l"/>
                    </a:tabLst>
                  </a:pPr>
                  <a:endParaRPr lang="tr-TR" sz="1600"/>
                </a:p>
              </p:txBody>
            </p:sp>
            <p:sp>
              <p:nvSpPr>
                <p:cNvPr id="28688" name="Rectangle 29"/>
                <p:cNvSpPr>
                  <a:spLocks noChangeArrowheads="1"/>
                </p:cNvSpPr>
                <p:nvPr/>
              </p:nvSpPr>
              <p:spPr bwMode="auto">
                <a:xfrm>
                  <a:off x="0" y="2304"/>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sp>
          <p:nvSpPr>
            <p:cNvPr id="28679" name="Rectangle 30"/>
            <p:cNvSpPr>
              <a:spLocks noChangeArrowheads="1"/>
            </p:cNvSpPr>
            <p:nvPr/>
          </p:nvSpPr>
          <p:spPr bwMode="auto">
            <a:xfrm>
              <a:off x="-3" y="-3"/>
              <a:ext cx="2995" cy="2694"/>
            </a:xfrm>
            <a:prstGeom prst="rect">
              <a:avLst/>
            </a:prstGeom>
            <a:noFill/>
            <a:ln w="9525" cap="sq">
              <a:noFill/>
              <a:miter lim="800000"/>
              <a:headEnd type="none" w="sm" len="sm"/>
              <a:tailEnd type="none" w="sm" len="sm"/>
            </a:ln>
          </p:spPr>
          <p:txBody>
            <a:bodyPr wrap="none">
              <a:spAutoFit/>
            </a:bodyPr>
            <a:lstStyle/>
            <a:p>
              <a:endParaRPr lang="tr-TR"/>
            </a:p>
          </p:txBody>
        </p:sp>
      </p:grpSp>
      <p:sp>
        <p:nvSpPr>
          <p:cNvPr id="28676" name="Text Box 31"/>
          <p:cNvSpPr txBox="1">
            <a:spLocks noChangeArrowheads="1"/>
          </p:cNvSpPr>
          <p:nvPr/>
        </p:nvSpPr>
        <p:spPr bwMode="auto">
          <a:xfrm>
            <a:off x="685800" y="182563"/>
            <a:ext cx="1295400" cy="304800"/>
          </a:xfrm>
          <a:prstGeom prst="rect">
            <a:avLst/>
          </a:prstGeom>
          <a:noFill/>
          <a:ln w="9525">
            <a:noFill/>
            <a:miter lim="800000"/>
            <a:headEnd/>
            <a:tailEnd/>
          </a:ln>
        </p:spPr>
        <p:txBody>
          <a:bodyPr>
            <a:spAutoFit/>
          </a:bodyPr>
          <a:lstStyle/>
          <a:p>
            <a:pPr algn="l">
              <a:spcBef>
                <a:spcPct val="50000"/>
              </a:spcBef>
            </a:pPr>
            <a:endParaRPr lang="en-US" sz="1400" b="0">
              <a:latin typeface="Arial Black" pitchFamily="34" charset="0"/>
            </a:endParaRPr>
          </a:p>
        </p:txBody>
      </p:sp>
      <p:sp>
        <p:nvSpPr>
          <p:cNvPr id="49157" name="Rectangle 32"/>
          <p:cNvSpPr>
            <a:spLocks noChangeArrowheads="1"/>
          </p:cNvSpPr>
          <p:nvPr/>
        </p:nvSpPr>
        <p:spPr bwMode="auto">
          <a:xfrm>
            <a:off x="107950" y="620713"/>
            <a:ext cx="8928100" cy="4708525"/>
          </a:xfrm>
          <a:prstGeom prst="rect">
            <a:avLst/>
          </a:prstGeom>
          <a:noFill/>
          <a:ln w="9525">
            <a:noFill/>
            <a:miter lim="800000"/>
            <a:headEnd/>
            <a:tailEnd/>
          </a:ln>
        </p:spPr>
        <p:txBody>
          <a:bodyPr>
            <a:spAutoFit/>
          </a:bodyPr>
          <a:lstStyle/>
          <a:p>
            <a:pPr indent="449263">
              <a:defRPr/>
            </a:pPr>
            <a:endParaRPr lang="tr-TR" sz="1200" b="0" dirty="0">
              <a:latin typeface="Times New Roman" pitchFamily="18" charset="0"/>
            </a:endParaRPr>
          </a:p>
          <a:p>
            <a:pPr>
              <a:defRPr/>
            </a:pPr>
            <a:r>
              <a:rPr lang="tr-TR" sz="1600" u="sng" dirty="0">
                <a:solidFill>
                  <a:srgbClr val="00B0F0"/>
                </a:solidFill>
                <a:latin typeface="Arial" charset="0"/>
              </a:rPr>
              <a:t>Örnek 7 :</a:t>
            </a:r>
            <a:r>
              <a:rPr lang="tr-TR" sz="1600" dirty="0">
                <a:latin typeface="Arial" charset="0"/>
              </a:rPr>
              <a:t>Avukat Ahmet beyin 2012 yılı içinde elde etmiş olduğu serbest meslek kazancının yanı sıra tamamı tevkif yoluyla vergilendirilmiş iki işverenden ücret geliri ile yine tamamı tevkif yoluyla vergilendirilmiş işyeri kira geliri bulunmaktadır.</a:t>
            </a:r>
          </a:p>
          <a:p>
            <a:pPr>
              <a:defRPr/>
            </a:pPr>
            <a:r>
              <a:rPr lang="tr-TR" sz="1600" dirty="0">
                <a:latin typeface="Arial" charset="0"/>
              </a:rPr>
              <a:t> </a:t>
            </a:r>
          </a:p>
          <a:p>
            <a:pPr>
              <a:buClr>
                <a:srgbClr val="C00000"/>
              </a:buClr>
              <a:buFont typeface="Wingdings" pitchFamily="2" charset="2"/>
              <a:buChar char="Ø"/>
              <a:defRPr/>
            </a:pPr>
            <a:r>
              <a:rPr lang="tr-TR" sz="1600" dirty="0">
                <a:latin typeface="Arial" charset="0"/>
              </a:rPr>
              <a:t> Serbest meslek kazancı 		75.000 TL</a:t>
            </a:r>
          </a:p>
          <a:p>
            <a:pPr>
              <a:buClr>
                <a:srgbClr val="C00000"/>
              </a:buClr>
              <a:buFont typeface="Wingdings" pitchFamily="2" charset="2"/>
              <a:buChar char="Ø"/>
              <a:defRPr/>
            </a:pPr>
            <a:r>
              <a:rPr lang="tr-TR" sz="1600" dirty="0">
                <a:latin typeface="Arial" charset="0"/>
              </a:rPr>
              <a:t> Birinci işverenden alınan ücret 	90.000 TL</a:t>
            </a:r>
          </a:p>
          <a:p>
            <a:pPr>
              <a:buClr>
                <a:srgbClr val="C00000"/>
              </a:buClr>
              <a:buFont typeface="Wingdings" pitchFamily="2" charset="2"/>
              <a:buChar char="Ø"/>
              <a:defRPr/>
            </a:pPr>
            <a:r>
              <a:rPr lang="tr-TR" sz="1600" dirty="0">
                <a:latin typeface="Arial" charset="0"/>
              </a:rPr>
              <a:t> İkinci işverenden alınan ücret 	24.000 TL</a:t>
            </a:r>
          </a:p>
          <a:p>
            <a:pPr>
              <a:buClr>
                <a:srgbClr val="C00000"/>
              </a:buClr>
              <a:buFont typeface="Wingdings" pitchFamily="2" charset="2"/>
              <a:buChar char="Ø"/>
              <a:defRPr/>
            </a:pPr>
            <a:r>
              <a:rPr lang="tr-TR" sz="1600" dirty="0">
                <a:latin typeface="Arial" charset="0"/>
              </a:rPr>
              <a:t> İşyeri kira geliri (Brüt) 		35.000 TL</a:t>
            </a:r>
          </a:p>
          <a:p>
            <a:pPr>
              <a:defRPr/>
            </a:pPr>
            <a:r>
              <a:rPr lang="tr-TR" sz="1600" dirty="0">
                <a:latin typeface="Arial" charset="0"/>
              </a:rPr>
              <a:t> </a:t>
            </a:r>
          </a:p>
          <a:p>
            <a:pPr>
              <a:defRPr/>
            </a:pPr>
            <a:r>
              <a:rPr lang="tr-TR" sz="1600" dirty="0">
                <a:latin typeface="Arial" charset="0"/>
              </a:rPr>
              <a:t>Mükellef elde etmiş olduğu serbest meslek kazancı nedeniyle mutlaka beyanname vermek zorundadır.</a:t>
            </a:r>
          </a:p>
          <a:p>
            <a:pPr>
              <a:defRPr/>
            </a:pPr>
            <a:r>
              <a:rPr lang="tr-TR" sz="1600" dirty="0">
                <a:latin typeface="Arial" charset="0"/>
              </a:rPr>
              <a:t> </a:t>
            </a:r>
          </a:p>
          <a:p>
            <a:pPr>
              <a:defRPr/>
            </a:pPr>
            <a:r>
              <a:rPr lang="tr-TR" sz="1600" dirty="0">
                <a:latin typeface="Arial" charset="0"/>
              </a:rPr>
              <a:t>Birinci işverenden alınan hariç, ikinci işverenden alınan ücret geliri </a:t>
            </a:r>
            <a:r>
              <a:rPr lang="tr-TR" sz="1600" dirty="0" smtClean="0">
                <a:latin typeface="Arial" charset="0"/>
              </a:rPr>
              <a:t>26.000 </a:t>
            </a:r>
            <a:r>
              <a:rPr lang="tr-TR" sz="1600" dirty="0">
                <a:latin typeface="Arial" charset="0"/>
              </a:rPr>
              <a:t>TL’lik beyan sınırını aşmadığından ücret gelirleri beyannameye dahil edilmeyecektir. </a:t>
            </a:r>
          </a:p>
          <a:p>
            <a:pPr>
              <a:defRPr/>
            </a:pPr>
            <a:r>
              <a:rPr lang="tr-TR" sz="1600" dirty="0">
                <a:latin typeface="Arial" charset="0"/>
              </a:rPr>
              <a:t>	</a:t>
            </a:r>
          </a:p>
          <a:p>
            <a:pPr>
              <a:defRPr/>
            </a:pPr>
            <a:r>
              <a:rPr lang="tr-TR" sz="1600" dirty="0">
                <a:latin typeface="Arial" charset="0"/>
              </a:rPr>
              <a:t>Serbest meslek kazancı ve işyeri kira geliri tutarının toplamı olan 110.000 TL, </a:t>
            </a:r>
            <a:r>
              <a:rPr lang="tr-TR" sz="1600" dirty="0" smtClean="0">
                <a:latin typeface="Arial" charset="0"/>
              </a:rPr>
              <a:t>26.000 </a:t>
            </a:r>
            <a:r>
              <a:rPr lang="tr-TR" sz="1600" dirty="0">
                <a:latin typeface="Arial" charset="0"/>
              </a:rPr>
              <a:t>TL’lik beyan sınırını aştığından, işyeri kira geliri </a:t>
            </a:r>
            <a:r>
              <a:rPr lang="tr-TR" sz="1600" dirty="0">
                <a:solidFill>
                  <a:srgbClr val="00B0F0"/>
                </a:solidFill>
                <a:latin typeface="Arial" charset="0"/>
              </a:rPr>
              <a:t>beyannameye dahil edilecektir. </a:t>
            </a:r>
          </a:p>
          <a:p>
            <a:pPr indent="449263">
              <a:defRPr/>
            </a:pPr>
            <a:endParaRPr lang="tr-TR" sz="1600" b="0" dirty="0">
              <a:latin typeface="Arial" charset="0"/>
            </a:endParaRPr>
          </a:p>
        </p:txBody>
      </p:sp>
    </p:spTree>
  </p:cSld>
  <p:clrMapOvr>
    <a:masterClrMapping/>
  </p:clrMapOvr>
  <p:transition>
    <p:cover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4" name="2 Slayt Numarası Yer Tutucusu"/>
          <p:cNvSpPr>
            <a:spLocks noGrp="1"/>
          </p:cNvSpPr>
          <p:nvPr>
            <p:ph type="sldNum" sz="quarter" idx="12"/>
          </p:nvPr>
        </p:nvSpPr>
        <p:spPr/>
        <p:txBody>
          <a:bodyPr/>
          <a:lstStyle/>
          <a:p>
            <a:pPr>
              <a:defRPr/>
            </a:pPr>
            <a:fld id="{2442BAAB-8AEC-4643-959D-F2436089C649}" type="slidenum">
              <a:rPr lang="tr-TR"/>
              <a:pPr>
                <a:defRPr/>
              </a:pPr>
              <a:t>16</a:t>
            </a:fld>
            <a:endParaRPr lang="tr-TR"/>
          </a:p>
        </p:txBody>
      </p:sp>
      <p:sp>
        <p:nvSpPr>
          <p:cNvPr id="30723" name="Text Box 31"/>
          <p:cNvSpPr txBox="1">
            <a:spLocks noChangeArrowheads="1"/>
          </p:cNvSpPr>
          <p:nvPr/>
        </p:nvSpPr>
        <p:spPr bwMode="auto">
          <a:xfrm>
            <a:off x="685800" y="182563"/>
            <a:ext cx="1295400" cy="304800"/>
          </a:xfrm>
          <a:prstGeom prst="rect">
            <a:avLst/>
          </a:prstGeom>
          <a:noFill/>
          <a:ln w="9525">
            <a:noFill/>
            <a:miter lim="800000"/>
            <a:headEnd/>
            <a:tailEnd/>
          </a:ln>
        </p:spPr>
        <p:txBody>
          <a:bodyPr>
            <a:spAutoFit/>
          </a:bodyPr>
          <a:lstStyle/>
          <a:p>
            <a:pPr algn="l">
              <a:spcBef>
                <a:spcPct val="50000"/>
              </a:spcBef>
            </a:pPr>
            <a:endParaRPr lang="en-US" sz="1400" b="0">
              <a:latin typeface="Arial Black" pitchFamily="34" charset="0"/>
            </a:endParaRPr>
          </a:p>
        </p:txBody>
      </p:sp>
      <p:sp>
        <p:nvSpPr>
          <p:cNvPr id="30724" name="Rectangle 32"/>
          <p:cNvSpPr>
            <a:spLocks noChangeArrowheads="1"/>
          </p:cNvSpPr>
          <p:nvPr/>
        </p:nvSpPr>
        <p:spPr bwMode="auto">
          <a:xfrm>
            <a:off x="179388" y="2133600"/>
            <a:ext cx="8839200" cy="2092325"/>
          </a:xfrm>
          <a:prstGeom prst="rect">
            <a:avLst/>
          </a:prstGeom>
          <a:noFill/>
          <a:ln w="9525">
            <a:noFill/>
            <a:miter lim="800000"/>
            <a:headEnd/>
            <a:tailEnd/>
          </a:ln>
        </p:spPr>
        <p:txBody>
          <a:bodyPr>
            <a:spAutoFit/>
          </a:bodyPr>
          <a:lstStyle/>
          <a:p>
            <a:pPr algn="ctr">
              <a:lnSpc>
                <a:spcPct val="90000"/>
              </a:lnSpc>
              <a:spcBef>
                <a:spcPct val="50000"/>
              </a:spcBef>
            </a:pPr>
            <a:endParaRPr lang="tr-TR" sz="2000" b="0" dirty="0">
              <a:solidFill>
                <a:srgbClr val="CC3300"/>
              </a:solidFill>
              <a:latin typeface="Arial Black" pitchFamily="34" charset="0"/>
            </a:endParaRPr>
          </a:p>
          <a:p>
            <a:pPr algn="ctr">
              <a:lnSpc>
                <a:spcPct val="90000"/>
              </a:lnSpc>
              <a:spcBef>
                <a:spcPct val="50000"/>
              </a:spcBef>
            </a:pPr>
            <a:endParaRPr lang="tr-TR" sz="2000" dirty="0">
              <a:solidFill>
                <a:srgbClr val="FF0000"/>
              </a:solidFill>
              <a:cs typeface="Arial" pitchFamily="34" charset="0"/>
            </a:endParaRPr>
          </a:p>
          <a:p>
            <a:pPr algn="ctr">
              <a:lnSpc>
                <a:spcPct val="90000"/>
              </a:lnSpc>
              <a:spcBef>
                <a:spcPct val="50000"/>
              </a:spcBef>
            </a:pPr>
            <a:r>
              <a:rPr lang="tr-TR" sz="2000" dirty="0">
                <a:solidFill>
                  <a:srgbClr val="00B0F0"/>
                </a:solidFill>
                <a:cs typeface="Arial" pitchFamily="34" charset="0"/>
              </a:rPr>
              <a:t>BEYANNAME ÜZERİNDE YAPILABİLECEK İNDİRİMLER</a:t>
            </a:r>
          </a:p>
          <a:p>
            <a:pPr algn="ctr">
              <a:lnSpc>
                <a:spcPct val="90000"/>
              </a:lnSpc>
              <a:spcBef>
                <a:spcPct val="50000"/>
              </a:spcBef>
            </a:pPr>
            <a:endParaRPr lang="tr-TR" sz="4000" b="0" dirty="0">
              <a:solidFill>
                <a:srgbClr val="CC3300"/>
              </a:solidFill>
              <a:latin typeface="Arial Black" pitchFamily="34" charset="0"/>
            </a:endParaRPr>
          </a:p>
        </p:txBody>
      </p:sp>
    </p:spTree>
  </p:cSld>
  <p:clrMapOvr>
    <a:masterClrMapping/>
  </p:clrMapOvr>
  <p:transition>
    <p:cover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5298" name="2 Slayt Numarası Yer Tutucusu"/>
          <p:cNvSpPr>
            <a:spLocks noGrp="1"/>
          </p:cNvSpPr>
          <p:nvPr>
            <p:ph type="sldNum" sz="quarter" idx="12"/>
          </p:nvPr>
        </p:nvSpPr>
        <p:spPr/>
        <p:txBody>
          <a:bodyPr/>
          <a:lstStyle/>
          <a:p>
            <a:pPr>
              <a:defRPr/>
            </a:pPr>
            <a:fld id="{5CABE755-03C4-4F67-B974-0F13BB227B0C}" type="slidenum">
              <a:rPr lang="tr-TR"/>
              <a:pPr>
                <a:defRPr/>
              </a:pPr>
              <a:t>17</a:t>
            </a:fld>
            <a:endParaRPr lang="tr-TR"/>
          </a:p>
        </p:txBody>
      </p:sp>
      <p:grpSp>
        <p:nvGrpSpPr>
          <p:cNvPr id="31747" name="Group 7"/>
          <p:cNvGrpSpPr>
            <a:grpSpLocks/>
          </p:cNvGrpSpPr>
          <p:nvPr/>
        </p:nvGrpSpPr>
        <p:grpSpPr bwMode="auto">
          <a:xfrm>
            <a:off x="1219200" y="1295400"/>
            <a:ext cx="7086600" cy="4276725"/>
            <a:chOff x="-3" y="-3"/>
            <a:chExt cx="2995" cy="2694"/>
          </a:xfrm>
        </p:grpSpPr>
        <p:grpSp>
          <p:nvGrpSpPr>
            <p:cNvPr id="31750" name="Group 8"/>
            <p:cNvGrpSpPr>
              <a:grpSpLocks/>
            </p:cNvGrpSpPr>
            <p:nvPr/>
          </p:nvGrpSpPr>
          <p:grpSpPr bwMode="auto">
            <a:xfrm>
              <a:off x="0" y="0"/>
              <a:ext cx="2989" cy="2688"/>
              <a:chOff x="0" y="0"/>
              <a:chExt cx="2989" cy="2688"/>
            </a:xfrm>
          </p:grpSpPr>
          <p:grpSp>
            <p:nvGrpSpPr>
              <p:cNvPr id="31752" name="Group 9"/>
              <p:cNvGrpSpPr>
                <a:grpSpLocks/>
              </p:cNvGrpSpPr>
              <p:nvPr/>
            </p:nvGrpSpPr>
            <p:grpSpPr bwMode="auto">
              <a:xfrm>
                <a:off x="0" y="0"/>
                <a:ext cx="2989" cy="384"/>
                <a:chOff x="0" y="0"/>
                <a:chExt cx="2989" cy="384"/>
              </a:xfrm>
            </p:grpSpPr>
            <p:sp>
              <p:nvSpPr>
                <p:cNvPr id="31771" name="Rectangle 10"/>
                <p:cNvSpPr>
                  <a:spLocks noChangeArrowheads="1"/>
                </p:cNvSpPr>
                <p:nvPr/>
              </p:nvSpPr>
              <p:spPr bwMode="auto">
                <a:xfrm>
                  <a:off x="43" y="0"/>
                  <a:ext cx="2903" cy="384"/>
                </a:xfrm>
                <a:prstGeom prst="rect">
                  <a:avLst/>
                </a:prstGeom>
                <a:noFill/>
                <a:ln w="12700" cap="sq">
                  <a:noFill/>
                  <a:miter lim="800000"/>
                  <a:headEnd type="none" w="sm" len="sm"/>
                  <a:tailEnd type="none" w="sm" len="sm"/>
                </a:ln>
              </p:spPr>
              <p:txBody>
                <a:bodyPr/>
                <a:lstStyle/>
                <a:p>
                  <a:pPr eaLnBrk="0" hangingPunct="0"/>
                  <a:endParaRPr lang="en-US" sz="2000" b="0"/>
                </a:p>
              </p:txBody>
            </p:sp>
            <p:sp>
              <p:nvSpPr>
                <p:cNvPr id="31772" name="Rectangle 11"/>
                <p:cNvSpPr>
                  <a:spLocks noChangeArrowheads="1"/>
                </p:cNvSpPr>
                <p:nvPr/>
              </p:nvSpPr>
              <p:spPr bwMode="auto">
                <a:xfrm>
                  <a:off x="0" y="0"/>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31753" name="Group 12"/>
              <p:cNvGrpSpPr>
                <a:grpSpLocks/>
              </p:cNvGrpSpPr>
              <p:nvPr/>
            </p:nvGrpSpPr>
            <p:grpSpPr bwMode="auto">
              <a:xfrm>
                <a:off x="0" y="384"/>
                <a:ext cx="2989" cy="384"/>
                <a:chOff x="0" y="384"/>
                <a:chExt cx="2989" cy="384"/>
              </a:xfrm>
            </p:grpSpPr>
            <p:sp>
              <p:nvSpPr>
                <p:cNvPr id="31769" name="Rectangle 13"/>
                <p:cNvSpPr>
                  <a:spLocks noChangeArrowheads="1"/>
                </p:cNvSpPr>
                <p:nvPr/>
              </p:nvSpPr>
              <p:spPr bwMode="auto">
                <a:xfrm>
                  <a:off x="43" y="384"/>
                  <a:ext cx="2903" cy="384"/>
                </a:xfrm>
                <a:prstGeom prst="rect">
                  <a:avLst/>
                </a:prstGeom>
                <a:noFill/>
                <a:ln w="12700" cap="sq">
                  <a:noFill/>
                  <a:miter lim="800000"/>
                  <a:headEnd type="none" w="sm" len="sm"/>
                  <a:tailEnd type="none" w="sm" len="sm"/>
                </a:ln>
              </p:spPr>
              <p:txBody>
                <a:bodyPr/>
                <a:lstStyle/>
                <a:p>
                  <a:pPr>
                    <a:tabLst>
                      <a:tab pos="209550" algn="l"/>
                    </a:tabLst>
                  </a:pPr>
                  <a:endParaRPr lang="en-US" sz="2400" b="0"/>
                </a:p>
              </p:txBody>
            </p:sp>
            <p:sp>
              <p:nvSpPr>
                <p:cNvPr id="31770" name="Rectangle 14"/>
                <p:cNvSpPr>
                  <a:spLocks noChangeArrowheads="1"/>
                </p:cNvSpPr>
                <p:nvPr/>
              </p:nvSpPr>
              <p:spPr bwMode="auto">
                <a:xfrm>
                  <a:off x="0" y="384"/>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31754" name="Group 15"/>
              <p:cNvGrpSpPr>
                <a:grpSpLocks/>
              </p:cNvGrpSpPr>
              <p:nvPr/>
            </p:nvGrpSpPr>
            <p:grpSpPr bwMode="auto">
              <a:xfrm>
                <a:off x="0" y="768"/>
                <a:ext cx="2989" cy="384"/>
                <a:chOff x="0" y="768"/>
                <a:chExt cx="2989" cy="384"/>
              </a:xfrm>
            </p:grpSpPr>
            <p:sp>
              <p:nvSpPr>
                <p:cNvPr id="31767" name="Rectangle 16"/>
                <p:cNvSpPr>
                  <a:spLocks noChangeArrowheads="1"/>
                </p:cNvSpPr>
                <p:nvPr/>
              </p:nvSpPr>
              <p:spPr bwMode="auto">
                <a:xfrm>
                  <a:off x="43" y="768"/>
                  <a:ext cx="2903" cy="384"/>
                </a:xfrm>
                <a:prstGeom prst="rect">
                  <a:avLst/>
                </a:prstGeom>
                <a:noFill/>
                <a:ln w="12700" cap="sq">
                  <a:noFill/>
                  <a:miter lim="800000"/>
                  <a:headEnd type="none" w="sm" len="sm"/>
                  <a:tailEnd type="none" w="sm" len="sm"/>
                </a:ln>
              </p:spPr>
              <p:txBody>
                <a:bodyPr/>
                <a:lstStyle/>
                <a:p>
                  <a:pPr marL="292100" indent="-292100" eaLnBrk="0" hangingPunct="0">
                    <a:tabLst>
                      <a:tab pos="292100" algn="l"/>
                      <a:tab pos="298450" algn="l"/>
                    </a:tabLst>
                  </a:pPr>
                  <a:endParaRPr lang="en-US" sz="1600" b="0"/>
                </a:p>
              </p:txBody>
            </p:sp>
            <p:sp>
              <p:nvSpPr>
                <p:cNvPr id="31768" name="Rectangle 17"/>
                <p:cNvSpPr>
                  <a:spLocks noChangeArrowheads="1"/>
                </p:cNvSpPr>
                <p:nvPr/>
              </p:nvSpPr>
              <p:spPr bwMode="auto">
                <a:xfrm>
                  <a:off x="0" y="768"/>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31755" name="Group 18"/>
              <p:cNvGrpSpPr>
                <a:grpSpLocks/>
              </p:cNvGrpSpPr>
              <p:nvPr/>
            </p:nvGrpSpPr>
            <p:grpSpPr bwMode="auto">
              <a:xfrm>
                <a:off x="0" y="1152"/>
                <a:ext cx="2989" cy="384"/>
                <a:chOff x="0" y="1152"/>
                <a:chExt cx="2989" cy="384"/>
              </a:xfrm>
            </p:grpSpPr>
            <p:sp>
              <p:nvSpPr>
                <p:cNvPr id="31765" name="Rectangle 19"/>
                <p:cNvSpPr>
                  <a:spLocks noChangeArrowheads="1"/>
                </p:cNvSpPr>
                <p:nvPr/>
              </p:nvSpPr>
              <p:spPr bwMode="auto">
                <a:xfrm>
                  <a:off x="43" y="1152"/>
                  <a:ext cx="2903" cy="384"/>
                </a:xfrm>
                <a:prstGeom prst="rect">
                  <a:avLst/>
                </a:prstGeom>
                <a:noFill/>
                <a:ln w="12700" cap="sq">
                  <a:noFill/>
                  <a:miter lim="800000"/>
                  <a:headEnd type="none" w="sm" len="sm"/>
                  <a:tailEnd type="none" w="sm" len="sm"/>
                </a:ln>
              </p:spPr>
              <p:txBody>
                <a:bodyPr/>
                <a:lstStyle/>
                <a:p>
                  <a:pPr eaLnBrk="0" hangingPunct="0">
                    <a:tabLst>
                      <a:tab pos="298450" algn="l"/>
                    </a:tabLst>
                  </a:pPr>
                  <a:endParaRPr lang="en-US" sz="1600" b="0"/>
                </a:p>
              </p:txBody>
            </p:sp>
            <p:sp>
              <p:nvSpPr>
                <p:cNvPr id="31766" name="Rectangle 20"/>
                <p:cNvSpPr>
                  <a:spLocks noChangeArrowheads="1"/>
                </p:cNvSpPr>
                <p:nvPr/>
              </p:nvSpPr>
              <p:spPr bwMode="auto">
                <a:xfrm>
                  <a:off x="0" y="1152"/>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31756" name="Group 21"/>
              <p:cNvGrpSpPr>
                <a:grpSpLocks/>
              </p:cNvGrpSpPr>
              <p:nvPr/>
            </p:nvGrpSpPr>
            <p:grpSpPr bwMode="auto">
              <a:xfrm>
                <a:off x="0" y="1536"/>
                <a:ext cx="2989" cy="384"/>
                <a:chOff x="0" y="1536"/>
                <a:chExt cx="2989" cy="384"/>
              </a:xfrm>
            </p:grpSpPr>
            <p:sp>
              <p:nvSpPr>
                <p:cNvPr id="31763" name="Rectangle 22"/>
                <p:cNvSpPr>
                  <a:spLocks noChangeArrowheads="1"/>
                </p:cNvSpPr>
                <p:nvPr/>
              </p:nvSpPr>
              <p:spPr bwMode="auto">
                <a:xfrm>
                  <a:off x="43" y="1536"/>
                  <a:ext cx="2903" cy="384"/>
                </a:xfrm>
                <a:prstGeom prst="rect">
                  <a:avLst/>
                </a:prstGeom>
                <a:noFill/>
                <a:ln w="12700" cap="sq">
                  <a:noFill/>
                  <a:miter lim="800000"/>
                  <a:headEnd type="none" w="sm" len="sm"/>
                  <a:tailEnd type="none" w="sm" len="sm"/>
                </a:ln>
              </p:spPr>
              <p:txBody>
                <a:bodyPr/>
                <a:lstStyle/>
                <a:p>
                  <a:pPr algn="l">
                    <a:tabLst>
                      <a:tab pos="298450" algn="l"/>
                    </a:tabLst>
                  </a:pPr>
                  <a:r>
                    <a:rPr lang="tr-TR" sz="1600"/>
                    <a:t>	</a:t>
                  </a:r>
                  <a:endParaRPr lang="tr-TR" sz="1600" b="0"/>
                </a:p>
              </p:txBody>
            </p:sp>
            <p:sp>
              <p:nvSpPr>
                <p:cNvPr id="31764" name="Rectangle 23"/>
                <p:cNvSpPr>
                  <a:spLocks noChangeArrowheads="1"/>
                </p:cNvSpPr>
                <p:nvPr/>
              </p:nvSpPr>
              <p:spPr bwMode="auto">
                <a:xfrm>
                  <a:off x="0" y="1536"/>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31757" name="Group 24"/>
              <p:cNvGrpSpPr>
                <a:grpSpLocks/>
              </p:cNvGrpSpPr>
              <p:nvPr/>
            </p:nvGrpSpPr>
            <p:grpSpPr bwMode="auto">
              <a:xfrm>
                <a:off x="0" y="1920"/>
                <a:ext cx="2989" cy="384"/>
                <a:chOff x="0" y="1920"/>
                <a:chExt cx="2989" cy="384"/>
              </a:xfrm>
            </p:grpSpPr>
            <p:sp>
              <p:nvSpPr>
                <p:cNvPr id="31761" name="Rectangle 25"/>
                <p:cNvSpPr>
                  <a:spLocks noChangeArrowheads="1"/>
                </p:cNvSpPr>
                <p:nvPr/>
              </p:nvSpPr>
              <p:spPr bwMode="auto">
                <a:xfrm>
                  <a:off x="43" y="1920"/>
                  <a:ext cx="2903" cy="384"/>
                </a:xfrm>
                <a:prstGeom prst="rect">
                  <a:avLst/>
                </a:prstGeom>
                <a:noFill/>
                <a:ln w="12700" cap="sq">
                  <a:noFill/>
                  <a:miter lim="800000"/>
                  <a:headEnd type="none" w="sm" len="sm"/>
                  <a:tailEnd type="none" w="sm" len="sm"/>
                </a:ln>
              </p:spPr>
              <p:txBody>
                <a:bodyPr/>
                <a:lstStyle/>
                <a:p>
                  <a:pPr eaLnBrk="0" hangingPunct="0">
                    <a:tabLst>
                      <a:tab pos="298450" algn="l"/>
                    </a:tabLst>
                  </a:pPr>
                  <a:endParaRPr lang="en-US" sz="2400" b="0"/>
                </a:p>
              </p:txBody>
            </p:sp>
            <p:sp>
              <p:nvSpPr>
                <p:cNvPr id="31762" name="Rectangle 26"/>
                <p:cNvSpPr>
                  <a:spLocks noChangeArrowheads="1"/>
                </p:cNvSpPr>
                <p:nvPr/>
              </p:nvSpPr>
              <p:spPr bwMode="auto">
                <a:xfrm>
                  <a:off x="0" y="1920"/>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31758" name="Group 27"/>
              <p:cNvGrpSpPr>
                <a:grpSpLocks/>
              </p:cNvGrpSpPr>
              <p:nvPr/>
            </p:nvGrpSpPr>
            <p:grpSpPr bwMode="auto">
              <a:xfrm>
                <a:off x="0" y="2304"/>
                <a:ext cx="2989" cy="384"/>
                <a:chOff x="0" y="2304"/>
                <a:chExt cx="2989" cy="384"/>
              </a:xfrm>
            </p:grpSpPr>
            <p:sp>
              <p:nvSpPr>
                <p:cNvPr id="31759" name="Rectangle 28"/>
                <p:cNvSpPr>
                  <a:spLocks noChangeArrowheads="1"/>
                </p:cNvSpPr>
                <p:nvPr/>
              </p:nvSpPr>
              <p:spPr bwMode="auto">
                <a:xfrm>
                  <a:off x="43" y="2304"/>
                  <a:ext cx="2903" cy="384"/>
                </a:xfrm>
                <a:prstGeom prst="rect">
                  <a:avLst/>
                </a:prstGeom>
                <a:noFill/>
                <a:ln w="12700" cap="sq">
                  <a:noFill/>
                  <a:miter lim="800000"/>
                  <a:headEnd type="none" w="sm" len="sm"/>
                  <a:tailEnd type="none" w="sm" len="sm"/>
                </a:ln>
              </p:spPr>
              <p:txBody>
                <a:bodyPr/>
                <a:lstStyle/>
                <a:p>
                  <a:pPr>
                    <a:tabLst>
                      <a:tab pos="298450" algn="l"/>
                    </a:tabLst>
                  </a:pPr>
                  <a:endParaRPr lang="tr-TR" sz="1600" b="0">
                    <a:latin typeface="Times New Roman" pitchFamily="18" charset="0"/>
                    <a:cs typeface="Times New Roman" pitchFamily="18" charset="0"/>
                  </a:endParaRPr>
                </a:p>
                <a:p>
                  <a:pPr eaLnBrk="0" hangingPunct="0">
                    <a:tabLst>
                      <a:tab pos="298450" algn="l"/>
                    </a:tabLst>
                  </a:pPr>
                  <a:endParaRPr lang="tr-TR" sz="1600" b="0"/>
                </a:p>
              </p:txBody>
            </p:sp>
            <p:sp>
              <p:nvSpPr>
                <p:cNvPr id="31760" name="Rectangle 29"/>
                <p:cNvSpPr>
                  <a:spLocks noChangeArrowheads="1"/>
                </p:cNvSpPr>
                <p:nvPr/>
              </p:nvSpPr>
              <p:spPr bwMode="auto">
                <a:xfrm>
                  <a:off x="0" y="2304"/>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sp>
          <p:nvSpPr>
            <p:cNvPr id="31751" name="Rectangle 30"/>
            <p:cNvSpPr>
              <a:spLocks noChangeArrowheads="1"/>
            </p:cNvSpPr>
            <p:nvPr/>
          </p:nvSpPr>
          <p:spPr bwMode="auto">
            <a:xfrm>
              <a:off x="-3" y="-3"/>
              <a:ext cx="2995" cy="2694"/>
            </a:xfrm>
            <a:prstGeom prst="rect">
              <a:avLst/>
            </a:prstGeom>
            <a:noFill/>
            <a:ln w="9525" cap="sq">
              <a:noFill/>
              <a:miter lim="800000"/>
              <a:headEnd type="none" w="sm" len="sm"/>
              <a:tailEnd type="none" w="sm" len="sm"/>
            </a:ln>
          </p:spPr>
          <p:txBody>
            <a:bodyPr wrap="none">
              <a:spAutoFit/>
            </a:bodyPr>
            <a:lstStyle/>
            <a:p>
              <a:endParaRPr lang="tr-TR"/>
            </a:p>
          </p:txBody>
        </p:sp>
      </p:grpSp>
      <p:sp>
        <p:nvSpPr>
          <p:cNvPr id="31748" name="Text Box 31"/>
          <p:cNvSpPr txBox="1">
            <a:spLocks noChangeArrowheads="1"/>
          </p:cNvSpPr>
          <p:nvPr/>
        </p:nvSpPr>
        <p:spPr bwMode="auto">
          <a:xfrm>
            <a:off x="685800" y="182563"/>
            <a:ext cx="1295400" cy="304800"/>
          </a:xfrm>
          <a:prstGeom prst="rect">
            <a:avLst/>
          </a:prstGeom>
          <a:noFill/>
          <a:ln w="9525">
            <a:noFill/>
            <a:miter lim="800000"/>
            <a:headEnd/>
            <a:tailEnd/>
          </a:ln>
        </p:spPr>
        <p:txBody>
          <a:bodyPr>
            <a:spAutoFit/>
          </a:bodyPr>
          <a:lstStyle/>
          <a:p>
            <a:pPr algn="l">
              <a:spcBef>
                <a:spcPct val="50000"/>
              </a:spcBef>
            </a:pPr>
            <a:endParaRPr lang="en-US" sz="1400" b="0">
              <a:latin typeface="Arial Black" pitchFamily="34" charset="0"/>
            </a:endParaRPr>
          </a:p>
        </p:txBody>
      </p:sp>
      <p:sp>
        <p:nvSpPr>
          <p:cNvPr id="31749" name="Rectangle 32"/>
          <p:cNvSpPr>
            <a:spLocks noChangeArrowheads="1"/>
          </p:cNvSpPr>
          <p:nvPr/>
        </p:nvSpPr>
        <p:spPr bwMode="auto">
          <a:xfrm>
            <a:off x="0" y="620713"/>
            <a:ext cx="9144000" cy="5740400"/>
          </a:xfrm>
          <a:prstGeom prst="rect">
            <a:avLst/>
          </a:prstGeom>
          <a:noFill/>
          <a:ln w="9525">
            <a:noFill/>
            <a:miter lim="800000"/>
            <a:headEnd/>
            <a:tailEnd/>
          </a:ln>
        </p:spPr>
        <p:txBody>
          <a:bodyPr>
            <a:spAutoFit/>
          </a:bodyPr>
          <a:lstStyle/>
          <a:p>
            <a:pPr algn="ctr">
              <a:spcBef>
                <a:spcPct val="50000"/>
              </a:spcBef>
            </a:pPr>
            <a:endParaRPr lang="tr-TR" sz="1600" dirty="0">
              <a:solidFill>
                <a:srgbClr val="00B0F0"/>
              </a:solidFill>
            </a:endParaRPr>
          </a:p>
          <a:p>
            <a:pPr algn="l">
              <a:spcBef>
                <a:spcPct val="50000"/>
              </a:spcBef>
            </a:pPr>
            <a:r>
              <a:rPr lang="tr-TR" dirty="0">
                <a:solidFill>
                  <a:srgbClr val="00B0F0"/>
                </a:solidFill>
                <a:cs typeface="Times New Roman" pitchFamily="18" charset="0"/>
              </a:rPr>
              <a:t>YILLIK BEYANNAME İLE BİLDİRİLECEK </a:t>
            </a:r>
          </a:p>
          <a:p>
            <a:pPr algn="l">
              <a:spcBef>
                <a:spcPct val="50000"/>
              </a:spcBef>
            </a:pPr>
            <a:r>
              <a:rPr lang="tr-TR" dirty="0">
                <a:solidFill>
                  <a:srgbClr val="00B0F0"/>
                </a:solidFill>
                <a:cs typeface="Times New Roman" pitchFamily="18" charset="0"/>
              </a:rPr>
              <a:t>GELİRDEN İNDİRİLEBİLECEK GİDERLER</a:t>
            </a:r>
          </a:p>
          <a:p>
            <a:pPr>
              <a:spcBef>
                <a:spcPct val="50000"/>
              </a:spcBef>
            </a:pPr>
            <a:r>
              <a:rPr lang="tr-TR" b="0" dirty="0">
                <a:solidFill>
                  <a:srgbClr val="00B0F0"/>
                </a:solidFill>
                <a:cs typeface="Times New Roman" pitchFamily="18" charset="0"/>
              </a:rPr>
              <a:t> </a:t>
            </a:r>
            <a:r>
              <a:rPr lang="tr-TR" b="0" dirty="0">
                <a:solidFill>
                  <a:srgbClr val="00B0F0"/>
                </a:solidFill>
                <a:cs typeface="Arial" pitchFamily="34" charset="0"/>
              </a:rPr>
              <a:t>	</a:t>
            </a:r>
            <a:endParaRPr lang="tr-TR" b="0" dirty="0">
              <a:solidFill>
                <a:srgbClr val="00B0F0"/>
              </a:solidFill>
            </a:endParaRPr>
          </a:p>
          <a:p>
            <a:pPr>
              <a:spcBef>
                <a:spcPct val="50000"/>
              </a:spcBef>
            </a:pPr>
            <a:r>
              <a:rPr lang="tr-TR" dirty="0"/>
              <a:t>	</a:t>
            </a:r>
            <a:r>
              <a:rPr lang="tr-TR" dirty="0">
                <a:solidFill>
                  <a:srgbClr val="00B0F0"/>
                </a:solidFill>
                <a:cs typeface="Arial" pitchFamily="34" charset="0"/>
              </a:rPr>
              <a:t>1. </a:t>
            </a:r>
            <a:r>
              <a:rPr lang="tr-TR" dirty="0">
                <a:cs typeface="Arial" pitchFamily="34" charset="0"/>
              </a:rPr>
              <a:t>HAYAT, SAĞLIK, VB. SİGORTA PRİMLERİ</a:t>
            </a:r>
            <a:endParaRPr lang="tr-TR" dirty="0"/>
          </a:p>
          <a:p>
            <a:pPr>
              <a:spcBef>
                <a:spcPct val="50000"/>
              </a:spcBef>
            </a:pPr>
            <a:r>
              <a:rPr lang="tr-TR" dirty="0">
                <a:cs typeface="Arial" pitchFamily="34" charset="0"/>
              </a:rPr>
              <a:t>  	</a:t>
            </a:r>
            <a:r>
              <a:rPr lang="tr-TR" dirty="0">
                <a:solidFill>
                  <a:srgbClr val="00B0F0"/>
                </a:solidFill>
                <a:cs typeface="Arial" pitchFamily="34" charset="0"/>
              </a:rPr>
              <a:t>2.</a:t>
            </a:r>
            <a:r>
              <a:rPr lang="tr-TR" dirty="0">
                <a:cs typeface="Arial" pitchFamily="34" charset="0"/>
              </a:rPr>
              <a:t> BAĞ- KUR PRİMLERİ</a:t>
            </a:r>
            <a:endParaRPr lang="tr-TR" dirty="0"/>
          </a:p>
          <a:p>
            <a:pPr>
              <a:spcBef>
                <a:spcPct val="50000"/>
              </a:spcBef>
            </a:pPr>
            <a:r>
              <a:rPr lang="tr-TR" dirty="0">
                <a:cs typeface="Arial" pitchFamily="34" charset="0"/>
              </a:rPr>
              <a:t>	</a:t>
            </a:r>
            <a:r>
              <a:rPr lang="tr-TR" dirty="0">
                <a:solidFill>
                  <a:srgbClr val="00B0F0"/>
                </a:solidFill>
                <a:cs typeface="Arial" pitchFamily="34" charset="0"/>
              </a:rPr>
              <a:t>3. </a:t>
            </a:r>
            <a:r>
              <a:rPr lang="tr-TR" dirty="0">
                <a:cs typeface="Arial" pitchFamily="34" charset="0"/>
              </a:rPr>
              <a:t>BAĞIŞ VE YARDIMLARIN İNDİRİMİ</a:t>
            </a:r>
            <a:endParaRPr lang="tr-TR" dirty="0"/>
          </a:p>
          <a:p>
            <a:pPr>
              <a:spcBef>
                <a:spcPct val="50000"/>
              </a:spcBef>
            </a:pPr>
            <a:r>
              <a:rPr lang="tr-TR" dirty="0">
                <a:cs typeface="Arial" pitchFamily="34" charset="0"/>
              </a:rPr>
              <a:t>	</a:t>
            </a:r>
            <a:r>
              <a:rPr lang="tr-TR" dirty="0">
                <a:solidFill>
                  <a:srgbClr val="00B0F0"/>
                </a:solidFill>
                <a:cs typeface="Arial" pitchFamily="34" charset="0"/>
              </a:rPr>
              <a:t>4.</a:t>
            </a:r>
            <a:r>
              <a:rPr lang="tr-TR" dirty="0">
                <a:cs typeface="Arial" pitchFamily="34" charset="0"/>
              </a:rPr>
              <a:t> SAKATLIK İNDİRİMİ</a:t>
            </a:r>
            <a:endParaRPr lang="tr-TR" dirty="0"/>
          </a:p>
          <a:p>
            <a:pPr>
              <a:spcBef>
                <a:spcPct val="50000"/>
              </a:spcBef>
            </a:pPr>
            <a:r>
              <a:rPr lang="tr-TR" dirty="0"/>
              <a:t>	</a:t>
            </a:r>
            <a:r>
              <a:rPr lang="tr-TR" dirty="0">
                <a:solidFill>
                  <a:srgbClr val="00B0F0"/>
                </a:solidFill>
              </a:rPr>
              <a:t>5.</a:t>
            </a:r>
            <a:r>
              <a:rPr lang="tr-TR" dirty="0"/>
              <a:t> ÖZEL SAĞLIK VE EĞİTİM GİDERLERİ</a:t>
            </a:r>
          </a:p>
          <a:p>
            <a:pPr>
              <a:spcBef>
                <a:spcPct val="50000"/>
              </a:spcBef>
            </a:pPr>
            <a:r>
              <a:rPr lang="tr-TR" dirty="0"/>
              <a:t>	</a:t>
            </a:r>
            <a:r>
              <a:rPr lang="tr-TR" dirty="0">
                <a:solidFill>
                  <a:srgbClr val="00B0F0"/>
                </a:solidFill>
              </a:rPr>
              <a:t>6. </a:t>
            </a:r>
            <a:r>
              <a:rPr lang="tr-TR" dirty="0"/>
              <a:t>SPONSORLUK HARCAMALARI</a:t>
            </a:r>
          </a:p>
          <a:p>
            <a:pPr>
              <a:spcBef>
                <a:spcPct val="50000"/>
              </a:spcBef>
            </a:pPr>
            <a:r>
              <a:rPr lang="tr-TR" dirty="0"/>
              <a:t>	</a:t>
            </a:r>
            <a:r>
              <a:rPr lang="tr-TR" dirty="0">
                <a:solidFill>
                  <a:srgbClr val="00B0F0"/>
                </a:solidFill>
              </a:rPr>
              <a:t>7. </a:t>
            </a:r>
            <a:r>
              <a:rPr lang="tr-TR" dirty="0"/>
              <a:t>AR-GE İNDİRİMİ</a:t>
            </a:r>
          </a:p>
          <a:p>
            <a:pPr>
              <a:spcBef>
                <a:spcPct val="50000"/>
              </a:spcBef>
            </a:pPr>
            <a:r>
              <a:rPr lang="tr-TR" dirty="0">
                <a:cs typeface="Arial" pitchFamily="34" charset="0"/>
              </a:rPr>
              <a:t>     </a:t>
            </a:r>
            <a:r>
              <a:rPr lang="tr-TR" dirty="0"/>
              <a:t>	</a:t>
            </a:r>
            <a:r>
              <a:rPr lang="tr-TR" dirty="0">
                <a:solidFill>
                  <a:srgbClr val="00B0F0"/>
                </a:solidFill>
              </a:rPr>
              <a:t>8</a:t>
            </a:r>
            <a:r>
              <a:rPr lang="tr-TR" dirty="0">
                <a:solidFill>
                  <a:srgbClr val="00B0F0"/>
                </a:solidFill>
                <a:cs typeface="Arial" pitchFamily="34" charset="0"/>
              </a:rPr>
              <a:t>. </a:t>
            </a:r>
            <a:r>
              <a:rPr lang="tr-TR" dirty="0">
                <a:cs typeface="Arial" pitchFamily="34" charset="0"/>
              </a:rPr>
              <a:t>GEÇMİŞ YIL ZARARLARI </a:t>
            </a:r>
            <a:endParaRPr lang="tr-TR" dirty="0"/>
          </a:p>
          <a:p>
            <a:pPr>
              <a:spcBef>
                <a:spcPct val="50000"/>
              </a:spcBef>
            </a:pPr>
            <a:r>
              <a:rPr lang="tr-TR" dirty="0">
                <a:cs typeface="Arial" pitchFamily="34" charset="0"/>
              </a:rPr>
              <a:t>     </a:t>
            </a:r>
            <a:r>
              <a:rPr lang="tr-TR" dirty="0"/>
              <a:t>	</a:t>
            </a:r>
            <a:r>
              <a:rPr lang="tr-TR" dirty="0">
                <a:solidFill>
                  <a:srgbClr val="00B0F0"/>
                </a:solidFill>
              </a:rPr>
              <a:t>9</a:t>
            </a:r>
            <a:r>
              <a:rPr lang="tr-TR" dirty="0">
                <a:solidFill>
                  <a:srgbClr val="00B0F0"/>
                </a:solidFill>
                <a:cs typeface="Arial" pitchFamily="34" charset="0"/>
              </a:rPr>
              <a:t>. </a:t>
            </a:r>
            <a:r>
              <a:rPr lang="tr-TR" dirty="0">
                <a:cs typeface="Arial" pitchFamily="34" charset="0"/>
              </a:rPr>
              <a:t>YURT DIŞI FAALİYETLERDEN DOĞAN ZARARLAR </a:t>
            </a:r>
            <a:endParaRPr lang="tr-TR" dirty="0"/>
          </a:p>
          <a:p>
            <a:pPr>
              <a:spcBef>
                <a:spcPct val="50000"/>
              </a:spcBef>
            </a:pPr>
            <a:endParaRPr lang="tr-TR" dirty="0"/>
          </a:p>
        </p:txBody>
      </p:sp>
    </p:spTree>
  </p:cSld>
  <p:clrMapOvr>
    <a:masterClrMapping/>
  </p:clrMapOvr>
  <p:transition>
    <p:cover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Text Box 3"/>
          <p:cNvSpPr txBox="1">
            <a:spLocks noChangeArrowheads="1"/>
          </p:cNvSpPr>
          <p:nvPr/>
        </p:nvSpPr>
        <p:spPr bwMode="auto">
          <a:xfrm>
            <a:off x="1828800" y="152400"/>
            <a:ext cx="7086600" cy="304800"/>
          </a:xfrm>
          <a:prstGeom prst="rect">
            <a:avLst/>
          </a:prstGeom>
          <a:noFill/>
          <a:ln w="9525">
            <a:noFill/>
            <a:miter lim="800000"/>
            <a:headEnd/>
            <a:tailEnd/>
          </a:ln>
        </p:spPr>
        <p:txBody>
          <a:bodyPr>
            <a:spAutoFit/>
          </a:bodyPr>
          <a:lstStyle/>
          <a:p>
            <a:pPr algn="ctr">
              <a:spcBef>
                <a:spcPct val="50000"/>
              </a:spcBef>
            </a:pPr>
            <a:endParaRPr lang="en-US" sz="1400">
              <a:latin typeface="Copperplate Gothic Bold" pitchFamily="34" charset="0"/>
            </a:endParaRPr>
          </a:p>
        </p:txBody>
      </p:sp>
      <p:grpSp>
        <p:nvGrpSpPr>
          <p:cNvPr id="32771" name="Group 6"/>
          <p:cNvGrpSpPr>
            <a:grpSpLocks/>
          </p:cNvGrpSpPr>
          <p:nvPr/>
        </p:nvGrpSpPr>
        <p:grpSpPr bwMode="auto">
          <a:xfrm>
            <a:off x="1219200" y="1295400"/>
            <a:ext cx="7086600" cy="4276725"/>
            <a:chOff x="-3" y="-3"/>
            <a:chExt cx="2995" cy="2694"/>
          </a:xfrm>
        </p:grpSpPr>
        <p:grpSp>
          <p:nvGrpSpPr>
            <p:cNvPr id="32775" name="Group 7"/>
            <p:cNvGrpSpPr>
              <a:grpSpLocks/>
            </p:cNvGrpSpPr>
            <p:nvPr/>
          </p:nvGrpSpPr>
          <p:grpSpPr bwMode="auto">
            <a:xfrm>
              <a:off x="0" y="0"/>
              <a:ext cx="2989" cy="2688"/>
              <a:chOff x="0" y="0"/>
              <a:chExt cx="2989" cy="2688"/>
            </a:xfrm>
          </p:grpSpPr>
          <p:grpSp>
            <p:nvGrpSpPr>
              <p:cNvPr id="32777" name="Group 8"/>
              <p:cNvGrpSpPr>
                <a:grpSpLocks/>
              </p:cNvGrpSpPr>
              <p:nvPr/>
            </p:nvGrpSpPr>
            <p:grpSpPr bwMode="auto">
              <a:xfrm>
                <a:off x="0" y="0"/>
                <a:ext cx="2989" cy="384"/>
                <a:chOff x="0" y="0"/>
                <a:chExt cx="2989" cy="384"/>
              </a:xfrm>
            </p:grpSpPr>
            <p:sp>
              <p:nvSpPr>
                <p:cNvPr id="32796" name="Rectangle 9"/>
                <p:cNvSpPr>
                  <a:spLocks noChangeArrowheads="1"/>
                </p:cNvSpPr>
                <p:nvPr/>
              </p:nvSpPr>
              <p:spPr bwMode="auto">
                <a:xfrm>
                  <a:off x="43" y="0"/>
                  <a:ext cx="2903" cy="384"/>
                </a:xfrm>
                <a:prstGeom prst="rect">
                  <a:avLst/>
                </a:prstGeom>
                <a:noFill/>
                <a:ln w="12700" cap="sq">
                  <a:noFill/>
                  <a:miter lim="800000"/>
                  <a:headEnd type="none" w="sm" len="sm"/>
                  <a:tailEnd type="none" w="sm" len="sm"/>
                </a:ln>
              </p:spPr>
              <p:txBody>
                <a:bodyPr/>
                <a:lstStyle/>
                <a:p>
                  <a:pPr eaLnBrk="0" hangingPunct="0"/>
                  <a:endParaRPr lang="en-US" sz="2000" b="0"/>
                </a:p>
              </p:txBody>
            </p:sp>
            <p:sp>
              <p:nvSpPr>
                <p:cNvPr id="32797" name="Rectangle 10"/>
                <p:cNvSpPr>
                  <a:spLocks noChangeArrowheads="1"/>
                </p:cNvSpPr>
                <p:nvPr/>
              </p:nvSpPr>
              <p:spPr bwMode="auto">
                <a:xfrm>
                  <a:off x="0" y="0"/>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32778" name="Group 11"/>
              <p:cNvGrpSpPr>
                <a:grpSpLocks/>
              </p:cNvGrpSpPr>
              <p:nvPr/>
            </p:nvGrpSpPr>
            <p:grpSpPr bwMode="auto">
              <a:xfrm>
                <a:off x="0" y="384"/>
                <a:ext cx="2989" cy="384"/>
                <a:chOff x="0" y="384"/>
                <a:chExt cx="2989" cy="384"/>
              </a:xfrm>
            </p:grpSpPr>
            <p:sp>
              <p:nvSpPr>
                <p:cNvPr id="32794" name="Rectangle 12"/>
                <p:cNvSpPr>
                  <a:spLocks noChangeArrowheads="1"/>
                </p:cNvSpPr>
                <p:nvPr/>
              </p:nvSpPr>
              <p:spPr bwMode="auto">
                <a:xfrm>
                  <a:off x="43" y="384"/>
                  <a:ext cx="2903" cy="384"/>
                </a:xfrm>
                <a:prstGeom prst="rect">
                  <a:avLst/>
                </a:prstGeom>
                <a:noFill/>
                <a:ln w="12700" cap="sq">
                  <a:noFill/>
                  <a:miter lim="800000"/>
                  <a:headEnd type="none" w="sm" len="sm"/>
                  <a:tailEnd type="none" w="sm" len="sm"/>
                </a:ln>
              </p:spPr>
              <p:txBody>
                <a:bodyPr/>
                <a:lstStyle/>
                <a:p>
                  <a:pPr>
                    <a:tabLst>
                      <a:tab pos="209550" algn="l"/>
                    </a:tabLst>
                  </a:pPr>
                  <a:endParaRPr lang="en-US" sz="2400" b="0"/>
                </a:p>
              </p:txBody>
            </p:sp>
            <p:sp>
              <p:nvSpPr>
                <p:cNvPr id="32795" name="Rectangle 13"/>
                <p:cNvSpPr>
                  <a:spLocks noChangeArrowheads="1"/>
                </p:cNvSpPr>
                <p:nvPr/>
              </p:nvSpPr>
              <p:spPr bwMode="auto">
                <a:xfrm>
                  <a:off x="0" y="384"/>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32779" name="Group 14"/>
              <p:cNvGrpSpPr>
                <a:grpSpLocks/>
              </p:cNvGrpSpPr>
              <p:nvPr/>
            </p:nvGrpSpPr>
            <p:grpSpPr bwMode="auto">
              <a:xfrm>
                <a:off x="0" y="768"/>
                <a:ext cx="2989" cy="384"/>
                <a:chOff x="0" y="768"/>
                <a:chExt cx="2989" cy="384"/>
              </a:xfrm>
            </p:grpSpPr>
            <p:sp>
              <p:nvSpPr>
                <p:cNvPr id="32792" name="Rectangle 15"/>
                <p:cNvSpPr>
                  <a:spLocks noChangeArrowheads="1"/>
                </p:cNvSpPr>
                <p:nvPr/>
              </p:nvSpPr>
              <p:spPr bwMode="auto">
                <a:xfrm>
                  <a:off x="43" y="768"/>
                  <a:ext cx="2903" cy="384"/>
                </a:xfrm>
                <a:prstGeom prst="rect">
                  <a:avLst/>
                </a:prstGeom>
                <a:noFill/>
                <a:ln w="12700" cap="sq">
                  <a:noFill/>
                  <a:miter lim="800000"/>
                  <a:headEnd type="none" w="sm" len="sm"/>
                  <a:tailEnd type="none" w="sm" len="sm"/>
                </a:ln>
              </p:spPr>
              <p:txBody>
                <a:bodyPr/>
                <a:lstStyle/>
                <a:p>
                  <a:pPr marL="292100" indent="-292100" eaLnBrk="0" hangingPunct="0">
                    <a:tabLst>
                      <a:tab pos="292100" algn="l"/>
                      <a:tab pos="298450" algn="l"/>
                    </a:tabLst>
                  </a:pPr>
                  <a:endParaRPr lang="en-US" sz="1600" b="0"/>
                </a:p>
              </p:txBody>
            </p:sp>
            <p:sp>
              <p:nvSpPr>
                <p:cNvPr id="32793" name="Rectangle 16"/>
                <p:cNvSpPr>
                  <a:spLocks noChangeArrowheads="1"/>
                </p:cNvSpPr>
                <p:nvPr/>
              </p:nvSpPr>
              <p:spPr bwMode="auto">
                <a:xfrm>
                  <a:off x="0" y="768"/>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32780" name="Group 17"/>
              <p:cNvGrpSpPr>
                <a:grpSpLocks/>
              </p:cNvGrpSpPr>
              <p:nvPr/>
            </p:nvGrpSpPr>
            <p:grpSpPr bwMode="auto">
              <a:xfrm>
                <a:off x="0" y="1152"/>
                <a:ext cx="2989" cy="384"/>
                <a:chOff x="0" y="1152"/>
                <a:chExt cx="2989" cy="384"/>
              </a:xfrm>
            </p:grpSpPr>
            <p:sp>
              <p:nvSpPr>
                <p:cNvPr id="32790" name="Rectangle 18"/>
                <p:cNvSpPr>
                  <a:spLocks noChangeArrowheads="1"/>
                </p:cNvSpPr>
                <p:nvPr/>
              </p:nvSpPr>
              <p:spPr bwMode="auto">
                <a:xfrm>
                  <a:off x="43" y="1152"/>
                  <a:ext cx="2903" cy="384"/>
                </a:xfrm>
                <a:prstGeom prst="rect">
                  <a:avLst/>
                </a:prstGeom>
                <a:noFill/>
                <a:ln w="12700" cap="sq">
                  <a:noFill/>
                  <a:miter lim="800000"/>
                  <a:headEnd type="none" w="sm" len="sm"/>
                  <a:tailEnd type="none" w="sm" len="sm"/>
                </a:ln>
              </p:spPr>
              <p:txBody>
                <a:bodyPr/>
                <a:lstStyle/>
                <a:p>
                  <a:pPr eaLnBrk="0" hangingPunct="0">
                    <a:tabLst>
                      <a:tab pos="298450" algn="l"/>
                    </a:tabLst>
                  </a:pPr>
                  <a:endParaRPr lang="en-US" sz="1600" b="0"/>
                </a:p>
              </p:txBody>
            </p:sp>
            <p:sp>
              <p:nvSpPr>
                <p:cNvPr id="32791" name="Rectangle 19"/>
                <p:cNvSpPr>
                  <a:spLocks noChangeArrowheads="1"/>
                </p:cNvSpPr>
                <p:nvPr/>
              </p:nvSpPr>
              <p:spPr bwMode="auto">
                <a:xfrm>
                  <a:off x="0" y="1152"/>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32781" name="Group 20"/>
              <p:cNvGrpSpPr>
                <a:grpSpLocks/>
              </p:cNvGrpSpPr>
              <p:nvPr/>
            </p:nvGrpSpPr>
            <p:grpSpPr bwMode="auto">
              <a:xfrm>
                <a:off x="0" y="1536"/>
                <a:ext cx="2989" cy="384"/>
                <a:chOff x="0" y="1536"/>
                <a:chExt cx="2989" cy="384"/>
              </a:xfrm>
            </p:grpSpPr>
            <p:sp>
              <p:nvSpPr>
                <p:cNvPr id="32788" name="Rectangle 21"/>
                <p:cNvSpPr>
                  <a:spLocks noChangeArrowheads="1"/>
                </p:cNvSpPr>
                <p:nvPr/>
              </p:nvSpPr>
              <p:spPr bwMode="auto">
                <a:xfrm>
                  <a:off x="43" y="1536"/>
                  <a:ext cx="2903" cy="384"/>
                </a:xfrm>
                <a:prstGeom prst="rect">
                  <a:avLst/>
                </a:prstGeom>
                <a:noFill/>
                <a:ln w="12700" cap="sq">
                  <a:noFill/>
                  <a:miter lim="800000"/>
                  <a:headEnd type="none" w="sm" len="sm"/>
                  <a:tailEnd type="none" w="sm" len="sm"/>
                </a:ln>
              </p:spPr>
              <p:txBody>
                <a:bodyPr/>
                <a:lstStyle/>
                <a:p>
                  <a:pPr algn="l">
                    <a:tabLst>
                      <a:tab pos="298450" algn="l"/>
                    </a:tabLst>
                  </a:pPr>
                  <a:r>
                    <a:rPr lang="tr-TR" sz="1600"/>
                    <a:t>	</a:t>
                  </a:r>
                  <a:endParaRPr lang="tr-TR" sz="1600" b="0"/>
                </a:p>
              </p:txBody>
            </p:sp>
            <p:sp>
              <p:nvSpPr>
                <p:cNvPr id="32789" name="Rectangle 22"/>
                <p:cNvSpPr>
                  <a:spLocks noChangeArrowheads="1"/>
                </p:cNvSpPr>
                <p:nvPr/>
              </p:nvSpPr>
              <p:spPr bwMode="auto">
                <a:xfrm>
                  <a:off x="0" y="1536"/>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32782" name="Group 23"/>
              <p:cNvGrpSpPr>
                <a:grpSpLocks/>
              </p:cNvGrpSpPr>
              <p:nvPr/>
            </p:nvGrpSpPr>
            <p:grpSpPr bwMode="auto">
              <a:xfrm>
                <a:off x="0" y="1920"/>
                <a:ext cx="2989" cy="384"/>
                <a:chOff x="0" y="1920"/>
                <a:chExt cx="2989" cy="384"/>
              </a:xfrm>
            </p:grpSpPr>
            <p:sp>
              <p:nvSpPr>
                <p:cNvPr id="32786" name="Rectangle 24"/>
                <p:cNvSpPr>
                  <a:spLocks noChangeArrowheads="1"/>
                </p:cNvSpPr>
                <p:nvPr/>
              </p:nvSpPr>
              <p:spPr bwMode="auto">
                <a:xfrm>
                  <a:off x="43" y="1920"/>
                  <a:ext cx="2903" cy="384"/>
                </a:xfrm>
                <a:prstGeom prst="rect">
                  <a:avLst/>
                </a:prstGeom>
                <a:noFill/>
                <a:ln w="12700" cap="sq">
                  <a:noFill/>
                  <a:miter lim="800000"/>
                  <a:headEnd type="none" w="sm" len="sm"/>
                  <a:tailEnd type="none" w="sm" len="sm"/>
                </a:ln>
              </p:spPr>
              <p:txBody>
                <a:bodyPr/>
                <a:lstStyle/>
                <a:p>
                  <a:pPr eaLnBrk="0" hangingPunct="0">
                    <a:tabLst>
                      <a:tab pos="298450" algn="l"/>
                    </a:tabLst>
                  </a:pPr>
                  <a:endParaRPr lang="en-US" sz="2400" b="0"/>
                </a:p>
              </p:txBody>
            </p:sp>
            <p:sp>
              <p:nvSpPr>
                <p:cNvPr id="32787" name="Rectangle 25"/>
                <p:cNvSpPr>
                  <a:spLocks noChangeArrowheads="1"/>
                </p:cNvSpPr>
                <p:nvPr/>
              </p:nvSpPr>
              <p:spPr bwMode="auto">
                <a:xfrm>
                  <a:off x="0" y="1920"/>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32783" name="Group 26"/>
              <p:cNvGrpSpPr>
                <a:grpSpLocks/>
              </p:cNvGrpSpPr>
              <p:nvPr/>
            </p:nvGrpSpPr>
            <p:grpSpPr bwMode="auto">
              <a:xfrm>
                <a:off x="0" y="2304"/>
                <a:ext cx="2989" cy="384"/>
                <a:chOff x="0" y="2304"/>
                <a:chExt cx="2989" cy="384"/>
              </a:xfrm>
            </p:grpSpPr>
            <p:sp>
              <p:nvSpPr>
                <p:cNvPr id="32784" name="Rectangle 27"/>
                <p:cNvSpPr>
                  <a:spLocks noChangeArrowheads="1"/>
                </p:cNvSpPr>
                <p:nvPr/>
              </p:nvSpPr>
              <p:spPr bwMode="auto">
                <a:xfrm>
                  <a:off x="43" y="2304"/>
                  <a:ext cx="2903" cy="384"/>
                </a:xfrm>
                <a:prstGeom prst="rect">
                  <a:avLst/>
                </a:prstGeom>
                <a:noFill/>
                <a:ln w="12700" cap="sq">
                  <a:noFill/>
                  <a:miter lim="800000"/>
                  <a:headEnd type="none" w="sm" len="sm"/>
                  <a:tailEnd type="none" w="sm" len="sm"/>
                </a:ln>
              </p:spPr>
              <p:txBody>
                <a:bodyPr/>
                <a:lstStyle/>
                <a:p>
                  <a:pPr>
                    <a:tabLst>
                      <a:tab pos="298450" algn="l"/>
                    </a:tabLst>
                  </a:pPr>
                  <a:endParaRPr lang="tr-TR" sz="1600" b="0">
                    <a:latin typeface="Times New Roman" pitchFamily="18" charset="0"/>
                    <a:cs typeface="Times New Roman" pitchFamily="18" charset="0"/>
                  </a:endParaRPr>
                </a:p>
                <a:p>
                  <a:pPr eaLnBrk="0" hangingPunct="0">
                    <a:tabLst>
                      <a:tab pos="298450" algn="l"/>
                    </a:tabLst>
                  </a:pPr>
                  <a:endParaRPr lang="tr-TR" sz="1600" b="0"/>
                </a:p>
              </p:txBody>
            </p:sp>
            <p:sp>
              <p:nvSpPr>
                <p:cNvPr id="32785" name="Rectangle 28"/>
                <p:cNvSpPr>
                  <a:spLocks noChangeArrowheads="1"/>
                </p:cNvSpPr>
                <p:nvPr/>
              </p:nvSpPr>
              <p:spPr bwMode="auto">
                <a:xfrm>
                  <a:off x="0" y="2304"/>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sp>
          <p:nvSpPr>
            <p:cNvPr id="32776" name="Rectangle 29"/>
            <p:cNvSpPr>
              <a:spLocks noChangeArrowheads="1"/>
            </p:cNvSpPr>
            <p:nvPr/>
          </p:nvSpPr>
          <p:spPr bwMode="auto">
            <a:xfrm>
              <a:off x="-3" y="-3"/>
              <a:ext cx="2995" cy="2694"/>
            </a:xfrm>
            <a:prstGeom prst="rect">
              <a:avLst/>
            </a:prstGeom>
            <a:noFill/>
            <a:ln w="9525" cap="sq">
              <a:noFill/>
              <a:miter lim="800000"/>
              <a:headEnd type="none" w="sm" len="sm"/>
              <a:tailEnd type="none" w="sm" len="sm"/>
            </a:ln>
          </p:spPr>
          <p:txBody>
            <a:bodyPr wrap="none">
              <a:spAutoFit/>
            </a:bodyPr>
            <a:lstStyle/>
            <a:p>
              <a:endParaRPr lang="tr-TR"/>
            </a:p>
          </p:txBody>
        </p:sp>
      </p:grpSp>
      <p:sp>
        <p:nvSpPr>
          <p:cNvPr id="32772" name="Text Box 30"/>
          <p:cNvSpPr txBox="1">
            <a:spLocks noChangeArrowheads="1"/>
          </p:cNvSpPr>
          <p:nvPr/>
        </p:nvSpPr>
        <p:spPr bwMode="auto">
          <a:xfrm>
            <a:off x="685800" y="182563"/>
            <a:ext cx="1295400" cy="304800"/>
          </a:xfrm>
          <a:prstGeom prst="rect">
            <a:avLst/>
          </a:prstGeom>
          <a:noFill/>
          <a:ln w="9525">
            <a:noFill/>
            <a:miter lim="800000"/>
            <a:headEnd/>
            <a:tailEnd/>
          </a:ln>
        </p:spPr>
        <p:txBody>
          <a:bodyPr>
            <a:spAutoFit/>
          </a:bodyPr>
          <a:lstStyle/>
          <a:p>
            <a:pPr algn="l">
              <a:spcBef>
                <a:spcPct val="50000"/>
              </a:spcBef>
            </a:pPr>
            <a:endParaRPr lang="en-US" sz="1400" b="0">
              <a:latin typeface="Arial Black" pitchFamily="34" charset="0"/>
            </a:endParaRPr>
          </a:p>
        </p:txBody>
      </p:sp>
      <p:sp>
        <p:nvSpPr>
          <p:cNvPr id="47110" name="Rectangle 33"/>
          <p:cNvSpPr>
            <a:spLocks noChangeArrowheads="1"/>
          </p:cNvSpPr>
          <p:nvPr/>
        </p:nvSpPr>
        <p:spPr bwMode="auto">
          <a:xfrm>
            <a:off x="107950" y="142852"/>
            <a:ext cx="8785225" cy="6383361"/>
          </a:xfrm>
          <a:prstGeom prst="rect">
            <a:avLst/>
          </a:prstGeom>
          <a:noFill/>
          <a:ln w="9525">
            <a:noFill/>
            <a:miter lim="800000"/>
            <a:headEnd/>
            <a:tailEnd/>
          </a:ln>
        </p:spPr>
        <p:txBody>
          <a:bodyPr/>
          <a:lstStyle/>
          <a:p>
            <a:pPr>
              <a:tabLst>
                <a:tab pos="536575" algn="l"/>
              </a:tabLst>
              <a:defRPr/>
            </a:pPr>
            <a:r>
              <a:rPr lang="tr-TR" dirty="0">
                <a:solidFill>
                  <a:srgbClr val="CC3300"/>
                </a:solidFill>
                <a:latin typeface="Arial" charset="0"/>
                <a:cs typeface="Times New Roman" pitchFamily="18" charset="0"/>
              </a:rPr>
              <a:t>	</a:t>
            </a:r>
            <a:r>
              <a:rPr lang="tr-TR" dirty="0" smtClean="0">
                <a:solidFill>
                  <a:srgbClr val="00B0F0"/>
                </a:solidFill>
                <a:latin typeface="Arial" charset="0"/>
                <a:cs typeface="Times New Roman" pitchFamily="18" charset="0"/>
              </a:rPr>
              <a:t>1- HAYAT SİGORTASI VE DİĞER ŞAHIS SİGORTA PRİMLERİ</a:t>
            </a:r>
          </a:p>
          <a:p>
            <a:pPr>
              <a:tabLst>
                <a:tab pos="536575" algn="l"/>
              </a:tabLst>
              <a:defRPr/>
            </a:pPr>
            <a:endParaRPr lang="tr-TR" dirty="0" smtClean="0">
              <a:solidFill>
                <a:srgbClr val="CC3300"/>
              </a:solidFill>
              <a:latin typeface="Arial" charset="0"/>
              <a:cs typeface="Times New Roman" pitchFamily="18" charset="0"/>
            </a:endParaRPr>
          </a:p>
          <a:p>
            <a:pPr>
              <a:tabLst>
                <a:tab pos="536575" algn="l"/>
              </a:tabLst>
              <a:defRPr/>
            </a:pPr>
            <a:r>
              <a:rPr lang="tr-TR" i="1" dirty="0" smtClean="0"/>
              <a:t>	</a:t>
            </a:r>
            <a:r>
              <a:rPr lang="tr-TR" sz="1700" i="1" dirty="0" smtClean="0"/>
              <a:t> </a:t>
            </a:r>
            <a:r>
              <a:rPr lang="tr-TR" sz="1700" dirty="0" smtClean="0"/>
              <a:t>Beyan edilen gelirin %15'ini ve asgari ücretin yıllık tutarını aşmamak şartıyla</a:t>
            </a:r>
            <a:r>
              <a:rPr lang="tr-TR" sz="1700" i="1" dirty="0" smtClean="0"/>
              <a:t> </a:t>
            </a:r>
          </a:p>
          <a:p>
            <a:pPr>
              <a:tabLst>
                <a:tab pos="536575" algn="l"/>
              </a:tabLst>
              <a:defRPr/>
            </a:pPr>
            <a:r>
              <a:rPr lang="tr-TR" sz="1400" i="1" dirty="0" smtClean="0"/>
              <a:t>(</a:t>
            </a:r>
            <a:r>
              <a:rPr lang="tr-TR" sz="1700" dirty="0" smtClean="0"/>
              <a:t>mükellefin şahsına, eşine ve küçük çocuklarına ait hayat sigortalarına ödenen primlerin %50'si ile ölüm, kaza, hastalık, sağlık, engellilik, analık, doğum ve tahsil gibi şahıs sigorta primleri</a:t>
            </a:r>
            <a:r>
              <a:rPr lang="tr-TR" i="1" dirty="0" smtClean="0"/>
              <a:t> </a:t>
            </a:r>
          </a:p>
          <a:p>
            <a:pPr>
              <a:tabLst>
                <a:tab pos="536575" algn="l"/>
              </a:tabLst>
              <a:defRPr/>
            </a:pPr>
            <a:endParaRPr lang="tr-TR" i="1" dirty="0" smtClean="0"/>
          </a:p>
          <a:p>
            <a:pPr>
              <a:tabLst>
                <a:tab pos="536575" algn="l"/>
              </a:tabLst>
              <a:defRPr/>
            </a:pPr>
            <a:r>
              <a:rPr lang="tr-TR" dirty="0" smtClean="0"/>
              <a:t>	</a:t>
            </a:r>
            <a:r>
              <a:rPr lang="tr-TR" sz="1600" dirty="0" smtClean="0"/>
              <a:t>13.06.2012 Tarih 6327 sayılı Kanun ile Gelir Vergisi </a:t>
            </a:r>
            <a:r>
              <a:rPr lang="tr-TR" sz="1600" dirty="0" err="1" smtClean="0"/>
              <a:t>Kunununda</a:t>
            </a:r>
            <a:r>
              <a:rPr lang="tr-TR" sz="1600" dirty="0" smtClean="0"/>
              <a:t> yapılan  değişikliklerden en önemlisi; </a:t>
            </a:r>
            <a:r>
              <a:rPr lang="tr-TR" sz="1600" dirty="0" smtClean="0">
                <a:solidFill>
                  <a:srgbClr val="00B0F0"/>
                </a:solidFill>
              </a:rPr>
              <a:t>01/01/2013 tarihinden itibaren, yıllık beyanname veren mükellefler için vergi matrahlarının tespitinde bireysel emeklilik sistemine ödenen katkı paylarının hiçbir şekilde indirim konusu yapılamayacak olmasıdır. </a:t>
            </a:r>
          </a:p>
          <a:p>
            <a:pPr>
              <a:tabLst>
                <a:tab pos="536575" algn="l"/>
              </a:tabLst>
              <a:defRPr/>
            </a:pPr>
            <a:r>
              <a:rPr lang="tr-TR" sz="1600" dirty="0" smtClean="0"/>
              <a:t> </a:t>
            </a:r>
          </a:p>
          <a:p>
            <a:pPr>
              <a:tabLst>
                <a:tab pos="536575" algn="l"/>
              </a:tabLst>
              <a:defRPr/>
            </a:pPr>
            <a:r>
              <a:rPr lang="tr-TR" sz="1600" dirty="0" smtClean="0"/>
              <a:t>	Bir diğer önemli değişiklik ise; Gelir Vergisi Kanununun 89 uncu maddesinin birinci fıkrasının (1) numaralı bendinde yapılan düzenleme uyarınca, 01/01/2013 tarihinden itibaren, elde edilen gelirler için verilecek yıllık gelir vergisi beyannamelerinde, </a:t>
            </a:r>
            <a:r>
              <a:rPr lang="tr-TR" sz="1600" dirty="0" smtClean="0">
                <a:solidFill>
                  <a:srgbClr val="00B0F0"/>
                </a:solidFill>
              </a:rPr>
              <a:t>bireysel emeklilik dışında kalan şahıs sigortaları için ödenen primlerin eski uygulamaya benzer bir biçimde beyan edilen gelirin % 15'ine kadar olan</a:t>
            </a:r>
            <a:r>
              <a:rPr lang="tr-TR" sz="1600" dirty="0" smtClean="0">
                <a:solidFill>
                  <a:srgbClr val="FF0000"/>
                </a:solidFill>
              </a:rPr>
              <a:t> </a:t>
            </a:r>
            <a:r>
              <a:rPr lang="tr-TR" sz="1600" dirty="0" smtClean="0"/>
              <a:t>kısmının  matrahın tespitinde indirim konusu yapılabilecek olmasıdır.</a:t>
            </a:r>
            <a:endParaRPr lang="tr-TR" sz="1600" kern="0" dirty="0" smtClean="0">
              <a:latin typeface="Arial" charset="0"/>
            </a:endParaRPr>
          </a:p>
          <a:p>
            <a:pPr marL="342900" indent="-342900">
              <a:lnSpc>
                <a:spcPct val="80000"/>
              </a:lnSpc>
              <a:spcBef>
                <a:spcPct val="20000"/>
              </a:spcBef>
              <a:buClr>
                <a:schemeClr val="bg2"/>
              </a:buClr>
              <a:buSzPct val="75000"/>
              <a:defRPr/>
            </a:pPr>
            <a:endParaRPr lang="tr-TR" dirty="0" smtClean="0">
              <a:solidFill>
                <a:srgbClr val="000000"/>
              </a:solidFill>
              <a:latin typeface="Arial" charset="0"/>
            </a:endParaRPr>
          </a:p>
          <a:p>
            <a:pPr marL="342900" indent="-342900" algn="l">
              <a:lnSpc>
                <a:spcPct val="80000"/>
              </a:lnSpc>
              <a:spcBef>
                <a:spcPct val="20000"/>
              </a:spcBef>
              <a:buClr>
                <a:schemeClr val="bg2"/>
              </a:buClr>
              <a:buSzPct val="75000"/>
              <a:buFont typeface="Wingdings" pitchFamily="2" charset="2"/>
              <a:buNone/>
              <a:defRPr/>
            </a:pPr>
            <a:endParaRPr lang="tr-TR" kern="0" dirty="0">
              <a:latin typeface="Arial" charset="0"/>
            </a:endParaRPr>
          </a:p>
          <a:p>
            <a:pPr marL="342900" indent="-342900">
              <a:lnSpc>
                <a:spcPct val="80000"/>
              </a:lnSpc>
              <a:spcBef>
                <a:spcPct val="20000"/>
              </a:spcBef>
              <a:buClr>
                <a:schemeClr val="bg2"/>
              </a:buClr>
              <a:buSzPct val="75000"/>
              <a:defRPr/>
            </a:pPr>
            <a:endParaRPr lang="tr-TR" b="0" dirty="0">
              <a:solidFill>
                <a:srgbClr val="000000"/>
              </a:solidFill>
              <a:latin typeface="Arial" charset="0"/>
            </a:endParaRPr>
          </a:p>
          <a:p>
            <a:pPr marL="342900" indent="-342900">
              <a:lnSpc>
                <a:spcPct val="80000"/>
              </a:lnSpc>
              <a:spcBef>
                <a:spcPct val="20000"/>
              </a:spcBef>
              <a:buClr>
                <a:schemeClr val="bg2"/>
              </a:buClr>
              <a:buSzPct val="75000"/>
              <a:defRPr/>
            </a:pPr>
            <a:endParaRPr lang="tr-TR" b="0" dirty="0">
              <a:solidFill>
                <a:srgbClr val="000000"/>
              </a:solidFill>
              <a:latin typeface="Arial" charset="0"/>
            </a:endParaRPr>
          </a:p>
          <a:p>
            <a:pPr marL="342900" indent="-342900">
              <a:lnSpc>
                <a:spcPct val="80000"/>
              </a:lnSpc>
              <a:spcBef>
                <a:spcPct val="20000"/>
              </a:spcBef>
              <a:buClr>
                <a:schemeClr val="bg2"/>
              </a:buClr>
              <a:buSzPct val="75000"/>
              <a:defRPr/>
            </a:pPr>
            <a:endParaRPr lang="tr-TR" b="0" dirty="0">
              <a:solidFill>
                <a:srgbClr val="000000"/>
              </a:solidFill>
              <a:latin typeface="Arial" charset="0"/>
            </a:endParaRPr>
          </a:p>
          <a:p>
            <a:pPr marL="342900" indent="-342900">
              <a:lnSpc>
                <a:spcPct val="80000"/>
              </a:lnSpc>
              <a:spcBef>
                <a:spcPct val="20000"/>
              </a:spcBef>
              <a:buClr>
                <a:schemeClr val="bg2"/>
              </a:buClr>
              <a:buSzPct val="75000"/>
              <a:buFont typeface="Wingdings" pitchFamily="2" charset="2"/>
              <a:buNone/>
              <a:defRPr/>
            </a:pPr>
            <a:r>
              <a:rPr lang="tr-TR" b="0" dirty="0">
                <a:latin typeface="Arial" charset="0"/>
              </a:rPr>
              <a:t>	</a:t>
            </a:r>
            <a:endParaRPr lang="tr-TR" dirty="0">
              <a:latin typeface="Arial" charset="0"/>
            </a:endParaRPr>
          </a:p>
        </p:txBody>
      </p:sp>
      <p:sp>
        <p:nvSpPr>
          <p:cNvPr id="58374" name="31 Slayt Numarası Yer Tutucusu"/>
          <p:cNvSpPr>
            <a:spLocks noGrp="1"/>
          </p:cNvSpPr>
          <p:nvPr>
            <p:ph type="sldNum" sz="quarter" idx="12"/>
          </p:nvPr>
        </p:nvSpPr>
        <p:spPr/>
        <p:txBody>
          <a:bodyPr/>
          <a:lstStyle/>
          <a:p>
            <a:pPr>
              <a:defRPr/>
            </a:pPr>
            <a:fld id="{91689D95-07A0-4CA0-9D79-3D957327F5DB}" type="slidenum">
              <a:rPr lang="tr-TR"/>
              <a:pPr>
                <a:defRPr/>
              </a:pPr>
              <a:t>18</a:t>
            </a:fld>
            <a:endParaRPr lang="tr-TR"/>
          </a:p>
        </p:txBody>
      </p:sp>
    </p:spTree>
  </p:cSld>
  <p:clrMapOvr>
    <a:masterClrMapping/>
  </p:clrMapOvr>
  <p:transition>
    <p:cover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Text Box 3"/>
          <p:cNvSpPr txBox="1">
            <a:spLocks noChangeArrowheads="1"/>
          </p:cNvSpPr>
          <p:nvPr/>
        </p:nvSpPr>
        <p:spPr bwMode="auto">
          <a:xfrm>
            <a:off x="1828800" y="152400"/>
            <a:ext cx="7086600" cy="304800"/>
          </a:xfrm>
          <a:prstGeom prst="rect">
            <a:avLst/>
          </a:prstGeom>
          <a:noFill/>
          <a:ln w="9525">
            <a:noFill/>
            <a:miter lim="800000"/>
            <a:headEnd/>
            <a:tailEnd/>
          </a:ln>
        </p:spPr>
        <p:txBody>
          <a:bodyPr>
            <a:spAutoFit/>
          </a:bodyPr>
          <a:lstStyle/>
          <a:p>
            <a:pPr algn="ctr">
              <a:spcBef>
                <a:spcPct val="50000"/>
              </a:spcBef>
            </a:pPr>
            <a:endParaRPr lang="en-US" sz="1400">
              <a:latin typeface="Copperplate Gothic Bold" pitchFamily="34" charset="0"/>
            </a:endParaRPr>
          </a:p>
        </p:txBody>
      </p:sp>
      <p:grpSp>
        <p:nvGrpSpPr>
          <p:cNvPr id="33795" name="Group 6"/>
          <p:cNvGrpSpPr>
            <a:grpSpLocks/>
          </p:cNvGrpSpPr>
          <p:nvPr/>
        </p:nvGrpSpPr>
        <p:grpSpPr bwMode="auto">
          <a:xfrm>
            <a:off x="1219200" y="1295400"/>
            <a:ext cx="7086600" cy="4276725"/>
            <a:chOff x="-3" y="-3"/>
            <a:chExt cx="2995" cy="2694"/>
          </a:xfrm>
        </p:grpSpPr>
        <p:grpSp>
          <p:nvGrpSpPr>
            <p:cNvPr id="33799" name="Group 7"/>
            <p:cNvGrpSpPr>
              <a:grpSpLocks/>
            </p:cNvGrpSpPr>
            <p:nvPr/>
          </p:nvGrpSpPr>
          <p:grpSpPr bwMode="auto">
            <a:xfrm>
              <a:off x="0" y="0"/>
              <a:ext cx="2989" cy="2688"/>
              <a:chOff x="0" y="0"/>
              <a:chExt cx="2989" cy="2688"/>
            </a:xfrm>
          </p:grpSpPr>
          <p:grpSp>
            <p:nvGrpSpPr>
              <p:cNvPr id="33801" name="Group 8"/>
              <p:cNvGrpSpPr>
                <a:grpSpLocks/>
              </p:cNvGrpSpPr>
              <p:nvPr/>
            </p:nvGrpSpPr>
            <p:grpSpPr bwMode="auto">
              <a:xfrm>
                <a:off x="0" y="0"/>
                <a:ext cx="2989" cy="384"/>
                <a:chOff x="0" y="0"/>
                <a:chExt cx="2989" cy="384"/>
              </a:xfrm>
            </p:grpSpPr>
            <p:sp>
              <p:nvSpPr>
                <p:cNvPr id="33820" name="Rectangle 9"/>
                <p:cNvSpPr>
                  <a:spLocks noChangeArrowheads="1"/>
                </p:cNvSpPr>
                <p:nvPr/>
              </p:nvSpPr>
              <p:spPr bwMode="auto">
                <a:xfrm>
                  <a:off x="43" y="0"/>
                  <a:ext cx="2903" cy="384"/>
                </a:xfrm>
                <a:prstGeom prst="rect">
                  <a:avLst/>
                </a:prstGeom>
                <a:noFill/>
                <a:ln w="12700" cap="sq">
                  <a:noFill/>
                  <a:miter lim="800000"/>
                  <a:headEnd type="none" w="sm" len="sm"/>
                  <a:tailEnd type="none" w="sm" len="sm"/>
                </a:ln>
              </p:spPr>
              <p:txBody>
                <a:bodyPr/>
                <a:lstStyle/>
                <a:p>
                  <a:pPr eaLnBrk="0" hangingPunct="0"/>
                  <a:endParaRPr lang="en-US" sz="2000" b="0"/>
                </a:p>
              </p:txBody>
            </p:sp>
            <p:sp>
              <p:nvSpPr>
                <p:cNvPr id="33821" name="Rectangle 10"/>
                <p:cNvSpPr>
                  <a:spLocks noChangeArrowheads="1"/>
                </p:cNvSpPr>
                <p:nvPr/>
              </p:nvSpPr>
              <p:spPr bwMode="auto">
                <a:xfrm>
                  <a:off x="0" y="0"/>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33802" name="Group 11"/>
              <p:cNvGrpSpPr>
                <a:grpSpLocks/>
              </p:cNvGrpSpPr>
              <p:nvPr/>
            </p:nvGrpSpPr>
            <p:grpSpPr bwMode="auto">
              <a:xfrm>
                <a:off x="0" y="384"/>
                <a:ext cx="2989" cy="384"/>
                <a:chOff x="0" y="384"/>
                <a:chExt cx="2989" cy="384"/>
              </a:xfrm>
            </p:grpSpPr>
            <p:sp>
              <p:nvSpPr>
                <p:cNvPr id="33818" name="Rectangle 12"/>
                <p:cNvSpPr>
                  <a:spLocks noChangeArrowheads="1"/>
                </p:cNvSpPr>
                <p:nvPr/>
              </p:nvSpPr>
              <p:spPr bwMode="auto">
                <a:xfrm>
                  <a:off x="43" y="384"/>
                  <a:ext cx="2903" cy="384"/>
                </a:xfrm>
                <a:prstGeom prst="rect">
                  <a:avLst/>
                </a:prstGeom>
                <a:noFill/>
                <a:ln w="12700" cap="sq">
                  <a:noFill/>
                  <a:miter lim="800000"/>
                  <a:headEnd type="none" w="sm" len="sm"/>
                  <a:tailEnd type="none" w="sm" len="sm"/>
                </a:ln>
              </p:spPr>
              <p:txBody>
                <a:bodyPr/>
                <a:lstStyle/>
                <a:p>
                  <a:pPr>
                    <a:tabLst>
                      <a:tab pos="209550" algn="l"/>
                    </a:tabLst>
                  </a:pPr>
                  <a:endParaRPr lang="en-US" sz="2400" b="0"/>
                </a:p>
              </p:txBody>
            </p:sp>
            <p:sp>
              <p:nvSpPr>
                <p:cNvPr id="33819" name="Rectangle 13"/>
                <p:cNvSpPr>
                  <a:spLocks noChangeArrowheads="1"/>
                </p:cNvSpPr>
                <p:nvPr/>
              </p:nvSpPr>
              <p:spPr bwMode="auto">
                <a:xfrm>
                  <a:off x="0" y="384"/>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33803" name="Group 14"/>
              <p:cNvGrpSpPr>
                <a:grpSpLocks/>
              </p:cNvGrpSpPr>
              <p:nvPr/>
            </p:nvGrpSpPr>
            <p:grpSpPr bwMode="auto">
              <a:xfrm>
                <a:off x="0" y="768"/>
                <a:ext cx="2989" cy="384"/>
                <a:chOff x="0" y="768"/>
                <a:chExt cx="2989" cy="384"/>
              </a:xfrm>
            </p:grpSpPr>
            <p:sp>
              <p:nvSpPr>
                <p:cNvPr id="33816" name="Rectangle 15"/>
                <p:cNvSpPr>
                  <a:spLocks noChangeArrowheads="1"/>
                </p:cNvSpPr>
                <p:nvPr/>
              </p:nvSpPr>
              <p:spPr bwMode="auto">
                <a:xfrm>
                  <a:off x="43" y="768"/>
                  <a:ext cx="2903" cy="384"/>
                </a:xfrm>
                <a:prstGeom prst="rect">
                  <a:avLst/>
                </a:prstGeom>
                <a:noFill/>
                <a:ln w="12700" cap="sq">
                  <a:noFill/>
                  <a:miter lim="800000"/>
                  <a:headEnd type="none" w="sm" len="sm"/>
                  <a:tailEnd type="none" w="sm" len="sm"/>
                </a:ln>
              </p:spPr>
              <p:txBody>
                <a:bodyPr/>
                <a:lstStyle/>
                <a:p>
                  <a:pPr marL="292100" indent="-292100" eaLnBrk="0" hangingPunct="0">
                    <a:tabLst>
                      <a:tab pos="292100" algn="l"/>
                      <a:tab pos="298450" algn="l"/>
                    </a:tabLst>
                  </a:pPr>
                  <a:endParaRPr lang="en-US" sz="1600" b="0"/>
                </a:p>
              </p:txBody>
            </p:sp>
            <p:sp>
              <p:nvSpPr>
                <p:cNvPr id="33817" name="Rectangle 16"/>
                <p:cNvSpPr>
                  <a:spLocks noChangeArrowheads="1"/>
                </p:cNvSpPr>
                <p:nvPr/>
              </p:nvSpPr>
              <p:spPr bwMode="auto">
                <a:xfrm>
                  <a:off x="0" y="768"/>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33804" name="Group 17"/>
              <p:cNvGrpSpPr>
                <a:grpSpLocks/>
              </p:cNvGrpSpPr>
              <p:nvPr/>
            </p:nvGrpSpPr>
            <p:grpSpPr bwMode="auto">
              <a:xfrm>
                <a:off x="0" y="1152"/>
                <a:ext cx="2989" cy="384"/>
                <a:chOff x="0" y="1152"/>
                <a:chExt cx="2989" cy="384"/>
              </a:xfrm>
            </p:grpSpPr>
            <p:sp>
              <p:nvSpPr>
                <p:cNvPr id="33814" name="Rectangle 18"/>
                <p:cNvSpPr>
                  <a:spLocks noChangeArrowheads="1"/>
                </p:cNvSpPr>
                <p:nvPr/>
              </p:nvSpPr>
              <p:spPr bwMode="auto">
                <a:xfrm>
                  <a:off x="43" y="1152"/>
                  <a:ext cx="2903" cy="384"/>
                </a:xfrm>
                <a:prstGeom prst="rect">
                  <a:avLst/>
                </a:prstGeom>
                <a:noFill/>
                <a:ln w="12700" cap="sq">
                  <a:noFill/>
                  <a:miter lim="800000"/>
                  <a:headEnd type="none" w="sm" len="sm"/>
                  <a:tailEnd type="none" w="sm" len="sm"/>
                </a:ln>
              </p:spPr>
              <p:txBody>
                <a:bodyPr/>
                <a:lstStyle/>
                <a:p>
                  <a:pPr eaLnBrk="0" hangingPunct="0">
                    <a:tabLst>
                      <a:tab pos="298450" algn="l"/>
                    </a:tabLst>
                  </a:pPr>
                  <a:endParaRPr lang="en-US" sz="1600" b="0"/>
                </a:p>
              </p:txBody>
            </p:sp>
            <p:sp>
              <p:nvSpPr>
                <p:cNvPr id="33815" name="Rectangle 19"/>
                <p:cNvSpPr>
                  <a:spLocks noChangeArrowheads="1"/>
                </p:cNvSpPr>
                <p:nvPr/>
              </p:nvSpPr>
              <p:spPr bwMode="auto">
                <a:xfrm>
                  <a:off x="0" y="1152"/>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33805" name="Group 20"/>
              <p:cNvGrpSpPr>
                <a:grpSpLocks/>
              </p:cNvGrpSpPr>
              <p:nvPr/>
            </p:nvGrpSpPr>
            <p:grpSpPr bwMode="auto">
              <a:xfrm>
                <a:off x="0" y="1536"/>
                <a:ext cx="2989" cy="384"/>
                <a:chOff x="0" y="1536"/>
                <a:chExt cx="2989" cy="384"/>
              </a:xfrm>
            </p:grpSpPr>
            <p:sp>
              <p:nvSpPr>
                <p:cNvPr id="33812" name="Rectangle 21"/>
                <p:cNvSpPr>
                  <a:spLocks noChangeArrowheads="1"/>
                </p:cNvSpPr>
                <p:nvPr/>
              </p:nvSpPr>
              <p:spPr bwMode="auto">
                <a:xfrm>
                  <a:off x="43" y="1536"/>
                  <a:ext cx="2903" cy="384"/>
                </a:xfrm>
                <a:prstGeom prst="rect">
                  <a:avLst/>
                </a:prstGeom>
                <a:noFill/>
                <a:ln w="12700" cap="sq">
                  <a:noFill/>
                  <a:miter lim="800000"/>
                  <a:headEnd type="none" w="sm" len="sm"/>
                  <a:tailEnd type="none" w="sm" len="sm"/>
                </a:ln>
              </p:spPr>
              <p:txBody>
                <a:bodyPr/>
                <a:lstStyle/>
                <a:p>
                  <a:pPr algn="l">
                    <a:tabLst>
                      <a:tab pos="298450" algn="l"/>
                    </a:tabLst>
                  </a:pPr>
                  <a:r>
                    <a:rPr lang="tr-TR" sz="1600"/>
                    <a:t>	</a:t>
                  </a:r>
                  <a:endParaRPr lang="tr-TR" sz="1600" b="0"/>
                </a:p>
              </p:txBody>
            </p:sp>
            <p:sp>
              <p:nvSpPr>
                <p:cNvPr id="33813" name="Rectangle 22"/>
                <p:cNvSpPr>
                  <a:spLocks noChangeArrowheads="1"/>
                </p:cNvSpPr>
                <p:nvPr/>
              </p:nvSpPr>
              <p:spPr bwMode="auto">
                <a:xfrm>
                  <a:off x="0" y="1536"/>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33806" name="Group 23"/>
              <p:cNvGrpSpPr>
                <a:grpSpLocks/>
              </p:cNvGrpSpPr>
              <p:nvPr/>
            </p:nvGrpSpPr>
            <p:grpSpPr bwMode="auto">
              <a:xfrm>
                <a:off x="0" y="1920"/>
                <a:ext cx="2989" cy="384"/>
                <a:chOff x="0" y="1920"/>
                <a:chExt cx="2989" cy="384"/>
              </a:xfrm>
            </p:grpSpPr>
            <p:sp>
              <p:nvSpPr>
                <p:cNvPr id="33810" name="Rectangle 24"/>
                <p:cNvSpPr>
                  <a:spLocks noChangeArrowheads="1"/>
                </p:cNvSpPr>
                <p:nvPr/>
              </p:nvSpPr>
              <p:spPr bwMode="auto">
                <a:xfrm>
                  <a:off x="43" y="1920"/>
                  <a:ext cx="2903" cy="384"/>
                </a:xfrm>
                <a:prstGeom prst="rect">
                  <a:avLst/>
                </a:prstGeom>
                <a:noFill/>
                <a:ln w="12700" cap="sq">
                  <a:noFill/>
                  <a:miter lim="800000"/>
                  <a:headEnd type="none" w="sm" len="sm"/>
                  <a:tailEnd type="none" w="sm" len="sm"/>
                </a:ln>
              </p:spPr>
              <p:txBody>
                <a:bodyPr/>
                <a:lstStyle/>
                <a:p>
                  <a:pPr eaLnBrk="0" hangingPunct="0">
                    <a:tabLst>
                      <a:tab pos="298450" algn="l"/>
                    </a:tabLst>
                  </a:pPr>
                  <a:endParaRPr lang="en-US" sz="2400" b="0"/>
                </a:p>
              </p:txBody>
            </p:sp>
            <p:sp>
              <p:nvSpPr>
                <p:cNvPr id="33811" name="Rectangle 25"/>
                <p:cNvSpPr>
                  <a:spLocks noChangeArrowheads="1"/>
                </p:cNvSpPr>
                <p:nvPr/>
              </p:nvSpPr>
              <p:spPr bwMode="auto">
                <a:xfrm>
                  <a:off x="0" y="1920"/>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33807" name="Group 26"/>
              <p:cNvGrpSpPr>
                <a:grpSpLocks/>
              </p:cNvGrpSpPr>
              <p:nvPr/>
            </p:nvGrpSpPr>
            <p:grpSpPr bwMode="auto">
              <a:xfrm>
                <a:off x="0" y="2304"/>
                <a:ext cx="2989" cy="384"/>
                <a:chOff x="0" y="2304"/>
                <a:chExt cx="2989" cy="384"/>
              </a:xfrm>
            </p:grpSpPr>
            <p:sp>
              <p:nvSpPr>
                <p:cNvPr id="33808" name="Rectangle 27"/>
                <p:cNvSpPr>
                  <a:spLocks noChangeArrowheads="1"/>
                </p:cNvSpPr>
                <p:nvPr/>
              </p:nvSpPr>
              <p:spPr bwMode="auto">
                <a:xfrm>
                  <a:off x="43" y="2304"/>
                  <a:ext cx="2903" cy="384"/>
                </a:xfrm>
                <a:prstGeom prst="rect">
                  <a:avLst/>
                </a:prstGeom>
                <a:noFill/>
                <a:ln w="12700" cap="sq">
                  <a:noFill/>
                  <a:miter lim="800000"/>
                  <a:headEnd type="none" w="sm" len="sm"/>
                  <a:tailEnd type="none" w="sm" len="sm"/>
                </a:ln>
              </p:spPr>
              <p:txBody>
                <a:bodyPr/>
                <a:lstStyle/>
                <a:p>
                  <a:pPr>
                    <a:tabLst>
                      <a:tab pos="298450" algn="l"/>
                    </a:tabLst>
                  </a:pPr>
                  <a:endParaRPr lang="tr-TR" sz="1600" b="0">
                    <a:latin typeface="Times New Roman" pitchFamily="18" charset="0"/>
                    <a:cs typeface="Times New Roman" pitchFamily="18" charset="0"/>
                  </a:endParaRPr>
                </a:p>
                <a:p>
                  <a:pPr eaLnBrk="0" hangingPunct="0">
                    <a:tabLst>
                      <a:tab pos="298450" algn="l"/>
                    </a:tabLst>
                  </a:pPr>
                  <a:endParaRPr lang="tr-TR" sz="1600" b="0"/>
                </a:p>
              </p:txBody>
            </p:sp>
            <p:sp>
              <p:nvSpPr>
                <p:cNvPr id="33809" name="Rectangle 28"/>
                <p:cNvSpPr>
                  <a:spLocks noChangeArrowheads="1"/>
                </p:cNvSpPr>
                <p:nvPr/>
              </p:nvSpPr>
              <p:spPr bwMode="auto">
                <a:xfrm>
                  <a:off x="0" y="2304"/>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sp>
          <p:nvSpPr>
            <p:cNvPr id="33800" name="Rectangle 29"/>
            <p:cNvSpPr>
              <a:spLocks noChangeArrowheads="1"/>
            </p:cNvSpPr>
            <p:nvPr/>
          </p:nvSpPr>
          <p:spPr bwMode="auto">
            <a:xfrm>
              <a:off x="-3" y="-3"/>
              <a:ext cx="2995" cy="2694"/>
            </a:xfrm>
            <a:prstGeom prst="rect">
              <a:avLst/>
            </a:prstGeom>
            <a:noFill/>
            <a:ln w="9525" cap="sq">
              <a:noFill/>
              <a:miter lim="800000"/>
              <a:headEnd type="none" w="sm" len="sm"/>
              <a:tailEnd type="none" w="sm" len="sm"/>
            </a:ln>
          </p:spPr>
          <p:txBody>
            <a:bodyPr wrap="none">
              <a:spAutoFit/>
            </a:bodyPr>
            <a:lstStyle/>
            <a:p>
              <a:endParaRPr lang="tr-TR"/>
            </a:p>
          </p:txBody>
        </p:sp>
      </p:grpSp>
      <p:sp>
        <p:nvSpPr>
          <p:cNvPr id="33796" name="Text Box 30"/>
          <p:cNvSpPr txBox="1">
            <a:spLocks noChangeArrowheads="1"/>
          </p:cNvSpPr>
          <p:nvPr/>
        </p:nvSpPr>
        <p:spPr bwMode="auto">
          <a:xfrm>
            <a:off x="685800" y="182563"/>
            <a:ext cx="1295400" cy="304800"/>
          </a:xfrm>
          <a:prstGeom prst="rect">
            <a:avLst/>
          </a:prstGeom>
          <a:noFill/>
          <a:ln w="9525">
            <a:noFill/>
            <a:miter lim="800000"/>
            <a:headEnd/>
            <a:tailEnd/>
          </a:ln>
        </p:spPr>
        <p:txBody>
          <a:bodyPr>
            <a:spAutoFit/>
          </a:bodyPr>
          <a:lstStyle/>
          <a:p>
            <a:pPr algn="l">
              <a:spcBef>
                <a:spcPct val="50000"/>
              </a:spcBef>
            </a:pPr>
            <a:endParaRPr lang="en-US" sz="1400" b="0">
              <a:latin typeface="Arial Black" pitchFamily="34" charset="0"/>
            </a:endParaRPr>
          </a:p>
        </p:txBody>
      </p:sp>
      <p:sp>
        <p:nvSpPr>
          <p:cNvPr id="59399" name="31 Slayt Numarası Yer Tutucusu"/>
          <p:cNvSpPr>
            <a:spLocks noGrp="1"/>
          </p:cNvSpPr>
          <p:nvPr>
            <p:ph type="sldNum" sz="quarter" idx="12"/>
          </p:nvPr>
        </p:nvSpPr>
        <p:spPr/>
        <p:txBody>
          <a:bodyPr/>
          <a:lstStyle/>
          <a:p>
            <a:pPr>
              <a:defRPr/>
            </a:pPr>
            <a:fld id="{3B8CC064-23AB-430A-B803-DF8DD61E7103}" type="slidenum">
              <a:rPr lang="tr-TR"/>
              <a:pPr>
                <a:defRPr/>
              </a:pPr>
              <a:t>19</a:t>
            </a:fld>
            <a:endParaRPr lang="tr-TR" dirty="0"/>
          </a:p>
        </p:txBody>
      </p:sp>
      <p:sp>
        <p:nvSpPr>
          <p:cNvPr id="33" name="Rectangle 3"/>
          <p:cNvSpPr txBox="1">
            <a:spLocks noChangeArrowheads="1"/>
          </p:cNvSpPr>
          <p:nvPr/>
        </p:nvSpPr>
        <p:spPr bwMode="auto">
          <a:xfrm>
            <a:off x="107950" y="549275"/>
            <a:ext cx="8785225" cy="5761038"/>
          </a:xfrm>
          <a:prstGeom prst="rect">
            <a:avLst/>
          </a:prstGeom>
          <a:noFill/>
          <a:ln w="9525">
            <a:noFill/>
            <a:miter lim="800000"/>
            <a:headEnd/>
            <a:tailEnd/>
          </a:ln>
        </p:spPr>
        <p:txBody>
          <a:bodyPr/>
          <a:lstStyle/>
          <a:p>
            <a:pPr indent="450215">
              <a:spcAft>
                <a:spcPts val="0"/>
              </a:spcAft>
              <a:defRPr/>
            </a:pPr>
            <a:r>
              <a:rPr lang="tr-TR" dirty="0" smtClean="0">
                <a:solidFill>
                  <a:srgbClr val="00B0F0"/>
                </a:solidFill>
                <a:latin typeface="Arial TUR" panose="020B0604020202020204" pitchFamily="34" charset="0"/>
                <a:ea typeface="Times New Roman" panose="02020603050405020304" pitchFamily="18" charset="0"/>
                <a:cs typeface="Arial TUR" panose="020B0604020202020204" pitchFamily="34" charset="0"/>
              </a:rPr>
              <a:t>YILLIK BEYANNAMEDE MATRAHIN TESPİTİNDE DİKKATE ALINACAK SİGORTA  PRİMLERİ; </a:t>
            </a:r>
          </a:p>
          <a:p>
            <a:pPr>
              <a:spcAft>
                <a:spcPts val="0"/>
              </a:spcAft>
              <a:defRPr/>
            </a:pPr>
            <a:r>
              <a:rPr lang="tr-TR" dirty="0" smtClean="0">
                <a:solidFill>
                  <a:srgbClr val="00B0F0"/>
                </a:solidFill>
                <a:latin typeface="Arial TUR" panose="020B0604020202020204" pitchFamily="34" charset="0"/>
                <a:ea typeface="Times New Roman" panose="02020603050405020304" pitchFamily="18" charset="0"/>
                <a:cs typeface="Arial TUR" panose="020B0604020202020204" pitchFamily="34" charset="0"/>
              </a:rPr>
              <a:t> </a:t>
            </a:r>
          </a:p>
          <a:p>
            <a:pPr marL="342900" indent="-342900">
              <a:spcAft>
                <a:spcPts val="0"/>
              </a:spcAft>
              <a:buClr>
                <a:srgbClr val="FF0000"/>
              </a:buClr>
              <a:buFont typeface="Wingdings" panose="05000000000000000000" pitchFamily="2" charset="2"/>
              <a:buChar char="Ø"/>
              <a:defRPr/>
            </a:pPr>
            <a:r>
              <a:rPr lang="tr-TR" sz="1600" dirty="0" smtClean="0">
                <a:latin typeface="Arial TUR" panose="020B0604020202020204" pitchFamily="34" charset="0"/>
                <a:ea typeface="Times New Roman" panose="02020603050405020304" pitchFamily="18" charset="0"/>
                <a:cs typeface="Arial TUR" panose="020B0604020202020204" pitchFamily="34" charset="0"/>
              </a:rPr>
              <a:t>Mükellefin şahsına, eşine ve küçük çocuklarına ait birikim priminin alındığı hayat sigortalarına ödenen primlerin %50'si ile</a:t>
            </a:r>
          </a:p>
          <a:p>
            <a:pPr>
              <a:spcAft>
                <a:spcPts val="0"/>
              </a:spcAft>
              <a:buClr>
                <a:srgbClr val="FF0000"/>
              </a:buClr>
              <a:defRPr/>
            </a:pPr>
            <a:endParaRPr lang="tr-TR" sz="1600" dirty="0" smtClean="0">
              <a:latin typeface="Arial TUR" panose="020B0604020202020204" pitchFamily="34" charset="0"/>
              <a:ea typeface="Times New Roman" panose="02020603050405020304" pitchFamily="18" charset="0"/>
              <a:cs typeface="Arial TUR" panose="020B0604020202020204" pitchFamily="34" charset="0"/>
            </a:endParaRPr>
          </a:p>
          <a:p>
            <a:pPr marL="342900" indent="-342900">
              <a:spcAft>
                <a:spcPts val="0"/>
              </a:spcAft>
              <a:buClr>
                <a:srgbClr val="FF0000"/>
              </a:buClr>
              <a:buFont typeface="Wingdings" panose="05000000000000000000" pitchFamily="2" charset="2"/>
              <a:buChar char="Ø"/>
              <a:defRPr/>
            </a:pPr>
            <a:r>
              <a:rPr lang="tr-TR" sz="1600" dirty="0" smtClean="0">
                <a:latin typeface="Arial TUR" panose="020B0604020202020204" pitchFamily="34" charset="0"/>
                <a:ea typeface="Times New Roman" panose="02020603050405020304" pitchFamily="18" charset="0"/>
                <a:cs typeface="Arial TUR" panose="020B0604020202020204" pitchFamily="34" charset="0"/>
              </a:rPr>
              <a:t>Ölüm, kaza, hastalık, sağlık, engellilik, analık, doğum ve tahsil gibi şahıs sigorta primlerinden,   müteşekkildir. </a:t>
            </a:r>
          </a:p>
          <a:p>
            <a:pPr>
              <a:spcAft>
                <a:spcPts val="0"/>
              </a:spcAft>
              <a:buClr>
                <a:srgbClr val="FF0000"/>
              </a:buClr>
              <a:defRPr/>
            </a:pPr>
            <a:endParaRPr lang="tr-TR" sz="1600" dirty="0" smtClean="0">
              <a:latin typeface="Arial TUR" panose="020B0604020202020204" pitchFamily="34" charset="0"/>
              <a:ea typeface="Times New Roman" panose="02020603050405020304" pitchFamily="18" charset="0"/>
              <a:cs typeface="Arial TUR" panose="020B0604020202020204" pitchFamily="34" charset="0"/>
            </a:endParaRPr>
          </a:p>
          <a:p>
            <a:pPr marL="342900" indent="-342900">
              <a:spcAft>
                <a:spcPts val="0"/>
              </a:spcAft>
              <a:buClr>
                <a:srgbClr val="FF0000"/>
              </a:buClr>
              <a:buFont typeface="Wingdings" panose="05000000000000000000" pitchFamily="2" charset="2"/>
              <a:buChar char="Ø"/>
              <a:defRPr/>
            </a:pPr>
            <a:r>
              <a:rPr lang="tr-TR" sz="1600" dirty="0" smtClean="0">
                <a:latin typeface="Arial TUR" panose="020B0604020202020204" pitchFamily="34" charset="0"/>
                <a:ea typeface="Times New Roman" panose="02020603050405020304" pitchFamily="18" charset="0"/>
                <a:cs typeface="Arial TUR" panose="020B0604020202020204" pitchFamily="34" charset="0"/>
              </a:rPr>
              <a:t>İndirim konusu yapılacak primlerin toplamı, beyan edilen gelirin %15'ini ve yıllık olarak asgari ücretin yıllık tutarını aşamayacaktır. </a:t>
            </a:r>
          </a:p>
          <a:p>
            <a:pPr>
              <a:spcAft>
                <a:spcPts val="0"/>
              </a:spcAft>
              <a:buClr>
                <a:srgbClr val="FF0000"/>
              </a:buClr>
              <a:defRPr/>
            </a:pPr>
            <a:endParaRPr lang="tr-TR" sz="1600" dirty="0" smtClean="0">
              <a:latin typeface="Arial TUR" panose="020B0604020202020204" pitchFamily="34" charset="0"/>
              <a:ea typeface="Times New Roman" panose="02020603050405020304" pitchFamily="18" charset="0"/>
              <a:cs typeface="Arial TUR" panose="020B0604020202020204" pitchFamily="34" charset="0"/>
            </a:endParaRPr>
          </a:p>
          <a:p>
            <a:pPr marL="285750" indent="-285750">
              <a:spcAft>
                <a:spcPts val="0"/>
              </a:spcAft>
              <a:buClr>
                <a:srgbClr val="FF0000"/>
              </a:buClr>
              <a:buFont typeface="Wingdings" panose="05000000000000000000" pitchFamily="2" charset="2"/>
              <a:buChar char="Ø"/>
              <a:defRPr/>
            </a:pPr>
            <a:r>
              <a:rPr lang="tr-TR" sz="1600" dirty="0" smtClean="0">
                <a:latin typeface="Arial TUR" panose="020B0604020202020204" pitchFamily="34" charset="0"/>
                <a:ea typeface="Times New Roman" panose="02020603050405020304" pitchFamily="18" charset="0"/>
                <a:cs typeface="Arial TUR" panose="020B0604020202020204" pitchFamily="34" charset="0"/>
              </a:rPr>
              <a:t>Bu sınırlamaların tespitinde;</a:t>
            </a:r>
          </a:p>
          <a:p>
            <a:pPr>
              <a:spcAft>
                <a:spcPts val="0"/>
              </a:spcAft>
              <a:buClr>
                <a:srgbClr val="FF0000"/>
              </a:buClr>
              <a:defRPr/>
            </a:pPr>
            <a:r>
              <a:rPr lang="tr-TR" sz="1600" dirty="0" smtClean="0">
                <a:latin typeface="Arial TUR" panose="020B0604020202020204" pitchFamily="34" charset="0"/>
                <a:ea typeface="Times New Roman" panose="02020603050405020304" pitchFamily="18" charset="0"/>
                <a:cs typeface="Arial TUR" panose="020B0604020202020204" pitchFamily="34" charset="0"/>
              </a:rPr>
              <a:t> </a:t>
            </a:r>
          </a:p>
          <a:p>
            <a:pPr marL="342900" indent="-342900">
              <a:spcAft>
                <a:spcPts val="0"/>
              </a:spcAft>
              <a:buClr>
                <a:srgbClr val="FF0000"/>
              </a:buClr>
              <a:buFont typeface="Wingdings" panose="05000000000000000000" pitchFamily="2" charset="2"/>
              <a:buChar char="Ø"/>
              <a:defRPr/>
            </a:pPr>
            <a:r>
              <a:rPr lang="tr-TR" sz="1600" dirty="0" smtClean="0">
                <a:latin typeface="Arial TUR" panose="020B0604020202020204" pitchFamily="34" charset="0"/>
                <a:ea typeface="Times New Roman" panose="02020603050405020304" pitchFamily="18" charset="0"/>
                <a:cs typeface="Arial TUR" panose="020B0604020202020204" pitchFamily="34" charset="0"/>
              </a:rPr>
              <a:t>İşverenler tarafından ücretliler adına bireysel emeklilik sistemine ödenen katkı payları ile Gelir Vergisi Kanununun 63 üncü maddesinin birinci fıkrasının (3) numaralı bendi ve 89 uncu maddesinin birinci fıkrasının (1) numaralı bendi kapsamında indirim konusu yapılacak prim ödemelerinin toplam tutarı , birlikte dikkate alınacaktır. </a:t>
            </a:r>
          </a:p>
          <a:p>
            <a:pPr>
              <a:spcAft>
                <a:spcPts val="0"/>
              </a:spcAft>
              <a:buClr>
                <a:srgbClr val="FF0000"/>
              </a:buClr>
              <a:defRPr/>
            </a:pPr>
            <a:endParaRPr lang="tr-TR" sz="1600" dirty="0" smtClean="0">
              <a:latin typeface="Arial TUR" panose="020B0604020202020204" pitchFamily="34" charset="0"/>
              <a:ea typeface="Times New Roman" panose="02020603050405020304" pitchFamily="18" charset="0"/>
              <a:cs typeface="Arial TUR" panose="020B0604020202020204" pitchFamily="34" charset="0"/>
            </a:endParaRPr>
          </a:p>
        </p:txBody>
      </p:sp>
    </p:spTree>
  </p:cSld>
  <p:clrMapOvr>
    <a:masterClrMapping/>
  </p:clrMapOvr>
  <p:transition>
    <p:cover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2 Slayt Numarası Yer Tutucusu"/>
          <p:cNvSpPr>
            <a:spLocks noGrp="1"/>
          </p:cNvSpPr>
          <p:nvPr>
            <p:ph type="sldNum" sz="quarter" idx="12"/>
          </p:nvPr>
        </p:nvSpPr>
        <p:spPr/>
        <p:txBody>
          <a:bodyPr/>
          <a:lstStyle/>
          <a:p>
            <a:pPr>
              <a:defRPr/>
            </a:pPr>
            <a:fld id="{B93333B8-3668-4518-8EB4-15DD4C00D10A}" type="slidenum">
              <a:rPr lang="tr-TR"/>
              <a:pPr>
                <a:defRPr/>
              </a:pPr>
              <a:t>2</a:t>
            </a:fld>
            <a:endParaRPr lang="tr-TR"/>
          </a:p>
        </p:txBody>
      </p:sp>
      <p:grpSp>
        <p:nvGrpSpPr>
          <p:cNvPr id="15363" name="Group 7"/>
          <p:cNvGrpSpPr>
            <a:grpSpLocks/>
          </p:cNvGrpSpPr>
          <p:nvPr/>
        </p:nvGrpSpPr>
        <p:grpSpPr bwMode="auto">
          <a:xfrm>
            <a:off x="1219200" y="1295400"/>
            <a:ext cx="7086600" cy="4276725"/>
            <a:chOff x="-3" y="-3"/>
            <a:chExt cx="2995" cy="2694"/>
          </a:xfrm>
        </p:grpSpPr>
        <p:grpSp>
          <p:nvGrpSpPr>
            <p:cNvPr id="15366" name="Group 8"/>
            <p:cNvGrpSpPr>
              <a:grpSpLocks/>
            </p:cNvGrpSpPr>
            <p:nvPr/>
          </p:nvGrpSpPr>
          <p:grpSpPr bwMode="auto">
            <a:xfrm>
              <a:off x="0" y="0"/>
              <a:ext cx="2989" cy="2688"/>
              <a:chOff x="0" y="0"/>
              <a:chExt cx="2989" cy="2688"/>
            </a:xfrm>
          </p:grpSpPr>
          <p:grpSp>
            <p:nvGrpSpPr>
              <p:cNvPr id="15368" name="Group 9"/>
              <p:cNvGrpSpPr>
                <a:grpSpLocks/>
              </p:cNvGrpSpPr>
              <p:nvPr/>
            </p:nvGrpSpPr>
            <p:grpSpPr bwMode="auto">
              <a:xfrm>
                <a:off x="0" y="0"/>
                <a:ext cx="2989" cy="384"/>
                <a:chOff x="0" y="0"/>
                <a:chExt cx="2989" cy="384"/>
              </a:xfrm>
            </p:grpSpPr>
            <p:sp>
              <p:nvSpPr>
                <p:cNvPr id="15387" name="Rectangle 10"/>
                <p:cNvSpPr>
                  <a:spLocks noChangeArrowheads="1"/>
                </p:cNvSpPr>
                <p:nvPr/>
              </p:nvSpPr>
              <p:spPr bwMode="auto">
                <a:xfrm>
                  <a:off x="43" y="0"/>
                  <a:ext cx="2903" cy="384"/>
                </a:xfrm>
                <a:prstGeom prst="rect">
                  <a:avLst/>
                </a:prstGeom>
                <a:noFill/>
                <a:ln w="12700" cap="sq">
                  <a:noFill/>
                  <a:miter lim="800000"/>
                  <a:headEnd type="none" w="sm" len="sm"/>
                  <a:tailEnd type="none" w="sm" len="sm"/>
                </a:ln>
              </p:spPr>
              <p:txBody>
                <a:bodyPr/>
                <a:lstStyle/>
                <a:p>
                  <a:pPr eaLnBrk="0" hangingPunct="0"/>
                  <a:endParaRPr lang="en-US" sz="2000" b="0"/>
                </a:p>
              </p:txBody>
            </p:sp>
            <p:sp>
              <p:nvSpPr>
                <p:cNvPr id="15388" name="Rectangle 11"/>
                <p:cNvSpPr>
                  <a:spLocks noChangeArrowheads="1"/>
                </p:cNvSpPr>
                <p:nvPr/>
              </p:nvSpPr>
              <p:spPr bwMode="auto">
                <a:xfrm>
                  <a:off x="0" y="0"/>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15369" name="Group 12"/>
              <p:cNvGrpSpPr>
                <a:grpSpLocks/>
              </p:cNvGrpSpPr>
              <p:nvPr/>
            </p:nvGrpSpPr>
            <p:grpSpPr bwMode="auto">
              <a:xfrm>
                <a:off x="0" y="384"/>
                <a:ext cx="2989" cy="384"/>
                <a:chOff x="0" y="384"/>
                <a:chExt cx="2989" cy="384"/>
              </a:xfrm>
            </p:grpSpPr>
            <p:sp>
              <p:nvSpPr>
                <p:cNvPr id="15385" name="Rectangle 13"/>
                <p:cNvSpPr>
                  <a:spLocks noChangeArrowheads="1"/>
                </p:cNvSpPr>
                <p:nvPr/>
              </p:nvSpPr>
              <p:spPr bwMode="auto">
                <a:xfrm>
                  <a:off x="43" y="384"/>
                  <a:ext cx="2903" cy="384"/>
                </a:xfrm>
                <a:prstGeom prst="rect">
                  <a:avLst/>
                </a:prstGeom>
                <a:noFill/>
                <a:ln w="12700" cap="sq">
                  <a:noFill/>
                  <a:miter lim="800000"/>
                  <a:headEnd type="none" w="sm" len="sm"/>
                  <a:tailEnd type="none" w="sm" len="sm"/>
                </a:ln>
              </p:spPr>
              <p:txBody>
                <a:bodyPr/>
                <a:lstStyle/>
                <a:p>
                  <a:pPr>
                    <a:tabLst>
                      <a:tab pos="209550" algn="l"/>
                    </a:tabLst>
                  </a:pPr>
                  <a:endParaRPr lang="en-US" sz="2400" b="0"/>
                </a:p>
              </p:txBody>
            </p:sp>
            <p:sp>
              <p:nvSpPr>
                <p:cNvPr id="15386" name="Rectangle 14"/>
                <p:cNvSpPr>
                  <a:spLocks noChangeArrowheads="1"/>
                </p:cNvSpPr>
                <p:nvPr/>
              </p:nvSpPr>
              <p:spPr bwMode="auto">
                <a:xfrm>
                  <a:off x="0" y="384"/>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15370" name="Group 15"/>
              <p:cNvGrpSpPr>
                <a:grpSpLocks/>
              </p:cNvGrpSpPr>
              <p:nvPr/>
            </p:nvGrpSpPr>
            <p:grpSpPr bwMode="auto">
              <a:xfrm>
                <a:off x="0" y="768"/>
                <a:ext cx="2989" cy="384"/>
                <a:chOff x="0" y="768"/>
                <a:chExt cx="2989" cy="384"/>
              </a:xfrm>
            </p:grpSpPr>
            <p:sp>
              <p:nvSpPr>
                <p:cNvPr id="15383" name="Rectangle 16"/>
                <p:cNvSpPr>
                  <a:spLocks noChangeArrowheads="1"/>
                </p:cNvSpPr>
                <p:nvPr/>
              </p:nvSpPr>
              <p:spPr bwMode="auto">
                <a:xfrm>
                  <a:off x="43" y="768"/>
                  <a:ext cx="2903" cy="384"/>
                </a:xfrm>
                <a:prstGeom prst="rect">
                  <a:avLst/>
                </a:prstGeom>
                <a:noFill/>
                <a:ln w="12700" cap="sq">
                  <a:noFill/>
                  <a:miter lim="800000"/>
                  <a:headEnd type="none" w="sm" len="sm"/>
                  <a:tailEnd type="none" w="sm" len="sm"/>
                </a:ln>
              </p:spPr>
              <p:txBody>
                <a:bodyPr/>
                <a:lstStyle/>
                <a:p>
                  <a:pPr marL="292100" indent="-292100" eaLnBrk="0" hangingPunct="0">
                    <a:tabLst>
                      <a:tab pos="292100" algn="l"/>
                      <a:tab pos="298450" algn="l"/>
                    </a:tabLst>
                  </a:pPr>
                  <a:endParaRPr lang="en-US" sz="1600" b="0"/>
                </a:p>
              </p:txBody>
            </p:sp>
            <p:sp>
              <p:nvSpPr>
                <p:cNvPr id="15384" name="Rectangle 17"/>
                <p:cNvSpPr>
                  <a:spLocks noChangeArrowheads="1"/>
                </p:cNvSpPr>
                <p:nvPr/>
              </p:nvSpPr>
              <p:spPr bwMode="auto">
                <a:xfrm>
                  <a:off x="0" y="768"/>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15371" name="Group 18"/>
              <p:cNvGrpSpPr>
                <a:grpSpLocks/>
              </p:cNvGrpSpPr>
              <p:nvPr/>
            </p:nvGrpSpPr>
            <p:grpSpPr bwMode="auto">
              <a:xfrm>
                <a:off x="0" y="1152"/>
                <a:ext cx="2989" cy="384"/>
                <a:chOff x="0" y="1152"/>
                <a:chExt cx="2989" cy="384"/>
              </a:xfrm>
            </p:grpSpPr>
            <p:sp>
              <p:nvSpPr>
                <p:cNvPr id="15381" name="Rectangle 19"/>
                <p:cNvSpPr>
                  <a:spLocks noChangeArrowheads="1"/>
                </p:cNvSpPr>
                <p:nvPr/>
              </p:nvSpPr>
              <p:spPr bwMode="auto">
                <a:xfrm>
                  <a:off x="43" y="1152"/>
                  <a:ext cx="2903" cy="384"/>
                </a:xfrm>
                <a:prstGeom prst="rect">
                  <a:avLst/>
                </a:prstGeom>
                <a:noFill/>
                <a:ln w="12700" cap="sq">
                  <a:noFill/>
                  <a:miter lim="800000"/>
                  <a:headEnd type="none" w="sm" len="sm"/>
                  <a:tailEnd type="none" w="sm" len="sm"/>
                </a:ln>
              </p:spPr>
              <p:txBody>
                <a:bodyPr/>
                <a:lstStyle/>
                <a:p>
                  <a:pPr eaLnBrk="0" hangingPunct="0">
                    <a:tabLst>
                      <a:tab pos="298450" algn="l"/>
                    </a:tabLst>
                  </a:pPr>
                  <a:endParaRPr lang="en-US" sz="1600" b="0"/>
                </a:p>
              </p:txBody>
            </p:sp>
            <p:sp>
              <p:nvSpPr>
                <p:cNvPr id="15382" name="Rectangle 20"/>
                <p:cNvSpPr>
                  <a:spLocks noChangeArrowheads="1"/>
                </p:cNvSpPr>
                <p:nvPr/>
              </p:nvSpPr>
              <p:spPr bwMode="auto">
                <a:xfrm>
                  <a:off x="0" y="1152"/>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15372" name="Group 21"/>
              <p:cNvGrpSpPr>
                <a:grpSpLocks/>
              </p:cNvGrpSpPr>
              <p:nvPr/>
            </p:nvGrpSpPr>
            <p:grpSpPr bwMode="auto">
              <a:xfrm>
                <a:off x="0" y="1536"/>
                <a:ext cx="2989" cy="384"/>
                <a:chOff x="0" y="1536"/>
                <a:chExt cx="2989" cy="384"/>
              </a:xfrm>
            </p:grpSpPr>
            <p:sp>
              <p:nvSpPr>
                <p:cNvPr id="15379" name="Rectangle 22"/>
                <p:cNvSpPr>
                  <a:spLocks noChangeArrowheads="1"/>
                </p:cNvSpPr>
                <p:nvPr/>
              </p:nvSpPr>
              <p:spPr bwMode="auto">
                <a:xfrm>
                  <a:off x="43" y="1536"/>
                  <a:ext cx="2903" cy="384"/>
                </a:xfrm>
                <a:prstGeom prst="rect">
                  <a:avLst/>
                </a:prstGeom>
                <a:noFill/>
                <a:ln w="12700" cap="sq">
                  <a:noFill/>
                  <a:miter lim="800000"/>
                  <a:headEnd type="none" w="sm" len="sm"/>
                  <a:tailEnd type="none" w="sm" len="sm"/>
                </a:ln>
              </p:spPr>
              <p:txBody>
                <a:bodyPr/>
                <a:lstStyle/>
                <a:p>
                  <a:pPr algn="l">
                    <a:tabLst>
                      <a:tab pos="298450" algn="l"/>
                    </a:tabLst>
                  </a:pPr>
                  <a:r>
                    <a:rPr lang="tr-TR" sz="1600"/>
                    <a:t>	</a:t>
                  </a:r>
                  <a:endParaRPr lang="tr-TR" sz="1600" b="0"/>
                </a:p>
              </p:txBody>
            </p:sp>
            <p:sp>
              <p:nvSpPr>
                <p:cNvPr id="15380" name="Rectangle 23"/>
                <p:cNvSpPr>
                  <a:spLocks noChangeArrowheads="1"/>
                </p:cNvSpPr>
                <p:nvPr/>
              </p:nvSpPr>
              <p:spPr bwMode="auto">
                <a:xfrm>
                  <a:off x="0" y="1536"/>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15373" name="Group 24"/>
              <p:cNvGrpSpPr>
                <a:grpSpLocks/>
              </p:cNvGrpSpPr>
              <p:nvPr/>
            </p:nvGrpSpPr>
            <p:grpSpPr bwMode="auto">
              <a:xfrm>
                <a:off x="0" y="1920"/>
                <a:ext cx="2989" cy="384"/>
                <a:chOff x="0" y="1920"/>
                <a:chExt cx="2989" cy="384"/>
              </a:xfrm>
            </p:grpSpPr>
            <p:sp>
              <p:nvSpPr>
                <p:cNvPr id="15377" name="Rectangle 25"/>
                <p:cNvSpPr>
                  <a:spLocks noChangeArrowheads="1"/>
                </p:cNvSpPr>
                <p:nvPr/>
              </p:nvSpPr>
              <p:spPr bwMode="auto">
                <a:xfrm>
                  <a:off x="43" y="1920"/>
                  <a:ext cx="2903" cy="384"/>
                </a:xfrm>
                <a:prstGeom prst="rect">
                  <a:avLst/>
                </a:prstGeom>
                <a:noFill/>
                <a:ln w="12700" cap="sq">
                  <a:noFill/>
                  <a:miter lim="800000"/>
                  <a:headEnd type="none" w="sm" len="sm"/>
                  <a:tailEnd type="none" w="sm" len="sm"/>
                </a:ln>
              </p:spPr>
              <p:txBody>
                <a:bodyPr/>
                <a:lstStyle/>
                <a:p>
                  <a:pPr eaLnBrk="0" hangingPunct="0">
                    <a:tabLst>
                      <a:tab pos="298450" algn="l"/>
                    </a:tabLst>
                  </a:pPr>
                  <a:endParaRPr lang="en-US" sz="2400" b="0"/>
                </a:p>
              </p:txBody>
            </p:sp>
            <p:sp>
              <p:nvSpPr>
                <p:cNvPr id="15378" name="Rectangle 26"/>
                <p:cNvSpPr>
                  <a:spLocks noChangeArrowheads="1"/>
                </p:cNvSpPr>
                <p:nvPr/>
              </p:nvSpPr>
              <p:spPr bwMode="auto">
                <a:xfrm>
                  <a:off x="0" y="1920"/>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15374" name="Group 27"/>
              <p:cNvGrpSpPr>
                <a:grpSpLocks/>
              </p:cNvGrpSpPr>
              <p:nvPr/>
            </p:nvGrpSpPr>
            <p:grpSpPr bwMode="auto">
              <a:xfrm>
                <a:off x="0" y="2304"/>
                <a:ext cx="2989" cy="384"/>
                <a:chOff x="0" y="2304"/>
                <a:chExt cx="2989" cy="384"/>
              </a:xfrm>
            </p:grpSpPr>
            <p:sp>
              <p:nvSpPr>
                <p:cNvPr id="15375" name="Rectangle 28"/>
                <p:cNvSpPr>
                  <a:spLocks noChangeArrowheads="1"/>
                </p:cNvSpPr>
                <p:nvPr/>
              </p:nvSpPr>
              <p:spPr bwMode="auto">
                <a:xfrm>
                  <a:off x="43" y="2304"/>
                  <a:ext cx="2903" cy="384"/>
                </a:xfrm>
                <a:prstGeom prst="rect">
                  <a:avLst/>
                </a:prstGeom>
                <a:noFill/>
                <a:ln w="12700" cap="sq">
                  <a:noFill/>
                  <a:miter lim="800000"/>
                  <a:headEnd type="none" w="sm" len="sm"/>
                  <a:tailEnd type="none" w="sm" len="sm"/>
                </a:ln>
              </p:spPr>
              <p:txBody>
                <a:bodyPr/>
                <a:lstStyle/>
                <a:p>
                  <a:pPr>
                    <a:tabLst>
                      <a:tab pos="298450" algn="l"/>
                    </a:tabLst>
                  </a:pPr>
                  <a:endParaRPr lang="tr-TR" sz="1600" b="0">
                    <a:latin typeface="Times New Roman" pitchFamily="18" charset="0"/>
                    <a:cs typeface="Times New Roman" pitchFamily="18" charset="0"/>
                  </a:endParaRPr>
                </a:p>
                <a:p>
                  <a:pPr eaLnBrk="0" hangingPunct="0">
                    <a:tabLst>
                      <a:tab pos="298450" algn="l"/>
                    </a:tabLst>
                  </a:pPr>
                  <a:endParaRPr lang="tr-TR" sz="1600" b="0"/>
                </a:p>
              </p:txBody>
            </p:sp>
            <p:sp>
              <p:nvSpPr>
                <p:cNvPr id="15376" name="Rectangle 29"/>
                <p:cNvSpPr>
                  <a:spLocks noChangeArrowheads="1"/>
                </p:cNvSpPr>
                <p:nvPr/>
              </p:nvSpPr>
              <p:spPr bwMode="auto">
                <a:xfrm>
                  <a:off x="0" y="2304"/>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sp>
          <p:nvSpPr>
            <p:cNvPr id="15367" name="Rectangle 30"/>
            <p:cNvSpPr>
              <a:spLocks noChangeArrowheads="1"/>
            </p:cNvSpPr>
            <p:nvPr/>
          </p:nvSpPr>
          <p:spPr bwMode="auto">
            <a:xfrm>
              <a:off x="-3" y="-3"/>
              <a:ext cx="2995" cy="2694"/>
            </a:xfrm>
            <a:prstGeom prst="rect">
              <a:avLst/>
            </a:prstGeom>
            <a:noFill/>
            <a:ln w="9525" cap="sq">
              <a:noFill/>
              <a:miter lim="800000"/>
              <a:headEnd type="none" w="sm" len="sm"/>
              <a:tailEnd type="none" w="sm" len="sm"/>
            </a:ln>
          </p:spPr>
          <p:txBody>
            <a:bodyPr wrap="none">
              <a:spAutoFit/>
            </a:bodyPr>
            <a:lstStyle/>
            <a:p>
              <a:endParaRPr lang="tr-TR"/>
            </a:p>
          </p:txBody>
        </p:sp>
      </p:grpSp>
      <p:sp>
        <p:nvSpPr>
          <p:cNvPr id="15364" name="Text Box 31"/>
          <p:cNvSpPr txBox="1">
            <a:spLocks noChangeArrowheads="1"/>
          </p:cNvSpPr>
          <p:nvPr/>
        </p:nvSpPr>
        <p:spPr bwMode="auto">
          <a:xfrm>
            <a:off x="685800" y="182563"/>
            <a:ext cx="1295400" cy="304800"/>
          </a:xfrm>
          <a:prstGeom prst="rect">
            <a:avLst/>
          </a:prstGeom>
          <a:noFill/>
          <a:ln w="9525">
            <a:noFill/>
            <a:miter lim="800000"/>
            <a:headEnd/>
            <a:tailEnd/>
          </a:ln>
        </p:spPr>
        <p:txBody>
          <a:bodyPr>
            <a:spAutoFit/>
          </a:bodyPr>
          <a:lstStyle/>
          <a:p>
            <a:pPr algn="l">
              <a:spcBef>
                <a:spcPct val="50000"/>
              </a:spcBef>
            </a:pPr>
            <a:endParaRPr lang="en-US" sz="1400" b="0">
              <a:latin typeface="Arial Black" pitchFamily="34" charset="0"/>
            </a:endParaRPr>
          </a:p>
        </p:txBody>
      </p:sp>
      <p:sp>
        <p:nvSpPr>
          <p:cNvPr id="76807" name="Rectangle 32"/>
          <p:cNvSpPr>
            <a:spLocks noChangeArrowheads="1"/>
          </p:cNvSpPr>
          <p:nvPr/>
        </p:nvSpPr>
        <p:spPr bwMode="auto">
          <a:xfrm>
            <a:off x="0" y="476250"/>
            <a:ext cx="8964613" cy="6202363"/>
          </a:xfrm>
          <a:prstGeom prst="rect">
            <a:avLst/>
          </a:prstGeom>
          <a:noFill/>
          <a:ln w="9525">
            <a:noFill/>
            <a:miter lim="800000"/>
            <a:headEnd/>
            <a:tailEnd/>
          </a:ln>
        </p:spPr>
        <p:txBody>
          <a:bodyPr bIns="0">
            <a:spAutoFit/>
          </a:bodyPr>
          <a:lstStyle/>
          <a:p>
            <a:pPr indent="449263">
              <a:tabLst>
                <a:tab pos="457200" algn="l"/>
              </a:tabLst>
              <a:defRPr/>
            </a:pPr>
            <a:r>
              <a:rPr lang="tr-TR" sz="1600" dirty="0">
                <a:solidFill>
                  <a:srgbClr val="00B0F0"/>
                </a:solidFill>
                <a:latin typeface="Arial" charset="0"/>
                <a:cs typeface="Times New Roman" pitchFamily="18" charset="0"/>
              </a:rPr>
              <a:t>GAYRİMENKULLERİN ELDEN ÇIKARILMASINDA  DEĞER  ARTIŞI KAZANCI</a:t>
            </a:r>
          </a:p>
          <a:p>
            <a:pPr indent="449263" eaLnBrk="0" hangingPunct="0">
              <a:tabLst>
                <a:tab pos="457200" algn="l"/>
              </a:tabLst>
              <a:defRPr/>
            </a:pPr>
            <a:r>
              <a:rPr lang="tr-TR" sz="1600" dirty="0">
                <a:solidFill>
                  <a:srgbClr val="000000"/>
                </a:solidFill>
                <a:latin typeface="Arial" charset="0"/>
                <a:cs typeface="Times New Roman" pitchFamily="18" charset="0"/>
              </a:rPr>
              <a:t>Gelir Vergisi Kanunu’nun mükerrer 80’inci maddesinin 6 numaralı bendinde, bir ivaz karşılığı iktisap edilen ve aynı kanunun 70’inci maddesinin birinci fıkrasının 1, 2, 4 ve 7 numaralı bentlerinde yer alan mal ve hakların iktisap tarihinden başlayarak </a:t>
            </a:r>
            <a:r>
              <a:rPr lang="tr-TR" sz="1600" dirty="0">
                <a:solidFill>
                  <a:srgbClr val="00B0F0"/>
                </a:solidFill>
                <a:latin typeface="Arial" charset="0"/>
                <a:cs typeface="Times New Roman" pitchFamily="18" charset="0"/>
              </a:rPr>
              <a:t>beş </a:t>
            </a:r>
            <a:r>
              <a:rPr lang="tr-TR" sz="1600" dirty="0">
                <a:solidFill>
                  <a:srgbClr val="000000"/>
                </a:solidFill>
                <a:latin typeface="Arial" charset="0"/>
                <a:cs typeface="Times New Roman" pitchFamily="18" charset="0"/>
              </a:rPr>
              <a:t>yıl içinde elden çıkarılmas</a:t>
            </a:r>
            <a:r>
              <a:rPr lang="tr-TR" sz="1600" dirty="0">
                <a:solidFill>
                  <a:srgbClr val="000000"/>
                </a:solidFill>
                <a:latin typeface="Arial" charset="0"/>
              </a:rPr>
              <a:t>ı</a:t>
            </a:r>
            <a:r>
              <a:rPr lang="tr-TR" sz="1600" dirty="0">
                <a:solidFill>
                  <a:srgbClr val="000000"/>
                </a:solidFill>
                <a:latin typeface="Arial" charset="0"/>
                <a:cs typeface="Times New Roman" pitchFamily="18" charset="0"/>
              </a:rPr>
              <a:t>ndan doğan kazançlar</a:t>
            </a:r>
            <a:r>
              <a:rPr lang="tr-TR" sz="1600" dirty="0">
                <a:solidFill>
                  <a:srgbClr val="000000"/>
                </a:solidFill>
                <a:latin typeface="Arial" charset="0"/>
              </a:rPr>
              <a:t>ı</a:t>
            </a:r>
            <a:r>
              <a:rPr lang="tr-TR" sz="1600" dirty="0">
                <a:solidFill>
                  <a:srgbClr val="000000"/>
                </a:solidFill>
                <a:latin typeface="Arial" charset="0"/>
                <a:cs typeface="Times New Roman" pitchFamily="18" charset="0"/>
              </a:rPr>
              <a:t>n de</a:t>
            </a:r>
            <a:r>
              <a:rPr lang="tr-TR" sz="1600" dirty="0">
                <a:solidFill>
                  <a:srgbClr val="000000"/>
                </a:solidFill>
                <a:latin typeface="Arial" charset="0"/>
              </a:rPr>
              <a:t>ğ</a:t>
            </a:r>
            <a:r>
              <a:rPr lang="tr-TR" sz="1600" dirty="0">
                <a:solidFill>
                  <a:srgbClr val="000000"/>
                </a:solidFill>
                <a:latin typeface="Arial" charset="0"/>
                <a:cs typeface="Times New Roman" pitchFamily="18" charset="0"/>
              </a:rPr>
              <a:t>er a</a:t>
            </a:r>
            <a:r>
              <a:rPr lang="tr-TR" sz="1600" dirty="0">
                <a:solidFill>
                  <a:srgbClr val="000000"/>
                </a:solidFill>
                <a:latin typeface="Arial" charset="0"/>
              </a:rPr>
              <a:t>rtış</a:t>
            </a:r>
            <a:r>
              <a:rPr lang="tr-TR" sz="1600" dirty="0">
                <a:solidFill>
                  <a:srgbClr val="000000"/>
                </a:solidFill>
                <a:latin typeface="Arial" charset="0"/>
                <a:cs typeface="Times New Roman" pitchFamily="18" charset="0"/>
              </a:rPr>
              <a:t> kazanc</a:t>
            </a:r>
            <a:r>
              <a:rPr lang="tr-TR" sz="1600" dirty="0">
                <a:solidFill>
                  <a:srgbClr val="000000"/>
                </a:solidFill>
                <a:latin typeface="Arial" charset="0"/>
              </a:rPr>
              <a:t>ı</a:t>
            </a:r>
            <a:r>
              <a:rPr lang="tr-TR" sz="1600" dirty="0">
                <a:solidFill>
                  <a:srgbClr val="000000"/>
                </a:solidFill>
                <a:latin typeface="Arial" charset="0"/>
                <a:cs typeface="Times New Roman" pitchFamily="18" charset="0"/>
              </a:rPr>
              <a:t> olacağı belirtilmiştir. Buna göre;</a:t>
            </a:r>
          </a:p>
          <a:p>
            <a:pPr indent="271463" eaLnBrk="0" hangingPunct="0">
              <a:buFont typeface="Wingdings" pitchFamily="2" charset="2"/>
              <a:buChar char="Ø"/>
              <a:tabLst>
                <a:tab pos="271463" algn="l"/>
              </a:tabLst>
              <a:defRPr/>
            </a:pPr>
            <a:r>
              <a:rPr lang="tr-TR" sz="1600" dirty="0">
                <a:solidFill>
                  <a:srgbClr val="000000"/>
                </a:solidFill>
                <a:latin typeface="Arial" charset="0"/>
                <a:cs typeface="Times New Roman" pitchFamily="18" charset="0"/>
              </a:rPr>
              <a:t>Arazi, bina, maden suları, memba suları, madenler, ta</a:t>
            </a:r>
            <a:r>
              <a:rPr lang="tr-TR" sz="1600" dirty="0">
                <a:solidFill>
                  <a:srgbClr val="000000"/>
                </a:solidFill>
                <a:latin typeface="Arial" charset="0"/>
              </a:rPr>
              <a:t>ş</a:t>
            </a:r>
            <a:r>
              <a:rPr lang="tr-TR" sz="1600" dirty="0">
                <a:solidFill>
                  <a:srgbClr val="000000"/>
                </a:solidFill>
                <a:latin typeface="Arial" charset="0"/>
                <a:cs typeface="Times New Roman" pitchFamily="18" charset="0"/>
              </a:rPr>
              <a:t> ocaklar</a:t>
            </a:r>
            <a:r>
              <a:rPr lang="tr-TR" sz="1600" dirty="0">
                <a:solidFill>
                  <a:srgbClr val="000000"/>
                </a:solidFill>
                <a:latin typeface="Arial" charset="0"/>
              </a:rPr>
              <a:t>ı</a:t>
            </a:r>
            <a:r>
              <a:rPr lang="tr-TR" sz="1600" dirty="0">
                <a:solidFill>
                  <a:srgbClr val="000000"/>
                </a:solidFill>
                <a:latin typeface="Arial" charset="0"/>
                <a:cs typeface="Times New Roman" pitchFamily="18" charset="0"/>
              </a:rPr>
              <a:t>, kum ve çak</a:t>
            </a:r>
            <a:r>
              <a:rPr lang="tr-TR" sz="1600" dirty="0">
                <a:solidFill>
                  <a:srgbClr val="000000"/>
                </a:solidFill>
                <a:latin typeface="Arial" charset="0"/>
              </a:rPr>
              <a:t>ı</a:t>
            </a:r>
            <a:r>
              <a:rPr lang="tr-TR" sz="1600" dirty="0">
                <a:solidFill>
                  <a:srgbClr val="000000"/>
                </a:solidFill>
                <a:latin typeface="Arial" charset="0"/>
                <a:cs typeface="Times New Roman" pitchFamily="18" charset="0"/>
              </a:rPr>
              <a:t>l istihsal yerleri, tu</a:t>
            </a:r>
            <a:r>
              <a:rPr lang="tr-TR" sz="1600" dirty="0">
                <a:solidFill>
                  <a:srgbClr val="000000"/>
                </a:solidFill>
                <a:latin typeface="Arial" charset="0"/>
              </a:rPr>
              <a:t>ğ</a:t>
            </a:r>
            <a:r>
              <a:rPr lang="tr-TR" sz="1600" dirty="0">
                <a:solidFill>
                  <a:srgbClr val="000000"/>
                </a:solidFill>
                <a:latin typeface="Arial" charset="0"/>
                <a:cs typeface="Times New Roman" pitchFamily="18" charset="0"/>
              </a:rPr>
              <a:t>la ve kiremit harmanlar</a:t>
            </a:r>
            <a:r>
              <a:rPr lang="tr-TR" sz="1600" dirty="0">
                <a:solidFill>
                  <a:srgbClr val="000000"/>
                </a:solidFill>
                <a:latin typeface="Arial" charset="0"/>
              </a:rPr>
              <a:t>ı</a:t>
            </a:r>
            <a:r>
              <a:rPr lang="tr-TR" sz="1600" dirty="0">
                <a:solidFill>
                  <a:srgbClr val="000000"/>
                </a:solidFill>
                <a:latin typeface="Arial" charset="0"/>
                <a:cs typeface="Times New Roman" pitchFamily="18" charset="0"/>
              </a:rPr>
              <a:t>, tuzlalar ve bunlar</a:t>
            </a:r>
            <a:r>
              <a:rPr lang="tr-TR" sz="1600" dirty="0">
                <a:solidFill>
                  <a:srgbClr val="000000"/>
                </a:solidFill>
                <a:latin typeface="Arial" charset="0"/>
              </a:rPr>
              <a:t>ı</a:t>
            </a:r>
            <a:r>
              <a:rPr lang="tr-TR" sz="1600" dirty="0">
                <a:solidFill>
                  <a:srgbClr val="000000"/>
                </a:solidFill>
                <a:latin typeface="Arial" charset="0"/>
                <a:cs typeface="Times New Roman" pitchFamily="18" charset="0"/>
              </a:rPr>
              <a:t>n mütemmim cüzileri ve teferruat</a:t>
            </a:r>
            <a:r>
              <a:rPr lang="tr-TR" sz="1600" dirty="0">
                <a:solidFill>
                  <a:srgbClr val="000000"/>
                </a:solidFill>
                <a:latin typeface="Arial" charset="0"/>
              </a:rPr>
              <a:t>ı</a:t>
            </a:r>
            <a:r>
              <a:rPr lang="tr-TR" sz="1600" dirty="0">
                <a:solidFill>
                  <a:srgbClr val="000000"/>
                </a:solidFill>
                <a:latin typeface="Arial" charset="0"/>
                <a:cs typeface="Times New Roman" pitchFamily="18" charset="0"/>
              </a:rPr>
              <a:t>n</a:t>
            </a:r>
            <a:r>
              <a:rPr lang="tr-TR" sz="1600" dirty="0">
                <a:solidFill>
                  <a:srgbClr val="000000"/>
                </a:solidFill>
                <a:latin typeface="Arial" charset="0"/>
              </a:rPr>
              <a:t>ı</a:t>
            </a:r>
            <a:r>
              <a:rPr lang="tr-TR" sz="1600" dirty="0">
                <a:solidFill>
                  <a:srgbClr val="000000"/>
                </a:solidFill>
                <a:latin typeface="Arial" charset="0"/>
                <a:cs typeface="Times New Roman" pitchFamily="18" charset="0"/>
              </a:rPr>
              <a:t>n,</a:t>
            </a:r>
          </a:p>
          <a:p>
            <a:pPr indent="271463" eaLnBrk="0" hangingPunct="0">
              <a:buFont typeface="Wingdings" pitchFamily="2" charset="2"/>
              <a:buChar char="Ø"/>
              <a:tabLst>
                <a:tab pos="271463" algn="l"/>
              </a:tabLst>
              <a:defRPr/>
            </a:pPr>
            <a:r>
              <a:rPr lang="tr-TR" sz="1600" dirty="0">
                <a:solidFill>
                  <a:srgbClr val="000000"/>
                </a:solidFill>
                <a:latin typeface="Arial" charset="0"/>
                <a:cs typeface="Times New Roman" pitchFamily="18" charset="0"/>
              </a:rPr>
              <a:t>Voli mahalleri ve dalyanlar</a:t>
            </a:r>
            <a:r>
              <a:rPr lang="tr-TR" sz="1600" dirty="0">
                <a:solidFill>
                  <a:srgbClr val="000000"/>
                </a:solidFill>
                <a:latin typeface="Arial" charset="0"/>
              </a:rPr>
              <a:t>ı</a:t>
            </a:r>
            <a:r>
              <a:rPr lang="tr-TR" sz="1600" dirty="0">
                <a:solidFill>
                  <a:srgbClr val="000000"/>
                </a:solidFill>
                <a:latin typeface="Arial" charset="0"/>
                <a:cs typeface="Times New Roman" pitchFamily="18" charset="0"/>
              </a:rPr>
              <a:t>n,</a:t>
            </a:r>
          </a:p>
          <a:p>
            <a:pPr indent="271463" eaLnBrk="0" hangingPunct="0">
              <a:buFont typeface="Wingdings" pitchFamily="2" charset="2"/>
              <a:buChar char="Ø"/>
              <a:tabLst>
                <a:tab pos="271463" algn="l"/>
              </a:tabLst>
              <a:defRPr/>
            </a:pPr>
            <a:r>
              <a:rPr lang="tr-TR" sz="1600" dirty="0">
                <a:solidFill>
                  <a:srgbClr val="000000"/>
                </a:solidFill>
                <a:latin typeface="Arial" charset="0"/>
                <a:cs typeface="Times New Roman" pitchFamily="18" charset="0"/>
              </a:rPr>
              <a:t>Gayrimenkul olarak tescil edilen hakların ve</a:t>
            </a:r>
          </a:p>
          <a:p>
            <a:pPr indent="271463" eaLnBrk="0" hangingPunct="0">
              <a:buFont typeface="Wingdings" pitchFamily="2" charset="2"/>
              <a:buChar char="Ø"/>
              <a:tabLst>
                <a:tab pos="271463" algn="l"/>
              </a:tabLst>
              <a:defRPr/>
            </a:pPr>
            <a:r>
              <a:rPr lang="tr-TR" sz="1600" dirty="0">
                <a:solidFill>
                  <a:srgbClr val="000000"/>
                </a:solidFill>
                <a:latin typeface="Arial" charset="0"/>
                <a:cs typeface="Times New Roman" pitchFamily="18" charset="0"/>
              </a:rPr>
              <a:t>Gemi ve gemi paylar</a:t>
            </a:r>
            <a:r>
              <a:rPr lang="tr-TR" sz="1600" dirty="0">
                <a:solidFill>
                  <a:srgbClr val="000000"/>
                </a:solidFill>
                <a:latin typeface="Arial" charset="0"/>
              </a:rPr>
              <a:t>ı</a:t>
            </a:r>
            <a:r>
              <a:rPr lang="tr-TR" sz="1600" dirty="0">
                <a:solidFill>
                  <a:srgbClr val="000000"/>
                </a:solidFill>
                <a:latin typeface="Arial" charset="0"/>
                <a:cs typeface="Times New Roman" pitchFamily="18" charset="0"/>
              </a:rPr>
              <a:t> ile bilumum motorlu tahmil ve tahliye vas</a:t>
            </a:r>
            <a:r>
              <a:rPr lang="tr-TR" sz="1600" dirty="0">
                <a:solidFill>
                  <a:srgbClr val="000000"/>
                </a:solidFill>
                <a:latin typeface="Arial" charset="0"/>
              </a:rPr>
              <a:t>ı</a:t>
            </a:r>
            <a:r>
              <a:rPr lang="tr-TR" sz="1600" dirty="0">
                <a:solidFill>
                  <a:srgbClr val="000000"/>
                </a:solidFill>
                <a:latin typeface="Arial" charset="0"/>
                <a:cs typeface="Times New Roman" pitchFamily="18" charset="0"/>
              </a:rPr>
              <a:t>talar</a:t>
            </a:r>
            <a:r>
              <a:rPr lang="tr-TR" sz="1600" dirty="0">
                <a:solidFill>
                  <a:srgbClr val="000000"/>
                </a:solidFill>
                <a:latin typeface="Arial" charset="0"/>
              </a:rPr>
              <a:t>ı</a:t>
            </a:r>
            <a:r>
              <a:rPr lang="tr-TR" sz="1600" dirty="0">
                <a:solidFill>
                  <a:srgbClr val="000000"/>
                </a:solidFill>
                <a:latin typeface="Arial" charset="0"/>
                <a:cs typeface="Times New Roman" pitchFamily="18" charset="0"/>
              </a:rPr>
              <a:t>n</a:t>
            </a:r>
            <a:r>
              <a:rPr lang="tr-TR" sz="1600" dirty="0">
                <a:solidFill>
                  <a:srgbClr val="000000"/>
                </a:solidFill>
                <a:latin typeface="Arial" charset="0"/>
              </a:rPr>
              <a:t>ı</a:t>
            </a:r>
            <a:r>
              <a:rPr lang="tr-TR" sz="1600" dirty="0">
                <a:solidFill>
                  <a:srgbClr val="000000"/>
                </a:solidFill>
                <a:latin typeface="Arial" charset="0"/>
                <a:cs typeface="Times New Roman" pitchFamily="18" charset="0"/>
              </a:rPr>
              <a:t>n,</a:t>
            </a:r>
          </a:p>
          <a:p>
            <a:pPr indent="271463" eaLnBrk="0" hangingPunct="0">
              <a:tabLst>
                <a:tab pos="271463" algn="l"/>
              </a:tabLst>
              <a:defRPr/>
            </a:pPr>
            <a:endParaRPr lang="tr-TR" sz="1600" dirty="0">
              <a:solidFill>
                <a:srgbClr val="000000"/>
              </a:solidFill>
              <a:latin typeface="Arial" charset="0"/>
              <a:cs typeface="Times New Roman" pitchFamily="18" charset="0"/>
            </a:endParaRPr>
          </a:p>
          <a:p>
            <a:pPr indent="271463" eaLnBrk="0" hangingPunct="0">
              <a:tabLst>
                <a:tab pos="271463" algn="l"/>
              </a:tabLst>
              <a:defRPr/>
            </a:pPr>
            <a:r>
              <a:rPr lang="tr-TR" sz="1600" dirty="0">
                <a:solidFill>
                  <a:srgbClr val="00B0F0"/>
                </a:solidFill>
                <a:latin typeface="Arial" charset="0"/>
                <a:cs typeface="Times New Roman" pitchFamily="18" charset="0"/>
              </a:rPr>
              <a:t>beş y</a:t>
            </a:r>
            <a:r>
              <a:rPr lang="tr-TR" sz="1600" dirty="0">
                <a:solidFill>
                  <a:srgbClr val="00B0F0"/>
                </a:solidFill>
                <a:latin typeface="Arial" charset="0"/>
              </a:rPr>
              <a:t>ı</a:t>
            </a:r>
            <a:r>
              <a:rPr lang="tr-TR" sz="1600" dirty="0">
                <a:solidFill>
                  <a:srgbClr val="00B0F0"/>
                </a:solidFill>
                <a:latin typeface="Arial" charset="0"/>
                <a:cs typeface="Times New Roman" pitchFamily="18" charset="0"/>
              </a:rPr>
              <a:t>l içinde </a:t>
            </a:r>
            <a:r>
              <a:rPr lang="tr-TR" sz="1600" dirty="0">
                <a:solidFill>
                  <a:srgbClr val="000000"/>
                </a:solidFill>
                <a:latin typeface="Arial" charset="0"/>
                <a:cs typeface="Times New Roman" pitchFamily="18" charset="0"/>
              </a:rPr>
              <a:t>elden ç</a:t>
            </a:r>
            <a:r>
              <a:rPr lang="tr-TR" sz="1600" dirty="0">
                <a:solidFill>
                  <a:srgbClr val="000000"/>
                </a:solidFill>
                <a:latin typeface="Arial" charset="0"/>
              </a:rPr>
              <a:t>ı</a:t>
            </a:r>
            <a:r>
              <a:rPr lang="tr-TR" sz="1600" dirty="0">
                <a:solidFill>
                  <a:srgbClr val="000000"/>
                </a:solidFill>
                <a:latin typeface="Arial" charset="0"/>
                <a:cs typeface="Times New Roman" pitchFamily="18" charset="0"/>
              </a:rPr>
              <a:t>kar</a:t>
            </a:r>
            <a:r>
              <a:rPr lang="tr-TR" sz="1600" dirty="0">
                <a:solidFill>
                  <a:srgbClr val="000000"/>
                </a:solidFill>
                <a:latin typeface="Arial" charset="0"/>
              </a:rPr>
              <a:t>ı</a:t>
            </a:r>
            <a:r>
              <a:rPr lang="tr-TR" sz="1600" dirty="0">
                <a:solidFill>
                  <a:srgbClr val="000000"/>
                </a:solidFill>
                <a:latin typeface="Arial" charset="0"/>
                <a:cs typeface="Times New Roman" pitchFamily="18" charset="0"/>
              </a:rPr>
              <a:t>lmas</a:t>
            </a:r>
            <a:r>
              <a:rPr lang="tr-TR" sz="1600" dirty="0">
                <a:solidFill>
                  <a:srgbClr val="000000"/>
                </a:solidFill>
                <a:latin typeface="Arial" charset="0"/>
              </a:rPr>
              <a:t>ı</a:t>
            </a:r>
            <a:r>
              <a:rPr lang="tr-TR" sz="1600" dirty="0">
                <a:solidFill>
                  <a:srgbClr val="000000"/>
                </a:solidFill>
                <a:latin typeface="Arial" charset="0"/>
                <a:cs typeface="Times New Roman" pitchFamily="18" charset="0"/>
              </a:rPr>
              <a:t>ndan do</a:t>
            </a:r>
            <a:r>
              <a:rPr lang="tr-TR" sz="1600" dirty="0">
                <a:solidFill>
                  <a:srgbClr val="000000"/>
                </a:solidFill>
                <a:latin typeface="Arial" charset="0"/>
              </a:rPr>
              <a:t>ğ</a:t>
            </a:r>
            <a:r>
              <a:rPr lang="tr-TR" sz="1600" dirty="0">
                <a:solidFill>
                  <a:srgbClr val="000000"/>
                </a:solidFill>
                <a:latin typeface="Arial" charset="0"/>
                <a:cs typeface="Times New Roman" pitchFamily="18" charset="0"/>
              </a:rPr>
              <a:t>an kazançlar de</a:t>
            </a:r>
            <a:r>
              <a:rPr lang="tr-TR" sz="1600" dirty="0">
                <a:solidFill>
                  <a:srgbClr val="000000"/>
                </a:solidFill>
                <a:latin typeface="Arial" charset="0"/>
              </a:rPr>
              <a:t>ğ</a:t>
            </a:r>
            <a:r>
              <a:rPr lang="tr-TR" sz="1600" dirty="0">
                <a:solidFill>
                  <a:srgbClr val="000000"/>
                </a:solidFill>
                <a:latin typeface="Arial" charset="0"/>
                <a:cs typeface="Times New Roman" pitchFamily="18" charset="0"/>
              </a:rPr>
              <a:t>er art</a:t>
            </a:r>
            <a:r>
              <a:rPr lang="tr-TR" sz="1600" dirty="0">
                <a:solidFill>
                  <a:srgbClr val="000000"/>
                </a:solidFill>
                <a:latin typeface="Arial" charset="0"/>
              </a:rPr>
              <a:t>ışı</a:t>
            </a:r>
            <a:r>
              <a:rPr lang="tr-TR" sz="1600" dirty="0">
                <a:solidFill>
                  <a:srgbClr val="000000"/>
                </a:solidFill>
                <a:latin typeface="Arial" charset="0"/>
                <a:cs typeface="Times New Roman" pitchFamily="18" charset="0"/>
              </a:rPr>
              <a:t> kazanc</a:t>
            </a:r>
            <a:r>
              <a:rPr lang="tr-TR" sz="1600" dirty="0">
                <a:solidFill>
                  <a:srgbClr val="000000"/>
                </a:solidFill>
                <a:latin typeface="Arial" charset="0"/>
              </a:rPr>
              <a:t>ı</a:t>
            </a:r>
            <a:r>
              <a:rPr lang="tr-TR" sz="1600" dirty="0">
                <a:solidFill>
                  <a:srgbClr val="000000"/>
                </a:solidFill>
                <a:latin typeface="Arial" charset="0"/>
                <a:cs typeface="Times New Roman" pitchFamily="18" charset="0"/>
              </a:rPr>
              <a:t> olarak vergilendirilecektir.</a:t>
            </a:r>
          </a:p>
          <a:p>
            <a:pPr indent="449263" eaLnBrk="0" hangingPunct="0">
              <a:tabLst>
                <a:tab pos="457200" algn="l"/>
              </a:tabLst>
              <a:defRPr/>
            </a:pPr>
            <a:r>
              <a:rPr lang="tr-TR" sz="1600" dirty="0">
                <a:solidFill>
                  <a:srgbClr val="000000"/>
                </a:solidFill>
                <a:latin typeface="Arial" charset="0"/>
                <a:cs typeface="Times New Roman" pitchFamily="18" charset="0"/>
              </a:rPr>
              <a:t> </a:t>
            </a:r>
          </a:p>
          <a:p>
            <a:pPr indent="449263" eaLnBrk="0" hangingPunct="0">
              <a:tabLst>
                <a:tab pos="457200" algn="l"/>
              </a:tabLst>
              <a:defRPr/>
            </a:pPr>
            <a:r>
              <a:rPr lang="tr-TR" sz="1600" dirty="0">
                <a:solidFill>
                  <a:srgbClr val="000000"/>
                </a:solidFill>
                <a:latin typeface="Arial" charset="0"/>
                <a:cs typeface="Times New Roman" pitchFamily="18" charset="0"/>
              </a:rPr>
              <a:t>Bu hükümler kar</a:t>
            </a:r>
            <a:r>
              <a:rPr lang="tr-TR" sz="1600" dirty="0">
                <a:solidFill>
                  <a:srgbClr val="000000"/>
                </a:solidFill>
                <a:latin typeface="Arial" charset="0"/>
              </a:rPr>
              <a:t>şısı</a:t>
            </a:r>
            <a:r>
              <a:rPr lang="tr-TR" sz="1600" dirty="0">
                <a:solidFill>
                  <a:srgbClr val="000000"/>
                </a:solidFill>
                <a:latin typeface="Arial" charset="0"/>
                <a:cs typeface="Times New Roman" pitchFamily="18" charset="0"/>
              </a:rPr>
              <a:t>nda ivazs</a:t>
            </a:r>
            <a:r>
              <a:rPr lang="tr-TR" sz="1600" dirty="0">
                <a:solidFill>
                  <a:srgbClr val="000000"/>
                </a:solidFill>
                <a:latin typeface="Arial" charset="0"/>
              </a:rPr>
              <a:t>ı</a:t>
            </a:r>
            <a:r>
              <a:rPr lang="tr-TR" sz="1600" dirty="0">
                <a:solidFill>
                  <a:srgbClr val="000000"/>
                </a:solidFill>
                <a:latin typeface="Arial" charset="0"/>
                <a:cs typeface="Times New Roman" pitchFamily="18" charset="0"/>
              </a:rPr>
              <a:t>z olarak iktisap edilen gayrimenkullerin elden çıkarılmasından sa</a:t>
            </a:r>
            <a:r>
              <a:rPr lang="tr-TR" sz="1600" dirty="0">
                <a:solidFill>
                  <a:srgbClr val="000000"/>
                </a:solidFill>
                <a:latin typeface="Arial" charset="0"/>
              </a:rPr>
              <a:t>ğ</a:t>
            </a:r>
            <a:r>
              <a:rPr lang="tr-TR" sz="1600" dirty="0">
                <a:solidFill>
                  <a:srgbClr val="000000"/>
                </a:solidFill>
                <a:latin typeface="Arial" charset="0"/>
                <a:cs typeface="Times New Roman" pitchFamily="18" charset="0"/>
              </a:rPr>
              <a:t>lanan kazançlar ile gayrimenkullerin iktisap tarihinden ba</a:t>
            </a:r>
            <a:r>
              <a:rPr lang="tr-TR" sz="1600" dirty="0">
                <a:solidFill>
                  <a:srgbClr val="000000"/>
                </a:solidFill>
                <a:latin typeface="Arial" charset="0"/>
              </a:rPr>
              <a:t>ş</a:t>
            </a:r>
            <a:r>
              <a:rPr lang="tr-TR" sz="1600" dirty="0">
                <a:solidFill>
                  <a:srgbClr val="000000"/>
                </a:solidFill>
                <a:latin typeface="Arial" charset="0"/>
                <a:cs typeface="Times New Roman" pitchFamily="18" charset="0"/>
              </a:rPr>
              <a:t>layarak </a:t>
            </a:r>
            <a:r>
              <a:rPr lang="tr-TR" sz="1600" dirty="0">
                <a:solidFill>
                  <a:srgbClr val="00B0F0"/>
                </a:solidFill>
                <a:latin typeface="Arial" charset="0"/>
                <a:cs typeface="Times New Roman" pitchFamily="18" charset="0"/>
              </a:rPr>
              <a:t>beş</a:t>
            </a:r>
            <a:r>
              <a:rPr lang="tr-TR" sz="1600" dirty="0">
                <a:solidFill>
                  <a:srgbClr val="CC3300"/>
                </a:solidFill>
                <a:latin typeface="Arial" charset="0"/>
                <a:cs typeface="Times New Roman" pitchFamily="18" charset="0"/>
              </a:rPr>
              <a:t> </a:t>
            </a:r>
            <a:r>
              <a:rPr lang="tr-TR" sz="1600" dirty="0">
                <a:solidFill>
                  <a:srgbClr val="000000"/>
                </a:solidFill>
                <a:latin typeface="Arial" charset="0"/>
                <a:cs typeface="Times New Roman" pitchFamily="18" charset="0"/>
              </a:rPr>
              <a:t>y</a:t>
            </a:r>
            <a:r>
              <a:rPr lang="tr-TR" sz="1600" dirty="0">
                <a:solidFill>
                  <a:srgbClr val="000000"/>
                </a:solidFill>
                <a:latin typeface="Arial" charset="0"/>
              </a:rPr>
              <a:t>ı</a:t>
            </a:r>
            <a:r>
              <a:rPr lang="tr-TR" sz="1600" dirty="0">
                <a:solidFill>
                  <a:srgbClr val="000000"/>
                </a:solidFill>
                <a:latin typeface="Arial" charset="0"/>
                <a:cs typeface="Times New Roman" pitchFamily="18" charset="0"/>
              </a:rPr>
              <a:t>ldan fazla bir süre elde tutulduktan sonra elden çıkar</a:t>
            </a:r>
            <a:r>
              <a:rPr lang="tr-TR" sz="1600" dirty="0">
                <a:solidFill>
                  <a:srgbClr val="000000"/>
                </a:solidFill>
                <a:latin typeface="Arial" charset="0"/>
              </a:rPr>
              <a:t>ı</a:t>
            </a:r>
            <a:r>
              <a:rPr lang="tr-TR" sz="1600" dirty="0">
                <a:solidFill>
                  <a:srgbClr val="000000"/>
                </a:solidFill>
                <a:latin typeface="Arial" charset="0"/>
                <a:cs typeface="Times New Roman" pitchFamily="18" charset="0"/>
              </a:rPr>
              <a:t>lmasından doğan kazançlar vergilendirilmeyecektir.</a:t>
            </a:r>
          </a:p>
          <a:p>
            <a:pPr indent="449263" eaLnBrk="0" hangingPunct="0">
              <a:tabLst>
                <a:tab pos="457200" algn="l"/>
              </a:tabLst>
              <a:defRPr/>
            </a:pPr>
            <a:endParaRPr lang="tr-TR" sz="1600" dirty="0">
              <a:solidFill>
                <a:srgbClr val="000000"/>
              </a:solidFill>
              <a:latin typeface="Arial" charset="0"/>
              <a:cs typeface="Times New Roman" pitchFamily="18" charset="0"/>
            </a:endParaRPr>
          </a:p>
          <a:p>
            <a:pPr indent="449263" eaLnBrk="0" hangingPunct="0">
              <a:tabLst>
                <a:tab pos="457200" algn="l"/>
              </a:tabLst>
              <a:defRPr/>
            </a:pPr>
            <a:r>
              <a:rPr lang="tr-TR" sz="1600" dirty="0">
                <a:solidFill>
                  <a:srgbClr val="000000"/>
                </a:solidFill>
                <a:latin typeface="Arial" charset="0"/>
                <a:cs typeface="Times New Roman" pitchFamily="18" charset="0"/>
              </a:rPr>
              <a:t>Gayrimenkullerin elden ç</a:t>
            </a:r>
            <a:r>
              <a:rPr lang="tr-TR" sz="1600" dirty="0">
                <a:solidFill>
                  <a:srgbClr val="000000"/>
                </a:solidFill>
                <a:latin typeface="Arial" charset="0"/>
              </a:rPr>
              <a:t>ı</a:t>
            </a:r>
            <a:r>
              <a:rPr lang="tr-TR" sz="1600" dirty="0">
                <a:solidFill>
                  <a:srgbClr val="000000"/>
                </a:solidFill>
                <a:latin typeface="Arial" charset="0"/>
                <a:cs typeface="Times New Roman" pitchFamily="18" charset="0"/>
              </a:rPr>
              <a:t>kar</a:t>
            </a:r>
            <a:r>
              <a:rPr lang="tr-TR" sz="1600" dirty="0">
                <a:solidFill>
                  <a:srgbClr val="000000"/>
                </a:solidFill>
                <a:latin typeface="Arial" charset="0"/>
              </a:rPr>
              <a:t>ı</a:t>
            </a:r>
            <a:r>
              <a:rPr lang="tr-TR" sz="1600" dirty="0">
                <a:solidFill>
                  <a:srgbClr val="000000"/>
                </a:solidFill>
                <a:latin typeface="Arial" charset="0"/>
                <a:cs typeface="Times New Roman" pitchFamily="18" charset="0"/>
              </a:rPr>
              <a:t>lmas</a:t>
            </a:r>
            <a:r>
              <a:rPr lang="tr-TR" sz="1600" dirty="0">
                <a:solidFill>
                  <a:srgbClr val="000000"/>
                </a:solidFill>
                <a:latin typeface="Arial" charset="0"/>
              </a:rPr>
              <a:t>ı</a:t>
            </a:r>
            <a:r>
              <a:rPr lang="tr-TR" sz="1600" dirty="0">
                <a:solidFill>
                  <a:srgbClr val="000000"/>
                </a:solidFill>
                <a:latin typeface="Arial" charset="0"/>
                <a:cs typeface="Times New Roman" pitchFamily="18" charset="0"/>
              </a:rPr>
              <a:t>ndan do</a:t>
            </a:r>
            <a:r>
              <a:rPr lang="tr-TR" sz="1600" dirty="0">
                <a:solidFill>
                  <a:srgbClr val="000000"/>
                </a:solidFill>
                <a:latin typeface="Arial" charset="0"/>
              </a:rPr>
              <a:t>ğ</a:t>
            </a:r>
            <a:r>
              <a:rPr lang="tr-TR" sz="1600" dirty="0">
                <a:solidFill>
                  <a:srgbClr val="000000"/>
                </a:solidFill>
                <a:latin typeface="Arial" charset="0"/>
                <a:cs typeface="Times New Roman" pitchFamily="18" charset="0"/>
              </a:rPr>
              <a:t>an kazanc</a:t>
            </a:r>
            <a:r>
              <a:rPr lang="tr-TR" sz="1600" dirty="0">
                <a:solidFill>
                  <a:srgbClr val="000000"/>
                </a:solidFill>
                <a:latin typeface="Arial" charset="0"/>
              </a:rPr>
              <a:t>ı</a:t>
            </a:r>
            <a:r>
              <a:rPr lang="tr-TR" sz="1600" dirty="0">
                <a:solidFill>
                  <a:srgbClr val="000000"/>
                </a:solidFill>
                <a:latin typeface="Arial" charset="0"/>
                <a:cs typeface="Times New Roman" pitchFamily="18" charset="0"/>
              </a:rPr>
              <a:t>n tespitinde de </a:t>
            </a:r>
            <a:r>
              <a:rPr lang="tr-TR" sz="1600" dirty="0">
                <a:solidFill>
                  <a:srgbClr val="00B0F0"/>
                </a:solidFill>
                <a:latin typeface="Arial" charset="0"/>
                <a:cs typeface="Times New Roman" pitchFamily="18" charset="0"/>
              </a:rPr>
              <a:t>maliyet bedeli endekslemesi</a:t>
            </a:r>
            <a:r>
              <a:rPr lang="tr-TR" sz="1600" dirty="0">
                <a:solidFill>
                  <a:srgbClr val="FF0000"/>
                </a:solidFill>
                <a:latin typeface="Arial" charset="0"/>
                <a:cs typeface="Times New Roman" pitchFamily="18" charset="0"/>
              </a:rPr>
              <a:t> </a:t>
            </a:r>
            <a:r>
              <a:rPr lang="tr-TR" sz="1600" dirty="0">
                <a:solidFill>
                  <a:srgbClr val="000000"/>
                </a:solidFill>
                <a:latin typeface="Arial" charset="0"/>
                <a:cs typeface="Times New Roman" pitchFamily="18" charset="0"/>
              </a:rPr>
              <a:t>yap</a:t>
            </a:r>
            <a:r>
              <a:rPr lang="tr-TR" sz="1600" dirty="0">
                <a:solidFill>
                  <a:srgbClr val="000000"/>
                </a:solidFill>
                <a:latin typeface="Arial" charset="0"/>
              </a:rPr>
              <a:t>ı</a:t>
            </a:r>
            <a:r>
              <a:rPr lang="tr-TR" sz="1600" dirty="0">
                <a:solidFill>
                  <a:srgbClr val="000000"/>
                </a:solidFill>
                <a:latin typeface="Arial" charset="0"/>
                <a:cs typeface="Times New Roman" pitchFamily="18" charset="0"/>
              </a:rPr>
              <a:t>labilecek ve </a:t>
            </a:r>
            <a:r>
              <a:rPr lang="tr-TR" sz="1600" dirty="0" smtClean="0">
                <a:solidFill>
                  <a:srgbClr val="00B0F0"/>
                </a:solidFill>
                <a:latin typeface="Arial" charset="0"/>
                <a:cs typeface="Times New Roman" pitchFamily="18" charset="0"/>
              </a:rPr>
              <a:t>2013 </a:t>
            </a:r>
            <a:r>
              <a:rPr lang="tr-TR" sz="1600" dirty="0">
                <a:solidFill>
                  <a:srgbClr val="00B0F0"/>
                </a:solidFill>
                <a:latin typeface="Arial" charset="0"/>
                <a:cs typeface="Times New Roman" pitchFamily="18" charset="0"/>
              </a:rPr>
              <a:t>yılı için </a:t>
            </a:r>
            <a:r>
              <a:rPr lang="tr-TR" sz="1600" dirty="0" smtClean="0">
                <a:solidFill>
                  <a:srgbClr val="00B0F0"/>
                </a:solidFill>
                <a:latin typeface="Arial" charset="0"/>
                <a:cs typeface="Times New Roman" pitchFamily="18" charset="0"/>
              </a:rPr>
              <a:t>9.400-TL’lik </a:t>
            </a:r>
            <a:r>
              <a:rPr lang="tr-TR" sz="1600" dirty="0">
                <a:solidFill>
                  <a:srgbClr val="000000"/>
                </a:solidFill>
                <a:latin typeface="Arial" charset="0"/>
                <a:cs typeface="Times New Roman" pitchFamily="18" charset="0"/>
              </a:rPr>
              <a:t>istisnadan yararlan</a:t>
            </a:r>
            <a:r>
              <a:rPr lang="tr-TR" sz="1600" dirty="0">
                <a:solidFill>
                  <a:srgbClr val="000000"/>
                </a:solidFill>
                <a:latin typeface="Arial" charset="0"/>
              </a:rPr>
              <a:t>ı</a:t>
            </a:r>
            <a:r>
              <a:rPr lang="tr-TR" sz="1600" dirty="0">
                <a:solidFill>
                  <a:srgbClr val="000000"/>
                </a:solidFill>
                <a:latin typeface="Arial" charset="0"/>
                <a:cs typeface="Times New Roman" pitchFamily="18" charset="0"/>
              </a:rPr>
              <a:t>labilecektir.</a:t>
            </a:r>
          </a:p>
          <a:p>
            <a:pPr indent="449263" eaLnBrk="0" hangingPunct="0">
              <a:tabLst>
                <a:tab pos="457200" algn="l"/>
              </a:tabLst>
              <a:defRPr/>
            </a:pPr>
            <a:endParaRPr lang="tr-TR" sz="1600" dirty="0">
              <a:solidFill>
                <a:srgbClr val="000000"/>
              </a:solidFill>
              <a:latin typeface="Arial" charset="0"/>
              <a:cs typeface="Times New Roman" pitchFamily="18" charset="0"/>
            </a:endParaRPr>
          </a:p>
          <a:p>
            <a:pPr indent="449263" eaLnBrk="0" hangingPunct="0">
              <a:tabLst>
                <a:tab pos="457200" algn="l"/>
              </a:tabLst>
              <a:defRPr/>
            </a:pPr>
            <a:r>
              <a:rPr lang="tr-TR" sz="1600" u="sng" dirty="0">
                <a:solidFill>
                  <a:srgbClr val="00B0F0"/>
                </a:solidFill>
                <a:latin typeface="Arial" charset="0"/>
                <a:cs typeface="Times New Roman" pitchFamily="18" charset="0"/>
              </a:rPr>
              <a:t>Diğer taraftan GVK’ </a:t>
            </a:r>
            <a:r>
              <a:rPr lang="tr-TR" sz="1600" u="sng" dirty="0" err="1">
                <a:solidFill>
                  <a:srgbClr val="00B0F0"/>
                </a:solidFill>
                <a:latin typeface="Arial" charset="0"/>
                <a:cs typeface="Times New Roman" pitchFamily="18" charset="0"/>
              </a:rPr>
              <a:t>nun</a:t>
            </a:r>
            <a:r>
              <a:rPr lang="tr-TR" sz="1600" u="sng" dirty="0">
                <a:solidFill>
                  <a:srgbClr val="00B0F0"/>
                </a:solidFill>
                <a:latin typeface="Arial" charset="0"/>
                <a:cs typeface="Times New Roman" pitchFamily="18" charset="0"/>
              </a:rPr>
              <a:t> Geçici 71. maddesi hükmü çerçevesinde 1.1.2007 tarihinden önce iktisap edilmiş bulunan gayrimenkullerin satışı halinde 4 yıllık süre esas alınır.</a:t>
            </a:r>
          </a:p>
        </p:txBody>
      </p:sp>
    </p:spTree>
  </p:cSld>
  <p:clrMapOvr>
    <a:masterClrMapping/>
  </p:clrMapOvr>
  <p:transition>
    <p:cover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Text Box 3"/>
          <p:cNvSpPr txBox="1">
            <a:spLocks noChangeArrowheads="1"/>
          </p:cNvSpPr>
          <p:nvPr/>
        </p:nvSpPr>
        <p:spPr bwMode="auto">
          <a:xfrm>
            <a:off x="1828800" y="152400"/>
            <a:ext cx="7086600" cy="304800"/>
          </a:xfrm>
          <a:prstGeom prst="rect">
            <a:avLst/>
          </a:prstGeom>
          <a:noFill/>
          <a:ln w="9525">
            <a:noFill/>
            <a:miter lim="800000"/>
            <a:headEnd/>
            <a:tailEnd/>
          </a:ln>
        </p:spPr>
        <p:txBody>
          <a:bodyPr>
            <a:spAutoFit/>
          </a:bodyPr>
          <a:lstStyle/>
          <a:p>
            <a:pPr algn="ctr">
              <a:spcBef>
                <a:spcPct val="50000"/>
              </a:spcBef>
            </a:pPr>
            <a:endParaRPr lang="en-US" sz="1400">
              <a:latin typeface="Copperplate Gothic Bold" pitchFamily="34" charset="0"/>
            </a:endParaRPr>
          </a:p>
        </p:txBody>
      </p:sp>
      <p:grpSp>
        <p:nvGrpSpPr>
          <p:cNvPr id="34819" name="Group 6"/>
          <p:cNvGrpSpPr>
            <a:grpSpLocks/>
          </p:cNvGrpSpPr>
          <p:nvPr/>
        </p:nvGrpSpPr>
        <p:grpSpPr bwMode="auto">
          <a:xfrm>
            <a:off x="1219200" y="1295400"/>
            <a:ext cx="7086600" cy="4276725"/>
            <a:chOff x="-3" y="-3"/>
            <a:chExt cx="2995" cy="2694"/>
          </a:xfrm>
        </p:grpSpPr>
        <p:grpSp>
          <p:nvGrpSpPr>
            <p:cNvPr id="34823" name="Group 7"/>
            <p:cNvGrpSpPr>
              <a:grpSpLocks/>
            </p:cNvGrpSpPr>
            <p:nvPr/>
          </p:nvGrpSpPr>
          <p:grpSpPr bwMode="auto">
            <a:xfrm>
              <a:off x="0" y="0"/>
              <a:ext cx="2989" cy="2688"/>
              <a:chOff x="0" y="0"/>
              <a:chExt cx="2989" cy="2688"/>
            </a:xfrm>
          </p:grpSpPr>
          <p:grpSp>
            <p:nvGrpSpPr>
              <p:cNvPr id="34825" name="Group 8"/>
              <p:cNvGrpSpPr>
                <a:grpSpLocks/>
              </p:cNvGrpSpPr>
              <p:nvPr/>
            </p:nvGrpSpPr>
            <p:grpSpPr bwMode="auto">
              <a:xfrm>
                <a:off x="0" y="0"/>
                <a:ext cx="2989" cy="384"/>
                <a:chOff x="0" y="0"/>
                <a:chExt cx="2989" cy="384"/>
              </a:xfrm>
            </p:grpSpPr>
            <p:sp>
              <p:nvSpPr>
                <p:cNvPr id="34844" name="Rectangle 9"/>
                <p:cNvSpPr>
                  <a:spLocks noChangeArrowheads="1"/>
                </p:cNvSpPr>
                <p:nvPr/>
              </p:nvSpPr>
              <p:spPr bwMode="auto">
                <a:xfrm>
                  <a:off x="43" y="0"/>
                  <a:ext cx="2903" cy="384"/>
                </a:xfrm>
                <a:prstGeom prst="rect">
                  <a:avLst/>
                </a:prstGeom>
                <a:noFill/>
                <a:ln w="12700" cap="sq">
                  <a:noFill/>
                  <a:miter lim="800000"/>
                  <a:headEnd type="none" w="sm" len="sm"/>
                  <a:tailEnd type="none" w="sm" len="sm"/>
                </a:ln>
              </p:spPr>
              <p:txBody>
                <a:bodyPr/>
                <a:lstStyle/>
                <a:p>
                  <a:pPr eaLnBrk="0" hangingPunct="0"/>
                  <a:endParaRPr lang="en-US" sz="2000" b="0"/>
                </a:p>
              </p:txBody>
            </p:sp>
            <p:sp>
              <p:nvSpPr>
                <p:cNvPr id="34845" name="Rectangle 10"/>
                <p:cNvSpPr>
                  <a:spLocks noChangeArrowheads="1"/>
                </p:cNvSpPr>
                <p:nvPr/>
              </p:nvSpPr>
              <p:spPr bwMode="auto">
                <a:xfrm>
                  <a:off x="0" y="0"/>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34826" name="Group 11"/>
              <p:cNvGrpSpPr>
                <a:grpSpLocks/>
              </p:cNvGrpSpPr>
              <p:nvPr/>
            </p:nvGrpSpPr>
            <p:grpSpPr bwMode="auto">
              <a:xfrm>
                <a:off x="0" y="384"/>
                <a:ext cx="2989" cy="384"/>
                <a:chOff x="0" y="384"/>
                <a:chExt cx="2989" cy="384"/>
              </a:xfrm>
            </p:grpSpPr>
            <p:sp>
              <p:nvSpPr>
                <p:cNvPr id="34842" name="Rectangle 12"/>
                <p:cNvSpPr>
                  <a:spLocks noChangeArrowheads="1"/>
                </p:cNvSpPr>
                <p:nvPr/>
              </p:nvSpPr>
              <p:spPr bwMode="auto">
                <a:xfrm>
                  <a:off x="43" y="384"/>
                  <a:ext cx="2903" cy="384"/>
                </a:xfrm>
                <a:prstGeom prst="rect">
                  <a:avLst/>
                </a:prstGeom>
                <a:noFill/>
                <a:ln w="12700" cap="sq">
                  <a:noFill/>
                  <a:miter lim="800000"/>
                  <a:headEnd type="none" w="sm" len="sm"/>
                  <a:tailEnd type="none" w="sm" len="sm"/>
                </a:ln>
              </p:spPr>
              <p:txBody>
                <a:bodyPr/>
                <a:lstStyle/>
                <a:p>
                  <a:pPr>
                    <a:tabLst>
                      <a:tab pos="209550" algn="l"/>
                    </a:tabLst>
                  </a:pPr>
                  <a:endParaRPr lang="en-US" sz="2400" b="0"/>
                </a:p>
              </p:txBody>
            </p:sp>
            <p:sp>
              <p:nvSpPr>
                <p:cNvPr id="34843" name="Rectangle 13"/>
                <p:cNvSpPr>
                  <a:spLocks noChangeArrowheads="1"/>
                </p:cNvSpPr>
                <p:nvPr/>
              </p:nvSpPr>
              <p:spPr bwMode="auto">
                <a:xfrm>
                  <a:off x="0" y="384"/>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34827" name="Group 14"/>
              <p:cNvGrpSpPr>
                <a:grpSpLocks/>
              </p:cNvGrpSpPr>
              <p:nvPr/>
            </p:nvGrpSpPr>
            <p:grpSpPr bwMode="auto">
              <a:xfrm>
                <a:off x="0" y="768"/>
                <a:ext cx="2989" cy="384"/>
                <a:chOff x="0" y="768"/>
                <a:chExt cx="2989" cy="384"/>
              </a:xfrm>
            </p:grpSpPr>
            <p:sp>
              <p:nvSpPr>
                <p:cNvPr id="34840" name="Rectangle 15"/>
                <p:cNvSpPr>
                  <a:spLocks noChangeArrowheads="1"/>
                </p:cNvSpPr>
                <p:nvPr/>
              </p:nvSpPr>
              <p:spPr bwMode="auto">
                <a:xfrm>
                  <a:off x="43" y="768"/>
                  <a:ext cx="2903" cy="384"/>
                </a:xfrm>
                <a:prstGeom prst="rect">
                  <a:avLst/>
                </a:prstGeom>
                <a:noFill/>
                <a:ln w="12700" cap="sq">
                  <a:noFill/>
                  <a:miter lim="800000"/>
                  <a:headEnd type="none" w="sm" len="sm"/>
                  <a:tailEnd type="none" w="sm" len="sm"/>
                </a:ln>
              </p:spPr>
              <p:txBody>
                <a:bodyPr/>
                <a:lstStyle/>
                <a:p>
                  <a:pPr marL="292100" indent="-292100" eaLnBrk="0" hangingPunct="0">
                    <a:tabLst>
                      <a:tab pos="292100" algn="l"/>
                      <a:tab pos="298450" algn="l"/>
                    </a:tabLst>
                  </a:pPr>
                  <a:endParaRPr lang="en-US" sz="1600" b="0"/>
                </a:p>
              </p:txBody>
            </p:sp>
            <p:sp>
              <p:nvSpPr>
                <p:cNvPr id="34841" name="Rectangle 16"/>
                <p:cNvSpPr>
                  <a:spLocks noChangeArrowheads="1"/>
                </p:cNvSpPr>
                <p:nvPr/>
              </p:nvSpPr>
              <p:spPr bwMode="auto">
                <a:xfrm>
                  <a:off x="0" y="768"/>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34828" name="Group 17"/>
              <p:cNvGrpSpPr>
                <a:grpSpLocks/>
              </p:cNvGrpSpPr>
              <p:nvPr/>
            </p:nvGrpSpPr>
            <p:grpSpPr bwMode="auto">
              <a:xfrm>
                <a:off x="0" y="1152"/>
                <a:ext cx="2989" cy="384"/>
                <a:chOff x="0" y="1152"/>
                <a:chExt cx="2989" cy="384"/>
              </a:xfrm>
            </p:grpSpPr>
            <p:sp>
              <p:nvSpPr>
                <p:cNvPr id="34838" name="Rectangle 18"/>
                <p:cNvSpPr>
                  <a:spLocks noChangeArrowheads="1"/>
                </p:cNvSpPr>
                <p:nvPr/>
              </p:nvSpPr>
              <p:spPr bwMode="auto">
                <a:xfrm>
                  <a:off x="43" y="1152"/>
                  <a:ext cx="2903" cy="384"/>
                </a:xfrm>
                <a:prstGeom prst="rect">
                  <a:avLst/>
                </a:prstGeom>
                <a:noFill/>
                <a:ln w="12700" cap="sq">
                  <a:noFill/>
                  <a:miter lim="800000"/>
                  <a:headEnd type="none" w="sm" len="sm"/>
                  <a:tailEnd type="none" w="sm" len="sm"/>
                </a:ln>
              </p:spPr>
              <p:txBody>
                <a:bodyPr/>
                <a:lstStyle/>
                <a:p>
                  <a:pPr eaLnBrk="0" hangingPunct="0">
                    <a:tabLst>
                      <a:tab pos="298450" algn="l"/>
                    </a:tabLst>
                  </a:pPr>
                  <a:endParaRPr lang="en-US" sz="1600" b="0"/>
                </a:p>
              </p:txBody>
            </p:sp>
            <p:sp>
              <p:nvSpPr>
                <p:cNvPr id="34839" name="Rectangle 19"/>
                <p:cNvSpPr>
                  <a:spLocks noChangeArrowheads="1"/>
                </p:cNvSpPr>
                <p:nvPr/>
              </p:nvSpPr>
              <p:spPr bwMode="auto">
                <a:xfrm>
                  <a:off x="0" y="1152"/>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34829" name="Group 20"/>
              <p:cNvGrpSpPr>
                <a:grpSpLocks/>
              </p:cNvGrpSpPr>
              <p:nvPr/>
            </p:nvGrpSpPr>
            <p:grpSpPr bwMode="auto">
              <a:xfrm>
                <a:off x="0" y="1536"/>
                <a:ext cx="2989" cy="384"/>
                <a:chOff x="0" y="1536"/>
                <a:chExt cx="2989" cy="384"/>
              </a:xfrm>
            </p:grpSpPr>
            <p:sp>
              <p:nvSpPr>
                <p:cNvPr id="34836" name="Rectangle 21"/>
                <p:cNvSpPr>
                  <a:spLocks noChangeArrowheads="1"/>
                </p:cNvSpPr>
                <p:nvPr/>
              </p:nvSpPr>
              <p:spPr bwMode="auto">
                <a:xfrm>
                  <a:off x="43" y="1536"/>
                  <a:ext cx="2903" cy="384"/>
                </a:xfrm>
                <a:prstGeom prst="rect">
                  <a:avLst/>
                </a:prstGeom>
                <a:noFill/>
                <a:ln w="12700" cap="sq">
                  <a:noFill/>
                  <a:miter lim="800000"/>
                  <a:headEnd type="none" w="sm" len="sm"/>
                  <a:tailEnd type="none" w="sm" len="sm"/>
                </a:ln>
              </p:spPr>
              <p:txBody>
                <a:bodyPr/>
                <a:lstStyle/>
                <a:p>
                  <a:pPr algn="l">
                    <a:tabLst>
                      <a:tab pos="298450" algn="l"/>
                    </a:tabLst>
                  </a:pPr>
                  <a:r>
                    <a:rPr lang="tr-TR" sz="1600"/>
                    <a:t>	</a:t>
                  </a:r>
                  <a:endParaRPr lang="tr-TR" sz="1600" b="0"/>
                </a:p>
              </p:txBody>
            </p:sp>
            <p:sp>
              <p:nvSpPr>
                <p:cNvPr id="34837" name="Rectangle 22"/>
                <p:cNvSpPr>
                  <a:spLocks noChangeArrowheads="1"/>
                </p:cNvSpPr>
                <p:nvPr/>
              </p:nvSpPr>
              <p:spPr bwMode="auto">
                <a:xfrm>
                  <a:off x="0" y="1536"/>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34830" name="Group 23"/>
              <p:cNvGrpSpPr>
                <a:grpSpLocks/>
              </p:cNvGrpSpPr>
              <p:nvPr/>
            </p:nvGrpSpPr>
            <p:grpSpPr bwMode="auto">
              <a:xfrm>
                <a:off x="0" y="1920"/>
                <a:ext cx="2989" cy="384"/>
                <a:chOff x="0" y="1920"/>
                <a:chExt cx="2989" cy="384"/>
              </a:xfrm>
            </p:grpSpPr>
            <p:sp>
              <p:nvSpPr>
                <p:cNvPr id="34834" name="Rectangle 24"/>
                <p:cNvSpPr>
                  <a:spLocks noChangeArrowheads="1"/>
                </p:cNvSpPr>
                <p:nvPr/>
              </p:nvSpPr>
              <p:spPr bwMode="auto">
                <a:xfrm>
                  <a:off x="43" y="1920"/>
                  <a:ext cx="2903" cy="384"/>
                </a:xfrm>
                <a:prstGeom prst="rect">
                  <a:avLst/>
                </a:prstGeom>
                <a:noFill/>
                <a:ln w="12700" cap="sq">
                  <a:noFill/>
                  <a:miter lim="800000"/>
                  <a:headEnd type="none" w="sm" len="sm"/>
                  <a:tailEnd type="none" w="sm" len="sm"/>
                </a:ln>
              </p:spPr>
              <p:txBody>
                <a:bodyPr/>
                <a:lstStyle/>
                <a:p>
                  <a:pPr eaLnBrk="0" hangingPunct="0">
                    <a:tabLst>
                      <a:tab pos="298450" algn="l"/>
                    </a:tabLst>
                  </a:pPr>
                  <a:endParaRPr lang="en-US" sz="2400" b="0"/>
                </a:p>
              </p:txBody>
            </p:sp>
            <p:sp>
              <p:nvSpPr>
                <p:cNvPr id="34835" name="Rectangle 25"/>
                <p:cNvSpPr>
                  <a:spLocks noChangeArrowheads="1"/>
                </p:cNvSpPr>
                <p:nvPr/>
              </p:nvSpPr>
              <p:spPr bwMode="auto">
                <a:xfrm>
                  <a:off x="0" y="1920"/>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34831" name="Group 26"/>
              <p:cNvGrpSpPr>
                <a:grpSpLocks/>
              </p:cNvGrpSpPr>
              <p:nvPr/>
            </p:nvGrpSpPr>
            <p:grpSpPr bwMode="auto">
              <a:xfrm>
                <a:off x="0" y="2304"/>
                <a:ext cx="2989" cy="384"/>
                <a:chOff x="0" y="2304"/>
                <a:chExt cx="2989" cy="384"/>
              </a:xfrm>
            </p:grpSpPr>
            <p:sp>
              <p:nvSpPr>
                <p:cNvPr id="34832" name="Rectangle 27"/>
                <p:cNvSpPr>
                  <a:spLocks noChangeArrowheads="1"/>
                </p:cNvSpPr>
                <p:nvPr/>
              </p:nvSpPr>
              <p:spPr bwMode="auto">
                <a:xfrm>
                  <a:off x="43" y="2304"/>
                  <a:ext cx="2903" cy="384"/>
                </a:xfrm>
                <a:prstGeom prst="rect">
                  <a:avLst/>
                </a:prstGeom>
                <a:noFill/>
                <a:ln w="12700" cap="sq">
                  <a:noFill/>
                  <a:miter lim="800000"/>
                  <a:headEnd type="none" w="sm" len="sm"/>
                  <a:tailEnd type="none" w="sm" len="sm"/>
                </a:ln>
              </p:spPr>
              <p:txBody>
                <a:bodyPr/>
                <a:lstStyle/>
                <a:p>
                  <a:pPr>
                    <a:tabLst>
                      <a:tab pos="298450" algn="l"/>
                    </a:tabLst>
                  </a:pPr>
                  <a:endParaRPr lang="tr-TR" sz="1600" b="0">
                    <a:latin typeface="Times New Roman" pitchFamily="18" charset="0"/>
                    <a:cs typeface="Times New Roman" pitchFamily="18" charset="0"/>
                  </a:endParaRPr>
                </a:p>
                <a:p>
                  <a:pPr eaLnBrk="0" hangingPunct="0">
                    <a:tabLst>
                      <a:tab pos="298450" algn="l"/>
                    </a:tabLst>
                  </a:pPr>
                  <a:endParaRPr lang="tr-TR" sz="1600" b="0"/>
                </a:p>
              </p:txBody>
            </p:sp>
            <p:sp>
              <p:nvSpPr>
                <p:cNvPr id="34833" name="Rectangle 28"/>
                <p:cNvSpPr>
                  <a:spLocks noChangeArrowheads="1"/>
                </p:cNvSpPr>
                <p:nvPr/>
              </p:nvSpPr>
              <p:spPr bwMode="auto">
                <a:xfrm>
                  <a:off x="0" y="2304"/>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sp>
          <p:nvSpPr>
            <p:cNvPr id="34824" name="Rectangle 29"/>
            <p:cNvSpPr>
              <a:spLocks noChangeArrowheads="1"/>
            </p:cNvSpPr>
            <p:nvPr/>
          </p:nvSpPr>
          <p:spPr bwMode="auto">
            <a:xfrm>
              <a:off x="-3" y="-3"/>
              <a:ext cx="2995" cy="2694"/>
            </a:xfrm>
            <a:prstGeom prst="rect">
              <a:avLst/>
            </a:prstGeom>
            <a:noFill/>
            <a:ln w="9525" cap="sq">
              <a:noFill/>
              <a:miter lim="800000"/>
              <a:headEnd type="none" w="sm" len="sm"/>
              <a:tailEnd type="none" w="sm" len="sm"/>
            </a:ln>
          </p:spPr>
          <p:txBody>
            <a:bodyPr wrap="none">
              <a:spAutoFit/>
            </a:bodyPr>
            <a:lstStyle/>
            <a:p>
              <a:endParaRPr lang="tr-TR"/>
            </a:p>
          </p:txBody>
        </p:sp>
      </p:grpSp>
      <p:sp>
        <p:nvSpPr>
          <p:cNvPr id="34820" name="Text Box 30"/>
          <p:cNvSpPr txBox="1">
            <a:spLocks noChangeArrowheads="1"/>
          </p:cNvSpPr>
          <p:nvPr/>
        </p:nvSpPr>
        <p:spPr bwMode="auto">
          <a:xfrm>
            <a:off x="685800" y="182563"/>
            <a:ext cx="1295400" cy="304800"/>
          </a:xfrm>
          <a:prstGeom prst="rect">
            <a:avLst/>
          </a:prstGeom>
          <a:noFill/>
          <a:ln w="9525">
            <a:noFill/>
            <a:miter lim="800000"/>
            <a:headEnd/>
            <a:tailEnd/>
          </a:ln>
        </p:spPr>
        <p:txBody>
          <a:bodyPr>
            <a:spAutoFit/>
          </a:bodyPr>
          <a:lstStyle/>
          <a:p>
            <a:pPr algn="l">
              <a:spcBef>
                <a:spcPct val="50000"/>
              </a:spcBef>
            </a:pPr>
            <a:endParaRPr lang="en-US" sz="1400" b="0">
              <a:latin typeface="Arial Black" pitchFamily="34" charset="0"/>
            </a:endParaRPr>
          </a:p>
        </p:txBody>
      </p:sp>
      <p:sp>
        <p:nvSpPr>
          <p:cNvPr id="47110" name="Rectangle 33"/>
          <p:cNvSpPr>
            <a:spLocks noChangeArrowheads="1"/>
          </p:cNvSpPr>
          <p:nvPr/>
        </p:nvSpPr>
        <p:spPr bwMode="auto">
          <a:xfrm>
            <a:off x="214282" y="142853"/>
            <a:ext cx="8786874" cy="6454798"/>
          </a:xfrm>
          <a:prstGeom prst="rect">
            <a:avLst/>
          </a:prstGeom>
          <a:noFill/>
          <a:ln w="9525">
            <a:noFill/>
            <a:miter lim="800000"/>
            <a:headEnd/>
            <a:tailEnd/>
          </a:ln>
        </p:spPr>
        <p:txBody>
          <a:bodyPr/>
          <a:lstStyle/>
          <a:p>
            <a:pPr marL="342900" indent="-342900">
              <a:lnSpc>
                <a:spcPct val="150000"/>
              </a:lnSpc>
              <a:spcAft>
                <a:spcPts val="0"/>
              </a:spcAft>
              <a:buClr>
                <a:srgbClr val="FF0000"/>
              </a:buClr>
              <a:buFont typeface="Wingdings" panose="05000000000000000000" pitchFamily="2" charset="2"/>
              <a:buChar char="Ø"/>
              <a:defRPr/>
            </a:pPr>
            <a:r>
              <a:rPr lang="tr-TR" sz="1600" dirty="0" smtClean="0">
                <a:ea typeface="Times New Roman" panose="02020603050405020304" pitchFamily="18" charset="0"/>
                <a:cs typeface="Arial" pitchFamily="34" charset="0"/>
              </a:rPr>
              <a:t>Primin matrahtan indirilebilmesi için; sigorta poliçesinin Türkiye'de kain ve merkezi Türkiye'de bulunan bir sigorta şirketi ile akdedilmiş ve gelirin elde edildiği yılda ödenmiş olması gerekir. Yıllık beyannamede indirim konusu yapılacak prim veya katkı payının, beyannamenin ilgili olduğu yıl ile ilişkili olması ve bu yılın sonuna kadar ödenmesi gerekmektedir. Geçmiş dönemlere ilişkin olarak yapılan prim ve katkı payı ödemelerinin düzeltme yoluyla ödemenin ilgili olduğu dönemin matrahının tespitinde indirim konusu yapılması da mümkün değildir.</a:t>
            </a:r>
          </a:p>
          <a:p>
            <a:pPr>
              <a:lnSpc>
                <a:spcPct val="150000"/>
              </a:lnSpc>
              <a:spcAft>
                <a:spcPts val="0"/>
              </a:spcAft>
              <a:buClr>
                <a:srgbClr val="FF0000"/>
              </a:buClr>
              <a:defRPr/>
            </a:pPr>
            <a:endParaRPr lang="tr-TR" sz="1600" dirty="0" smtClean="0">
              <a:ea typeface="Times New Roman" panose="02020603050405020304" pitchFamily="18" charset="0"/>
              <a:cs typeface="Arial" pitchFamily="34" charset="0"/>
            </a:endParaRPr>
          </a:p>
          <a:p>
            <a:pPr marL="342900" indent="-342900">
              <a:lnSpc>
                <a:spcPct val="150000"/>
              </a:lnSpc>
              <a:spcAft>
                <a:spcPts val="0"/>
              </a:spcAft>
              <a:buClr>
                <a:srgbClr val="FF0000"/>
              </a:buClr>
              <a:buFont typeface="Wingdings" panose="05000000000000000000" pitchFamily="2" charset="2"/>
              <a:buChar char="Ø"/>
              <a:defRPr/>
            </a:pPr>
            <a:r>
              <a:rPr lang="tr-TR" sz="1600" dirty="0" smtClean="0">
                <a:ea typeface="Times New Roman" panose="02020603050405020304" pitchFamily="18" charset="0"/>
                <a:cs typeface="Arial" pitchFamily="34" charset="0"/>
              </a:rPr>
              <a:t>Mükelleflerce ödenen primlerin yıllık beyanname ile beyan edilen gelirden indirebilmesi için, bu primlerin ücretin safi tutarının tespitinde ayrıca indirilmemiş olması gerekmektedir. </a:t>
            </a:r>
          </a:p>
          <a:p>
            <a:pPr>
              <a:lnSpc>
                <a:spcPct val="150000"/>
              </a:lnSpc>
              <a:spcAft>
                <a:spcPts val="0"/>
              </a:spcAft>
              <a:buClr>
                <a:srgbClr val="FF0000"/>
              </a:buClr>
              <a:defRPr/>
            </a:pPr>
            <a:r>
              <a:rPr lang="tr-TR" sz="1600" dirty="0" smtClean="0">
                <a:ea typeface="Times New Roman" panose="02020603050405020304" pitchFamily="18" charset="0"/>
                <a:cs typeface="Arial" pitchFamily="34" charset="0"/>
              </a:rPr>
              <a:t> </a:t>
            </a:r>
          </a:p>
          <a:p>
            <a:pPr marL="342900" indent="-342900">
              <a:lnSpc>
                <a:spcPct val="150000"/>
              </a:lnSpc>
              <a:spcAft>
                <a:spcPts val="0"/>
              </a:spcAft>
              <a:buClr>
                <a:srgbClr val="FF0000"/>
              </a:buClr>
              <a:buFont typeface="Wingdings" panose="05000000000000000000" pitchFamily="2" charset="2"/>
              <a:buChar char="Ø"/>
              <a:defRPr/>
            </a:pPr>
            <a:r>
              <a:rPr lang="tr-TR" sz="1600" dirty="0" smtClean="0">
                <a:ea typeface="Times New Roman" panose="02020603050405020304" pitchFamily="18" charset="0"/>
                <a:cs typeface="Arial" pitchFamily="34" charset="0"/>
              </a:rPr>
              <a:t>Mükellefin eş ve çocuklarının ayrı beyanname vermeleri halinde, eş ve çocuklar adına ödenen prim ve katkı payları öncelikle kendi gelirlerinden indirilecektir. </a:t>
            </a:r>
          </a:p>
          <a:p>
            <a:pPr marL="342900" indent="-342900" eaLnBrk="0" hangingPunct="0">
              <a:lnSpc>
                <a:spcPct val="150000"/>
              </a:lnSpc>
              <a:spcBef>
                <a:spcPct val="20000"/>
              </a:spcBef>
              <a:buClr>
                <a:schemeClr val="bg2"/>
              </a:buClr>
              <a:buSzPct val="75000"/>
              <a:defRPr/>
            </a:pPr>
            <a:endParaRPr lang="tr-TR" kern="0" dirty="0">
              <a:solidFill>
                <a:srgbClr val="00B0F0"/>
              </a:solidFill>
            </a:endParaRPr>
          </a:p>
        </p:txBody>
      </p:sp>
      <p:sp>
        <p:nvSpPr>
          <p:cNvPr id="60422" name="31 Slayt Numarası Yer Tutucusu"/>
          <p:cNvSpPr>
            <a:spLocks noGrp="1"/>
          </p:cNvSpPr>
          <p:nvPr>
            <p:ph type="sldNum" sz="quarter" idx="12"/>
          </p:nvPr>
        </p:nvSpPr>
        <p:spPr>
          <a:xfrm>
            <a:off x="8388350" y="6400800"/>
            <a:ext cx="585788" cy="457200"/>
          </a:xfrm>
        </p:spPr>
        <p:txBody>
          <a:bodyPr/>
          <a:lstStyle/>
          <a:p>
            <a:pPr>
              <a:defRPr/>
            </a:pPr>
            <a:fld id="{AB857686-55F6-40D6-B62E-60944B50B479}" type="slidenum">
              <a:rPr lang="tr-TR"/>
              <a:pPr>
                <a:defRPr/>
              </a:pPr>
              <a:t>20</a:t>
            </a:fld>
            <a:endParaRPr lang="tr-TR"/>
          </a:p>
        </p:txBody>
      </p:sp>
    </p:spTree>
  </p:cSld>
  <p:clrMapOvr>
    <a:masterClrMapping/>
  </p:clrMapOvr>
  <p:transition>
    <p:cover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Text Box 3"/>
          <p:cNvSpPr txBox="1">
            <a:spLocks noChangeArrowheads="1"/>
          </p:cNvSpPr>
          <p:nvPr/>
        </p:nvSpPr>
        <p:spPr bwMode="auto">
          <a:xfrm>
            <a:off x="1828800" y="152400"/>
            <a:ext cx="7086600" cy="304800"/>
          </a:xfrm>
          <a:prstGeom prst="rect">
            <a:avLst/>
          </a:prstGeom>
          <a:noFill/>
          <a:ln w="9525">
            <a:noFill/>
            <a:miter lim="800000"/>
            <a:headEnd/>
            <a:tailEnd/>
          </a:ln>
        </p:spPr>
        <p:txBody>
          <a:bodyPr>
            <a:spAutoFit/>
          </a:bodyPr>
          <a:lstStyle/>
          <a:p>
            <a:pPr algn="ctr">
              <a:spcBef>
                <a:spcPct val="50000"/>
              </a:spcBef>
            </a:pPr>
            <a:endParaRPr lang="en-US" sz="1400">
              <a:latin typeface="Copperplate Gothic Bold" pitchFamily="34" charset="0"/>
            </a:endParaRPr>
          </a:p>
        </p:txBody>
      </p:sp>
      <p:grpSp>
        <p:nvGrpSpPr>
          <p:cNvPr id="2" name="Group 6"/>
          <p:cNvGrpSpPr>
            <a:grpSpLocks/>
          </p:cNvGrpSpPr>
          <p:nvPr/>
        </p:nvGrpSpPr>
        <p:grpSpPr bwMode="auto">
          <a:xfrm>
            <a:off x="1219200" y="1295400"/>
            <a:ext cx="7086600" cy="4276725"/>
            <a:chOff x="-3" y="-3"/>
            <a:chExt cx="2995" cy="2694"/>
          </a:xfrm>
        </p:grpSpPr>
        <p:grpSp>
          <p:nvGrpSpPr>
            <p:cNvPr id="3" name="Group 7"/>
            <p:cNvGrpSpPr>
              <a:grpSpLocks/>
            </p:cNvGrpSpPr>
            <p:nvPr/>
          </p:nvGrpSpPr>
          <p:grpSpPr bwMode="auto">
            <a:xfrm>
              <a:off x="0" y="0"/>
              <a:ext cx="2989" cy="2688"/>
              <a:chOff x="0" y="0"/>
              <a:chExt cx="2989" cy="2688"/>
            </a:xfrm>
          </p:grpSpPr>
          <p:grpSp>
            <p:nvGrpSpPr>
              <p:cNvPr id="4" name="Group 8"/>
              <p:cNvGrpSpPr>
                <a:grpSpLocks/>
              </p:cNvGrpSpPr>
              <p:nvPr/>
            </p:nvGrpSpPr>
            <p:grpSpPr bwMode="auto">
              <a:xfrm>
                <a:off x="0" y="0"/>
                <a:ext cx="2989" cy="384"/>
                <a:chOff x="0" y="0"/>
                <a:chExt cx="2989" cy="384"/>
              </a:xfrm>
            </p:grpSpPr>
            <p:sp>
              <p:nvSpPr>
                <p:cNvPr id="34844" name="Rectangle 9"/>
                <p:cNvSpPr>
                  <a:spLocks noChangeArrowheads="1"/>
                </p:cNvSpPr>
                <p:nvPr/>
              </p:nvSpPr>
              <p:spPr bwMode="auto">
                <a:xfrm>
                  <a:off x="43" y="0"/>
                  <a:ext cx="2903" cy="384"/>
                </a:xfrm>
                <a:prstGeom prst="rect">
                  <a:avLst/>
                </a:prstGeom>
                <a:noFill/>
                <a:ln w="12700" cap="sq">
                  <a:noFill/>
                  <a:miter lim="800000"/>
                  <a:headEnd type="none" w="sm" len="sm"/>
                  <a:tailEnd type="none" w="sm" len="sm"/>
                </a:ln>
              </p:spPr>
              <p:txBody>
                <a:bodyPr/>
                <a:lstStyle/>
                <a:p>
                  <a:pPr eaLnBrk="0" hangingPunct="0"/>
                  <a:endParaRPr lang="en-US" sz="2000" b="0"/>
                </a:p>
              </p:txBody>
            </p:sp>
            <p:sp>
              <p:nvSpPr>
                <p:cNvPr id="34845" name="Rectangle 10"/>
                <p:cNvSpPr>
                  <a:spLocks noChangeArrowheads="1"/>
                </p:cNvSpPr>
                <p:nvPr/>
              </p:nvSpPr>
              <p:spPr bwMode="auto">
                <a:xfrm>
                  <a:off x="0" y="0"/>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5" name="Group 11"/>
              <p:cNvGrpSpPr>
                <a:grpSpLocks/>
              </p:cNvGrpSpPr>
              <p:nvPr/>
            </p:nvGrpSpPr>
            <p:grpSpPr bwMode="auto">
              <a:xfrm>
                <a:off x="0" y="384"/>
                <a:ext cx="2989" cy="384"/>
                <a:chOff x="0" y="384"/>
                <a:chExt cx="2989" cy="384"/>
              </a:xfrm>
            </p:grpSpPr>
            <p:sp>
              <p:nvSpPr>
                <p:cNvPr id="34842" name="Rectangle 12"/>
                <p:cNvSpPr>
                  <a:spLocks noChangeArrowheads="1"/>
                </p:cNvSpPr>
                <p:nvPr/>
              </p:nvSpPr>
              <p:spPr bwMode="auto">
                <a:xfrm>
                  <a:off x="43" y="384"/>
                  <a:ext cx="2903" cy="384"/>
                </a:xfrm>
                <a:prstGeom prst="rect">
                  <a:avLst/>
                </a:prstGeom>
                <a:noFill/>
                <a:ln w="12700" cap="sq">
                  <a:noFill/>
                  <a:miter lim="800000"/>
                  <a:headEnd type="none" w="sm" len="sm"/>
                  <a:tailEnd type="none" w="sm" len="sm"/>
                </a:ln>
              </p:spPr>
              <p:txBody>
                <a:bodyPr/>
                <a:lstStyle/>
                <a:p>
                  <a:pPr>
                    <a:tabLst>
                      <a:tab pos="209550" algn="l"/>
                    </a:tabLst>
                  </a:pPr>
                  <a:endParaRPr lang="en-US" sz="2400" b="0"/>
                </a:p>
              </p:txBody>
            </p:sp>
            <p:sp>
              <p:nvSpPr>
                <p:cNvPr id="34843" name="Rectangle 13"/>
                <p:cNvSpPr>
                  <a:spLocks noChangeArrowheads="1"/>
                </p:cNvSpPr>
                <p:nvPr/>
              </p:nvSpPr>
              <p:spPr bwMode="auto">
                <a:xfrm>
                  <a:off x="0" y="384"/>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6" name="Group 14"/>
              <p:cNvGrpSpPr>
                <a:grpSpLocks/>
              </p:cNvGrpSpPr>
              <p:nvPr/>
            </p:nvGrpSpPr>
            <p:grpSpPr bwMode="auto">
              <a:xfrm>
                <a:off x="0" y="768"/>
                <a:ext cx="2989" cy="384"/>
                <a:chOff x="0" y="768"/>
                <a:chExt cx="2989" cy="384"/>
              </a:xfrm>
            </p:grpSpPr>
            <p:sp>
              <p:nvSpPr>
                <p:cNvPr id="34840" name="Rectangle 15"/>
                <p:cNvSpPr>
                  <a:spLocks noChangeArrowheads="1"/>
                </p:cNvSpPr>
                <p:nvPr/>
              </p:nvSpPr>
              <p:spPr bwMode="auto">
                <a:xfrm>
                  <a:off x="43" y="768"/>
                  <a:ext cx="2903" cy="384"/>
                </a:xfrm>
                <a:prstGeom prst="rect">
                  <a:avLst/>
                </a:prstGeom>
                <a:noFill/>
                <a:ln w="12700" cap="sq">
                  <a:noFill/>
                  <a:miter lim="800000"/>
                  <a:headEnd type="none" w="sm" len="sm"/>
                  <a:tailEnd type="none" w="sm" len="sm"/>
                </a:ln>
              </p:spPr>
              <p:txBody>
                <a:bodyPr/>
                <a:lstStyle/>
                <a:p>
                  <a:pPr marL="292100" indent="-292100" eaLnBrk="0" hangingPunct="0">
                    <a:tabLst>
                      <a:tab pos="292100" algn="l"/>
                      <a:tab pos="298450" algn="l"/>
                    </a:tabLst>
                  </a:pPr>
                  <a:endParaRPr lang="en-US" sz="1600" b="0"/>
                </a:p>
              </p:txBody>
            </p:sp>
            <p:sp>
              <p:nvSpPr>
                <p:cNvPr id="34841" name="Rectangle 16"/>
                <p:cNvSpPr>
                  <a:spLocks noChangeArrowheads="1"/>
                </p:cNvSpPr>
                <p:nvPr/>
              </p:nvSpPr>
              <p:spPr bwMode="auto">
                <a:xfrm>
                  <a:off x="0" y="768"/>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7" name="Group 17"/>
              <p:cNvGrpSpPr>
                <a:grpSpLocks/>
              </p:cNvGrpSpPr>
              <p:nvPr/>
            </p:nvGrpSpPr>
            <p:grpSpPr bwMode="auto">
              <a:xfrm>
                <a:off x="0" y="1152"/>
                <a:ext cx="2989" cy="384"/>
                <a:chOff x="0" y="1152"/>
                <a:chExt cx="2989" cy="384"/>
              </a:xfrm>
            </p:grpSpPr>
            <p:sp>
              <p:nvSpPr>
                <p:cNvPr id="34838" name="Rectangle 18"/>
                <p:cNvSpPr>
                  <a:spLocks noChangeArrowheads="1"/>
                </p:cNvSpPr>
                <p:nvPr/>
              </p:nvSpPr>
              <p:spPr bwMode="auto">
                <a:xfrm>
                  <a:off x="43" y="1152"/>
                  <a:ext cx="2903" cy="384"/>
                </a:xfrm>
                <a:prstGeom prst="rect">
                  <a:avLst/>
                </a:prstGeom>
                <a:noFill/>
                <a:ln w="12700" cap="sq">
                  <a:noFill/>
                  <a:miter lim="800000"/>
                  <a:headEnd type="none" w="sm" len="sm"/>
                  <a:tailEnd type="none" w="sm" len="sm"/>
                </a:ln>
              </p:spPr>
              <p:txBody>
                <a:bodyPr/>
                <a:lstStyle/>
                <a:p>
                  <a:pPr eaLnBrk="0" hangingPunct="0">
                    <a:tabLst>
                      <a:tab pos="298450" algn="l"/>
                    </a:tabLst>
                  </a:pPr>
                  <a:endParaRPr lang="en-US" sz="1600" b="0"/>
                </a:p>
              </p:txBody>
            </p:sp>
            <p:sp>
              <p:nvSpPr>
                <p:cNvPr id="34839" name="Rectangle 19"/>
                <p:cNvSpPr>
                  <a:spLocks noChangeArrowheads="1"/>
                </p:cNvSpPr>
                <p:nvPr/>
              </p:nvSpPr>
              <p:spPr bwMode="auto">
                <a:xfrm>
                  <a:off x="0" y="1152"/>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8" name="Group 20"/>
              <p:cNvGrpSpPr>
                <a:grpSpLocks/>
              </p:cNvGrpSpPr>
              <p:nvPr/>
            </p:nvGrpSpPr>
            <p:grpSpPr bwMode="auto">
              <a:xfrm>
                <a:off x="0" y="1536"/>
                <a:ext cx="2989" cy="384"/>
                <a:chOff x="0" y="1536"/>
                <a:chExt cx="2989" cy="384"/>
              </a:xfrm>
            </p:grpSpPr>
            <p:sp>
              <p:nvSpPr>
                <p:cNvPr id="34836" name="Rectangle 21"/>
                <p:cNvSpPr>
                  <a:spLocks noChangeArrowheads="1"/>
                </p:cNvSpPr>
                <p:nvPr/>
              </p:nvSpPr>
              <p:spPr bwMode="auto">
                <a:xfrm>
                  <a:off x="43" y="1536"/>
                  <a:ext cx="2903" cy="384"/>
                </a:xfrm>
                <a:prstGeom prst="rect">
                  <a:avLst/>
                </a:prstGeom>
                <a:noFill/>
                <a:ln w="12700" cap="sq">
                  <a:noFill/>
                  <a:miter lim="800000"/>
                  <a:headEnd type="none" w="sm" len="sm"/>
                  <a:tailEnd type="none" w="sm" len="sm"/>
                </a:ln>
              </p:spPr>
              <p:txBody>
                <a:bodyPr/>
                <a:lstStyle/>
                <a:p>
                  <a:pPr algn="l">
                    <a:tabLst>
                      <a:tab pos="298450" algn="l"/>
                    </a:tabLst>
                  </a:pPr>
                  <a:r>
                    <a:rPr lang="tr-TR" sz="1600"/>
                    <a:t>	</a:t>
                  </a:r>
                  <a:endParaRPr lang="tr-TR" sz="1600" b="0"/>
                </a:p>
              </p:txBody>
            </p:sp>
            <p:sp>
              <p:nvSpPr>
                <p:cNvPr id="34837" name="Rectangle 22"/>
                <p:cNvSpPr>
                  <a:spLocks noChangeArrowheads="1"/>
                </p:cNvSpPr>
                <p:nvPr/>
              </p:nvSpPr>
              <p:spPr bwMode="auto">
                <a:xfrm>
                  <a:off x="0" y="1536"/>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9" name="Group 23"/>
              <p:cNvGrpSpPr>
                <a:grpSpLocks/>
              </p:cNvGrpSpPr>
              <p:nvPr/>
            </p:nvGrpSpPr>
            <p:grpSpPr bwMode="auto">
              <a:xfrm>
                <a:off x="0" y="1920"/>
                <a:ext cx="2989" cy="384"/>
                <a:chOff x="0" y="1920"/>
                <a:chExt cx="2989" cy="384"/>
              </a:xfrm>
            </p:grpSpPr>
            <p:sp>
              <p:nvSpPr>
                <p:cNvPr id="34834" name="Rectangle 24"/>
                <p:cNvSpPr>
                  <a:spLocks noChangeArrowheads="1"/>
                </p:cNvSpPr>
                <p:nvPr/>
              </p:nvSpPr>
              <p:spPr bwMode="auto">
                <a:xfrm>
                  <a:off x="43" y="1920"/>
                  <a:ext cx="2903" cy="384"/>
                </a:xfrm>
                <a:prstGeom prst="rect">
                  <a:avLst/>
                </a:prstGeom>
                <a:noFill/>
                <a:ln w="12700" cap="sq">
                  <a:noFill/>
                  <a:miter lim="800000"/>
                  <a:headEnd type="none" w="sm" len="sm"/>
                  <a:tailEnd type="none" w="sm" len="sm"/>
                </a:ln>
              </p:spPr>
              <p:txBody>
                <a:bodyPr/>
                <a:lstStyle/>
                <a:p>
                  <a:pPr eaLnBrk="0" hangingPunct="0">
                    <a:tabLst>
                      <a:tab pos="298450" algn="l"/>
                    </a:tabLst>
                  </a:pPr>
                  <a:endParaRPr lang="en-US" sz="2400" b="0"/>
                </a:p>
              </p:txBody>
            </p:sp>
            <p:sp>
              <p:nvSpPr>
                <p:cNvPr id="34835" name="Rectangle 25"/>
                <p:cNvSpPr>
                  <a:spLocks noChangeArrowheads="1"/>
                </p:cNvSpPr>
                <p:nvPr/>
              </p:nvSpPr>
              <p:spPr bwMode="auto">
                <a:xfrm>
                  <a:off x="0" y="1920"/>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10" name="Group 26"/>
              <p:cNvGrpSpPr>
                <a:grpSpLocks/>
              </p:cNvGrpSpPr>
              <p:nvPr/>
            </p:nvGrpSpPr>
            <p:grpSpPr bwMode="auto">
              <a:xfrm>
                <a:off x="0" y="2304"/>
                <a:ext cx="2989" cy="384"/>
                <a:chOff x="0" y="2304"/>
                <a:chExt cx="2989" cy="384"/>
              </a:xfrm>
            </p:grpSpPr>
            <p:sp>
              <p:nvSpPr>
                <p:cNvPr id="34832" name="Rectangle 27"/>
                <p:cNvSpPr>
                  <a:spLocks noChangeArrowheads="1"/>
                </p:cNvSpPr>
                <p:nvPr/>
              </p:nvSpPr>
              <p:spPr bwMode="auto">
                <a:xfrm>
                  <a:off x="43" y="2304"/>
                  <a:ext cx="2903" cy="384"/>
                </a:xfrm>
                <a:prstGeom prst="rect">
                  <a:avLst/>
                </a:prstGeom>
                <a:noFill/>
                <a:ln w="12700" cap="sq">
                  <a:noFill/>
                  <a:miter lim="800000"/>
                  <a:headEnd type="none" w="sm" len="sm"/>
                  <a:tailEnd type="none" w="sm" len="sm"/>
                </a:ln>
              </p:spPr>
              <p:txBody>
                <a:bodyPr/>
                <a:lstStyle/>
                <a:p>
                  <a:pPr>
                    <a:tabLst>
                      <a:tab pos="298450" algn="l"/>
                    </a:tabLst>
                  </a:pPr>
                  <a:endParaRPr lang="tr-TR" sz="1600" b="0">
                    <a:latin typeface="Times New Roman" pitchFamily="18" charset="0"/>
                    <a:cs typeface="Times New Roman" pitchFamily="18" charset="0"/>
                  </a:endParaRPr>
                </a:p>
                <a:p>
                  <a:pPr eaLnBrk="0" hangingPunct="0">
                    <a:tabLst>
                      <a:tab pos="298450" algn="l"/>
                    </a:tabLst>
                  </a:pPr>
                  <a:endParaRPr lang="tr-TR" sz="1600" b="0"/>
                </a:p>
              </p:txBody>
            </p:sp>
            <p:sp>
              <p:nvSpPr>
                <p:cNvPr id="34833" name="Rectangle 28"/>
                <p:cNvSpPr>
                  <a:spLocks noChangeArrowheads="1"/>
                </p:cNvSpPr>
                <p:nvPr/>
              </p:nvSpPr>
              <p:spPr bwMode="auto">
                <a:xfrm>
                  <a:off x="0" y="2304"/>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sp>
          <p:nvSpPr>
            <p:cNvPr id="34824" name="Rectangle 29"/>
            <p:cNvSpPr>
              <a:spLocks noChangeArrowheads="1"/>
            </p:cNvSpPr>
            <p:nvPr/>
          </p:nvSpPr>
          <p:spPr bwMode="auto">
            <a:xfrm>
              <a:off x="-3" y="-3"/>
              <a:ext cx="2995" cy="2694"/>
            </a:xfrm>
            <a:prstGeom prst="rect">
              <a:avLst/>
            </a:prstGeom>
            <a:noFill/>
            <a:ln w="9525" cap="sq">
              <a:noFill/>
              <a:miter lim="800000"/>
              <a:headEnd type="none" w="sm" len="sm"/>
              <a:tailEnd type="none" w="sm" len="sm"/>
            </a:ln>
          </p:spPr>
          <p:txBody>
            <a:bodyPr wrap="none">
              <a:spAutoFit/>
            </a:bodyPr>
            <a:lstStyle/>
            <a:p>
              <a:endParaRPr lang="tr-TR"/>
            </a:p>
          </p:txBody>
        </p:sp>
      </p:grpSp>
      <p:sp>
        <p:nvSpPr>
          <p:cNvPr id="34820" name="Text Box 30"/>
          <p:cNvSpPr txBox="1">
            <a:spLocks noChangeArrowheads="1"/>
          </p:cNvSpPr>
          <p:nvPr/>
        </p:nvSpPr>
        <p:spPr bwMode="auto">
          <a:xfrm>
            <a:off x="685800" y="182563"/>
            <a:ext cx="1295400" cy="304800"/>
          </a:xfrm>
          <a:prstGeom prst="rect">
            <a:avLst/>
          </a:prstGeom>
          <a:noFill/>
          <a:ln w="9525">
            <a:noFill/>
            <a:miter lim="800000"/>
            <a:headEnd/>
            <a:tailEnd/>
          </a:ln>
        </p:spPr>
        <p:txBody>
          <a:bodyPr>
            <a:spAutoFit/>
          </a:bodyPr>
          <a:lstStyle/>
          <a:p>
            <a:pPr algn="l">
              <a:spcBef>
                <a:spcPct val="50000"/>
              </a:spcBef>
            </a:pPr>
            <a:endParaRPr lang="en-US" sz="1400" b="0">
              <a:latin typeface="Arial Black" pitchFamily="34" charset="0"/>
            </a:endParaRPr>
          </a:p>
        </p:txBody>
      </p:sp>
      <p:sp>
        <p:nvSpPr>
          <p:cNvPr id="47110" name="Rectangle 33"/>
          <p:cNvSpPr>
            <a:spLocks noChangeArrowheads="1"/>
          </p:cNvSpPr>
          <p:nvPr/>
        </p:nvSpPr>
        <p:spPr bwMode="auto">
          <a:xfrm>
            <a:off x="214282" y="142853"/>
            <a:ext cx="8786874" cy="6454798"/>
          </a:xfrm>
          <a:prstGeom prst="rect">
            <a:avLst/>
          </a:prstGeom>
          <a:noFill/>
          <a:ln w="9525">
            <a:noFill/>
            <a:miter lim="800000"/>
            <a:headEnd/>
            <a:tailEnd/>
          </a:ln>
        </p:spPr>
        <p:txBody>
          <a:bodyPr/>
          <a:lstStyle/>
          <a:p>
            <a:pPr indent="450215">
              <a:spcAft>
                <a:spcPts val="0"/>
              </a:spcAft>
              <a:defRPr/>
            </a:pPr>
            <a:r>
              <a:rPr lang="tr-TR" sz="1600" dirty="0" smtClean="0">
                <a:solidFill>
                  <a:srgbClr val="00B0F0"/>
                </a:solidFill>
                <a:latin typeface="Arial TUR" panose="020B0604020202020204" pitchFamily="34" charset="0"/>
                <a:ea typeface="Times New Roman" panose="02020603050405020304" pitchFamily="18" charset="0"/>
                <a:cs typeface="Arial TUR" panose="020B0604020202020204" pitchFamily="34" charset="0"/>
              </a:rPr>
              <a:t>ÖZELLİK ARZ EDEN DİĞER HUSUSLAR</a:t>
            </a:r>
          </a:p>
          <a:p>
            <a:pPr>
              <a:spcAft>
                <a:spcPts val="0"/>
              </a:spcAft>
              <a:defRPr/>
            </a:pPr>
            <a:r>
              <a:rPr lang="tr-TR" sz="1600" dirty="0" smtClean="0">
                <a:latin typeface="Arial TUR" panose="020B0604020202020204" pitchFamily="34" charset="0"/>
                <a:ea typeface="Times New Roman" panose="02020603050405020304" pitchFamily="18" charset="0"/>
                <a:cs typeface="Arial TUR" panose="020B0604020202020204" pitchFamily="34" charset="0"/>
              </a:rPr>
              <a:t> </a:t>
            </a:r>
          </a:p>
          <a:p>
            <a:pPr marL="342900" indent="-342900">
              <a:spcAft>
                <a:spcPts val="0"/>
              </a:spcAft>
              <a:buClr>
                <a:srgbClr val="FF0000"/>
              </a:buClr>
              <a:buFont typeface="Wingdings" panose="05000000000000000000" pitchFamily="2" charset="2"/>
              <a:buChar char="Ø"/>
              <a:defRPr/>
            </a:pPr>
            <a:r>
              <a:rPr lang="tr-TR" sz="1600" dirty="0" smtClean="0">
                <a:solidFill>
                  <a:srgbClr val="00B0F0"/>
                </a:solidFill>
                <a:latin typeface="Arial TUR" panose="020B0604020202020204" pitchFamily="34" charset="0"/>
                <a:ea typeface="Times New Roman" panose="02020603050405020304" pitchFamily="18" charset="0"/>
                <a:cs typeface="Arial TUR" panose="020B0604020202020204" pitchFamily="34" charset="0"/>
              </a:rPr>
              <a:t>"Çocuk" veya "küçük çocuk" tabiri</a:t>
            </a:r>
            <a:r>
              <a:rPr lang="tr-TR" sz="1600" dirty="0" smtClean="0">
                <a:latin typeface="Arial TUR" panose="020B0604020202020204" pitchFamily="34" charset="0"/>
                <a:ea typeface="Times New Roman" panose="02020603050405020304" pitchFamily="18" charset="0"/>
                <a:cs typeface="Arial TUR" panose="020B0604020202020204" pitchFamily="34" charset="0"/>
              </a:rPr>
              <a:t>, mükellefle birlikte oturan veya mükellef tarafından bakılan </a:t>
            </a:r>
            <a:r>
              <a:rPr lang="tr-TR" sz="1400" i="1" dirty="0" smtClean="0">
                <a:latin typeface="Arial TUR" panose="020B0604020202020204" pitchFamily="34" charset="0"/>
                <a:ea typeface="Times New Roman" panose="02020603050405020304" pitchFamily="18" charset="0"/>
                <a:cs typeface="Arial TUR" panose="020B0604020202020204" pitchFamily="34" charset="0"/>
              </a:rPr>
              <a:t>(nafaka verilenler, evlat edinilenler ile ana veya babasını kaybetmiş torunlardan mükellefle birlikte oturanlar dâhil)</a:t>
            </a:r>
            <a:r>
              <a:rPr lang="tr-TR" sz="1600" dirty="0" smtClean="0">
                <a:latin typeface="Arial TUR" panose="020B0604020202020204" pitchFamily="34" charset="0"/>
                <a:ea typeface="Times New Roman" panose="02020603050405020304" pitchFamily="18" charset="0"/>
                <a:cs typeface="Arial TUR" panose="020B0604020202020204" pitchFamily="34" charset="0"/>
              </a:rPr>
              <a:t> 18 yaşını veya tahsilde olup 25 yaşını doldurmamış çocukları, </a:t>
            </a:r>
            <a:r>
              <a:rPr lang="tr-TR" sz="1600" dirty="0" smtClean="0">
                <a:solidFill>
                  <a:srgbClr val="00B0F0"/>
                </a:solidFill>
                <a:latin typeface="Arial TUR" panose="020B0604020202020204" pitchFamily="34" charset="0"/>
                <a:ea typeface="Times New Roman" panose="02020603050405020304" pitchFamily="18" charset="0"/>
                <a:cs typeface="Arial TUR" panose="020B0604020202020204" pitchFamily="34" charset="0"/>
              </a:rPr>
              <a:t>"eş" tabiri ise</a:t>
            </a:r>
            <a:r>
              <a:rPr lang="tr-TR" sz="1600" dirty="0" smtClean="0">
                <a:latin typeface="Arial TUR" panose="020B0604020202020204" pitchFamily="34" charset="0"/>
                <a:ea typeface="Times New Roman" panose="02020603050405020304" pitchFamily="18" charset="0"/>
                <a:cs typeface="Arial TUR" panose="020B0604020202020204" pitchFamily="34" charset="0"/>
              </a:rPr>
              <a:t>, aralarında yasal evlilik bağı bulunan kişileri ifade eder.  </a:t>
            </a:r>
          </a:p>
          <a:p>
            <a:pPr>
              <a:spcAft>
                <a:spcPts val="0"/>
              </a:spcAft>
              <a:buClr>
                <a:srgbClr val="FF0000"/>
              </a:buClr>
              <a:defRPr/>
            </a:pPr>
            <a:endParaRPr lang="tr-TR" sz="1600" dirty="0" smtClean="0">
              <a:latin typeface="Arial TUR" panose="020B0604020202020204" pitchFamily="34" charset="0"/>
              <a:ea typeface="Times New Roman" panose="02020603050405020304" pitchFamily="18" charset="0"/>
              <a:cs typeface="Arial TUR" panose="020B0604020202020204" pitchFamily="34" charset="0"/>
            </a:endParaRPr>
          </a:p>
          <a:p>
            <a:pPr marL="342900" indent="-342900">
              <a:spcAft>
                <a:spcPts val="0"/>
              </a:spcAft>
              <a:buClr>
                <a:srgbClr val="FF0000"/>
              </a:buClr>
              <a:buFont typeface="Wingdings" panose="05000000000000000000" pitchFamily="2" charset="2"/>
              <a:buChar char="Ø"/>
              <a:defRPr/>
            </a:pPr>
            <a:r>
              <a:rPr lang="tr-TR" sz="1600" dirty="0" smtClean="0">
                <a:latin typeface="Arial TUR" panose="020B0604020202020204" pitchFamily="34" charset="0"/>
                <a:ea typeface="Times New Roman" panose="02020603050405020304" pitchFamily="18" charset="0"/>
                <a:cs typeface="Arial TUR" panose="020B0604020202020204" pitchFamily="34" charset="0"/>
              </a:rPr>
              <a:t>Konut, taşıt ve tüketici gibi kredilerin kullanımı sırasında bu kredilere bağlı olarak ilgili bankalarca yapılan hayat sigortası poliçelerine ilişkin ödenen primler, indirim olarak dikkate alınabilecektir. </a:t>
            </a:r>
          </a:p>
          <a:p>
            <a:pPr>
              <a:spcAft>
                <a:spcPts val="0"/>
              </a:spcAft>
              <a:buClr>
                <a:srgbClr val="FF0000"/>
              </a:buClr>
              <a:defRPr/>
            </a:pPr>
            <a:endParaRPr lang="tr-TR" sz="1600" dirty="0" smtClean="0">
              <a:latin typeface="Arial TUR" panose="020B0604020202020204" pitchFamily="34" charset="0"/>
              <a:ea typeface="Times New Roman" panose="02020603050405020304" pitchFamily="18" charset="0"/>
              <a:cs typeface="Arial TUR" panose="020B0604020202020204" pitchFamily="34" charset="0"/>
            </a:endParaRPr>
          </a:p>
          <a:p>
            <a:pPr marL="342900" indent="-342900">
              <a:spcAft>
                <a:spcPts val="0"/>
              </a:spcAft>
              <a:buClr>
                <a:srgbClr val="FF0000"/>
              </a:buClr>
              <a:buFont typeface="Wingdings" panose="05000000000000000000" pitchFamily="2" charset="2"/>
              <a:buChar char="Ø"/>
              <a:defRPr/>
            </a:pPr>
            <a:r>
              <a:rPr lang="tr-TR" sz="1600" dirty="0" smtClean="0">
                <a:latin typeface="Arial TUR" panose="020B0604020202020204" pitchFamily="34" charset="0"/>
                <a:ea typeface="Times New Roman" panose="02020603050405020304" pitchFamily="18" charset="0"/>
                <a:cs typeface="Arial TUR" panose="020B0604020202020204" pitchFamily="34" charset="0"/>
              </a:rPr>
              <a:t>Primi ödeyen ve indirimden yararlanacak olan mükellef, tam mükellef gerçek kişi olmalıdır. </a:t>
            </a:r>
          </a:p>
          <a:p>
            <a:pPr>
              <a:spcAft>
                <a:spcPts val="0"/>
              </a:spcAft>
              <a:buClr>
                <a:srgbClr val="FF0000"/>
              </a:buClr>
              <a:defRPr/>
            </a:pPr>
            <a:endParaRPr lang="tr-TR" sz="1600" dirty="0" smtClean="0">
              <a:latin typeface="Arial TUR" panose="020B0604020202020204" pitchFamily="34" charset="0"/>
              <a:ea typeface="Times New Roman" panose="02020603050405020304" pitchFamily="18" charset="0"/>
              <a:cs typeface="Arial TUR" panose="020B0604020202020204" pitchFamily="34" charset="0"/>
            </a:endParaRPr>
          </a:p>
          <a:p>
            <a:pPr marL="342900" indent="-342900">
              <a:spcAft>
                <a:spcPts val="0"/>
              </a:spcAft>
              <a:buClr>
                <a:srgbClr val="FF0000"/>
              </a:buClr>
              <a:buFont typeface="Wingdings" panose="05000000000000000000" pitchFamily="2" charset="2"/>
              <a:buChar char="Ø"/>
              <a:defRPr/>
            </a:pPr>
            <a:r>
              <a:rPr lang="tr-TR" sz="1600" dirty="0" smtClean="0">
                <a:latin typeface="Arial TUR" panose="020B0604020202020204" pitchFamily="34" charset="0"/>
                <a:ea typeface="Times New Roman" panose="02020603050405020304" pitchFamily="18" charset="0"/>
                <a:cs typeface="Arial TUR" panose="020B0604020202020204" pitchFamily="34" charset="0"/>
              </a:rPr>
              <a:t>İndirim konusu yapılacak tutarın hesaplamasında beyan edilen gelir olarak, yıllık gelir vergisi beyannamesinde yer alan indirimler ve geçmiş yıl zararları toplamından önceki tutar esas alınacaktır.</a:t>
            </a:r>
          </a:p>
          <a:p>
            <a:pPr>
              <a:spcAft>
                <a:spcPts val="0"/>
              </a:spcAft>
              <a:buClr>
                <a:srgbClr val="FF0000"/>
              </a:buClr>
              <a:defRPr/>
            </a:pPr>
            <a:endParaRPr lang="tr-TR" sz="1600" dirty="0" smtClean="0">
              <a:latin typeface="Arial TUR" panose="020B0604020202020204" pitchFamily="34" charset="0"/>
              <a:ea typeface="Times New Roman" panose="02020603050405020304" pitchFamily="18" charset="0"/>
              <a:cs typeface="Arial TUR" panose="020B0604020202020204" pitchFamily="34" charset="0"/>
            </a:endParaRPr>
          </a:p>
          <a:p>
            <a:pPr marL="342900" indent="-342900">
              <a:spcAft>
                <a:spcPts val="0"/>
              </a:spcAft>
              <a:buClr>
                <a:srgbClr val="FF0000"/>
              </a:buClr>
              <a:buFont typeface="Wingdings" panose="05000000000000000000" pitchFamily="2" charset="2"/>
              <a:buChar char="Ø"/>
              <a:defRPr/>
            </a:pPr>
            <a:r>
              <a:rPr lang="tr-TR" sz="1600" dirty="0" smtClean="0">
                <a:latin typeface="Arial TUR" panose="020B0604020202020204" pitchFamily="34" charset="0"/>
                <a:ea typeface="Times New Roman" panose="02020603050405020304" pitchFamily="18" charset="0"/>
                <a:cs typeface="Arial TUR" panose="020B0604020202020204" pitchFamily="34" charset="0"/>
              </a:rPr>
              <a:t>Zarar beyanı ya da oran ve tutar sınırlamaları dolayısıyla yıllık beyannamede indirim konusu yapılamayan prim veya katkı paylarının daha sonraki yıllarda indirim konusu </a:t>
            </a:r>
            <a:r>
              <a:rPr lang="tr-TR" sz="1600" dirty="0" smtClean="0">
                <a:solidFill>
                  <a:srgbClr val="00B0F0"/>
                </a:solidFill>
                <a:latin typeface="Arial TUR" panose="020B0604020202020204" pitchFamily="34" charset="0"/>
                <a:ea typeface="Times New Roman" panose="02020603050405020304" pitchFamily="18" charset="0"/>
                <a:cs typeface="Arial TUR" panose="020B0604020202020204" pitchFamily="34" charset="0"/>
              </a:rPr>
              <a:t>yapılması mümkün değildir. </a:t>
            </a:r>
            <a:r>
              <a:rPr lang="tr-TR" sz="1600" dirty="0" smtClean="0">
                <a:latin typeface="Arial TUR" panose="020B0604020202020204" pitchFamily="34" charset="0"/>
                <a:ea typeface="Times New Roman" panose="02020603050405020304" pitchFamily="18" charset="0"/>
                <a:cs typeface="Arial TUR" panose="020B0604020202020204" pitchFamily="34" charset="0"/>
              </a:rPr>
              <a:t>Aynı şekilde ücretlilerin ödediği prim ve katkı payının ilgili olduğu ayda indirilemeyen kısmı, izleyen aylara ait ücretin matrahından indirilemeyecektir. </a:t>
            </a:r>
          </a:p>
          <a:p>
            <a:pPr marL="342900" indent="-342900" eaLnBrk="0" hangingPunct="0">
              <a:lnSpc>
                <a:spcPct val="150000"/>
              </a:lnSpc>
              <a:spcBef>
                <a:spcPct val="20000"/>
              </a:spcBef>
              <a:buClr>
                <a:schemeClr val="bg2"/>
              </a:buClr>
              <a:buSzPct val="75000"/>
              <a:defRPr/>
            </a:pPr>
            <a:endParaRPr lang="tr-TR" sz="1600" kern="0" dirty="0">
              <a:solidFill>
                <a:srgbClr val="00B0F0"/>
              </a:solidFill>
            </a:endParaRPr>
          </a:p>
        </p:txBody>
      </p:sp>
      <p:sp>
        <p:nvSpPr>
          <p:cNvPr id="60422" name="31 Slayt Numarası Yer Tutucusu"/>
          <p:cNvSpPr>
            <a:spLocks noGrp="1"/>
          </p:cNvSpPr>
          <p:nvPr>
            <p:ph type="sldNum" sz="quarter" idx="12"/>
          </p:nvPr>
        </p:nvSpPr>
        <p:spPr>
          <a:xfrm>
            <a:off x="8388350" y="6400800"/>
            <a:ext cx="585788" cy="457200"/>
          </a:xfrm>
        </p:spPr>
        <p:txBody>
          <a:bodyPr/>
          <a:lstStyle/>
          <a:p>
            <a:pPr>
              <a:defRPr/>
            </a:pPr>
            <a:fld id="{AB857686-55F6-40D6-B62E-60944B50B479}" type="slidenum">
              <a:rPr lang="tr-TR"/>
              <a:pPr>
                <a:defRPr/>
              </a:pPr>
              <a:t>21</a:t>
            </a:fld>
            <a:endParaRPr lang="tr-TR"/>
          </a:p>
        </p:txBody>
      </p:sp>
    </p:spTree>
  </p:cSld>
  <p:clrMapOvr>
    <a:masterClrMapping/>
  </p:clrMapOvr>
  <p:transition>
    <p:cover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Text Box 3"/>
          <p:cNvSpPr txBox="1">
            <a:spLocks noChangeArrowheads="1"/>
          </p:cNvSpPr>
          <p:nvPr/>
        </p:nvSpPr>
        <p:spPr bwMode="auto">
          <a:xfrm>
            <a:off x="1828800" y="152400"/>
            <a:ext cx="7086600" cy="304800"/>
          </a:xfrm>
          <a:prstGeom prst="rect">
            <a:avLst/>
          </a:prstGeom>
          <a:noFill/>
          <a:ln w="9525">
            <a:noFill/>
            <a:miter lim="800000"/>
            <a:headEnd/>
            <a:tailEnd/>
          </a:ln>
        </p:spPr>
        <p:txBody>
          <a:bodyPr>
            <a:spAutoFit/>
          </a:bodyPr>
          <a:lstStyle/>
          <a:p>
            <a:pPr algn="ctr">
              <a:spcBef>
                <a:spcPct val="50000"/>
              </a:spcBef>
            </a:pPr>
            <a:endParaRPr lang="en-US" sz="1400">
              <a:latin typeface="Copperplate Gothic Bold" pitchFamily="34" charset="0"/>
            </a:endParaRPr>
          </a:p>
        </p:txBody>
      </p:sp>
      <p:grpSp>
        <p:nvGrpSpPr>
          <p:cNvPr id="35843" name="Group 6"/>
          <p:cNvGrpSpPr>
            <a:grpSpLocks/>
          </p:cNvGrpSpPr>
          <p:nvPr/>
        </p:nvGrpSpPr>
        <p:grpSpPr bwMode="auto">
          <a:xfrm>
            <a:off x="1219200" y="1295400"/>
            <a:ext cx="7086600" cy="4276725"/>
            <a:chOff x="-3" y="-3"/>
            <a:chExt cx="2995" cy="2694"/>
          </a:xfrm>
        </p:grpSpPr>
        <p:grpSp>
          <p:nvGrpSpPr>
            <p:cNvPr id="35847" name="Group 7"/>
            <p:cNvGrpSpPr>
              <a:grpSpLocks/>
            </p:cNvGrpSpPr>
            <p:nvPr/>
          </p:nvGrpSpPr>
          <p:grpSpPr bwMode="auto">
            <a:xfrm>
              <a:off x="0" y="0"/>
              <a:ext cx="2989" cy="2688"/>
              <a:chOff x="0" y="0"/>
              <a:chExt cx="2989" cy="2688"/>
            </a:xfrm>
          </p:grpSpPr>
          <p:grpSp>
            <p:nvGrpSpPr>
              <p:cNvPr id="35849" name="Group 8"/>
              <p:cNvGrpSpPr>
                <a:grpSpLocks/>
              </p:cNvGrpSpPr>
              <p:nvPr/>
            </p:nvGrpSpPr>
            <p:grpSpPr bwMode="auto">
              <a:xfrm>
                <a:off x="0" y="0"/>
                <a:ext cx="2989" cy="384"/>
                <a:chOff x="0" y="0"/>
                <a:chExt cx="2989" cy="384"/>
              </a:xfrm>
            </p:grpSpPr>
            <p:sp>
              <p:nvSpPr>
                <p:cNvPr id="35868" name="Rectangle 9"/>
                <p:cNvSpPr>
                  <a:spLocks noChangeArrowheads="1"/>
                </p:cNvSpPr>
                <p:nvPr/>
              </p:nvSpPr>
              <p:spPr bwMode="auto">
                <a:xfrm>
                  <a:off x="43" y="0"/>
                  <a:ext cx="2903" cy="384"/>
                </a:xfrm>
                <a:prstGeom prst="rect">
                  <a:avLst/>
                </a:prstGeom>
                <a:noFill/>
                <a:ln w="12700" cap="sq">
                  <a:noFill/>
                  <a:miter lim="800000"/>
                  <a:headEnd type="none" w="sm" len="sm"/>
                  <a:tailEnd type="none" w="sm" len="sm"/>
                </a:ln>
              </p:spPr>
              <p:txBody>
                <a:bodyPr/>
                <a:lstStyle/>
                <a:p>
                  <a:pPr eaLnBrk="0" hangingPunct="0"/>
                  <a:endParaRPr lang="en-US" sz="2000" b="0"/>
                </a:p>
              </p:txBody>
            </p:sp>
            <p:sp>
              <p:nvSpPr>
                <p:cNvPr id="35869" name="Rectangle 10"/>
                <p:cNvSpPr>
                  <a:spLocks noChangeArrowheads="1"/>
                </p:cNvSpPr>
                <p:nvPr/>
              </p:nvSpPr>
              <p:spPr bwMode="auto">
                <a:xfrm>
                  <a:off x="0" y="0"/>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35850" name="Group 11"/>
              <p:cNvGrpSpPr>
                <a:grpSpLocks/>
              </p:cNvGrpSpPr>
              <p:nvPr/>
            </p:nvGrpSpPr>
            <p:grpSpPr bwMode="auto">
              <a:xfrm>
                <a:off x="0" y="384"/>
                <a:ext cx="2989" cy="384"/>
                <a:chOff x="0" y="384"/>
                <a:chExt cx="2989" cy="384"/>
              </a:xfrm>
            </p:grpSpPr>
            <p:sp>
              <p:nvSpPr>
                <p:cNvPr id="35866" name="Rectangle 12"/>
                <p:cNvSpPr>
                  <a:spLocks noChangeArrowheads="1"/>
                </p:cNvSpPr>
                <p:nvPr/>
              </p:nvSpPr>
              <p:spPr bwMode="auto">
                <a:xfrm>
                  <a:off x="43" y="384"/>
                  <a:ext cx="2903" cy="384"/>
                </a:xfrm>
                <a:prstGeom prst="rect">
                  <a:avLst/>
                </a:prstGeom>
                <a:noFill/>
                <a:ln w="12700" cap="sq">
                  <a:noFill/>
                  <a:miter lim="800000"/>
                  <a:headEnd type="none" w="sm" len="sm"/>
                  <a:tailEnd type="none" w="sm" len="sm"/>
                </a:ln>
              </p:spPr>
              <p:txBody>
                <a:bodyPr/>
                <a:lstStyle/>
                <a:p>
                  <a:pPr>
                    <a:tabLst>
                      <a:tab pos="209550" algn="l"/>
                    </a:tabLst>
                  </a:pPr>
                  <a:endParaRPr lang="en-US" sz="2400" b="0"/>
                </a:p>
              </p:txBody>
            </p:sp>
            <p:sp>
              <p:nvSpPr>
                <p:cNvPr id="35867" name="Rectangle 13"/>
                <p:cNvSpPr>
                  <a:spLocks noChangeArrowheads="1"/>
                </p:cNvSpPr>
                <p:nvPr/>
              </p:nvSpPr>
              <p:spPr bwMode="auto">
                <a:xfrm>
                  <a:off x="0" y="384"/>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35851" name="Group 14"/>
              <p:cNvGrpSpPr>
                <a:grpSpLocks/>
              </p:cNvGrpSpPr>
              <p:nvPr/>
            </p:nvGrpSpPr>
            <p:grpSpPr bwMode="auto">
              <a:xfrm>
                <a:off x="0" y="768"/>
                <a:ext cx="2989" cy="384"/>
                <a:chOff x="0" y="768"/>
                <a:chExt cx="2989" cy="384"/>
              </a:xfrm>
            </p:grpSpPr>
            <p:sp>
              <p:nvSpPr>
                <p:cNvPr id="35864" name="Rectangle 15"/>
                <p:cNvSpPr>
                  <a:spLocks noChangeArrowheads="1"/>
                </p:cNvSpPr>
                <p:nvPr/>
              </p:nvSpPr>
              <p:spPr bwMode="auto">
                <a:xfrm>
                  <a:off x="43" y="768"/>
                  <a:ext cx="2903" cy="384"/>
                </a:xfrm>
                <a:prstGeom prst="rect">
                  <a:avLst/>
                </a:prstGeom>
                <a:noFill/>
                <a:ln w="12700" cap="sq">
                  <a:noFill/>
                  <a:miter lim="800000"/>
                  <a:headEnd type="none" w="sm" len="sm"/>
                  <a:tailEnd type="none" w="sm" len="sm"/>
                </a:ln>
              </p:spPr>
              <p:txBody>
                <a:bodyPr/>
                <a:lstStyle/>
                <a:p>
                  <a:pPr marL="292100" indent="-292100" eaLnBrk="0" hangingPunct="0">
                    <a:tabLst>
                      <a:tab pos="292100" algn="l"/>
                      <a:tab pos="298450" algn="l"/>
                    </a:tabLst>
                  </a:pPr>
                  <a:endParaRPr lang="en-US" sz="1600" b="0"/>
                </a:p>
              </p:txBody>
            </p:sp>
            <p:sp>
              <p:nvSpPr>
                <p:cNvPr id="35865" name="Rectangle 16"/>
                <p:cNvSpPr>
                  <a:spLocks noChangeArrowheads="1"/>
                </p:cNvSpPr>
                <p:nvPr/>
              </p:nvSpPr>
              <p:spPr bwMode="auto">
                <a:xfrm>
                  <a:off x="0" y="768"/>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35852" name="Group 17"/>
              <p:cNvGrpSpPr>
                <a:grpSpLocks/>
              </p:cNvGrpSpPr>
              <p:nvPr/>
            </p:nvGrpSpPr>
            <p:grpSpPr bwMode="auto">
              <a:xfrm>
                <a:off x="0" y="1152"/>
                <a:ext cx="2989" cy="384"/>
                <a:chOff x="0" y="1152"/>
                <a:chExt cx="2989" cy="384"/>
              </a:xfrm>
            </p:grpSpPr>
            <p:sp>
              <p:nvSpPr>
                <p:cNvPr id="35862" name="Rectangle 18"/>
                <p:cNvSpPr>
                  <a:spLocks noChangeArrowheads="1"/>
                </p:cNvSpPr>
                <p:nvPr/>
              </p:nvSpPr>
              <p:spPr bwMode="auto">
                <a:xfrm>
                  <a:off x="43" y="1152"/>
                  <a:ext cx="2903" cy="384"/>
                </a:xfrm>
                <a:prstGeom prst="rect">
                  <a:avLst/>
                </a:prstGeom>
                <a:noFill/>
                <a:ln w="12700" cap="sq">
                  <a:noFill/>
                  <a:miter lim="800000"/>
                  <a:headEnd type="none" w="sm" len="sm"/>
                  <a:tailEnd type="none" w="sm" len="sm"/>
                </a:ln>
              </p:spPr>
              <p:txBody>
                <a:bodyPr/>
                <a:lstStyle/>
                <a:p>
                  <a:pPr eaLnBrk="0" hangingPunct="0">
                    <a:tabLst>
                      <a:tab pos="298450" algn="l"/>
                    </a:tabLst>
                  </a:pPr>
                  <a:endParaRPr lang="en-US" sz="1600" b="0"/>
                </a:p>
              </p:txBody>
            </p:sp>
            <p:sp>
              <p:nvSpPr>
                <p:cNvPr id="35863" name="Rectangle 19"/>
                <p:cNvSpPr>
                  <a:spLocks noChangeArrowheads="1"/>
                </p:cNvSpPr>
                <p:nvPr/>
              </p:nvSpPr>
              <p:spPr bwMode="auto">
                <a:xfrm>
                  <a:off x="0" y="1152"/>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35853" name="Group 20"/>
              <p:cNvGrpSpPr>
                <a:grpSpLocks/>
              </p:cNvGrpSpPr>
              <p:nvPr/>
            </p:nvGrpSpPr>
            <p:grpSpPr bwMode="auto">
              <a:xfrm>
                <a:off x="0" y="1536"/>
                <a:ext cx="2989" cy="384"/>
                <a:chOff x="0" y="1536"/>
                <a:chExt cx="2989" cy="384"/>
              </a:xfrm>
            </p:grpSpPr>
            <p:sp>
              <p:nvSpPr>
                <p:cNvPr id="35860" name="Rectangle 21"/>
                <p:cNvSpPr>
                  <a:spLocks noChangeArrowheads="1"/>
                </p:cNvSpPr>
                <p:nvPr/>
              </p:nvSpPr>
              <p:spPr bwMode="auto">
                <a:xfrm>
                  <a:off x="43" y="1536"/>
                  <a:ext cx="2903" cy="384"/>
                </a:xfrm>
                <a:prstGeom prst="rect">
                  <a:avLst/>
                </a:prstGeom>
                <a:noFill/>
                <a:ln w="12700" cap="sq">
                  <a:noFill/>
                  <a:miter lim="800000"/>
                  <a:headEnd type="none" w="sm" len="sm"/>
                  <a:tailEnd type="none" w="sm" len="sm"/>
                </a:ln>
              </p:spPr>
              <p:txBody>
                <a:bodyPr/>
                <a:lstStyle/>
                <a:p>
                  <a:pPr algn="l">
                    <a:tabLst>
                      <a:tab pos="298450" algn="l"/>
                    </a:tabLst>
                  </a:pPr>
                  <a:r>
                    <a:rPr lang="tr-TR" sz="1600"/>
                    <a:t>	</a:t>
                  </a:r>
                  <a:endParaRPr lang="tr-TR" sz="1600" b="0"/>
                </a:p>
              </p:txBody>
            </p:sp>
            <p:sp>
              <p:nvSpPr>
                <p:cNvPr id="35861" name="Rectangle 22"/>
                <p:cNvSpPr>
                  <a:spLocks noChangeArrowheads="1"/>
                </p:cNvSpPr>
                <p:nvPr/>
              </p:nvSpPr>
              <p:spPr bwMode="auto">
                <a:xfrm>
                  <a:off x="0" y="1536"/>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35854" name="Group 23"/>
              <p:cNvGrpSpPr>
                <a:grpSpLocks/>
              </p:cNvGrpSpPr>
              <p:nvPr/>
            </p:nvGrpSpPr>
            <p:grpSpPr bwMode="auto">
              <a:xfrm>
                <a:off x="0" y="1920"/>
                <a:ext cx="2989" cy="384"/>
                <a:chOff x="0" y="1920"/>
                <a:chExt cx="2989" cy="384"/>
              </a:xfrm>
            </p:grpSpPr>
            <p:sp>
              <p:nvSpPr>
                <p:cNvPr id="35858" name="Rectangle 24"/>
                <p:cNvSpPr>
                  <a:spLocks noChangeArrowheads="1"/>
                </p:cNvSpPr>
                <p:nvPr/>
              </p:nvSpPr>
              <p:spPr bwMode="auto">
                <a:xfrm>
                  <a:off x="43" y="1920"/>
                  <a:ext cx="2903" cy="384"/>
                </a:xfrm>
                <a:prstGeom prst="rect">
                  <a:avLst/>
                </a:prstGeom>
                <a:noFill/>
                <a:ln w="12700" cap="sq">
                  <a:noFill/>
                  <a:miter lim="800000"/>
                  <a:headEnd type="none" w="sm" len="sm"/>
                  <a:tailEnd type="none" w="sm" len="sm"/>
                </a:ln>
              </p:spPr>
              <p:txBody>
                <a:bodyPr/>
                <a:lstStyle/>
                <a:p>
                  <a:pPr eaLnBrk="0" hangingPunct="0">
                    <a:tabLst>
                      <a:tab pos="298450" algn="l"/>
                    </a:tabLst>
                  </a:pPr>
                  <a:endParaRPr lang="en-US" sz="2400" b="0"/>
                </a:p>
              </p:txBody>
            </p:sp>
            <p:sp>
              <p:nvSpPr>
                <p:cNvPr id="35859" name="Rectangle 25"/>
                <p:cNvSpPr>
                  <a:spLocks noChangeArrowheads="1"/>
                </p:cNvSpPr>
                <p:nvPr/>
              </p:nvSpPr>
              <p:spPr bwMode="auto">
                <a:xfrm>
                  <a:off x="0" y="1920"/>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35855" name="Group 26"/>
              <p:cNvGrpSpPr>
                <a:grpSpLocks/>
              </p:cNvGrpSpPr>
              <p:nvPr/>
            </p:nvGrpSpPr>
            <p:grpSpPr bwMode="auto">
              <a:xfrm>
                <a:off x="0" y="2304"/>
                <a:ext cx="2989" cy="384"/>
                <a:chOff x="0" y="2304"/>
                <a:chExt cx="2989" cy="384"/>
              </a:xfrm>
            </p:grpSpPr>
            <p:sp>
              <p:nvSpPr>
                <p:cNvPr id="35856" name="Rectangle 27"/>
                <p:cNvSpPr>
                  <a:spLocks noChangeArrowheads="1"/>
                </p:cNvSpPr>
                <p:nvPr/>
              </p:nvSpPr>
              <p:spPr bwMode="auto">
                <a:xfrm>
                  <a:off x="43" y="2304"/>
                  <a:ext cx="2903" cy="384"/>
                </a:xfrm>
                <a:prstGeom prst="rect">
                  <a:avLst/>
                </a:prstGeom>
                <a:noFill/>
                <a:ln w="12700" cap="sq">
                  <a:noFill/>
                  <a:miter lim="800000"/>
                  <a:headEnd type="none" w="sm" len="sm"/>
                  <a:tailEnd type="none" w="sm" len="sm"/>
                </a:ln>
              </p:spPr>
              <p:txBody>
                <a:bodyPr/>
                <a:lstStyle/>
                <a:p>
                  <a:pPr>
                    <a:tabLst>
                      <a:tab pos="298450" algn="l"/>
                    </a:tabLst>
                  </a:pPr>
                  <a:endParaRPr lang="tr-TR" sz="1600" b="0">
                    <a:latin typeface="Times New Roman" pitchFamily="18" charset="0"/>
                    <a:cs typeface="Times New Roman" pitchFamily="18" charset="0"/>
                  </a:endParaRPr>
                </a:p>
                <a:p>
                  <a:pPr eaLnBrk="0" hangingPunct="0">
                    <a:tabLst>
                      <a:tab pos="298450" algn="l"/>
                    </a:tabLst>
                  </a:pPr>
                  <a:endParaRPr lang="tr-TR" sz="1600" b="0"/>
                </a:p>
              </p:txBody>
            </p:sp>
            <p:sp>
              <p:nvSpPr>
                <p:cNvPr id="35857" name="Rectangle 28"/>
                <p:cNvSpPr>
                  <a:spLocks noChangeArrowheads="1"/>
                </p:cNvSpPr>
                <p:nvPr/>
              </p:nvSpPr>
              <p:spPr bwMode="auto">
                <a:xfrm>
                  <a:off x="0" y="2304"/>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sp>
          <p:nvSpPr>
            <p:cNvPr id="35848" name="Rectangle 29"/>
            <p:cNvSpPr>
              <a:spLocks noChangeArrowheads="1"/>
            </p:cNvSpPr>
            <p:nvPr/>
          </p:nvSpPr>
          <p:spPr bwMode="auto">
            <a:xfrm>
              <a:off x="-3" y="-3"/>
              <a:ext cx="2995" cy="2694"/>
            </a:xfrm>
            <a:prstGeom prst="rect">
              <a:avLst/>
            </a:prstGeom>
            <a:noFill/>
            <a:ln w="9525" cap="sq">
              <a:noFill/>
              <a:miter lim="800000"/>
              <a:headEnd type="none" w="sm" len="sm"/>
              <a:tailEnd type="none" w="sm" len="sm"/>
            </a:ln>
          </p:spPr>
          <p:txBody>
            <a:bodyPr wrap="none">
              <a:spAutoFit/>
            </a:bodyPr>
            <a:lstStyle/>
            <a:p>
              <a:endParaRPr lang="tr-TR"/>
            </a:p>
          </p:txBody>
        </p:sp>
      </p:grpSp>
      <p:sp>
        <p:nvSpPr>
          <p:cNvPr id="35844" name="Text Box 30"/>
          <p:cNvSpPr txBox="1">
            <a:spLocks noChangeArrowheads="1"/>
          </p:cNvSpPr>
          <p:nvPr/>
        </p:nvSpPr>
        <p:spPr bwMode="auto">
          <a:xfrm>
            <a:off x="685800" y="182563"/>
            <a:ext cx="1295400" cy="304800"/>
          </a:xfrm>
          <a:prstGeom prst="rect">
            <a:avLst/>
          </a:prstGeom>
          <a:noFill/>
          <a:ln w="9525">
            <a:noFill/>
            <a:miter lim="800000"/>
            <a:headEnd/>
            <a:tailEnd/>
          </a:ln>
        </p:spPr>
        <p:txBody>
          <a:bodyPr>
            <a:spAutoFit/>
          </a:bodyPr>
          <a:lstStyle/>
          <a:p>
            <a:pPr algn="l">
              <a:spcBef>
                <a:spcPct val="50000"/>
              </a:spcBef>
            </a:pPr>
            <a:endParaRPr lang="en-US" sz="1400" b="0">
              <a:latin typeface="Arial Black" pitchFamily="34" charset="0"/>
            </a:endParaRPr>
          </a:p>
        </p:txBody>
      </p:sp>
      <p:sp>
        <p:nvSpPr>
          <p:cNvPr id="61445" name="31 Slayt Numarası Yer Tutucusu"/>
          <p:cNvSpPr>
            <a:spLocks noGrp="1"/>
          </p:cNvSpPr>
          <p:nvPr>
            <p:ph type="sldNum" sz="quarter" idx="12"/>
          </p:nvPr>
        </p:nvSpPr>
        <p:spPr/>
        <p:txBody>
          <a:bodyPr/>
          <a:lstStyle/>
          <a:p>
            <a:pPr>
              <a:defRPr/>
            </a:pPr>
            <a:fld id="{7CF671E0-09E4-4724-90B8-E6687061DA7C}" type="slidenum">
              <a:rPr lang="tr-TR"/>
              <a:pPr>
                <a:defRPr/>
              </a:pPr>
              <a:t>22</a:t>
            </a:fld>
            <a:endParaRPr lang="tr-TR"/>
          </a:p>
        </p:txBody>
      </p:sp>
      <p:sp>
        <p:nvSpPr>
          <p:cNvPr id="31" name="Rectangle 3"/>
          <p:cNvSpPr txBox="1">
            <a:spLocks noChangeArrowheads="1"/>
          </p:cNvSpPr>
          <p:nvPr/>
        </p:nvSpPr>
        <p:spPr bwMode="auto">
          <a:xfrm>
            <a:off x="0" y="620713"/>
            <a:ext cx="8964613" cy="5761037"/>
          </a:xfrm>
          <a:prstGeom prst="rect">
            <a:avLst/>
          </a:prstGeom>
          <a:noFill/>
          <a:ln w="9525">
            <a:noFill/>
            <a:miter lim="800000"/>
            <a:headEnd/>
            <a:tailEnd/>
          </a:ln>
        </p:spPr>
        <p:txBody>
          <a:bodyPr/>
          <a:lstStyle/>
          <a:p>
            <a:pPr marL="342900" indent="-342900" eaLnBrk="0" hangingPunct="0">
              <a:lnSpc>
                <a:spcPct val="110000"/>
              </a:lnSpc>
              <a:spcBef>
                <a:spcPct val="20000"/>
              </a:spcBef>
              <a:buClr>
                <a:schemeClr val="bg2"/>
              </a:buClr>
              <a:buSzPct val="75000"/>
              <a:buFont typeface="Wingdings" pitchFamily="2" charset="2"/>
              <a:buChar char="n"/>
              <a:defRPr/>
            </a:pPr>
            <a:r>
              <a:rPr lang="tr-TR" sz="1600" dirty="0">
                <a:solidFill>
                  <a:srgbClr val="00B0F0"/>
                </a:solidFill>
                <a:cs typeface="Arial" pitchFamily="34" charset="0"/>
              </a:rPr>
              <a:t>2- BAĞ- KUR PRİMLERİ</a:t>
            </a:r>
            <a:endParaRPr lang="tr-TR" sz="1600" kern="0" dirty="0">
              <a:solidFill>
                <a:srgbClr val="00B0F0"/>
              </a:solidFill>
              <a:cs typeface="Arial" pitchFamily="34" charset="0"/>
            </a:endParaRPr>
          </a:p>
          <a:p>
            <a:pPr marL="342900" indent="-342900" eaLnBrk="0" hangingPunct="0">
              <a:lnSpc>
                <a:spcPct val="110000"/>
              </a:lnSpc>
              <a:spcBef>
                <a:spcPct val="20000"/>
              </a:spcBef>
              <a:buClr>
                <a:schemeClr val="accent4">
                  <a:lumMod val="75000"/>
                </a:schemeClr>
              </a:buClr>
              <a:buSzPct val="75000"/>
              <a:buFont typeface="Wingdings" pitchFamily="2" charset="2"/>
              <a:buChar char="n"/>
              <a:defRPr/>
            </a:pPr>
            <a:r>
              <a:rPr lang="tr-TR" sz="1600" kern="0" dirty="0">
                <a:cs typeface="Arial" pitchFamily="34" charset="0"/>
              </a:rPr>
              <a:t>Eski Bağ-kur kanunu kapsamındaki kişilerin hak ve yükümlülükleri 5510 sayılı Kanun’un 4. maddesinde yeniden düzenlenmiştir. </a:t>
            </a:r>
          </a:p>
          <a:p>
            <a:pPr marL="342900" indent="-342900" eaLnBrk="0" hangingPunct="0">
              <a:lnSpc>
                <a:spcPct val="110000"/>
              </a:lnSpc>
              <a:spcBef>
                <a:spcPct val="20000"/>
              </a:spcBef>
              <a:buClr>
                <a:schemeClr val="accent4">
                  <a:lumMod val="75000"/>
                </a:schemeClr>
              </a:buClr>
              <a:buSzPct val="75000"/>
              <a:buFont typeface="Wingdings" pitchFamily="2" charset="2"/>
              <a:buChar char="n"/>
              <a:defRPr/>
            </a:pPr>
            <a:r>
              <a:rPr lang="tr-TR" sz="1600" kern="0" dirty="0">
                <a:cs typeface="Arial" pitchFamily="34" charset="0"/>
              </a:rPr>
              <a:t>Anılan Kanun’un 88. maddesinde </a:t>
            </a:r>
            <a:r>
              <a:rPr lang="tr-TR" sz="1600" kern="0" dirty="0" err="1">
                <a:cs typeface="Arial" pitchFamily="34" charset="0"/>
              </a:rPr>
              <a:t>SGK’ya</a:t>
            </a:r>
            <a:r>
              <a:rPr lang="tr-TR" sz="1600" kern="0" dirty="0">
                <a:cs typeface="Arial" pitchFamily="34" charset="0"/>
              </a:rPr>
              <a:t> ödenen primlerin gider olarak dikkate alınabileceği hükme bağlanmıştır. </a:t>
            </a:r>
          </a:p>
          <a:p>
            <a:pPr marL="342900" indent="-342900" eaLnBrk="0" hangingPunct="0">
              <a:lnSpc>
                <a:spcPct val="110000"/>
              </a:lnSpc>
              <a:spcBef>
                <a:spcPct val="20000"/>
              </a:spcBef>
              <a:buClr>
                <a:schemeClr val="accent4">
                  <a:lumMod val="75000"/>
                </a:schemeClr>
              </a:buClr>
              <a:buSzPct val="75000"/>
              <a:buFont typeface="Wingdings" pitchFamily="2" charset="2"/>
              <a:buChar char="n"/>
              <a:defRPr/>
            </a:pPr>
            <a:r>
              <a:rPr lang="tr-TR" sz="1600" kern="0" dirty="0">
                <a:cs typeface="Arial" pitchFamily="34" charset="0"/>
              </a:rPr>
              <a:t>Ancak, özellikle ortaklık şeklindeki işletmelerde gider kaydı sorun yaratabilmektedir. Bu nedenle beyannamede indirim yöntemi kullanılmaktadır (GVK GT.110).</a:t>
            </a:r>
          </a:p>
          <a:p>
            <a:pPr marL="342900" indent="-342900" eaLnBrk="0" hangingPunct="0">
              <a:lnSpc>
                <a:spcPct val="110000"/>
              </a:lnSpc>
              <a:spcBef>
                <a:spcPct val="20000"/>
              </a:spcBef>
              <a:buClr>
                <a:schemeClr val="accent4">
                  <a:lumMod val="75000"/>
                </a:schemeClr>
              </a:buClr>
              <a:buSzPct val="75000"/>
              <a:buFont typeface="Wingdings" pitchFamily="2" charset="2"/>
              <a:buChar char="n"/>
              <a:defRPr/>
            </a:pPr>
            <a:r>
              <a:rPr lang="tr-TR" sz="1600" kern="0" dirty="0">
                <a:cs typeface="Arial" pitchFamily="34" charset="0"/>
              </a:rPr>
              <a:t>Bu indirimde, %5 veya %10’luk sınır söz konusu değildir. Kar tutarı kadar Bağ-Kur indirimi yapılabilir.</a:t>
            </a:r>
          </a:p>
          <a:p>
            <a:pPr marL="342900" indent="-342900" eaLnBrk="0" hangingPunct="0">
              <a:lnSpc>
                <a:spcPct val="110000"/>
              </a:lnSpc>
              <a:spcBef>
                <a:spcPct val="20000"/>
              </a:spcBef>
              <a:buClr>
                <a:schemeClr val="accent4">
                  <a:lumMod val="75000"/>
                </a:schemeClr>
              </a:buClr>
              <a:buSzPct val="75000"/>
              <a:buFont typeface="Wingdings" pitchFamily="2" charset="2"/>
              <a:buChar char="n"/>
              <a:defRPr/>
            </a:pPr>
            <a:r>
              <a:rPr lang="tr-TR" sz="1600" dirty="0">
                <a:solidFill>
                  <a:srgbClr val="000000"/>
                </a:solidFill>
                <a:cs typeface="Arial" pitchFamily="34" charset="0"/>
              </a:rPr>
              <a:t>Serbest meslek erbabının ödemiş oldukları Bağ-Kur primlerini Gelir Vergisi Kanunun 68/8’inci maddesi hükmüne dayanarak da, mesleki kazançlarının tespitinde hasılattan indirme imkanları mevcuttur. </a:t>
            </a:r>
          </a:p>
          <a:p>
            <a:pPr marL="342900" indent="-342900" eaLnBrk="0" hangingPunct="0">
              <a:lnSpc>
                <a:spcPct val="110000"/>
              </a:lnSpc>
              <a:spcBef>
                <a:spcPct val="20000"/>
              </a:spcBef>
              <a:buClr>
                <a:schemeClr val="accent4">
                  <a:lumMod val="75000"/>
                </a:schemeClr>
              </a:buClr>
              <a:buSzPct val="75000"/>
              <a:buFont typeface="Wingdings" pitchFamily="2" charset="2"/>
              <a:buChar char="n"/>
              <a:defRPr/>
            </a:pPr>
            <a:r>
              <a:rPr lang="tr-TR" sz="1600" dirty="0">
                <a:solidFill>
                  <a:srgbClr val="00B0F0"/>
                </a:solidFill>
                <a:cs typeface="Arial" pitchFamily="34" charset="0"/>
              </a:rPr>
              <a:t>Ödendiği döneme ilişkin beyannamede indirilecektir.</a:t>
            </a:r>
          </a:p>
          <a:p>
            <a:pPr marL="342900" indent="-342900" eaLnBrk="0" hangingPunct="0">
              <a:lnSpc>
                <a:spcPct val="110000"/>
              </a:lnSpc>
              <a:spcBef>
                <a:spcPct val="20000"/>
              </a:spcBef>
              <a:buClr>
                <a:schemeClr val="accent4">
                  <a:lumMod val="75000"/>
                </a:schemeClr>
              </a:buClr>
              <a:buSzPct val="75000"/>
              <a:buFont typeface="Wingdings" pitchFamily="2" charset="2"/>
              <a:buChar char="n"/>
              <a:defRPr/>
            </a:pPr>
            <a:r>
              <a:rPr lang="tr-TR" sz="1600" dirty="0">
                <a:cs typeface="Arial" pitchFamily="34" charset="0"/>
              </a:rPr>
              <a:t>Anonim Şirketlerin yönetim kurulu üyeleri ile Limited Şirket ortakları bakımından da yukarıdaki esaslar dahilinde işlem yapılacaktır. Bir başka deyişle söz konusu kurumlarda ortaklara ait Bağ-Kur giriş keseneği ve sigorta primlerinin kurum kazancının tespitinde gider yazılması mümkün değildir.</a:t>
            </a:r>
            <a:endParaRPr lang="tr-TR" sz="1600" kern="0" dirty="0">
              <a:cs typeface="Arial" pitchFamily="34" charset="0"/>
            </a:endParaRPr>
          </a:p>
          <a:p>
            <a:pPr marL="342900" indent="-342900" eaLnBrk="0" hangingPunct="0">
              <a:lnSpc>
                <a:spcPct val="110000"/>
              </a:lnSpc>
              <a:spcBef>
                <a:spcPct val="20000"/>
              </a:spcBef>
              <a:buClr>
                <a:schemeClr val="bg2"/>
              </a:buClr>
              <a:buSzPct val="75000"/>
              <a:buFont typeface="Wingdings" pitchFamily="2" charset="2"/>
              <a:buChar char="n"/>
              <a:defRPr/>
            </a:pPr>
            <a:endParaRPr lang="tr-TR" kern="0" dirty="0">
              <a:latin typeface="+mn-lt"/>
            </a:endParaRPr>
          </a:p>
        </p:txBody>
      </p:sp>
    </p:spTree>
  </p:cSld>
  <p:clrMapOvr>
    <a:masterClrMapping/>
  </p:clrMapOvr>
  <p:transition>
    <p:cover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Text Box 3"/>
          <p:cNvSpPr txBox="1">
            <a:spLocks noChangeArrowheads="1"/>
          </p:cNvSpPr>
          <p:nvPr/>
        </p:nvSpPr>
        <p:spPr bwMode="auto">
          <a:xfrm>
            <a:off x="1828800" y="152400"/>
            <a:ext cx="7086600" cy="304800"/>
          </a:xfrm>
          <a:prstGeom prst="rect">
            <a:avLst/>
          </a:prstGeom>
          <a:noFill/>
          <a:ln w="9525">
            <a:noFill/>
            <a:miter lim="800000"/>
            <a:headEnd/>
            <a:tailEnd/>
          </a:ln>
        </p:spPr>
        <p:txBody>
          <a:bodyPr>
            <a:spAutoFit/>
          </a:bodyPr>
          <a:lstStyle/>
          <a:p>
            <a:pPr algn="ctr">
              <a:spcBef>
                <a:spcPct val="50000"/>
              </a:spcBef>
            </a:pPr>
            <a:endParaRPr lang="en-US" sz="1400">
              <a:latin typeface="Copperplate Gothic Bold" pitchFamily="34" charset="0"/>
            </a:endParaRPr>
          </a:p>
        </p:txBody>
      </p:sp>
      <p:grpSp>
        <p:nvGrpSpPr>
          <p:cNvPr id="36867" name="Group 6"/>
          <p:cNvGrpSpPr>
            <a:grpSpLocks/>
          </p:cNvGrpSpPr>
          <p:nvPr/>
        </p:nvGrpSpPr>
        <p:grpSpPr bwMode="auto">
          <a:xfrm>
            <a:off x="1219200" y="1295400"/>
            <a:ext cx="7086600" cy="4276725"/>
            <a:chOff x="-3" y="-3"/>
            <a:chExt cx="2995" cy="2694"/>
          </a:xfrm>
        </p:grpSpPr>
        <p:grpSp>
          <p:nvGrpSpPr>
            <p:cNvPr id="36872" name="Group 7"/>
            <p:cNvGrpSpPr>
              <a:grpSpLocks/>
            </p:cNvGrpSpPr>
            <p:nvPr/>
          </p:nvGrpSpPr>
          <p:grpSpPr bwMode="auto">
            <a:xfrm>
              <a:off x="0" y="0"/>
              <a:ext cx="2989" cy="2688"/>
              <a:chOff x="0" y="0"/>
              <a:chExt cx="2989" cy="2688"/>
            </a:xfrm>
          </p:grpSpPr>
          <p:grpSp>
            <p:nvGrpSpPr>
              <p:cNvPr id="36874" name="Group 8"/>
              <p:cNvGrpSpPr>
                <a:grpSpLocks/>
              </p:cNvGrpSpPr>
              <p:nvPr/>
            </p:nvGrpSpPr>
            <p:grpSpPr bwMode="auto">
              <a:xfrm>
                <a:off x="0" y="0"/>
                <a:ext cx="2989" cy="384"/>
                <a:chOff x="0" y="0"/>
                <a:chExt cx="2989" cy="384"/>
              </a:xfrm>
            </p:grpSpPr>
            <p:sp>
              <p:nvSpPr>
                <p:cNvPr id="36893" name="Rectangle 9"/>
                <p:cNvSpPr>
                  <a:spLocks noChangeArrowheads="1"/>
                </p:cNvSpPr>
                <p:nvPr/>
              </p:nvSpPr>
              <p:spPr bwMode="auto">
                <a:xfrm>
                  <a:off x="43" y="0"/>
                  <a:ext cx="2903" cy="384"/>
                </a:xfrm>
                <a:prstGeom prst="rect">
                  <a:avLst/>
                </a:prstGeom>
                <a:noFill/>
                <a:ln w="12700" cap="sq">
                  <a:noFill/>
                  <a:miter lim="800000"/>
                  <a:headEnd type="none" w="sm" len="sm"/>
                  <a:tailEnd type="none" w="sm" len="sm"/>
                </a:ln>
              </p:spPr>
              <p:txBody>
                <a:bodyPr/>
                <a:lstStyle/>
                <a:p>
                  <a:pPr eaLnBrk="0" hangingPunct="0"/>
                  <a:endParaRPr lang="en-US" sz="2000" b="0"/>
                </a:p>
              </p:txBody>
            </p:sp>
            <p:sp>
              <p:nvSpPr>
                <p:cNvPr id="36894" name="Rectangle 10"/>
                <p:cNvSpPr>
                  <a:spLocks noChangeArrowheads="1"/>
                </p:cNvSpPr>
                <p:nvPr/>
              </p:nvSpPr>
              <p:spPr bwMode="auto">
                <a:xfrm>
                  <a:off x="0" y="0"/>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36875" name="Group 11"/>
              <p:cNvGrpSpPr>
                <a:grpSpLocks/>
              </p:cNvGrpSpPr>
              <p:nvPr/>
            </p:nvGrpSpPr>
            <p:grpSpPr bwMode="auto">
              <a:xfrm>
                <a:off x="0" y="384"/>
                <a:ext cx="2989" cy="384"/>
                <a:chOff x="0" y="384"/>
                <a:chExt cx="2989" cy="384"/>
              </a:xfrm>
            </p:grpSpPr>
            <p:sp>
              <p:nvSpPr>
                <p:cNvPr id="36891" name="Rectangle 12"/>
                <p:cNvSpPr>
                  <a:spLocks noChangeArrowheads="1"/>
                </p:cNvSpPr>
                <p:nvPr/>
              </p:nvSpPr>
              <p:spPr bwMode="auto">
                <a:xfrm>
                  <a:off x="43" y="384"/>
                  <a:ext cx="2903" cy="384"/>
                </a:xfrm>
                <a:prstGeom prst="rect">
                  <a:avLst/>
                </a:prstGeom>
                <a:noFill/>
                <a:ln w="12700" cap="sq">
                  <a:noFill/>
                  <a:miter lim="800000"/>
                  <a:headEnd type="none" w="sm" len="sm"/>
                  <a:tailEnd type="none" w="sm" len="sm"/>
                </a:ln>
              </p:spPr>
              <p:txBody>
                <a:bodyPr/>
                <a:lstStyle/>
                <a:p>
                  <a:pPr>
                    <a:tabLst>
                      <a:tab pos="209550" algn="l"/>
                    </a:tabLst>
                  </a:pPr>
                  <a:endParaRPr lang="en-US" sz="2400" b="0"/>
                </a:p>
              </p:txBody>
            </p:sp>
            <p:sp>
              <p:nvSpPr>
                <p:cNvPr id="36892" name="Rectangle 13"/>
                <p:cNvSpPr>
                  <a:spLocks noChangeArrowheads="1"/>
                </p:cNvSpPr>
                <p:nvPr/>
              </p:nvSpPr>
              <p:spPr bwMode="auto">
                <a:xfrm>
                  <a:off x="0" y="384"/>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36876" name="Group 14"/>
              <p:cNvGrpSpPr>
                <a:grpSpLocks/>
              </p:cNvGrpSpPr>
              <p:nvPr/>
            </p:nvGrpSpPr>
            <p:grpSpPr bwMode="auto">
              <a:xfrm>
                <a:off x="0" y="768"/>
                <a:ext cx="2989" cy="384"/>
                <a:chOff x="0" y="768"/>
                <a:chExt cx="2989" cy="384"/>
              </a:xfrm>
            </p:grpSpPr>
            <p:sp>
              <p:nvSpPr>
                <p:cNvPr id="36889" name="Rectangle 15"/>
                <p:cNvSpPr>
                  <a:spLocks noChangeArrowheads="1"/>
                </p:cNvSpPr>
                <p:nvPr/>
              </p:nvSpPr>
              <p:spPr bwMode="auto">
                <a:xfrm>
                  <a:off x="43" y="768"/>
                  <a:ext cx="2903" cy="384"/>
                </a:xfrm>
                <a:prstGeom prst="rect">
                  <a:avLst/>
                </a:prstGeom>
                <a:noFill/>
                <a:ln w="12700" cap="sq">
                  <a:noFill/>
                  <a:miter lim="800000"/>
                  <a:headEnd type="none" w="sm" len="sm"/>
                  <a:tailEnd type="none" w="sm" len="sm"/>
                </a:ln>
              </p:spPr>
              <p:txBody>
                <a:bodyPr/>
                <a:lstStyle/>
                <a:p>
                  <a:pPr marL="292100" indent="-292100" eaLnBrk="0" hangingPunct="0">
                    <a:tabLst>
                      <a:tab pos="292100" algn="l"/>
                      <a:tab pos="298450" algn="l"/>
                    </a:tabLst>
                  </a:pPr>
                  <a:endParaRPr lang="en-US" sz="1600" b="0"/>
                </a:p>
              </p:txBody>
            </p:sp>
            <p:sp>
              <p:nvSpPr>
                <p:cNvPr id="36890" name="Rectangle 16"/>
                <p:cNvSpPr>
                  <a:spLocks noChangeArrowheads="1"/>
                </p:cNvSpPr>
                <p:nvPr/>
              </p:nvSpPr>
              <p:spPr bwMode="auto">
                <a:xfrm>
                  <a:off x="0" y="768"/>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36877" name="Group 17"/>
              <p:cNvGrpSpPr>
                <a:grpSpLocks/>
              </p:cNvGrpSpPr>
              <p:nvPr/>
            </p:nvGrpSpPr>
            <p:grpSpPr bwMode="auto">
              <a:xfrm>
                <a:off x="0" y="1152"/>
                <a:ext cx="2989" cy="384"/>
                <a:chOff x="0" y="1152"/>
                <a:chExt cx="2989" cy="384"/>
              </a:xfrm>
            </p:grpSpPr>
            <p:sp>
              <p:nvSpPr>
                <p:cNvPr id="36887" name="Rectangle 18"/>
                <p:cNvSpPr>
                  <a:spLocks noChangeArrowheads="1"/>
                </p:cNvSpPr>
                <p:nvPr/>
              </p:nvSpPr>
              <p:spPr bwMode="auto">
                <a:xfrm>
                  <a:off x="43" y="1152"/>
                  <a:ext cx="2903" cy="384"/>
                </a:xfrm>
                <a:prstGeom prst="rect">
                  <a:avLst/>
                </a:prstGeom>
                <a:noFill/>
                <a:ln w="12700" cap="sq">
                  <a:noFill/>
                  <a:miter lim="800000"/>
                  <a:headEnd type="none" w="sm" len="sm"/>
                  <a:tailEnd type="none" w="sm" len="sm"/>
                </a:ln>
              </p:spPr>
              <p:txBody>
                <a:bodyPr/>
                <a:lstStyle/>
                <a:p>
                  <a:pPr eaLnBrk="0" hangingPunct="0">
                    <a:tabLst>
                      <a:tab pos="298450" algn="l"/>
                    </a:tabLst>
                  </a:pPr>
                  <a:endParaRPr lang="en-US" sz="1600" b="0"/>
                </a:p>
              </p:txBody>
            </p:sp>
            <p:sp>
              <p:nvSpPr>
                <p:cNvPr id="36888" name="Rectangle 19"/>
                <p:cNvSpPr>
                  <a:spLocks noChangeArrowheads="1"/>
                </p:cNvSpPr>
                <p:nvPr/>
              </p:nvSpPr>
              <p:spPr bwMode="auto">
                <a:xfrm>
                  <a:off x="0" y="1152"/>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36878" name="Group 20"/>
              <p:cNvGrpSpPr>
                <a:grpSpLocks/>
              </p:cNvGrpSpPr>
              <p:nvPr/>
            </p:nvGrpSpPr>
            <p:grpSpPr bwMode="auto">
              <a:xfrm>
                <a:off x="0" y="1536"/>
                <a:ext cx="2989" cy="384"/>
                <a:chOff x="0" y="1536"/>
                <a:chExt cx="2989" cy="384"/>
              </a:xfrm>
            </p:grpSpPr>
            <p:sp>
              <p:nvSpPr>
                <p:cNvPr id="36885" name="Rectangle 21"/>
                <p:cNvSpPr>
                  <a:spLocks noChangeArrowheads="1"/>
                </p:cNvSpPr>
                <p:nvPr/>
              </p:nvSpPr>
              <p:spPr bwMode="auto">
                <a:xfrm>
                  <a:off x="43" y="1536"/>
                  <a:ext cx="2903" cy="384"/>
                </a:xfrm>
                <a:prstGeom prst="rect">
                  <a:avLst/>
                </a:prstGeom>
                <a:noFill/>
                <a:ln w="12700" cap="sq">
                  <a:noFill/>
                  <a:miter lim="800000"/>
                  <a:headEnd type="none" w="sm" len="sm"/>
                  <a:tailEnd type="none" w="sm" len="sm"/>
                </a:ln>
              </p:spPr>
              <p:txBody>
                <a:bodyPr/>
                <a:lstStyle/>
                <a:p>
                  <a:pPr algn="l">
                    <a:tabLst>
                      <a:tab pos="298450" algn="l"/>
                    </a:tabLst>
                  </a:pPr>
                  <a:r>
                    <a:rPr lang="tr-TR" sz="1600"/>
                    <a:t>	</a:t>
                  </a:r>
                  <a:endParaRPr lang="tr-TR" sz="1600" b="0"/>
                </a:p>
              </p:txBody>
            </p:sp>
            <p:sp>
              <p:nvSpPr>
                <p:cNvPr id="36886" name="Rectangle 22"/>
                <p:cNvSpPr>
                  <a:spLocks noChangeArrowheads="1"/>
                </p:cNvSpPr>
                <p:nvPr/>
              </p:nvSpPr>
              <p:spPr bwMode="auto">
                <a:xfrm>
                  <a:off x="0" y="1536"/>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36879" name="Group 23"/>
              <p:cNvGrpSpPr>
                <a:grpSpLocks/>
              </p:cNvGrpSpPr>
              <p:nvPr/>
            </p:nvGrpSpPr>
            <p:grpSpPr bwMode="auto">
              <a:xfrm>
                <a:off x="0" y="1920"/>
                <a:ext cx="2989" cy="384"/>
                <a:chOff x="0" y="1920"/>
                <a:chExt cx="2989" cy="384"/>
              </a:xfrm>
            </p:grpSpPr>
            <p:sp>
              <p:nvSpPr>
                <p:cNvPr id="36883" name="Rectangle 24"/>
                <p:cNvSpPr>
                  <a:spLocks noChangeArrowheads="1"/>
                </p:cNvSpPr>
                <p:nvPr/>
              </p:nvSpPr>
              <p:spPr bwMode="auto">
                <a:xfrm>
                  <a:off x="43" y="1920"/>
                  <a:ext cx="2903" cy="384"/>
                </a:xfrm>
                <a:prstGeom prst="rect">
                  <a:avLst/>
                </a:prstGeom>
                <a:noFill/>
                <a:ln w="12700" cap="sq">
                  <a:noFill/>
                  <a:miter lim="800000"/>
                  <a:headEnd type="none" w="sm" len="sm"/>
                  <a:tailEnd type="none" w="sm" len="sm"/>
                </a:ln>
              </p:spPr>
              <p:txBody>
                <a:bodyPr/>
                <a:lstStyle/>
                <a:p>
                  <a:pPr eaLnBrk="0" hangingPunct="0">
                    <a:tabLst>
                      <a:tab pos="298450" algn="l"/>
                    </a:tabLst>
                  </a:pPr>
                  <a:endParaRPr lang="en-US" sz="2400" b="0"/>
                </a:p>
              </p:txBody>
            </p:sp>
            <p:sp>
              <p:nvSpPr>
                <p:cNvPr id="36884" name="Rectangle 25"/>
                <p:cNvSpPr>
                  <a:spLocks noChangeArrowheads="1"/>
                </p:cNvSpPr>
                <p:nvPr/>
              </p:nvSpPr>
              <p:spPr bwMode="auto">
                <a:xfrm>
                  <a:off x="0" y="1920"/>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36880" name="Group 26"/>
              <p:cNvGrpSpPr>
                <a:grpSpLocks/>
              </p:cNvGrpSpPr>
              <p:nvPr/>
            </p:nvGrpSpPr>
            <p:grpSpPr bwMode="auto">
              <a:xfrm>
                <a:off x="0" y="2304"/>
                <a:ext cx="2989" cy="384"/>
                <a:chOff x="0" y="2304"/>
                <a:chExt cx="2989" cy="384"/>
              </a:xfrm>
            </p:grpSpPr>
            <p:sp>
              <p:nvSpPr>
                <p:cNvPr id="36881" name="Rectangle 27"/>
                <p:cNvSpPr>
                  <a:spLocks noChangeArrowheads="1"/>
                </p:cNvSpPr>
                <p:nvPr/>
              </p:nvSpPr>
              <p:spPr bwMode="auto">
                <a:xfrm>
                  <a:off x="43" y="2304"/>
                  <a:ext cx="2903" cy="384"/>
                </a:xfrm>
                <a:prstGeom prst="rect">
                  <a:avLst/>
                </a:prstGeom>
                <a:noFill/>
                <a:ln w="12700" cap="sq">
                  <a:noFill/>
                  <a:miter lim="800000"/>
                  <a:headEnd type="none" w="sm" len="sm"/>
                  <a:tailEnd type="none" w="sm" len="sm"/>
                </a:ln>
              </p:spPr>
              <p:txBody>
                <a:bodyPr/>
                <a:lstStyle/>
                <a:p>
                  <a:pPr>
                    <a:tabLst>
                      <a:tab pos="298450" algn="l"/>
                    </a:tabLst>
                  </a:pPr>
                  <a:endParaRPr lang="tr-TR" sz="1600" b="0">
                    <a:latin typeface="Times New Roman" pitchFamily="18" charset="0"/>
                    <a:cs typeface="Times New Roman" pitchFamily="18" charset="0"/>
                  </a:endParaRPr>
                </a:p>
                <a:p>
                  <a:pPr eaLnBrk="0" hangingPunct="0">
                    <a:tabLst>
                      <a:tab pos="298450" algn="l"/>
                    </a:tabLst>
                  </a:pPr>
                  <a:endParaRPr lang="tr-TR" sz="1600" b="0"/>
                </a:p>
              </p:txBody>
            </p:sp>
            <p:sp>
              <p:nvSpPr>
                <p:cNvPr id="36882" name="Rectangle 28"/>
                <p:cNvSpPr>
                  <a:spLocks noChangeArrowheads="1"/>
                </p:cNvSpPr>
                <p:nvPr/>
              </p:nvSpPr>
              <p:spPr bwMode="auto">
                <a:xfrm>
                  <a:off x="0" y="2304"/>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sp>
          <p:nvSpPr>
            <p:cNvPr id="36873" name="Rectangle 29"/>
            <p:cNvSpPr>
              <a:spLocks noChangeArrowheads="1"/>
            </p:cNvSpPr>
            <p:nvPr/>
          </p:nvSpPr>
          <p:spPr bwMode="auto">
            <a:xfrm>
              <a:off x="-3" y="-3"/>
              <a:ext cx="2995" cy="2694"/>
            </a:xfrm>
            <a:prstGeom prst="rect">
              <a:avLst/>
            </a:prstGeom>
            <a:noFill/>
            <a:ln w="9525" cap="sq">
              <a:noFill/>
              <a:miter lim="800000"/>
              <a:headEnd type="none" w="sm" len="sm"/>
              <a:tailEnd type="none" w="sm" len="sm"/>
            </a:ln>
          </p:spPr>
          <p:txBody>
            <a:bodyPr wrap="none">
              <a:spAutoFit/>
            </a:bodyPr>
            <a:lstStyle/>
            <a:p>
              <a:endParaRPr lang="tr-TR"/>
            </a:p>
          </p:txBody>
        </p:sp>
      </p:grpSp>
      <p:sp>
        <p:nvSpPr>
          <p:cNvPr id="36868" name="Text Box 30"/>
          <p:cNvSpPr txBox="1">
            <a:spLocks noChangeArrowheads="1"/>
          </p:cNvSpPr>
          <p:nvPr/>
        </p:nvSpPr>
        <p:spPr bwMode="auto">
          <a:xfrm>
            <a:off x="685800" y="182563"/>
            <a:ext cx="1295400" cy="304800"/>
          </a:xfrm>
          <a:prstGeom prst="rect">
            <a:avLst/>
          </a:prstGeom>
          <a:noFill/>
          <a:ln w="9525">
            <a:noFill/>
            <a:miter lim="800000"/>
            <a:headEnd/>
            <a:tailEnd/>
          </a:ln>
        </p:spPr>
        <p:txBody>
          <a:bodyPr>
            <a:spAutoFit/>
          </a:bodyPr>
          <a:lstStyle/>
          <a:p>
            <a:pPr algn="l">
              <a:spcBef>
                <a:spcPct val="50000"/>
              </a:spcBef>
            </a:pPr>
            <a:endParaRPr lang="en-US" sz="1400" b="0">
              <a:latin typeface="Arial Black" pitchFamily="34" charset="0"/>
            </a:endParaRPr>
          </a:p>
        </p:txBody>
      </p:sp>
      <p:sp>
        <p:nvSpPr>
          <p:cNvPr id="62469" name="31 Slayt Numarası Yer Tutucusu"/>
          <p:cNvSpPr>
            <a:spLocks noGrp="1"/>
          </p:cNvSpPr>
          <p:nvPr>
            <p:ph type="sldNum" sz="quarter" idx="12"/>
          </p:nvPr>
        </p:nvSpPr>
        <p:spPr/>
        <p:txBody>
          <a:bodyPr/>
          <a:lstStyle/>
          <a:p>
            <a:pPr>
              <a:defRPr/>
            </a:pPr>
            <a:fld id="{5042BFCD-EFEF-4B32-BA01-5D53633378CE}" type="slidenum">
              <a:rPr lang="tr-TR"/>
              <a:pPr>
                <a:defRPr/>
              </a:pPr>
              <a:t>23</a:t>
            </a:fld>
            <a:endParaRPr lang="tr-TR"/>
          </a:p>
        </p:txBody>
      </p:sp>
      <p:sp>
        <p:nvSpPr>
          <p:cNvPr id="31" name="Rectangle 3"/>
          <p:cNvSpPr txBox="1">
            <a:spLocks noChangeArrowheads="1"/>
          </p:cNvSpPr>
          <p:nvPr/>
        </p:nvSpPr>
        <p:spPr bwMode="auto">
          <a:xfrm>
            <a:off x="0" y="908050"/>
            <a:ext cx="8964613" cy="5400675"/>
          </a:xfrm>
          <a:prstGeom prst="rect">
            <a:avLst/>
          </a:prstGeom>
          <a:noFill/>
          <a:ln w="9525">
            <a:noFill/>
            <a:miter lim="800000"/>
            <a:headEnd/>
            <a:tailEnd/>
          </a:ln>
        </p:spPr>
        <p:txBody>
          <a:bodyPr/>
          <a:lstStyle/>
          <a:p>
            <a:pPr marL="342900" indent="-342900" eaLnBrk="0" hangingPunct="0">
              <a:lnSpc>
                <a:spcPct val="110000"/>
              </a:lnSpc>
              <a:spcBef>
                <a:spcPct val="20000"/>
              </a:spcBef>
              <a:buClr>
                <a:schemeClr val="bg2"/>
              </a:buClr>
              <a:buSzPct val="75000"/>
              <a:defRPr/>
            </a:pPr>
            <a:endParaRPr lang="tr-TR" sz="2000" b="0" kern="0" dirty="0">
              <a:latin typeface="+mn-lt"/>
            </a:endParaRPr>
          </a:p>
        </p:txBody>
      </p:sp>
      <p:sp>
        <p:nvSpPr>
          <p:cNvPr id="32" name="Rectangle 3"/>
          <p:cNvSpPr txBox="1">
            <a:spLocks noChangeArrowheads="1"/>
          </p:cNvSpPr>
          <p:nvPr/>
        </p:nvSpPr>
        <p:spPr bwMode="auto">
          <a:xfrm>
            <a:off x="215900" y="549275"/>
            <a:ext cx="8748713" cy="5832475"/>
          </a:xfrm>
          <a:prstGeom prst="rect">
            <a:avLst/>
          </a:prstGeom>
          <a:noFill/>
          <a:ln w="9525">
            <a:noFill/>
            <a:miter lim="800000"/>
            <a:headEnd/>
            <a:tailEnd/>
          </a:ln>
        </p:spPr>
        <p:txBody>
          <a:bodyPr/>
          <a:lstStyle/>
          <a:p>
            <a:pPr marL="342900" indent="-342900" eaLnBrk="0" hangingPunct="0">
              <a:lnSpc>
                <a:spcPct val="120000"/>
              </a:lnSpc>
              <a:spcBef>
                <a:spcPct val="20000"/>
              </a:spcBef>
              <a:buClr>
                <a:schemeClr val="accent4">
                  <a:lumMod val="75000"/>
                </a:schemeClr>
              </a:buClr>
              <a:buSzPct val="75000"/>
              <a:buFont typeface="Wingdings" pitchFamily="2" charset="2"/>
              <a:buChar char="n"/>
              <a:defRPr/>
            </a:pPr>
            <a:r>
              <a:rPr lang="tr-TR" sz="1600" dirty="0">
                <a:solidFill>
                  <a:srgbClr val="00B0F0"/>
                </a:solidFill>
                <a:latin typeface="Arial" charset="0"/>
                <a:cs typeface="Times New Roman" pitchFamily="18" charset="0"/>
              </a:rPr>
              <a:t>2- BAĞ- KUR PRİMLERİ ( ÖZELGELER )</a:t>
            </a:r>
          </a:p>
          <a:p>
            <a:pPr marL="342900" indent="-342900" eaLnBrk="0" hangingPunct="0">
              <a:lnSpc>
                <a:spcPct val="120000"/>
              </a:lnSpc>
              <a:spcBef>
                <a:spcPct val="20000"/>
              </a:spcBef>
              <a:buClr>
                <a:schemeClr val="accent4">
                  <a:lumMod val="75000"/>
                </a:schemeClr>
              </a:buClr>
              <a:buSzPct val="75000"/>
              <a:defRPr/>
            </a:pPr>
            <a:endParaRPr lang="tr-TR" sz="800" dirty="0">
              <a:solidFill>
                <a:srgbClr val="CC3300"/>
              </a:solidFill>
              <a:latin typeface="Arial" charset="0"/>
              <a:cs typeface="Times New Roman" pitchFamily="18" charset="0"/>
            </a:endParaRPr>
          </a:p>
          <a:p>
            <a:pPr marL="342900" indent="-342900" eaLnBrk="0" hangingPunct="0">
              <a:spcBef>
                <a:spcPct val="20000"/>
              </a:spcBef>
              <a:buClr>
                <a:schemeClr val="accent4">
                  <a:lumMod val="75000"/>
                </a:schemeClr>
              </a:buClr>
              <a:buSzPct val="75000"/>
              <a:buFont typeface="Wingdings" pitchFamily="2" charset="2"/>
              <a:buChar char="n"/>
              <a:defRPr/>
            </a:pPr>
            <a:r>
              <a:rPr lang="tr-TR" sz="1600" dirty="0">
                <a:cs typeface="Arial" pitchFamily="34" charset="0"/>
              </a:rPr>
              <a:t>Geçmiş Dönemlere Ait Bağ-kur Prim Ödemeleri Hangi Yıla Ait Olduğuna Bakılmaksızın Gelirin Elde Edildiği Yılda Ödenmiş Olduğunun Tevsik Edilmesi Kaydıyla Gelir Vergisi Matrahından İndirilebilir. </a:t>
            </a:r>
            <a:r>
              <a:rPr lang="tr-TR" sz="1600" dirty="0">
                <a:solidFill>
                  <a:srgbClr val="00B0F0"/>
                </a:solidFill>
                <a:cs typeface="Arial" pitchFamily="34" charset="0"/>
              </a:rPr>
              <a:t>(Aydın Vergi Dairesi Başkanlığı'nın 02.10.2010 tarih ve B.07.1.GİB.4.09.15.01-3.2010.7.GVK.89.Md.-2 sayılı </a:t>
            </a:r>
            <a:r>
              <a:rPr lang="tr-TR" sz="1600" dirty="0" err="1">
                <a:solidFill>
                  <a:srgbClr val="00B0F0"/>
                </a:solidFill>
                <a:cs typeface="Arial" pitchFamily="34" charset="0"/>
              </a:rPr>
              <a:t>özelgesi</a:t>
            </a:r>
            <a:r>
              <a:rPr lang="tr-TR" sz="1600" dirty="0">
                <a:solidFill>
                  <a:srgbClr val="00B0F0"/>
                </a:solidFill>
                <a:cs typeface="Arial" pitchFamily="34" charset="0"/>
              </a:rPr>
              <a:t>.)</a:t>
            </a:r>
          </a:p>
          <a:p>
            <a:pPr marL="342900" indent="-342900" eaLnBrk="0" hangingPunct="0">
              <a:spcBef>
                <a:spcPct val="20000"/>
              </a:spcBef>
              <a:buClr>
                <a:schemeClr val="accent4">
                  <a:lumMod val="75000"/>
                </a:schemeClr>
              </a:buClr>
              <a:buSzPct val="75000"/>
              <a:buFont typeface="Wingdings" pitchFamily="2" charset="2"/>
              <a:buChar char="n"/>
              <a:defRPr/>
            </a:pPr>
            <a:endParaRPr lang="tr-TR" sz="1600" kern="0" dirty="0" smtClean="0">
              <a:cs typeface="Arial" pitchFamily="34" charset="0"/>
            </a:endParaRPr>
          </a:p>
          <a:p>
            <a:pPr marL="342900" indent="-342900" eaLnBrk="0" hangingPunct="0">
              <a:spcBef>
                <a:spcPct val="20000"/>
              </a:spcBef>
              <a:buClr>
                <a:schemeClr val="accent4">
                  <a:lumMod val="75000"/>
                </a:schemeClr>
              </a:buClr>
              <a:buSzPct val="75000"/>
              <a:buFont typeface="Wingdings" pitchFamily="2" charset="2"/>
              <a:buChar char="n"/>
              <a:defRPr/>
            </a:pPr>
            <a:r>
              <a:rPr lang="tr-TR" sz="1600" kern="0" dirty="0" smtClean="0">
                <a:cs typeface="Arial" pitchFamily="34" charset="0"/>
              </a:rPr>
              <a:t>Gayrimenkul </a:t>
            </a:r>
            <a:r>
              <a:rPr lang="tr-TR" sz="1600" kern="0" dirty="0">
                <a:cs typeface="Arial" pitchFamily="34" charset="0"/>
              </a:rPr>
              <a:t>kira geliri ve ücret gelirleri için vereceğiniz yıllık beyannamede, ödediğiniz Bağ-Kur primlerinizi indirim konusu yapmanız mümkün değildir. </a:t>
            </a:r>
            <a:r>
              <a:rPr lang="tr-TR" sz="1600" kern="0" dirty="0">
                <a:solidFill>
                  <a:srgbClr val="00B0F0"/>
                </a:solidFill>
                <a:cs typeface="Arial" pitchFamily="34" charset="0"/>
              </a:rPr>
              <a:t>(İstanbul </a:t>
            </a:r>
            <a:r>
              <a:rPr lang="tr-TR" sz="1600" kern="0" dirty="0" err="1">
                <a:solidFill>
                  <a:srgbClr val="00B0F0"/>
                </a:solidFill>
                <a:cs typeface="Arial" pitchFamily="34" charset="0"/>
              </a:rPr>
              <a:t>VDB’nin</a:t>
            </a:r>
            <a:r>
              <a:rPr lang="tr-TR" sz="1600" kern="0" dirty="0">
                <a:solidFill>
                  <a:srgbClr val="00B0F0"/>
                </a:solidFill>
                <a:cs typeface="Arial" pitchFamily="34" charset="0"/>
              </a:rPr>
              <a:t> B.07.1.GİB.4.34.16.01/GVK-89/1 sayılı özelgesi-</a:t>
            </a:r>
            <a:r>
              <a:rPr lang="tr-TR" sz="1600" kern="0" dirty="0" err="1">
                <a:solidFill>
                  <a:srgbClr val="00B0F0"/>
                </a:solidFill>
                <a:cs typeface="Arial" pitchFamily="34" charset="0"/>
              </a:rPr>
              <a:t>GGM’nin</a:t>
            </a:r>
            <a:r>
              <a:rPr lang="tr-TR" sz="1600" kern="0" dirty="0">
                <a:solidFill>
                  <a:srgbClr val="00B0F0"/>
                </a:solidFill>
                <a:cs typeface="Arial" pitchFamily="34" charset="0"/>
              </a:rPr>
              <a:t> 16821 sayılı </a:t>
            </a:r>
            <a:r>
              <a:rPr lang="tr-TR" sz="1600" kern="0" dirty="0" err="1">
                <a:solidFill>
                  <a:srgbClr val="00B0F0"/>
                </a:solidFill>
                <a:cs typeface="Arial" pitchFamily="34" charset="0"/>
              </a:rPr>
              <a:t>özelgesi</a:t>
            </a:r>
            <a:r>
              <a:rPr lang="tr-TR" sz="1600" kern="0" dirty="0">
                <a:solidFill>
                  <a:srgbClr val="00B0F0"/>
                </a:solidFill>
                <a:cs typeface="Arial" pitchFamily="34" charset="0"/>
              </a:rPr>
              <a:t>).</a:t>
            </a:r>
          </a:p>
          <a:p>
            <a:pPr marL="342900" indent="-342900" eaLnBrk="0" hangingPunct="0">
              <a:lnSpc>
                <a:spcPct val="120000"/>
              </a:lnSpc>
              <a:spcBef>
                <a:spcPct val="20000"/>
              </a:spcBef>
              <a:buClr>
                <a:schemeClr val="accent4">
                  <a:lumMod val="75000"/>
                </a:schemeClr>
              </a:buClr>
              <a:buSzPct val="75000"/>
              <a:defRPr/>
            </a:pPr>
            <a:endParaRPr lang="tr-TR" sz="1600" kern="0" dirty="0">
              <a:solidFill>
                <a:srgbClr val="FF0000"/>
              </a:solidFill>
              <a:cs typeface="Arial" pitchFamily="34" charset="0"/>
            </a:endParaRPr>
          </a:p>
          <a:p>
            <a:pPr marL="342900" indent="-342900" eaLnBrk="0" hangingPunct="0">
              <a:lnSpc>
                <a:spcPct val="120000"/>
              </a:lnSpc>
              <a:spcBef>
                <a:spcPct val="20000"/>
              </a:spcBef>
              <a:buClr>
                <a:schemeClr val="accent4">
                  <a:lumMod val="75000"/>
                </a:schemeClr>
              </a:buClr>
              <a:buSzPct val="75000"/>
              <a:buFont typeface="Wingdings" pitchFamily="2" charset="2"/>
              <a:buChar char="n"/>
              <a:defRPr/>
            </a:pPr>
            <a:r>
              <a:rPr lang="tr-TR" sz="1600" dirty="0">
                <a:cs typeface="Arial" pitchFamily="34" charset="0"/>
              </a:rPr>
              <a:t>Sadece gayrimenkul sermaye iradı yönünden yıllık beyanname veren mükelleflerce, 5510 sayılı Kanuna göre </a:t>
            </a:r>
            <a:r>
              <a:rPr lang="tr-TR" sz="1600" dirty="0">
                <a:solidFill>
                  <a:srgbClr val="00B0F0"/>
                </a:solidFill>
                <a:cs typeface="Arial" pitchFamily="34" charset="0"/>
              </a:rPr>
              <a:t>isteğe bağlı olarak sigorta primi </a:t>
            </a:r>
            <a:r>
              <a:rPr lang="tr-TR" sz="1600" dirty="0">
                <a:cs typeface="Arial" pitchFamily="34" charset="0"/>
              </a:rPr>
              <a:t>ödenilen Sosyal Güvenlik Kurumunun, Gelir Vergisi Kanununun 89 uncu maddesinin birinci bendinde belirtilen sigorta şirketi niteliğinde olmaması ve sadece gayrimenkul sermaye iradı yönünden mükellef olunması nedenleriyle, bu kuruma ödenilen </a:t>
            </a:r>
            <a:r>
              <a:rPr lang="tr-TR" sz="1600" dirty="0">
                <a:solidFill>
                  <a:srgbClr val="00B0F0"/>
                </a:solidFill>
                <a:cs typeface="Arial" pitchFamily="34" charset="0"/>
              </a:rPr>
              <a:t>isteğe bağlı sigorta primlerinin </a:t>
            </a:r>
            <a:r>
              <a:rPr lang="tr-TR" sz="1600" dirty="0">
                <a:cs typeface="Arial" pitchFamily="34" charset="0"/>
              </a:rPr>
              <a:t>gelir vergisi beyannamesinde bildirilen gelirlerden indirim konusu yapılması mümkün bulunmamaktadır. </a:t>
            </a:r>
            <a:r>
              <a:rPr lang="tr-TR" sz="1600" dirty="0">
                <a:solidFill>
                  <a:srgbClr val="00B0F0"/>
                </a:solidFill>
                <a:cs typeface="Arial" pitchFamily="34" charset="0"/>
              </a:rPr>
              <a:t>(Ankara Vergi Dairesi Başkanlığı'nın 12.07.2011 tarih ve B.07.1.GİB.4.06.16.01-2011-GVK-89-3-511 sayılı </a:t>
            </a:r>
            <a:r>
              <a:rPr lang="tr-TR" sz="1600" dirty="0" err="1">
                <a:solidFill>
                  <a:srgbClr val="00B0F0"/>
                </a:solidFill>
                <a:cs typeface="Arial" pitchFamily="34" charset="0"/>
              </a:rPr>
              <a:t>özelgesi</a:t>
            </a:r>
            <a:r>
              <a:rPr lang="tr-TR" sz="1600" dirty="0">
                <a:solidFill>
                  <a:srgbClr val="00B0F0"/>
                </a:solidFill>
                <a:cs typeface="Arial" pitchFamily="34" charset="0"/>
              </a:rPr>
              <a:t>.)</a:t>
            </a:r>
          </a:p>
          <a:p>
            <a:pPr marL="342900" indent="-342900" eaLnBrk="0" hangingPunct="0">
              <a:lnSpc>
                <a:spcPct val="120000"/>
              </a:lnSpc>
              <a:spcBef>
                <a:spcPct val="20000"/>
              </a:spcBef>
              <a:buClr>
                <a:schemeClr val="bg2"/>
              </a:buClr>
              <a:buSzPct val="75000"/>
              <a:buFont typeface="Wingdings" pitchFamily="2" charset="2"/>
              <a:buChar char="n"/>
              <a:defRPr/>
            </a:pPr>
            <a:endParaRPr lang="tr-TR" sz="1600" kern="0" dirty="0">
              <a:solidFill>
                <a:srgbClr val="FF0000"/>
              </a:solidFill>
              <a:latin typeface="+mn-lt"/>
            </a:endParaRPr>
          </a:p>
          <a:p>
            <a:pPr marL="342900" indent="-342900" eaLnBrk="0" hangingPunct="0">
              <a:lnSpc>
                <a:spcPct val="120000"/>
              </a:lnSpc>
              <a:spcBef>
                <a:spcPct val="20000"/>
              </a:spcBef>
              <a:buClr>
                <a:schemeClr val="bg2"/>
              </a:buClr>
              <a:buSzPct val="75000"/>
              <a:defRPr/>
            </a:pPr>
            <a:endParaRPr lang="tr-TR" sz="1600" kern="0" dirty="0">
              <a:latin typeface="+mn-lt"/>
            </a:endParaRPr>
          </a:p>
        </p:txBody>
      </p:sp>
    </p:spTree>
  </p:cSld>
  <p:clrMapOvr>
    <a:masterClrMapping/>
  </p:clrMapOvr>
  <p:transition>
    <p:cover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0" name="Text Box 3"/>
          <p:cNvSpPr txBox="1">
            <a:spLocks noChangeArrowheads="1"/>
          </p:cNvSpPr>
          <p:nvPr/>
        </p:nvSpPr>
        <p:spPr bwMode="auto">
          <a:xfrm>
            <a:off x="1828800" y="152400"/>
            <a:ext cx="7086600" cy="304800"/>
          </a:xfrm>
          <a:prstGeom prst="rect">
            <a:avLst/>
          </a:prstGeom>
          <a:noFill/>
          <a:ln w="9525">
            <a:noFill/>
            <a:miter lim="800000"/>
            <a:headEnd/>
            <a:tailEnd/>
          </a:ln>
        </p:spPr>
        <p:txBody>
          <a:bodyPr>
            <a:spAutoFit/>
          </a:bodyPr>
          <a:lstStyle/>
          <a:p>
            <a:pPr algn="ctr">
              <a:spcBef>
                <a:spcPct val="50000"/>
              </a:spcBef>
            </a:pPr>
            <a:endParaRPr lang="en-US" sz="1400">
              <a:latin typeface="Copperplate Gothic Bold" pitchFamily="34" charset="0"/>
            </a:endParaRPr>
          </a:p>
        </p:txBody>
      </p:sp>
      <p:grpSp>
        <p:nvGrpSpPr>
          <p:cNvPr id="37891" name="Group 6"/>
          <p:cNvGrpSpPr>
            <a:grpSpLocks/>
          </p:cNvGrpSpPr>
          <p:nvPr/>
        </p:nvGrpSpPr>
        <p:grpSpPr bwMode="auto">
          <a:xfrm>
            <a:off x="1219200" y="1295400"/>
            <a:ext cx="7086600" cy="4276725"/>
            <a:chOff x="-3" y="-3"/>
            <a:chExt cx="2995" cy="2694"/>
          </a:xfrm>
        </p:grpSpPr>
        <p:grpSp>
          <p:nvGrpSpPr>
            <p:cNvPr id="37895" name="Group 7"/>
            <p:cNvGrpSpPr>
              <a:grpSpLocks/>
            </p:cNvGrpSpPr>
            <p:nvPr/>
          </p:nvGrpSpPr>
          <p:grpSpPr bwMode="auto">
            <a:xfrm>
              <a:off x="0" y="0"/>
              <a:ext cx="2989" cy="2688"/>
              <a:chOff x="0" y="0"/>
              <a:chExt cx="2989" cy="2688"/>
            </a:xfrm>
          </p:grpSpPr>
          <p:grpSp>
            <p:nvGrpSpPr>
              <p:cNvPr id="37897" name="Group 8"/>
              <p:cNvGrpSpPr>
                <a:grpSpLocks/>
              </p:cNvGrpSpPr>
              <p:nvPr/>
            </p:nvGrpSpPr>
            <p:grpSpPr bwMode="auto">
              <a:xfrm>
                <a:off x="0" y="0"/>
                <a:ext cx="2989" cy="384"/>
                <a:chOff x="0" y="0"/>
                <a:chExt cx="2989" cy="384"/>
              </a:xfrm>
            </p:grpSpPr>
            <p:sp>
              <p:nvSpPr>
                <p:cNvPr id="37916" name="Rectangle 9"/>
                <p:cNvSpPr>
                  <a:spLocks noChangeArrowheads="1"/>
                </p:cNvSpPr>
                <p:nvPr/>
              </p:nvSpPr>
              <p:spPr bwMode="auto">
                <a:xfrm>
                  <a:off x="43" y="0"/>
                  <a:ext cx="2903" cy="384"/>
                </a:xfrm>
                <a:prstGeom prst="rect">
                  <a:avLst/>
                </a:prstGeom>
                <a:noFill/>
                <a:ln w="12700" cap="sq">
                  <a:noFill/>
                  <a:miter lim="800000"/>
                  <a:headEnd type="none" w="sm" len="sm"/>
                  <a:tailEnd type="none" w="sm" len="sm"/>
                </a:ln>
              </p:spPr>
              <p:txBody>
                <a:bodyPr/>
                <a:lstStyle/>
                <a:p>
                  <a:pPr eaLnBrk="0" hangingPunct="0"/>
                  <a:endParaRPr lang="en-US" sz="2000" b="0"/>
                </a:p>
              </p:txBody>
            </p:sp>
            <p:sp>
              <p:nvSpPr>
                <p:cNvPr id="37917" name="Rectangle 10"/>
                <p:cNvSpPr>
                  <a:spLocks noChangeArrowheads="1"/>
                </p:cNvSpPr>
                <p:nvPr/>
              </p:nvSpPr>
              <p:spPr bwMode="auto">
                <a:xfrm>
                  <a:off x="0" y="0"/>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37898" name="Group 11"/>
              <p:cNvGrpSpPr>
                <a:grpSpLocks/>
              </p:cNvGrpSpPr>
              <p:nvPr/>
            </p:nvGrpSpPr>
            <p:grpSpPr bwMode="auto">
              <a:xfrm>
                <a:off x="0" y="384"/>
                <a:ext cx="2989" cy="384"/>
                <a:chOff x="0" y="384"/>
                <a:chExt cx="2989" cy="384"/>
              </a:xfrm>
            </p:grpSpPr>
            <p:sp>
              <p:nvSpPr>
                <p:cNvPr id="37914" name="Rectangle 12"/>
                <p:cNvSpPr>
                  <a:spLocks noChangeArrowheads="1"/>
                </p:cNvSpPr>
                <p:nvPr/>
              </p:nvSpPr>
              <p:spPr bwMode="auto">
                <a:xfrm>
                  <a:off x="43" y="384"/>
                  <a:ext cx="2903" cy="384"/>
                </a:xfrm>
                <a:prstGeom prst="rect">
                  <a:avLst/>
                </a:prstGeom>
                <a:noFill/>
                <a:ln w="12700" cap="sq">
                  <a:noFill/>
                  <a:miter lim="800000"/>
                  <a:headEnd type="none" w="sm" len="sm"/>
                  <a:tailEnd type="none" w="sm" len="sm"/>
                </a:ln>
              </p:spPr>
              <p:txBody>
                <a:bodyPr/>
                <a:lstStyle/>
                <a:p>
                  <a:pPr>
                    <a:tabLst>
                      <a:tab pos="209550" algn="l"/>
                    </a:tabLst>
                  </a:pPr>
                  <a:endParaRPr lang="en-US" sz="2400" b="0"/>
                </a:p>
              </p:txBody>
            </p:sp>
            <p:sp>
              <p:nvSpPr>
                <p:cNvPr id="37915" name="Rectangle 13"/>
                <p:cNvSpPr>
                  <a:spLocks noChangeArrowheads="1"/>
                </p:cNvSpPr>
                <p:nvPr/>
              </p:nvSpPr>
              <p:spPr bwMode="auto">
                <a:xfrm>
                  <a:off x="0" y="384"/>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37899" name="Group 14"/>
              <p:cNvGrpSpPr>
                <a:grpSpLocks/>
              </p:cNvGrpSpPr>
              <p:nvPr/>
            </p:nvGrpSpPr>
            <p:grpSpPr bwMode="auto">
              <a:xfrm>
                <a:off x="0" y="768"/>
                <a:ext cx="2989" cy="384"/>
                <a:chOff x="0" y="768"/>
                <a:chExt cx="2989" cy="384"/>
              </a:xfrm>
            </p:grpSpPr>
            <p:sp>
              <p:nvSpPr>
                <p:cNvPr id="37912" name="Rectangle 15"/>
                <p:cNvSpPr>
                  <a:spLocks noChangeArrowheads="1"/>
                </p:cNvSpPr>
                <p:nvPr/>
              </p:nvSpPr>
              <p:spPr bwMode="auto">
                <a:xfrm>
                  <a:off x="43" y="768"/>
                  <a:ext cx="2903" cy="384"/>
                </a:xfrm>
                <a:prstGeom prst="rect">
                  <a:avLst/>
                </a:prstGeom>
                <a:noFill/>
                <a:ln w="12700" cap="sq">
                  <a:noFill/>
                  <a:miter lim="800000"/>
                  <a:headEnd type="none" w="sm" len="sm"/>
                  <a:tailEnd type="none" w="sm" len="sm"/>
                </a:ln>
              </p:spPr>
              <p:txBody>
                <a:bodyPr/>
                <a:lstStyle/>
                <a:p>
                  <a:pPr marL="292100" indent="-292100" eaLnBrk="0" hangingPunct="0">
                    <a:tabLst>
                      <a:tab pos="292100" algn="l"/>
                      <a:tab pos="298450" algn="l"/>
                    </a:tabLst>
                  </a:pPr>
                  <a:endParaRPr lang="en-US" sz="1600" b="0"/>
                </a:p>
              </p:txBody>
            </p:sp>
            <p:sp>
              <p:nvSpPr>
                <p:cNvPr id="37913" name="Rectangle 16"/>
                <p:cNvSpPr>
                  <a:spLocks noChangeArrowheads="1"/>
                </p:cNvSpPr>
                <p:nvPr/>
              </p:nvSpPr>
              <p:spPr bwMode="auto">
                <a:xfrm>
                  <a:off x="0" y="768"/>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37900" name="Group 17"/>
              <p:cNvGrpSpPr>
                <a:grpSpLocks/>
              </p:cNvGrpSpPr>
              <p:nvPr/>
            </p:nvGrpSpPr>
            <p:grpSpPr bwMode="auto">
              <a:xfrm>
                <a:off x="0" y="1152"/>
                <a:ext cx="2989" cy="384"/>
                <a:chOff x="0" y="1152"/>
                <a:chExt cx="2989" cy="384"/>
              </a:xfrm>
            </p:grpSpPr>
            <p:sp>
              <p:nvSpPr>
                <p:cNvPr id="37910" name="Rectangle 18"/>
                <p:cNvSpPr>
                  <a:spLocks noChangeArrowheads="1"/>
                </p:cNvSpPr>
                <p:nvPr/>
              </p:nvSpPr>
              <p:spPr bwMode="auto">
                <a:xfrm>
                  <a:off x="43" y="1152"/>
                  <a:ext cx="2903" cy="384"/>
                </a:xfrm>
                <a:prstGeom prst="rect">
                  <a:avLst/>
                </a:prstGeom>
                <a:noFill/>
                <a:ln w="12700" cap="sq">
                  <a:noFill/>
                  <a:miter lim="800000"/>
                  <a:headEnd type="none" w="sm" len="sm"/>
                  <a:tailEnd type="none" w="sm" len="sm"/>
                </a:ln>
              </p:spPr>
              <p:txBody>
                <a:bodyPr/>
                <a:lstStyle/>
                <a:p>
                  <a:pPr eaLnBrk="0" hangingPunct="0">
                    <a:tabLst>
                      <a:tab pos="298450" algn="l"/>
                    </a:tabLst>
                  </a:pPr>
                  <a:endParaRPr lang="en-US" sz="1600" b="0"/>
                </a:p>
              </p:txBody>
            </p:sp>
            <p:sp>
              <p:nvSpPr>
                <p:cNvPr id="37911" name="Rectangle 19"/>
                <p:cNvSpPr>
                  <a:spLocks noChangeArrowheads="1"/>
                </p:cNvSpPr>
                <p:nvPr/>
              </p:nvSpPr>
              <p:spPr bwMode="auto">
                <a:xfrm>
                  <a:off x="0" y="1152"/>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37901" name="Group 20"/>
              <p:cNvGrpSpPr>
                <a:grpSpLocks/>
              </p:cNvGrpSpPr>
              <p:nvPr/>
            </p:nvGrpSpPr>
            <p:grpSpPr bwMode="auto">
              <a:xfrm>
                <a:off x="0" y="1536"/>
                <a:ext cx="2989" cy="384"/>
                <a:chOff x="0" y="1536"/>
                <a:chExt cx="2989" cy="384"/>
              </a:xfrm>
            </p:grpSpPr>
            <p:sp>
              <p:nvSpPr>
                <p:cNvPr id="37908" name="Rectangle 21"/>
                <p:cNvSpPr>
                  <a:spLocks noChangeArrowheads="1"/>
                </p:cNvSpPr>
                <p:nvPr/>
              </p:nvSpPr>
              <p:spPr bwMode="auto">
                <a:xfrm>
                  <a:off x="43" y="1536"/>
                  <a:ext cx="2903" cy="384"/>
                </a:xfrm>
                <a:prstGeom prst="rect">
                  <a:avLst/>
                </a:prstGeom>
                <a:noFill/>
                <a:ln w="12700" cap="sq">
                  <a:noFill/>
                  <a:miter lim="800000"/>
                  <a:headEnd type="none" w="sm" len="sm"/>
                  <a:tailEnd type="none" w="sm" len="sm"/>
                </a:ln>
              </p:spPr>
              <p:txBody>
                <a:bodyPr/>
                <a:lstStyle/>
                <a:p>
                  <a:pPr algn="l">
                    <a:tabLst>
                      <a:tab pos="298450" algn="l"/>
                    </a:tabLst>
                  </a:pPr>
                  <a:r>
                    <a:rPr lang="tr-TR" sz="1600"/>
                    <a:t>	</a:t>
                  </a:r>
                  <a:endParaRPr lang="tr-TR" sz="1600" b="0"/>
                </a:p>
              </p:txBody>
            </p:sp>
            <p:sp>
              <p:nvSpPr>
                <p:cNvPr id="37909" name="Rectangle 22"/>
                <p:cNvSpPr>
                  <a:spLocks noChangeArrowheads="1"/>
                </p:cNvSpPr>
                <p:nvPr/>
              </p:nvSpPr>
              <p:spPr bwMode="auto">
                <a:xfrm>
                  <a:off x="0" y="1536"/>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37902" name="Group 23"/>
              <p:cNvGrpSpPr>
                <a:grpSpLocks/>
              </p:cNvGrpSpPr>
              <p:nvPr/>
            </p:nvGrpSpPr>
            <p:grpSpPr bwMode="auto">
              <a:xfrm>
                <a:off x="0" y="1920"/>
                <a:ext cx="2989" cy="384"/>
                <a:chOff x="0" y="1920"/>
                <a:chExt cx="2989" cy="384"/>
              </a:xfrm>
            </p:grpSpPr>
            <p:sp>
              <p:nvSpPr>
                <p:cNvPr id="37906" name="Rectangle 24"/>
                <p:cNvSpPr>
                  <a:spLocks noChangeArrowheads="1"/>
                </p:cNvSpPr>
                <p:nvPr/>
              </p:nvSpPr>
              <p:spPr bwMode="auto">
                <a:xfrm>
                  <a:off x="43" y="1920"/>
                  <a:ext cx="2903" cy="384"/>
                </a:xfrm>
                <a:prstGeom prst="rect">
                  <a:avLst/>
                </a:prstGeom>
                <a:noFill/>
                <a:ln w="12700" cap="sq">
                  <a:noFill/>
                  <a:miter lim="800000"/>
                  <a:headEnd type="none" w="sm" len="sm"/>
                  <a:tailEnd type="none" w="sm" len="sm"/>
                </a:ln>
              </p:spPr>
              <p:txBody>
                <a:bodyPr/>
                <a:lstStyle/>
                <a:p>
                  <a:pPr eaLnBrk="0" hangingPunct="0">
                    <a:tabLst>
                      <a:tab pos="298450" algn="l"/>
                    </a:tabLst>
                  </a:pPr>
                  <a:endParaRPr lang="en-US" sz="2400" b="0"/>
                </a:p>
              </p:txBody>
            </p:sp>
            <p:sp>
              <p:nvSpPr>
                <p:cNvPr id="37907" name="Rectangle 25"/>
                <p:cNvSpPr>
                  <a:spLocks noChangeArrowheads="1"/>
                </p:cNvSpPr>
                <p:nvPr/>
              </p:nvSpPr>
              <p:spPr bwMode="auto">
                <a:xfrm>
                  <a:off x="0" y="1920"/>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37903" name="Group 26"/>
              <p:cNvGrpSpPr>
                <a:grpSpLocks/>
              </p:cNvGrpSpPr>
              <p:nvPr/>
            </p:nvGrpSpPr>
            <p:grpSpPr bwMode="auto">
              <a:xfrm>
                <a:off x="0" y="2304"/>
                <a:ext cx="2989" cy="384"/>
                <a:chOff x="0" y="2304"/>
                <a:chExt cx="2989" cy="384"/>
              </a:xfrm>
            </p:grpSpPr>
            <p:sp>
              <p:nvSpPr>
                <p:cNvPr id="37904" name="Rectangle 27"/>
                <p:cNvSpPr>
                  <a:spLocks noChangeArrowheads="1"/>
                </p:cNvSpPr>
                <p:nvPr/>
              </p:nvSpPr>
              <p:spPr bwMode="auto">
                <a:xfrm>
                  <a:off x="43" y="2304"/>
                  <a:ext cx="2903" cy="384"/>
                </a:xfrm>
                <a:prstGeom prst="rect">
                  <a:avLst/>
                </a:prstGeom>
                <a:noFill/>
                <a:ln w="12700" cap="sq">
                  <a:noFill/>
                  <a:miter lim="800000"/>
                  <a:headEnd type="none" w="sm" len="sm"/>
                  <a:tailEnd type="none" w="sm" len="sm"/>
                </a:ln>
              </p:spPr>
              <p:txBody>
                <a:bodyPr/>
                <a:lstStyle/>
                <a:p>
                  <a:pPr>
                    <a:tabLst>
                      <a:tab pos="298450" algn="l"/>
                    </a:tabLst>
                  </a:pPr>
                  <a:endParaRPr lang="tr-TR" sz="1600" b="0">
                    <a:latin typeface="Times New Roman" pitchFamily="18" charset="0"/>
                    <a:cs typeface="Times New Roman" pitchFamily="18" charset="0"/>
                  </a:endParaRPr>
                </a:p>
                <a:p>
                  <a:pPr eaLnBrk="0" hangingPunct="0">
                    <a:tabLst>
                      <a:tab pos="298450" algn="l"/>
                    </a:tabLst>
                  </a:pPr>
                  <a:endParaRPr lang="tr-TR" sz="1600" b="0"/>
                </a:p>
              </p:txBody>
            </p:sp>
            <p:sp>
              <p:nvSpPr>
                <p:cNvPr id="37905" name="Rectangle 28"/>
                <p:cNvSpPr>
                  <a:spLocks noChangeArrowheads="1"/>
                </p:cNvSpPr>
                <p:nvPr/>
              </p:nvSpPr>
              <p:spPr bwMode="auto">
                <a:xfrm>
                  <a:off x="0" y="2304"/>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sp>
          <p:nvSpPr>
            <p:cNvPr id="37896" name="Rectangle 29"/>
            <p:cNvSpPr>
              <a:spLocks noChangeArrowheads="1"/>
            </p:cNvSpPr>
            <p:nvPr/>
          </p:nvSpPr>
          <p:spPr bwMode="auto">
            <a:xfrm>
              <a:off x="-3" y="-3"/>
              <a:ext cx="2995" cy="2694"/>
            </a:xfrm>
            <a:prstGeom prst="rect">
              <a:avLst/>
            </a:prstGeom>
            <a:noFill/>
            <a:ln w="9525" cap="sq">
              <a:noFill/>
              <a:miter lim="800000"/>
              <a:headEnd type="none" w="sm" len="sm"/>
              <a:tailEnd type="none" w="sm" len="sm"/>
            </a:ln>
          </p:spPr>
          <p:txBody>
            <a:bodyPr wrap="none">
              <a:spAutoFit/>
            </a:bodyPr>
            <a:lstStyle/>
            <a:p>
              <a:endParaRPr lang="tr-TR"/>
            </a:p>
          </p:txBody>
        </p:sp>
      </p:grpSp>
      <p:sp>
        <p:nvSpPr>
          <p:cNvPr id="37892" name="Text Box 30"/>
          <p:cNvSpPr txBox="1">
            <a:spLocks noChangeArrowheads="1"/>
          </p:cNvSpPr>
          <p:nvPr/>
        </p:nvSpPr>
        <p:spPr bwMode="auto">
          <a:xfrm>
            <a:off x="685800" y="182563"/>
            <a:ext cx="1295400" cy="304800"/>
          </a:xfrm>
          <a:prstGeom prst="rect">
            <a:avLst/>
          </a:prstGeom>
          <a:noFill/>
          <a:ln w="9525">
            <a:noFill/>
            <a:miter lim="800000"/>
            <a:headEnd/>
            <a:tailEnd/>
          </a:ln>
        </p:spPr>
        <p:txBody>
          <a:bodyPr>
            <a:spAutoFit/>
          </a:bodyPr>
          <a:lstStyle/>
          <a:p>
            <a:pPr algn="l">
              <a:spcBef>
                <a:spcPct val="50000"/>
              </a:spcBef>
            </a:pPr>
            <a:endParaRPr lang="en-US" sz="1400" b="0">
              <a:latin typeface="Arial Black" pitchFamily="34" charset="0"/>
            </a:endParaRPr>
          </a:p>
        </p:txBody>
      </p:sp>
      <p:sp>
        <p:nvSpPr>
          <p:cNvPr id="63493" name="31 Slayt Numarası Yer Tutucusu"/>
          <p:cNvSpPr>
            <a:spLocks noGrp="1"/>
          </p:cNvSpPr>
          <p:nvPr>
            <p:ph type="sldNum" sz="quarter" idx="12"/>
          </p:nvPr>
        </p:nvSpPr>
        <p:spPr>
          <a:xfrm>
            <a:off x="8172450" y="6248400"/>
            <a:ext cx="514350" cy="457200"/>
          </a:xfrm>
        </p:spPr>
        <p:txBody>
          <a:bodyPr/>
          <a:lstStyle/>
          <a:p>
            <a:pPr>
              <a:defRPr/>
            </a:pPr>
            <a:fld id="{E0E0FEEC-D8EA-44D6-BB9D-7800A83FDD5E}" type="slidenum">
              <a:rPr lang="tr-TR"/>
              <a:pPr>
                <a:defRPr/>
              </a:pPr>
              <a:t>24</a:t>
            </a:fld>
            <a:endParaRPr lang="tr-TR"/>
          </a:p>
        </p:txBody>
      </p:sp>
      <p:sp>
        <p:nvSpPr>
          <p:cNvPr id="37894" name="Rectangle 1"/>
          <p:cNvSpPr>
            <a:spLocks noChangeArrowheads="1"/>
          </p:cNvSpPr>
          <p:nvPr/>
        </p:nvSpPr>
        <p:spPr bwMode="auto">
          <a:xfrm>
            <a:off x="107950" y="590550"/>
            <a:ext cx="8928100" cy="6000750"/>
          </a:xfrm>
          <a:prstGeom prst="rect">
            <a:avLst/>
          </a:prstGeom>
          <a:noFill/>
          <a:ln w="9525" algn="ctr">
            <a:noFill/>
            <a:miter lim="800000"/>
            <a:headEnd/>
            <a:tailEnd/>
          </a:ln>
        </p:spPr>
        <p:txBody>
          <a:bodyPr anchor="ctr">
            <a:spAutoFit/>
          </a:bodyPr>
          <a:lstStyle/>
          <a:p>
            <a:pPr eaLnBrk="0" hangingPunct="0">
              <a:buFont typeface="Wingdings" pitchFamily="2" charset="2"/>
              <a:buChar char="q"/>
            </a:pPr>
            <a:r>
              <a:rPr lang="tr-TR" sz="1600" dirty="0">
                <a:cs typeface="Times New Roman" pitchFamily="18" charset="0"/>
              </a:rPr>
              <a:t> Gelirin elde edildiği yılda ödenmiş olduğunun tevsik edilmesi şartıyla, </a:t>
            </a:r>
            <a:r>
              <a:rPr lang="tr-TR" sz="1600" dirty="0" err="1">
                <a:cs typeface="Times New Roman" pitchFamily="18" charset="0"/>
              </a:rPr>
              <a:t>limited</a:t>
            </a:r>
            <a:r>
              <a:rPr lang="tr-TR" sz="1600" dirty="0">
                <a:cs typeface="Times New Roman" pitchFamily="18" charset="0"/>
              </a:rPr>
              <a:t> şirket ortağı olarak ödenilen sosyal güvenlik primlerinin tamamının, Şirketten elde edilen kâr payları nedeniyle beyan edilen </a:t>
            </a:r>
            <a:r>
              <a:rPr lang="tr-TR" sz="1600" dirty="0">
                <a:solidFill>
                  <a:srgbClr val="00B0F0"/>
                </a:solidFill>
                <a:cs typeface="Times New Roman" pitchFamily="18" charset="0"/>
              </a:rPr>
              <a:t>menkul sermaye iradından </a:t>
            </a:r>
            <a:r>
              <a:rPr lang="tr-TR" sz="1600" dirty="0">
                <a:cs typeface="Times New Roman" pitchFamily="18" charset="0"/>
              </a:rPr>
              <a:t>indirilmesi mümkün bulunmaktadır. Öte yandan, gelirin yeterli olmaması nedeniyle indirilemeyen sosyal güvenlik primlerinin, sonraki yıl gelirinden indirilmesi mümkün değildir</a:t>
            </a:r>
            <a:r>
              <a:rPr lang="tr-TR" sz="1600" dirty="0">
                <a:solidFill>
                  <a:srgbClr val="00B0F0"/>
                </a:solidFill>
                <a:cs typeface="Times New Roman" pitchFamily="18" charset="0"/>
              </a:rPr>
              <a:t>.</a:t>
            </a:r>
            <a:r>
              <a:rPr lang="tr-TR" sz="1600" dirty="0">
                <a:solidFill>
                  <a:srgbClr val="00B0F0"/>
                </a:solidFill>
              </a:rPr>
              <a:t> (İstanbul Vergi Dairesi Başkanlığı'nın 25.08.2011 tarih ve B.07.1.GİB.4.34.16.01-GVK 89-1424 sayılı </a:t>
            </a:r>
            <a:r>
              <a:rPr lang="tr-TR" sz="1600" dirty="0" err="1">
                <a:solidFill>
                  <a:srgbClr val="00B0F0"/>
                </a:solidFill>
              </a:rPr>
              <a:t>özelgesi</a:t>
            </a:r>
            <a:r>
              <a:rPr lang="tr-TR" sz="1600" dirty="0">
                <a:solidFill>
                  <a:srgbClr val="00B0F0"/>
                </a:solidFill>
              </a:rPr>
              <a:t>) </a:t>
            </a:r>
          </a:p>
          <a:p>
            <a:pPr eaLnBrk="0" hangingPunct="0"/>
            <a:endParaRPr lang="tr-TR" sz="1600" dirty="0"/>
          </a:p>
          <a:p>
            <a:pPr eaLnBrk="0" hangingPunct="0">
              <a:buFont typeface="Wingdings" pitchFamily="2" charset="2"/>
              <a:buChar char="q"/>
            </a:pPr>
            <a:r>
              <a:rPr lang="tr-TR" sz="1600" dirty="0"/>
              <a:t> Bağ-Kur'a eş adına ödenen primlerin, serbest meslek kazancı nedeniyle beyan edilecek gelirden indirilmesi mümkün bulunmamaktadır. </a:t>
            </a:r>
            <a:r>
              <a:rPr lang="tr-TR" sz="1600" dirty="0">
                <a:solidFill>
                  <a:srgbClr val="00B0F0"/>
                </a:solidFill>
              </a:rPr>
              <a:t>(Konya Vergi Dairesi Başkanlığı'nın 08.06.2011 tarih ve B.07.1.GİB.4.42.16.01-GVK-2-751-38 sayılı </a:t>
            </a:r>
            <a:r>
              <a:rPr lang="tr-TR" sz="1600" dirty="0" err="1">
                <a:solidFill>
                  <a:srgbClr val="00B0F0"/>
                </a:solidFill>
              </a:rPr>
              <a:t>özelgesi</a:t>
            </a:r>
            <a:r>
              <a:rPr lang="tr-TR" sz="1600" dirty="0">
                <a:solidFill>
                  <a:srgbClr val="00B0F0"/>
                </a:solidFill>
              </a:rPr>
              <a:t>.)</a:t>
            </a:r>
            <a:r>
              <a:rPr lang="tr-TR" sz="1600" dirty="0">
                <a:solidFill>
                  <a:srgbClr val="00B0F0"/>
                </a:solidFill>
                <a:ea typeface="Calibri" pitchFamily="34" charset="0"/>
                <a:cs typeface="Calibri" pitchFamily="34" charset="0"/>
              </a:rPr>
              <a:t> </a:t>
            </a:r>
          </a:p>
          <a:p>
            <a:pPr eaLnBrk="0" hangingPunct="0">
              <a:buFont typeface="Wingdings" pitchFamily="2" charset="2"/>
              <a:buChar char="q"/>
            </a:pPr>
            <a:endParaRPr lang="tr-TR" sz="1600" dirty="0">
              <a:ea typeface="Calibri" pitchFamily="34" charset="0"/>
              <a:cs typeface="Calibri" pitchFamily="34" charset="0"/>
            </a:endParaRPr>
          </a:p>
          <a:p>
            <a:pPr eaLnBrk="0" hangingPunct="0">
              <a:buFont typeface="Wingdings" pitchFamily="2" charset="2"/>
              <a:buChar char="q"/>
            </a:pPr>
            <a:r>
              <a:rPr lang="tr-TR" sz="1600" dirty="0">
                <a:ea typeface="Calibri" pitchFamily="34" charset="0"/>
                <a:cs typeface="Calibri" pitchFamily="34" charset="0"/>
              </a:rPr>
              <a:t> 110 Seri </a:t>
            </a:r>
            <a:r>
              <a:rPr lang="tr-TR" sz="1600" dirty="0" err="1">
                <a:ea typeface="Calibri" pitchFamily="34" charset="0"/>
                <a:cs typeface="Calibri" pitchFamily="34" charset="0"/>
              </a:rPr>
              <a:t>No'lu</a:t>
            </a:r>
            <a:r>
              <a:rPr lang="tr-TR" sz="1600" dirty="0">
                <a:ea typeface="Calibri" pitchFamily="34" charset="0"/>
                <a:cs typeface="Calibri" pitchFamily="34" charset="0"/>
              </a:rPr>
              <a:t> Gelir Vergisi Genel Tebliğinde, Bağ-Kur Kanunu kapsamına giren serbest meslek erbabının, Gelir Vergisi Kanununun 68/8'inci maddesi hükmüne dayanarak ödedikleri sosyal sigorta primlerini gider yazmaları gerekmekte ise de, diledikleri takdirde Bağ-Kur giriş keseneği ve primlerini serbest meslek kazançları ile ilgili olarak verecekleri yıllık beyannamelerinde gösterdikleri gelirden indirmelerinin uygun bulunduğu açıklanmıştır.</a:t>
            </a:r>
          </a:p>
          <a:p>
            <a:pPr eaLnBrk="0" hangingPunct="0"/>
            <a:endParaRPr lang="tr-TR" sz="1600" dirty="0"/>
          </a:p>
          <a:p>
            <a:pPr eaLnBrk="0" hangingPunct="0"/>
            <a:r>
              <a:rPr lang="tr-TR" sz="1600" dirty="0">
                <a:solidFill>
                  <a:srgbClr val="000000"/>
                </a:solidFill>
                <a:ea typeface="Calibri" pitchFamily="34" charset="0"/>
                <a:cs typeface="Calibri" pitchFamily="34" charset="0"/>
              </a:rPr>
              <a:t>Öte yandan, söz konusu primlerin serbest meslek kazanç defterine gider yazılmayıp, beyanname üzerinde indirimin  tercih edildiği durumda beyan edilen mesleki kazancın yetersiz olması veya dönem sonucunun zarar olması halinde müteakip yıllarda devreden geçmiş yıl zararı olarak indirilmesi mümkün değildir.</a:t>
            </a:r>
            <a:r>
              <a:rPr lang="tr-TR" sz="1600" dirty="0">
                <a:solidFill>
                  <a:srgbClr val="000000"/>
                </a:solidFill>
                <a:cs typeface="Times New Roman" pitchFamily="18" charset="0"/>
              </a:rPr>
              <a:t> </a:t>
            </a:r>
            <a:r>
              <a:rPr lang="tr-TR" sz="1600" dirty="0">
                <a:solidFill>
                  <a:srgbClr val="00B0F0"/>
                </a:solidFill>
                <a:cs typeface="Times New Roman" pitchFamily="18" charset="0"/>
              </a:rPr>
              <a:t>(Ankara Vergi Dairesi Başkanlığı'nın 08.06.2011 tarih ve B.07.1.GİB.4.06.16.01-2011-GVK-65-2-371 sayılı </a:t>
            </a:r>
            <a:r>
              <a:rPr lang="tr-TR" sz="1600" dirty="0" err="1">
                <a:solidFill>
                  <a:srgbClr val="00B0F0"/>
                </a:solidFill>
                <a:cs typeface="Times New Roman" pitchFamily="18" charset="0"/>
              </a:rPr>
              <a:t>özelgesi</a:t>
            </a:r>
            <a:r>
              <a:rPr lang="tr-TR" sz="1600" dirty="0">
                <a:solidFill>
                  <a:srgbClr val="00B0F0"/>
                </a:solidFill>
                <a:cs typeface="Times New Roman" pitchFamily="18" charset="0"/>
              </a:rPr>
              <a:t>)</a:t>
            </a:r>
            <a:endParaRPr lang="tr-TR" sz="1600" dirty="0">
              <a:solidFill>
                <a:srgbClr val="00B0F0"/>
              </a:solidFill>
            </a:endParaRPr>
          </a:p>
        </p:txBody>
      </p:sp>
    </p:spTree>
  </p:cSld>
  <p:clrMapOvr>
    <a:masterClrMapping/>
  </p:clrMapOvr>
  <p:transition>
    <p:cover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38914" name="Group 6"/>
          <p:cNvGrpSpPr>
            <a:grpSpLocks/>
          </p:cNvGrpSpPr>
          <p:nvPr/>
        </p:nvGrpSpPr>
        <p:grpSpPr bwMode="auto">
          <a:xfrm>
            <a:off x="1187450" y="1268413"/>
            <a:ext cx="7086600" cy="4276725"/>
            <a:chOff x="-3" y="-3"/>
            <a:chExt cx="2995" cy="2694"/>
          </a:xfrm>
        </p:grpSpPr>
        <p:grpSp>
          <p:nvGrpSpPr>
            <p:cNvPr id="38919" name="Group 7"/>
            <p:cNvGrpSpPr>
              <a:grpSpLocks/>
            </p:cNvGrpSpPr>
            <p:nvPr/>
          </p:nvGrpSpPr>
          <p:grpSpPr bwMode="auto">
            <a:xfrm>
              <a:off x="0" y="0"/>
              <a:ext cx="2989" cy="2688"/>
              <a:chOff x="0" y="0"/>
              <a:chExt cx="2989" cy="2688"/>
            </a:xfrm>
          </p:grpSpPr>
          <p:grpSp>
            <p:nvGrpSpPr>
              <p:cNvPr id="38921" name="Group 8"/>
              <p:cNvGrpSpPr>
                <a:grpSpLocks/>
              </p:cNvGrpSpPr>
              <p:nvPr/>
            </p:nvGrpSpPr>
            <p:grpSpPr bwMode="auto">
              <a:xfrm>
                <a:off x="0" y="0"/>
                <a:ext cx="2989" cy="384"/>
                <a:chOff x="0" y="0"/>
                <a:chExt cx="2989" cy="384"/>
              </a:xfrm>
            </p:grpSpPr>
            <p:sp>
              <p:nvSpPr>
                <p:cNvPr id="38940" name="Rectangle 9"/>
                <p:cNvSpPr>
                  <a:spLocks noChangeArrowheads="1"/>
                </p:cNvSpPr>
                <p:nvPr/>
              </p:nvSpPr>
              <p:spPr bwMode="auto">
                <a:xfrm>
                  <a:off x="43" y="0"/>
                  <a:ext cx="2903" cy="384"/>
                </a:xfrm>
                <a:prstGeom prst="rect">
                  <a:avLst/>
                </a:prstGeom>
                <a:noFill/>
                <a:ln w="12700" cap="sq">
                  <a:noFill/>
                  <a:miter lim="800000"/>
                  <a:headEnd type="none" w="sm" len="sm"/>
                  <a:tailEnd type="none" w="sm" len="sm"/>
                </a:ln>
              </p:spPr>
              <p:txBody>
                <a:bodyPr/>
                <a:lstStyle/>
                <a:p>
                  <a:pPr eaLnBrk="0" hangingPunct="0"/>
                  <a:endParaRPr lang="en-US" sz="2000" b="0"/>
                </a:p>
              </p:txBody>
            </p:sp>
            <p:sp>
              <p:nvSpPr>
                <p:cNvPr id="38941" name="Rectangle 10"/>
                <p:cNvSpPr>
                  <a:spLocks noChangeArrowheads="1"/>
                </p:cNvSpPr>
                <p:nvPr/>
              </p:nvSpPr>
              <p:spPr bwMode="auto">
                <a:xfrm>
                  <a:off x="0" y="0"/>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38922" name="Group 11"/>
              <p:cNvGrpSpPr>
                <a:grpSpLocks/>
              </p:cNvGrpSpPr>
              <p:nvPr/>
            </p:nvGrpSpPr>
            <p:grpSpPr bwMode="auto">
              <a:xfrm>
                <a:off x="0" y="384"/>
                <a:ext cx="2989" cy="384"/>
                <a:chOff x="0" y="384"/>
                <a:chExt cx="2989" cy="384"/>
              </a:xfrm>
            </p:grpSpPr>
            <p:sp>
              <p:nvSpPr>
                <p:cNvPr id="38938" name="Rectangle 12"/>
                <p:cNvSpPr>
                  <a:spLocks noChangeArrowheads="1"/>
                </p:cNvSpPr>
                <p:nvPr/>
              </p:nvSpPr>
              <p:spPr bwMode="auto">
                <a:xfrm>
                  <a:off x="43" y="384"/>
                  <a:ext cx="2903" cy="384"/>
                </a:xfrm>
                <a:prstGeom prst="rect">
                  <a:avLst/>
                </a:prstGeom>
                <a:noFill/>
                <a:ln w="12700" cap="sq">
                  <a:noFill/>
                  <a:miter lim="800000"/>
                  <a:headEnd type="none" w="sm" len="sm"/>
                  <a:tailEnd type="none" w="sm" len="sm"/>
                </a:ln>
              </p:spPr>
              <p:txBody>
                <a:bodyPr/>
                <a:lstStyle/>
                <a:p>
                  <a:pPr>
                    <a:tabLst>
                      <a:tab pos="209550" algn="l"/>
                    </a:tabLst>
                  </a:pPr>
                  <a:endParaRPr lang="en-US" sz="2400" b="0"/>
                </a:p>
              </p:txBody>
            </p:sp>
            <p:sp>
              <p:nvSpPr>
                <p:cNvPr id="38939" name="Rectangle 13"/>
                <p:cNvSpPr>
                  <a:spLocks noChangeArrowheads="1"/>
                </p:cNvSpPr>
                <p:nvPr/>
              </p:nvSpPr>
              <p:spPr bwMode="auto">
                <a:xfrm>
                  <a:off x="0" y="384"/>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38923" name="Group 14"/>
              <p:cNvGrpSpPr>
                <a:grpSpLocks/>
              </p:cNvGrpSpPr>
              <p:nvPr/>
            </p:nvGrpSpPr>
            <p:grpSpPr bwMode="auto">
              <a:xfrm>
                <a:off x="0" y="768"/>
                <a:ext cx="2989" cy="384"/>
                <a:chOff x="0" y="768"/>
                <a:chExt cx="2989" cy="384"/>
              </a:xfrm>
            </p:grpSpPr>
            <p:sp>
              <p:nvSpPr>
                <p:cNvPr id="38936" name="Rectangle 15"/>
                <p:cNvSpPr>
                  <a:spLocks noChangeArrowheads="1"/>
                </p:cNvSpPr>
                <p:nvPr/>
              </p:nvSpPr>
              <p:spPr bwMode="auto">
                <a:xfrm>
                  <a:off x="43" y="768"/>
                  <a:ext cx="2903" cy="384"/>
                </a:xfrm>
                <a:prstGeom prst="rect">
                  <a:avLst/>
                </a:prstGeom>
                <a:noFill/>
                <a:ln w="12700" cap="sq">
                  <a:noFill/>
                  <a:miter lim="800000"/>
                  <a:headEnd type="none" w="sm" len="sm"/>
                  <a:tailEnd type="none" w="sm" len="sm"/>
                </a:ln>
              </p:spPr>
              <p:txBody>
                <a:bodyPr/>
                <a:lstStyle/>
                <a:p>
                  <a:pPr marL="292100" indent="-292100" eaLnBrk="0" hangingPunct="0">
                    <a:tabLst>
                      <a:tab pos="292100" algn="l"/>
                      <a:tab pos="298450" algn="l"/>
                    </a:tabLst>
                  </a:pPr>
                  <a:endParaRPr lang="en-US" sz="1600" b="0"/>
                </a:p>
              </p:txBody>
            </p:sp>
            <p:sp>
              <p:nvSpPr>
                <p:cNvPr id="38937" name="Rectangle 16"/>
                <p:cNvSpPr>
                  <a:spLocks noChangeArrowheads="1"/>
                </p:cNvSpPr>
                <p:nvPr/>
              </p:nvSpPr>
              <p:spPr bwMode="auto">
                <a:xfrm>
                  <a:off x="0" y="768"/>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38924" name="Group 17"/>
              <p:cNvGrpSpPr>
                <a:grpSpLocks/>
              </p:cNvGrpSpPr>
              <p:nvPr/>
            </p:nvGrpSpPr>
            <p:grpSpPr bwMode="auto">
              <a:xfrm>
                <a:off x="0" y="1152"/>
                <a:ext cx="2989" cy="384"/>
                <a:chOff x="0" y="1152"/>
                <a:chExt cx="2989" cy="384"/>
              </a:xfrm>
            </p:grpSpPr>
            <p:sp>
              <p:nvSpPr>
                <p:cNvPr id="38934" name="Rectangle 18"/>
                <p:cNvSpPr>
                  <a:spLocks noChangeArrowheads="1"/>
                </p:cNvSpPr>
                <p:nvPr/>
              </p:nvSpPr>
              <p:spPr bwMode="auto">
                <a:xfrm>
                  <a:off x="43" y="1152"/>
                  <a:ext cx="2903" cy="384"/>
                </a:xfrm>
                <a:prstGeom prst="rect">
                  <a:avLst/>
                </a:prstGeom>
                <a:noFill/>
                <a:ln w="12700" cap="sq">
                  <a:noFill/>
                  <a:miter lim="800000"/>
                  <a:headEnd type="none" w="sm" len="sm"/>
                  <a:tailEnd type="none" w="sm" len="sm"/>
                </a:ln>
              </p:spPr>
              <p:txBody>
                <a:bodyPr/>
                <a:lstStyle/>
                <a:p>
                  <a:pPr eaLnBrk="0" hangingPunct="0">
                    <a:tabLst>
                      <a:tab pos="298450" algn="l"/>
                    </a:tabLst>
                  </a:pPr>
                  <a:endParaRPr lang="en-US" sz="1600" b="0"/>
                </a:p>
              </p:txBody>
            </p:sp>
            <p:sp>
              <p:nvSpPr>
                <p:cNvPr id="38935" name="Rectangle 19"/>
                <p:cNvSpPr>
                  <a:spLocks noChangeArrowheads="1"/>
                </p:cNvSpPr>
                <p:nvPr/>
              </p:nvSpPr>
              <p:spPr bwMode="auto">
                <a:xfrm>
                  <a:off x="0" y="1152"/>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38925" name="Group 20"/>
              <p:cNvGrpSpPr>
                <a:grpSpLocks/>
              </p:cNvGrpSpPr>
              <p:nvPr/>
            </p:nvGrpSpPr>
            <p:grpSpPr bwMode="auto">
              <a:xfrm>
                <a:off x="0" y="1536"/>
                <a:ext cx="2989" cy="384"/>
                <a:chOff x="0" y="1536"/>
                <a:chExt cx="2989" cy="384"/>
              </a:xfrm>
            </p:grpSpPr>
            <p:sp>
              <p:nvSpPr>
                <p:cNvPr id="38932" name="Rectangle 21"/>
                <p:cNvSpPr>
                  <a:spLocks noChangeArrowheads="1"/>
                </p:cNvSpPr>
                <p:nvPr/>
              </p:nvSpPr>
              <p:spPr bwMode="auto">
                <a:xfrm>
                  <a:off x="43" y="1536"/>
                  <a:ext cx="2903" cy="384"/>
                </a:xfrm>
                <a:prstGeom prst="rect">
                  <a:avLst/>
                </a:prstGeom>
                <a:noFill/>
                <a:ln w="12700" cap="sq">
                  <a:noFill/>
                  <a:miter lim="800000"/>
                  <a:headEnd type="none" w="sm" len="sm"/>
                  <a:tailEnd type="none" w="sm" len="sm"/>
                </a:ln>
              </p:spPr>
              <p:txBody>
                <a:bodyPr/>
                <a:lstStyle/>
                <a:p>
                  <a:pPr algn="l">
                    <a:tabLst>
                      <a:tab pos="298450" algn="l"/>
                    </a:tabLst>
                  </a:pPr>
                  <a:r>
                    <a:rPr lang="tr-TR" sz="1600"/>
                    <a:t>	</a:t>
                  </a:r>
                  <a:endParaRPr lang="tr-TR" sz="1600" b="0"/>
                </a:p>
              </p:txBody>
            </p:sp>
            <p:sp>
              <p:nvSpPr>
                <p:cNvPr id="38933" name="Rectangle 22"/>
                <p:cNvSpPr>
                  <a:spLocks noChangeArrowheads="1"/>
                </p:cNvSpPr>
                <p:nvPr/>
              </p:nvSpPr>
              <p:spPr bwMode="auto">
                <a:xfrm>
                  <a:off x="0" y="1536"/>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38926" name="Group 23"/>
              <p:cNvGrpSpPr>
                <a:grpSpLocks/>
              </p:cNvGrpSpPr>
              <p:nvPr/>
            </p:nvGrpSpPr>
            <p:grpSpPr bwMode="auto">
              <a:xfrm>
                <a:off x="0" y="1920"/>
                <a:ext cx="2989" cy="384"/>
                <a:chOff x="0" y="1920"/>
                <a:chExt cx="2989" cy="384"/>
              </a:xfrm>
            </p:grpSpPr>
            <p:sp>
              <p:nvSpPr>
                <p:cNvPr id="38930" name="Rectangle 24"/>
                <p:cNvSpPr>
                  <a:spLocks noChangeArrowheads="1"/>
                </p:cNvSpPr>
                <p:nvPr/>
              </p:nvSpPr>
              <p:spPr bwMode="auto">
                <a:xfrm>
                  <a:off x="43" y="1920"/>
                  <a:ext cx="2903" cy="384"/>
                </a:xfrm>
                <a:prstGeom prst="rect">
                  <a:avLst/>
                </a:prstGeom>
                <a:noFill/>
                <a:ln w="12700" cap="sq">
                  <a:noFill/>
                  <a:miter lim="800000"/>
                  <a:headEnd type="none" w="sm" len="sm"/>
                  <a:tailEnd type="none" w="sm" len="sm"/>
                </a:ln>
              </p:spPr>
              <p:txBody>
                <a:bodyPr/>
                <a:lstStyle/>
                <a:p>
                  <a:pPr eaLnBrk="0" hangingPunct="0">
                    <a:tabLst>
                      <a:tab pos="298450" algn="l"/>
                    </a:tabLst>
                  </a:pPr>
                  <a:endParaRPr lang="en-US" sz="2400" b="0"/>
                </a:p>
              </p:txBody>
            </p:sp>
            <p:sp>
              <p:nvSpPr>
                <p:cNvPr id="38931" name="Rectangle 25"/>
                <p:cNvSpPr>
                  <a:spLocks noChangeArrowheads="1"/>
                </p:cNvSpPr>
                <p:nvPr/>
              </p:nvSpPr>
              <p:spPr bwMode="auto">
                <a:xfrm>
                  <a:off x="0" y="1920"/>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38927" name="Group 26"/>
              <p:cNvGrpSpPr>
                <a:grpSpLocks/>
              </p:cNvGrpSpPr>
              <p:nvPr/>
            </p:nvGrpSpPr>
            <p:grpSpPr bwMode="auto">
              <a:xfrm>
                <a:off x="0" y="2304"/>
                <a:ext cx="2989" cy="384"/>
                <a:chOff x="0" y="2304"/>
                <a:chExt cx="2989" cy="384"/>
              </a:xfrm>
            </p:grpSpPr>
            <p:sp>
              <p:nvSpPr>
                <p:cNvPr id="38928" name="Rectangle 27"/>
                <p:cNvSpPr>
                  <a:spLocks noChangeArrowheads="1"/>
                </p:cNvSpPr>
                <p:nvPr/>
              </p:nvSpPr>
              <p:spPr bwMode="auto">
                <a:xfrm>
                  <a:off x="43" y="2304"/>
                  <a:ext cx="2903" cy="384"/>
                </a:xfrm>
                <a:prstGeom prst="rect">
                  <a:avLst/>
                </a:prstGeom>
                <a:noFill/>
                <a:ln w="12700" cap="sq">
                  <a:noFill/>
                  <a:miter lim="800000"/>
                  <a:headEnd type="none" w="sm" len="sm"/>
                  <a:tailEnd type="none" w="sm" len="sm"/>
                </a:ln>
              </p:spPr>
              <p:txBody>
                <a:bodyPr/>
                <a:lstStyle/>
                <a:p>
                  <a:pPr>
                    <a:tabLst>
                      <a:tab pos="298450" algn="l"/>
                    </a:tabLst>
                  </a:pPr>
                  <a:endParaRPr lang="tr-TR" sz="1600" b="0">
                    <a:latin typeface="Times New Roman" pitchFamily="18" charset="0"/>
                    <a:cs typeface="Times New Roman" pitchFamily="18" charset="0"/>
                  </a:endParaRPr>
                </a:p>
                <a:p>
                  <a:pPr eaLnBrk="0" hangingPunct="0">
                    <a:tabLst>
                      <a:tab pos="298450" algn="l"/>
                    </a:tabLst>
                  </a:pPr>
                  <a:endParaRPr lang="tr-TR" sz="1600" b="0"/>
                </a:p>
              </p:txBody>
            </p:sp>
            <p:sp>
              <p:nvSpPr>
                <p:cNvPr id="38929" name="Rectangle 28"/>
                <p:cNvSpPr>
                  <a:spLocks noChangeArrowheads="1"/>
                </p:cNvSpPr>
                <p:nvPr/>
              </p:nvSpPr>
              <p:spPr bwMode="auto">
                <a:xfrm>
                  <a:off x="0" y="2304"/>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sp>
          <p:nvSpPr>
            <p:cNvPr id="38920" name="Rectangle 29"/>
            <p:cNvSpPr>
              <a:spLocks noChangeArrowheads="1"/>
            </p:cNvSpPr>
            <p:nvPr/>
          </p:nvSpPr>
          <p:spPr bwMode="auto">
            <a:xfrm>
              <a:off x="-3" y="-3"/>
              <a:ext cx="2995" cy="2694"/>
            </a:xfrm>
            <a:prstGeom prst="rect">
              <a:avLst/>
            </a:prstGeom>
            <a:noFill/>
            <a:ln w="9525" cap="sq">
              <a:noFill/>
              <a:miter lim="800000"/>
              <a:headEnd type="none" w="sm" len="sm"/>
              <a:tailEnd type="none" w="sm" len="sm"/>
            </a:ln>
          </p:spPr>
          <p:txBody>
            <a:bodyPr wrap="none">
              <a:spAutoFit/>
            </a:bodyPr>
            <a:lstStyle/>
            <a:p>
              <a:endParaRPr lang="tr-TR"/>
            </a:p>
          </p:txBody>
        </p:sp>
      </p:grpSp>
      <p:sp>
        <p:nvSpPr>
          <p:cNvPr id="38915" name="Text Box 30"/>
          <p:cNvSpPr txBox="1">
            <a:spLocks noChangeArrowheads="1"/>
          </p:cNvSpPr>
          <p:nvPr/>
        </p:nvSpPr>
        <p:spPr bwMode="auto">
          <a:xfrm>
            <a:off x="685800" y="182563"/>
            <a:ext cx="1295400" cy="304800"/>
          </a:xfrm>
          <a:prstGeom prst="rect">
            <a:avLst/>
          </a:prstGeom>
          <a:noFill/>
          <a:ln w="9525">
            <a:noFill/>
            <a:miter lim="800000"/>
            <a:headEnd/>
            <a:tailEnd/>
          </a:ln>
        </p:spPr>
        <p:txBody>
          <a:bodyPr>
            <a:spAutoFit/>
          </a:bodyPr>
          <a:lstStyle/>
          <a:p>
            <a:pPr algn="l">
              <a:spcBef>
                <a:spcPct val="50000"/>
              </a:spcBef>
            </a:pPr>
            <a:endParaRPr lang="en-US" sz="1400" b="0">
              <a:latin typeface="Arial Black" pitchFamily="34" charset="0"/>
            </a:endParaRPr>
          </a:p>
        </p:txBody>
      </p:sp>
      <p:sp>
        <p:nvSpPr>
          <p:cNvPr id="63492" name="Rectangle 31"/>
          <p:cNvSpPr>
            <a:spLocks noChangeArrowheads="1"/>
          </p:cNvSpPr>
          <p:nvPr/>
        </p:nvSpPr>
        <p:spPr bwMode="auto">
          <a:xfrm>
            <a:off x="107950" y="765175"/>
            <a:ext cx="8928100" cy="5807097"/>
          </a:xfrm>
          <a:prstGeom prst="rect">
            <a:avLst/>
          </a:prstGeom>
          <a:noFill/>
          <a:ln w="9525">
            <a:noFill/>
            <a:miter lim="800000"/>
            <a:headEnd/>
            <a:tailEnd/>
          </a:ln>
        </p:spPr>
        <p:txBody>
          <a:bodyPr/>
          <a:lstStyle/>
          <a:p>
            <a:pPr marL="342900" indent="-342900">
              <a:lnSpc>
                <a:spcPct val="90000"/>
              </a:lnSpc>
              <a:spcBef>
                <a:spcPct val="20000"/>
              </a:spcBef>
              <a:buClr>
                <a:schemeClr val="accent4">
                  <a:lumMod val="75000"/>
                </a:schemeClr>
              </a:buClr>
              <a:buSzPct val="75000"/>
              <a:buFont typeface="Wingdings" pitchFamily="2" charset="2"/>
              <a:buNone/>
              <a:defRPr/>
            </a:pPr>
            <a:r>
              <a:rPr lang="tr-TR" sz="2000" dirty="0">
                <a:solidFill>
                  <a:srgbClr val="CC3300"/>
                </a:solidFill>
                <a:latin typeface="Arial" charset="0"/>
                <a:cs typeface="Times New Roman" pitchFamily="18" charset="0"/>
              </a:rPr>
              <a:t>	</a:t>
            </a:r>
            <a:r>
              <a:rPr lang="tr-TR" sz="1600" dirty="0">
                <a:solidFill>
                  <a:srgbClr val="00B0F0"/>
                </a:solidFill>
                <a:latin typeface="Arial" charset="0"/>
                <a:cs typeface="Times New Roman" pitchFamily="18" charset="0"/>
              </a:rPr>
              <a:t>3- </a:t>
            </a:r>
            <a:r>
              <a:rPr lang="tr-TR" sz="1600" dirty="0" smtClean="0">
                <a:solidFill>
                  <a:srgbClr val="00B0F0"/>
                </a:solidFill>
                <a:latin typeface="Arial" charset="0"/>
                <a:cs typeface="Times New Roman" pitchFamily="18" charset="0"/>
              </a:rPr>
              <a:t>ENGELLİLİK </a:t>
            </a:r>
            <a:r>
              <a:rPr lang="tr-TR" sz="1600" dirty="0">
                <a:solidFill>
                  <a:srgbClr val="00B0F0"/>
                </a:solidFill>
                <a:latin typeface="Arial" charset="0"/>
                <a:cs typeface="Times New Roman" pitchFamily="18" charset="0"/>
              </a:rPr>
              <a:t>İNDİRİMİ</a:t>
            </a:r>
          </a:p>
          <a:p>
            <a:pPr marL="342900" indent="-342900">
              <a:lnSpc>
                <a:spcPct val="90000"/>
              </a:lnSpc>
              <a:spcBef>
                <a:spcPct val="20000"/>
              </a:spcBef>
              <a:buClr>
                <a:schemeClr val="accent4">
                  <a:lumMod val="75000"/>
                </a:schemeClr>
              </a:buClr>
              <a:buSzPct val="75000"/>
              <a:buFont typeface="Wingdings" pitchFamily="2" charset="2"/>
              <a:buNone/>
              <a:defRPr/>
            </a:pPr>
            <a:endParaRPr lang="tr-TR" sz="1600" dirty="0">
              <a:latin typeface="Arial" charset="0"/>
            </a:endParaRPr>
          </a:p>
          <a:p>
            <a:pPr marL="342900" indent="-342900">
              <a:lnSpc>
                <a:spcPct val="150000"/>
              </a:lnSpc>
              <a:spcBef>
                <a:spcPct val="20000"/>
              </a:spcBef>
              <a:buClr>
                <a:schemeClr val="accent4">
                  <a:lumMod val="75000"/>
                </a:schemeClr>
              </a:buClr>
              <a:buSzPct val="75000"/>
              <a:buFont typeface="Wingdings" pitchFamily="2" charset="2"/>
              <a:buChar char="n"/>
              <a:defRPr/>
            </a:pPr>
            <a:r>
              <a:rPr lang="tr-TR" sz="1600" dirty="0" smtClean="0">
                <a:solidFill>
                  <a:srgbClr val="000000"/>
                </a:solidFill>
                <a:latin typeface="Arial" charset="0"/>
              </a:rPr>
              <a:t>Engellilik </a:t>
            </a:r>
            <a:r>
              <a:rPr lang="tr-TR" sz="1600" dirty="0">
                <a:solidFill>
                  <a:srgbClr val="000000"/>
                </a:solidFill>
                <a:latin typeface="Arial" charset="0"/>
              </a:rPr>
              <a:t>indiriminden </a:t>
            </a:r>
            <a:r>
              <a:rPr lang="tr-TR" sz="1600" dirty="0" smtClean="0">
                <a:solidFill>
                  <a:srgbClr val="000000"/>
                </a:solidFill>
                <a:latin typeface="Arial" charset="0"/>
              </a:rPr>
              <a:t>engelli </a:t>
            </a:r>
            <a:r>
              <a:rPr lang="tr-TR" sz="1600" dirty="0">
                <a:solidFill>
                  <a:srgbClr val="000000"/>
                </a:solidFill>
                <a:latin typeface="Arial" charset="0"/>
              </a:rPr>
              <a:t>hizmet erbabının yanı sıra, bakmakla yükümlü olduğu </a:t>
            </a:r>
            <a:r>
              <a:rPr lang="tr-TR" sz="1600" dirty="0" smtClean="0">
                <a:solidFill>
                  <a:srgbClr val="000000"/>
                </a:solidFill>
                <a:latin typeface="Arial" charset="0"/>
              </a:rPr>
              <a:t>engelli </a:t>
            </a:r>
            <a:r>
              <a:rPr lang="tr-TR" sz="1600" dirty="0">
                <a:solidFill>
                  <a:srgbClr val="000000"/>
                </a:solidFill>
                <a:latin typeface="Arial" charset="0"/>
              </a:rPr>
              <a:t>kişi bulunması halinde bu kişilerde ayrıca yararlanılabileceklerdir. </a:t>
            </a:r>
          </a:p>
          <a:p>
            <a:pPr marL="342900" indent="-342900">
              <a:lnSpc>
                <a:spcPct val="150000"/>
              </a:lnSpc>
              <a:spcBef>
                <a:spcPct val="20000"/>
              </a:spcBef>
              <a:buClr>
                <a:schemeClr val="accent4">
                  <a:lumMod val="75000"/>
                </a:schemeClr>
              </a:buClr>
              <a:buSzPct val="75000"/>
              <a:buFont typeface="Wingdings" pitchFamily="2" charset="2"/>
              <a:buNone/>
              <a:defRPr/>
            </a:pPr>
            <a:endParaRPr lang="tr-TR" sz="1600" dirty="0">
              <a:solidFill>
                <a:srgbClr val="000000"/>
              </a:solidFill>
              <a:latin typeface="Arial" charset="0"/>
            </a:endParaRPr>
          </a:p>
          <a:p>
            <a:pPr marL="342900" indent="-342900">
              <a:spcBef>
                <a:spcPct val="20000"/>
              </a:spcBef>
              <a:buClr>
                <a:schemeClr val="accent4">
                  <a:lumMod val="75000"/>
                </a:schemeClr>
              </a:buClr>
              <a:buSzPct val="75000"/>
              <a:buFont typeface="Wingdings" pitchFamily="2" charset="2"/>
              <a:buChar char="n"/>
              <a:defRPr/>
            </a:pPr>
            <a:r>
              <a:rPr lang="tr-TR" sz="1600" dirty="0">
                <a:solidFill>
                  <a:srgbClr val="000000"/>
                </a:solidFill>
                <a:latin typeface="Arial" charset="0"/>
              </a:rPr>
              <a:t>Ayrıca, </a:t>
            </a:r>
            <a:r>
              <a:rPr lang="tr-TR" sz="1600" dirty="0" smtClean="0">
                <a:solidFill>
                  <a:srgbClr val="000000"/>
                </a:solidFill>
                <a:latin typeface="Arial" charset="0"/>
              </a:rPr>
              <a:t>engelli </a:t>
            </a:r>
            <a:r>
              <a:rPr lang="tr-TR" sz="1600" dirty="0">
                <a:solidFill>
                  <a:srgbClr val="000000"/>
                </a:solidFill>
                <a:latin typeface="Arial" charset="0"/>
              </a:rPr>
              <a:t>serbest meslek erbabının yanı sıra, serbest meslek erbabının bakmakla yükümlü olduğu </a:t>
            </a:r>
            <a:r>
              <a:rPr lang="tr-TR" sz="1600" dirty="0" smtClean="0">
                <a:solidFill>
                  <a:srgbClr val="000000"/>
                </a:solidFill>
                <a:latin typeface="Arial" charset="0"/>
              </a:rPr>
              <a:t>engelli </a:t>
            </a:r>
            <a:r>
              <a:rPr lang="tr-TR" sz="1600" dirty="0">
                <a:solidFill>
                  <a:srgbClr val="000000"/>
                </a:solidFill>
                <a:latin typeface="Arial" charset="0"/>
              </a:rPr>
              <a:t>kişi bulunması halinde de bu kişiler ayrıca yararlanabileceklerdir. </a:t>
            </a:r>
          </a:p>
          <a:p>
            <a:pPr marL="342900" indent="-342900">
              <a:spcBef>
                <a:spcPct val="20000"/>
              </a:spcBef>
              <a:buClr>
                <a:schemeClr val="accent4">
                  <a:lumMod val="75000"/>
                </a:schemeClr>
              </a:buClr>
              <a:buSzPct val="75000"/>
              <a:buFont typeface="Wingdings" pitchFamily="2" charset="2"/>
              <a:buChar char="n"/>
              <a:defRPr/>
            </a:pPr>
            <a:endParaRPr lang="tr-TR" sz="1600" dirty="0">
              <a:solidFill>
                <a:srgbClr val="000000"/>
              </a:solidFill>
              <a:latin typeface="Arial" charset="0"/>
            </a:endParaRPr>
          </a:p>
          <a:p>
            <a:pPr marL="342900" indent="-342900">
              <a:spcBef>
                <a:spcPct val="20000"/>
              </a:spcBef>
              <a:buClr>
                <a:schemeClr val="accent4">
                  <a:lumMod val="75000"/>
                </a:schemeClr>
              </a:buClr>
              <a:buSzPct val="75000"/>
              <a:buFont typeface="Wingdings" pitchFamily="2" charset="2"/>
              <a:buChar char="n"/>
              <a:defRPr/>
            </a:pPr>
            <a:r>
              <a:rPr lang="tr-TR" sz="1600" dirty="0">
                <a:solidFill>
                  <a:srgbClr val="000000"/>
                </a:solidFill>
                <a:latin typeface="Arial" charset="0"/>
              </a:rPr>
              <a:t>Basit usulde ticari kazanç sahipleri ise </a:t>
            </a:r>
            <a:r>
              <a:rPr lang="tr-TR" sz="1600" dirty="0" smtClean="0">
                <a:solidFill>
                  <a:srgbClr val="000000"/>
                </a:solidFill>
                <a:latin typeface="Arial" charset="0"/>
              </a:rPr>
              <a:t>engellilik </a:t>
            </a:r>
            <a:r>
              <a:rPr lang="tr-TR" sz="1600" dirty="0">
                <a:solidFill>
                  <a:srgbClr val="000000"/>
                </a:solidFill>
                <a:latin typeface="Arial" charset="0"/>
              </a:rPr>
              <a:t>indiriminden bizzat kendileri </a:t>
            </a:r>
            <a:r>
              <a:rPr lang="tr-TR" sz="1600" dirty="0" smtClean="0">
                <a:solidFill>
                  <a:srgbClr val="000000"/>
                </a:solidFill>
                <a:latin typeface="Arial" charset="0"/>
              </a:rPr>
              <a:t>engelli </a:t>
            </a:r>
            <a:r>
              <a:rPr lang="tr-TR" sz="1600" dirty="0">
                <a:solidFill>
                  <a:srgbClr val="000000"/>
                </a:solidFill>
                <a:latin typeface="Arial" charset="0"/>
              </a:rPr>
              <a:t>olmaları durumunda yararlanabilecek, bakmakla yükümlü olduğu kimseler </a:t>
            </a:r>
            <a:r>
              <a:rPr lang="tr-TR" sz="1600" dirty="0" smtClean="0">
                <a:solidFill>
                  <a:srgbClr val="000000"/>
                </a:solidFill>
                <a:latin typeface="Arial" charset="0"/>
              </a:rPr>
              <a:t>engelli </a:t>
            </a:r>
            <a:r>
              <a:rPr lang="tr-TR" sz="1600" dirty="0">
                <a:solidFill>
                  <a:srgbClr val="000000"/>
                </a:solidFill>
                <a:latin typeface="Arial" charset="0"/>
              </a:rPr>
              <a:t>olsa dahi bunlar için yararlanamayacaktır.</a:t>
            </a:r>
          </a:p>
        </p:txBody>
      </p:sp>
      <p:sp>
        <p:nvSpPr>
          <p:cNvPr id="38917" name="Rectangle 32"/>
          <p:cNvSpPr>
            <a:spLocks noChangeArrowheads="1"/>
          </p:cNvSpPr>
          <p:nvPr/>
        </p:nvSpPr>
        <p:spPr bwMode="auto">
          <a:xfrm>
            <a:off x="468313" y="4941888"/>
            <a:ext cx="8351837" cy="1323439"/>
          </a:xfrm>
          <a:prstGeom prst="rect">
            <a:avLst/>
          </a:prstGeom>
          <a:noFill/>
          <a:ln w="9525">
            <a:noFill/>
            <a:miter lim="800000"/>
            <a:headEnd/>
            <a:tailEnd/>
          </a:ln>
        </p:spPr>
        <p:txBody>
          <a:bodyPr>
            <a:spAutoFit/>
          </a:bodyPr>
          <a:lstStyle/>
          <a:p>
            <a:r>
              <a:rPr lang="tr-TR" sz="1600" dirty="0" smtClean="0">
                <a:solidFill>
                  <a:srgbClr val="00B0F0"/>
                </a:solidFill>
                <a:cs typeface="Arial" pitchFamily="34" charset="0"/>
              </a:rPr>
              <a:t>Engellilik </a:t>
            </a:r>
            <a:r>
              <a:rPr lang="tr-TR" sz="1600" dirty="0">
                <a:solidFill>
                  <a:srgbClr val="00B0F0"/>
                </a:solidFill>
                <a:cs typeface="Arial" pitchFamily="34" charset="0"/>
              </a:rPr>
              <a:t>indirimi tutarları şunlardır:</a:t>
            </a:r>
          </a:p>
          <a:p>
            <a:r>
              <a:rPr lang="tr-TR" sz="1600" dirty="0">
                <a:solidFill>
                  <a:srgbClr val="00B0F0"/>
                </a:solidFill>
                <a:cs typeface="Arial" pitchFamily="34" charset="0"/>
              </a:rPr>
              <a:t> 				</a:t>
            </a:r>
            <a:r>
              <a:rPr lang="tr-TR" sz="1600" dirty="0">
                <a:solidFill>
                  <a:srgbClr val="CC3300"/>
                </a:solidFill>
                <a:cs typeface="Arial" pitchFamily="34" charset="0"/>
              </a:rPr>
              <a:t>	</a:t>
            </a:r>
            <a:r>
              <a:rPr lang="tr-TR" sz="1600" u="sng" dirty="0">
                <a:solidFill>
                  <a:srgbClr val="00B0F0"/>
                </a:solidFill>
                <a:cs typeface="Arial" pitchFamily="34" charset="0"/>
              </a:rPr>
              <a:t>2013 Yılı </a:t>
            </a:r>
            <a:r>
              <a:rPr lang="tr-TR" sz="1600" dirty="0">
                <a:solidFill>
                  <a:srgbClr val="00B0F0"/>
                </a:solidFill>
                <a:cs typeface="Arial" pitchFamily="34" charset="0"/>
              </a:rPr>
              <a:t>	</a:t>
            </a:r>
            <a:r>
              <a:rPr lang="tr-TR" sz="1600" dirty="0" smtClean="0">
                <a:solidFill>
                  <a:srgbClr val="00B0F0"/>
                </a:solidFill>
                <a:cs typeface="Arial" pitchFamily="34" charset="0"/>
              </a:rPr>
              <a:t>                 </a:t>
            </a:r>
            <a:r>
              <a:rPr lang="tr-TR" sz="1600" u="sng" dirty="0" smtClean="0">
                <a:solidFill>
                  <a:srgbClr val="00B0F0"/>
                </a:solidFill>
                <a:cs typeface="Arial" pitchFamily="34" charset="0"/>
              </a:rPr>
              <a:t>2014 </a:t>
            </a:r>
            <a:r>
              <a:rPr lang="tr-TR" sz="1600" u="sng" dirty="0">
                <a:solidFill>
                  <a:srgbClr val="00B0F0"/>
                </a:solidFill>
                <a:cs typeface="Arial" pitchFamily="34" charset="0"/>
              </a:rPr>
              <a:t>Yılı </a:t>
            </a:r>
          </a:p>
          <a:p>
            <a:r>
              <a:rPr lang="tr-TR" sz="1600" dirty="0">
                <a:solidFill>
                  <a:srgbClr val="002060"/>
                </a:solidFill>
                <a:cs typeface="Arial" pitchFamily="34" charset="0"/>
              </a:rPr>
              <a:t>-</a:t>
            </a:r>
            <a:r>
              <a:rPr lang="tr-TR" sz="1600" dirty="0">
                <a:solidFill>
                  <a:schemeClr val="bg2"/>
                </a:solidFill>
                <a:cs typeface="Arial" pitchFamily="34" charset="0"/>
              </a:rPr>
              <a:t> </a:t>
            </a:r>
            <a:r>
              <a:rPr lang="tr-TR" sz="1600" dirty="0">
                <a:solidFill>
                  <a:srgbClr val="002060"/>
                </a:solidFill>
                <a:cs typeface="Arial" pitchFamily="34" charset="0"/>
              </a:rPr>
              <a:t>Birinci derece </a:t>
            </a:r>
            <a:r>
              <a:rPr lang="tr-TR" sz="1600" dirty="0" smtClean="0">
                <a:solidFill>
                  <a:srgbClr val="002060"/>
                </a:solidFill>
                <a:cs typeface="Arial" pitchFamily="34" charset="0"/>
              </a:rPr>
              <a:t>engelliler  </a:t>
            </a:r>
            <a:r>
              <a:rPr lang="tr-TR" sz="1600" dirty="0">
                <a:solidFill>
                  <a:srgbClr val="002060"/>
                </a:solidFill>
                <a:cs typeface="Arial" pitchFamily="34" charset="0"/>
              </a:rPr>
              <a:t>için 		800   TL		   </a:t>
            </a:r>
            <a:r>
              <a:rPr lang="tr-TR" sz="1600" dirty="0" smtClean="0">
                <a:solidFill>
                  <a:srgbClr val="002060"/>
                </a:solidFill>
                <a:cs typeface="Arial" pitchFamily="34" charset="0"/>
              </a:rPr>
              <a:t>800TL </a:t>
            </a:r>
            <a:endParaRPr lang="tr-TR" sz="1600" dirty="0">
              <a:solidFill>
                <a:srgbClr val="002060"/>
              </a:solidFill>
              <a:cs typeface="Arial" pitchFamily="34" charset="0"/>
            </a:endParaRPr>
          </a:p>
          <a:p>
            <a:r>
              <a:rPr lang="tr-TR" sz="1600" dirty="0">
                <a:solidFill>
                  <a:srgbClr val="002060"/>
                </a:solidFill>
                <a:cs typeface="Arial" pitchFamily="34" charset="0"/>
              </a:rPr>
              <a:t>- İkinci derece </a:t>
            </a:r>
            <a:r>
              <a:rPr lang="tr-TR" sz="1600" dirty="0" smtClean="0">
                <a:solidFill>
                  <a:srgbClr val="002060"/>
                </a:solidFill>
                <a:cs typeface="Arial" pitchFamily="34" charset="0"/>
              </a:rPr>
              <a:t>engelliler    için </a:t>
            </a:r>
            <a:r>
              <a:rPr lang="tr-TR" sz="1600" dirty="0">
                <a:solidFill>
                  <a:srgbClr val="002060"/>
                </a:solidFill>
                <a:cs typeface="Arial" pitchFamily="34" charset="0"/>
              </a:rPr>
              <a:t>		</a:t>
            </a:r>
            <a:r>
              <a:rPr lang="tr-TR" sz="1600" dirty="0" smtClean="0">
                <a:solidFill>
                  <a:srgbClr val="002060"/>
                </a:solidFill>
                <a:cs typeface="Arial" pitchFamily="34" charset="0"/>
              </a:rPr>
              <a:t>400   </a:t>
            </a:r>
            <a:r>
              <a:rPr lang="tr-TR" sz="1600" dirty="0">
                <a:solidFill>
                  <a:srgbClr val="002060"/>
                </a:solidFill>
                <a:cs typeface="Arial" pitchFamily="34" charset="0"/>
              </a:rPr>
              <a:t>TL		   </a:t>
            </a:r>
            <a:r>
              <a:rPr lang="tr-TR" sz="1600" dirty="0" smtClean="0">
                <a:solidFill>
                  <a:srgbClr val="002060"/>
                </a:solidFill>
                <a:cs typeface="Arial" pitchFamily="34" charset="0"/>
              </a:rPr>
              <a:t>400 </a:t>
            </a:r>
            <a:r>
              <a:rPr lang="tr-TR" sz="1600" dirty="0">
                <a:solidFill>
                  <a:srgbClr val="002060"/>
                </a:solidFill>
                <a:cs typeface="Arial" pitchFamily="34" charset="0"/>
              </a:rPr>
              <a:t>TL</a:t>
            </a:r>
          </a:p>
          <a:p>
            <a:r>
              <a:rPr lang="tr-TR" sz="1600" dirty="0">
                <a:solidFill>
                  <a:srgbClr val="002060"/>
                </a:solidFill>
                <a:cs typeface="Arial" pitchFamily="34" charset="0"/>
              </a:rPr>
              <a:t>- Üçüncü derece </a:t>
            </a:r>
            <a:r>
              <a:rPr lang="tr-TR" sz="1600" dirty="0" smtClean="0">
                <a:solidFill>
                  <a:srgbClr val="002060"/>
                </a:solidFill>
                <a:cs typeface="Arial" pitchFamily="34" charset="0"/>
              </a:rPr>
              <a:t>engelliler </a:t>
            </a:r>
            <a:r>
              <a:rPr lang="tr-TR" sz="1600" dirty="0">
                <a:solidFill>
                  <a:srgbClr val="002060"/>
                </a:solidFill>
                <a:cs typeface="Arial" pitchFamily="34" charset="0"/>
              </a:rPr>
              <a:t>için 		190   TL. 	   </a:t>
            </a:r>
            <a:r>
              <a:rPr lang="tr-TR" sz="1600" dirty="0" smtClean="0">
                <a:solidFill>
                  <a:srgbClr val="002060"/>
                </a:solidFill>
                <a:cs typeface="Arial" pitchFamily="34" charset="0"/>
              </a:rPr>
              <a:t>                190 </a:t>
            </a:r>
            <a:r>
              <a:rPr lang="tr-TR" sz="1600" dirty="0">
                <a:solidFill>
                  <a:srgbClr val="002060"/>
                </a:solidFill>
                <a:cs typeface="Arial" pitchFamily="34" charset="0"/>
              </a:rPr>
              <a:t>TL</a:t>
            </a:r>
          </a:p>
        </p:txBody>
      </p:sp>
      <p:sp>
        <p:nvSpPr>
          <p:cNvPr id="64518" name="31 Slayt Numarası Yer Tutucusu"/>
          <p:cNvSpPr>
            <a:spLocks noGrp="1"/>
          </p:cNvSpPr>
          <p:nvPr>
            <p:ph type="sldNum" sz="quarter" idx="12"/>
          </p:nvPr>
        </p:nvSpPr>
        <p:spPr/>
        <p:txBody>
          <a:bodyPr/>
          <a:lstStyle/>
          <a:p>
            <a:pPr>
              <a:defRPr/>
            </a:pPr>
            <a:fld id="{04E76093-4645-4924-9799-CAF777A7A4E3}" type="slidenum">
              <a:rPr lang="tr-TR"/>
              <a:pPr>
                <a:defRPr/>
              </a:pPr>
              <a:t>25</a:t>
            </a:fld>
            <a:endParaRPr lang="tr-TR"/>
          </a:p>
        </p:txBody>
      </p:sp>
    </p:spTree>
  </p:cSld>
  <p:clrMapOvr>
    <a:masterClrMapping/>
  </p:clrMapOvr>
  <p:transition>
    <p:cover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39938" name="Group 6"/>
          <p:cNvGrpSpPr>
            <a:grpSpLocks/>
          </p:cNvGrpSpPr>
          <p:nvPr/>
        </p:nvGrpSpPr>
        <p:grpSpPr bwMode="auto">
          <a:xfrm>
            <a:off x="1219200" y="1295400"/>
            <a:ext cx="7086600" cy="4276725"/>
            <a:chOff x="-3" y="-3"/>
            <a:chExt cx="2995" cy="2694"/>
          </a:xfrm>
        </p:grpSpPr>
        <p:grpSp>
          <p:nvGrpSpPr>
            <p:cNvPr id="39942" name="Group 7"/>
            <p:cNvGrpSpPr>
              <a:grpSpLocks/>
            </p:cNvGrpSpPr>
            <p:nvPr/>
          </p:nvGrpSpPr>
          <p:grpSpPr bwMode="auto">
            <a:xfrm>
              <a:off x="0" y="0"/>
              <a:ext cx="2989" cy="2688"/>
              <a:chOff x="0" y="0"/>
              <a:chExt cx="2989" cy="2688"/>
            </a:xfrm>
          </p:grpSpPr>
          <p:grpSp>
            <p:nvGrpSpPr>
              <p:cNvPr id="39944" name="Group 8"/>
              <p:cNvGrpSpPr>
                <a:grpSpLocks/>
              </p:cNvGrpSpPr>
              <p:nvPr/>
            </p:nvGrpSpPr>
            <p:grpSpPr bwMode="auto">
              <a:xfrm>
                <a:off x="0" y="0"/>
                <a:ext cx="2989" cy="384"/>
                <a:chOff x="0" y="0"/>
                <a:chExt cx="2989" cy="384"/>
              </a:xfrm>
            </p:grpSpPr>
            <p:sp>
              <p:nvSpPr>
                <p:cNvPr id="39963" name="Rectangle 9"/>
                <p:cNvSpPr>
                  <a:spLocks noChangeArrowheads="1"/>
                </p:cNvSpPr>
                <p:nvPr/>
              </p:nvSpPr>
              <p:spPr bwMode="auto">
                <a:xfrm>
                  <a:off x="43" y="0"/>
                  <a:ext cx="2903" cy="384"/>
                </a:xfrm>
                <a:prstGeom prst="rect">
                  <a:avLst/>
                </a:prstGeom>
                <a:noFill/>
                <a:ln w="12700" cap="sq">
                  <a:noFill/>
                  <a:miter lim="800000"/>
                  <a:headEnd type="none" w="sm" len="sm"/>
                  <a:tailEnd type="none" w="sm" len="sm"/>
                </a:ln>
              </p:spPr>
              <p:txBody>
                <a:bodyPr/>
                <a:lstStyle/>
                <a:p>
                  <a:pPr eaLnBrk="0" hangingPunct="0"/>
                  <a:endParaRPr lang="en-US" sz="2000" b="0"/>
                </a:p>
              </p:txBody>
            </p:sp>
            <p:sp>
              <p:nvSpPr>
                <p:cNvPr id="39964" name="Rectangle 10"/>
                <p:cNvSpPr>
                  <a:spLocks noChangeArrowheads="1"/>
                </p:cNvSpPr>
                <p:nvPr/>
              </p:nvSpPr>
              <p:spPr bwMode="auto">
                <a:xfrm>
                  <a:off x="0" y="0"/>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39945" name="Group 11"/>
              <p:cNvGrpSpPr>
                <a:grpSpLocks/>
              </p:cNvGrpSpPr>
              <p:nvPr/>
            </p:nvGrpSpPr>
            <p:grpSpPr bwMode="auto">
              <a:xfrm>
                <a:off x="0" y="384"/>
                <a:ext cx="2989" cy="384"/>
                <a:chOff x="0" y="384"/>
                <a:chExt cx="2989" cy="384"/>
              </a:xfrm>
            </p:grpSpPr>
            <p:sp>
              <p:nvSpPr>
                <p:cNvPr id="39961" name="Rectangle 12"/>
                <p:cNvSpPr>
                  <a:spLocks noChangeArrowheads="1"/>
                </p:cNvSpPr>
                <p:nvPr/>
              </p:nvSpPr>
              <p:spPr bwMode="auto">
                <a:xfrm>
                  <a:off x="43" y="384"/>
                  <a:ext cx="2903" cy="384"/>
                </a:xfrm>
                <a:prstGeom prst="rect">
                  <a:avLst/>
                </a:prstGeom>
                <a:noFill/>
                <a:ln w="12700" cap="sq">
                  <a:noFill/>
                  <a:miter lim="800000"/>
                  <a:headEnd type="none" w="sm" len="sm"/>
                  <a:tailEnd type="none" w="sm" len="sm"/>
                </a:ln>
              </p:spPr>
              <p:txBody>
                <a:bodyPr/>
                <a:lstStyle/>
                <a:p>
                  <a:pPr>
                    <a:tabLst>
                      <a:tab pos="209550" algn="l"/>
                    </a:tabLst>
                  </a:pPr>
                  <a:endParaRPr lang="en-US" sz="2400" b="0"/>
                </a:p>
              </p:txBody>
            </p:sp>
            <p:sp>
              <p:nvSpPr>
                <p:cNvPr id="39962" name="Rectangle 13"/>
                <p:cNvSpPr>
                  <a:spLocks noChangeArrowheads="1"/>
                </p:cNvSpPr>
                <p:nvPr/>
              </p:nvSpPr>
              <p:spPr bwMode="auto">
                <a:xfrm>
                  <a:off x="0" y="384"/>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39946" name="Group 14"/>
              <p:cNvGrpSpPr>
                <a:grpSpLocks/>
              </p:cNvGrpSpPr>
              <p:nvPr/>
            </p:nvGrpSpPr>
            <p:grpSpPr bwMode="auto">
              <a:xfrm>
                <a:off x="0" y="768"/>
                <a:ext cx="2989" cy="384"/>
                <a:chOff x="0" y="768"/>
                <a:chExt cx="2989" cy="384"/>
              </a:xfrm>
            </p:grpSpPr>
            <p:sp>
              <p:nvSpPr>
                <p:cNvPr id="39959" name="Rectangle 15"/>
                <p:cNvSpPr>
                  <a:spLocks noChangeArrowheads="1"/>
                </p:cNvSpPr>
                <p:nvPr/>
              </p:nvSpPr>
              <p:spPr bwMode="auto">
                <a:xfrm>
                  <a:off x="43" y="768"/>
                  <a:ext cx="2903" cy="384"/>
                </a:xfrm>
                <a:prstGeom prst="rect">
                  <a:avLst/>
                </a:prstGeom>
                <a:noFill/>
                <a:ln w="12700" cap="sq">
                  <a:noFill/>
                  <a:miter lim="800000"/>
                  <a:headEnd type="none" w="sm" len="sm"/>
                  <a:tailEnd type="none" w="sm" len="sm"/>
                </a:ln>
              </p:spPr>
              <p:txBody>
                <a:bodyPr/>
                <a:lstStyle/>
                <a:p>
                  <a:pPr marL="292100" indent="-292100" eaLnBrk="0" hangingPunct="0">
                    <a:tabLst>
                      <a:tab pos="292100" algn="l"/>
                      <a:tab pos="298450" algn="l"/>
                    </a:tabLst>
                  </a:pPr>
                  <a:endParaRPr lang="en-US" sz="1600" b="0"/>
                </a:p>
              </p:txBody>
            </p:sp>
            <p:sp>
              <p:nvSpPr>
                <p:cNvPr id="39960" name="Rectangle 16"/>
                <p:cNvSpPr>
                  <a:spLocks noChangeArrowheads="1"/>
                </p:cNvSpPr>
                <p:nvPr/>
              </p:nvSpPr>
              <p:spPr bwMode="auto">
                <a:xfrm>
                  <a:off x="0" y="768"/>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39947" name="Group 17"/>
              <p:cNvGrpSpPr>
                <a:grpSpLocks/>
              </p:cNvGrpSpPr>
              <p:nvPr/>
            </p:nvGrpSpPr>
            <p:grpSpPr bwMode="auto">
              <a:xfrm>
                <a:off x="0" y="1152"/>
                <a:ext cx="2989" cy="384"/>
                <a:chOff x="0" y="1152"/>
                <a:chExt cx="2989" cy="384"/>
              </a:xfrm>
            </p:grpSpPr>
            <p:sp>
              <p:nvSpPr>
                <p:cNvPr id="39957" name="Rectangle 18"/>
                <p:cNvSpPr>
                  <a:spLocks noChangeArrowheads="1"/>
                </p:cNvSpPr>
                <p:nvPr/>
              </p:nvSpPr>
              <p:spPr bwMode="auto">
                <a:xfrm>
                  <a:off x="43" y="1152"/>
                  <a:ext cx="2903" cy="384"/>
                </a:xfrm>
                <a:prstGeom prst="rect">
                  <a:avLst/>
                </a:prstGeom>
                <a:noFill/>
                <a:ln w="12700" cap="sq">
                  <a:noFill/>
                  <a:miter lim="800000"/>
                  <a:headEnd type="none" w="sm" len="sm"/>
                  <a:tailEnd type="none" w="sm" len="sm"/>
                </a:ln>
              </p:spPr>
              <p:txBody>
                <a:bodyPr/>
                <a:lstStyle/>
                <a:p>
                  <a:pPr eaLnBrk="0" hangingPunct="0">
                    <a:tabLst>
                      <a:tab pos="298450" algn="l"/>
                    </a:tabLst>
                  </a:pPr>
                  <a:endParaRPr lang="en-US" sz="1600" b="0"/>
                </a:p>
              </p:txBody>
            </p:sp>
            <p:sp>
              <p:nvSpPr>
                <p:cNvPr id="39958" name="Rectangle 19"/>
                <p:cNvSpPr>
                  <a:spLocks noChangeArrowheads="1"/>
                </p:cNvSpPr>
                <p:nvPr/>
              </p:nvSpPr>
              <p:spPr bwMode="auto">
                <a:xfrm>
                  <a:off x="0" y="1152"/>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39948" name="Group 20"/>
              <p:cNvGrpSpPr>
                <a:grpSpLocks/>
              </p:cNvGrpSpPr>
              <p:nvPr/>
            </p:nvGrpSpPr>
            <p:grpSpPr bwMode="auto">
              <a:xfrm>
                <a:off x="0" y="1536"/>
                <a:ext cx="2989" cy="384"/>
                <a:chOff x="0" y="1536"/>
                <a:chExt cx="2989" cy="384"/>
              </a:xfrm>
            </p:grpSpPr>
            <p:sp>
              <p:nvSpPr>
                <p:cNvPr id="39955" name="Rectangle 21"/>
                <p:cNvSpPr>
                  <a:spLocks noChangeArrowheads="1"/>
                </p:cNvSpPr>
                <p:nvPr/>
              </p:nvSpPr>
              <p:spPr bwMode="auto">
                <a:xfrm>
                  <a:off x="43" y="1536"/>
                  <a:ext cx="2903" cy="384"/>
                </a:xfrm>
                <a:prstGeom prst="rect">
                  <a:avLst/>
                </a:prstGeom>
                <a:noFill/>
                <a:ln w="12700" cap="sq">
                  <a:noFill/>
                  <a:miter lim="800000"/>
                  <a:headEnd type="none" w="sm" len="sm"/>
                  <a:tailEnd type="none" w="sm" len="sm"/>
                </a:ln>
              </p:spPr>
              <p:txBody>
                <a:bodyPr/>
                <a:lstStyle/>
                <a:p>
                  <a:pPr algn="l">
                    <a:tabLst>
                      <a:tab pos="298450" algn="l"/>
                    </a:tabLst>
                  </a:pPr>
                  <a:r>
                    <a:rPr lang="tr-TR" sz="1600"/>
                    <a:t>	</a:t>
                  </a:r>
                  <a:endParaRPr lang="tr-TR" sz="1600" b="0"/>
                </a:p>
              </p:txBody>
            </p:sp>
            <p:sp>
              <p:nvSpPr>
                <p:cNvPr id="39956" name="Rectangle 22"/>
                <p:cNvSpPr>
                  <a:spLocks noChangeArrowheads="1"/>
                </p:cNvSpPr>
                <p:nvPr/>
              </p:nvSpPr>
              <p:spPr bwMode="auto">
                <a:xfrm>
                  <a:off x="0" y="1536"/>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39949" name="Group 23"/>
              <p:cNvGrpSpPr>
                <a:grpSpLocks/>
              </p:cNvGrpSpPr>
              <p:nvPr/>
            </p:nvGrpSpPr>
            <p:grpSpPr bwMode="auto">
              <a:xfrm>
                <a:off x="0" y="1920"/>
                <a:ext cx="2989" cy="384"/>
                <a:chOff x="0" y="1920"/>
                <a:chExt cx="2989" cy="384"/>
              </a:xfrm>
            </p:grpSpPr>
            <p:sp>
              <p:nvSpPr>
                <p:cNvPr id="39953" name="Rectangle 24"/>
                <p:cNvSpPr>
                  <a:spLocks noChangeArrowheads="1"/>
                </p:cNvSpPr>
                <p:nvPr/>
              </p:nvSpPr>
              <p:spPr bwMode="auto">
                <a:xfrm>
                  <a:off x="43" y="1920"/>
                  <a:ext cx="2903" cy="384"/>
                </a:xfrm>
                <a:prstGeom prst="rect">
                  <a:avLst/>
                </a:prstGeom>
                <a:noFill/>
                <a:ln w="12700" cap="sq">
                  <a:noFill/>
                  <a:miter lim="800000"/>
                  <a:headEnd type="none" w="sm" len="sm"/>
                  <a:tailEnd type="none" w="sm" len="sm"/>
                </a:ln>
              </p:spPr>
              <p:txBody>
                <a:bodyPr/>
                <a:lstStyle/>
                <a:p>
                  <a:pPr eaLnBrk="0" hangingPunct="0">
                    <a:tabLst>
                      <a:tab pos="298450" algn="l"/>
                    </a:tabLst>
                  </a:pPr>
                  <a:endParaRPr lang="en-US" sz="2400" b="0"/>
                </a:p>
              </p:txBody>
            </p:sp>
            <p:sp>
              <p:nvSpPr>
                <p:cNvPr id="39954" name="Rectangle 25"/>
                <p:cNvSpPr>
                  <a:spLocks noChangeArrowheads="1"/>
                </p:cNvSpPr>
                <p:nvPr/>
              </p:nvSpPr>
              <p:spPr bwMode="auto">
                <a:xfrm>
                  <a:off x="0" y="1920"/>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39950" name="Group 26"/>
              <p:cNvGrpSpPr>
                <a:grpSpLocks/>
              </p:cNvGrpSpPr>
              <p:nvPr/>
            </p:nvGrpSpPr>
            <p:grpSpPr bwMode="auto">
              <a:xfrm>
                <a:off x="0" y="2304"/>
                <a:ext cx="2989" cy="384"/>
                <a:chOff x="0" y="2304"/>
                <a:chExt cx="2989" cy="384"/>
              </a:xfrm>
            </p:grpSpPr>
            <p:sp>
              <p:nvSpPr>
                <p:cNvPr id="39951" name="Rectangle 27"/>
                <p:cNvSpPr>
                  <a:spLocks noChangeArrowheads="1"/>
                </p:cNvSpPr>
                <p:nvPr/>
              </p:nvSpPr>
              <p:spPr bwMode="auto">
                <a:xfrm>
                  <a:off x="43" y="2304"/>
                  <a:ext cx="2903" cy="384"/>
                </a:xfrm>
                <a:prstGeom prst="rect">
                  <a:avLst/>
                </a:prstGeom>
                <a:noFill/>
                <a:ln w="12700" cap="sq">
                  <a:noFill/>
                  <a:miter lim="800000"/>
                  <a:headEnd type="none" w="sm" len="sm"/>
                  <a:tailEnd type="none" w="sm" len="sm"/>
                </a:ln>
              </p:spPr>
              <p:txBody>
                <a:bodyPr/>
                <a:lstStyle/>
                <a:p>
                  <a:pPr>
                    <a:tabLst>
                      <a:tab pos="298450" algn="l"/>
                    </a:tabLst>
                  </a:pPr>
                  <a:endParaRPr lang="tr-TR" sz="1600" b="0">
                    <a:latin typeface="Times New Roman" pitchFamily="18" charset="0"/>
                    <a:cs typeface="Times New Roman" pitchFamily="18" charset="0"/>
                  </a:endParaRPr>
                </a:p>
                <a:p>
                  <a:pPr eaLnBrk="0" hangingPunct="0">
                    <a:tabLst>
                      <a:tab pos="298450" algn="l"/>
                    </a:tabLst>
                  </a:pPr>
                  <a:endParaRPr lang="tr-TR" sz="1600" b="0"/>
                </a:p>
              </p:txBody>
            </p:sp>
            <p:sp>
              <p:nvSpPr>
                <p:cNvPr id="39952" name="Rectangle 28"/>
                <p:cNvSpPr>
                  <a:spLocks noChangeArrowheads="1"/>
                </p:cNvSpPr>
                <p:nvPr/>
              </p:nvSpPr>
              <p:spPr bwMode="auto">
                <a:xfrm>
                  <a:off x="0" y="2304"/>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sp>
          <p:nvSpPr>
            <p:cNvPr id="39943" name="Rectangle 29"/>
            <p:cNvSpPr>
              <a:spLocks noChangeArrowheads="1"/>
            </p:cNvSpPr>
            <p:nvPr/>
          </p:nvSpPr>
          <p:spPr bwMode="auto">
            <a:xfrm>
              <a:off x="-3" y="-3"/>
              <a:ext cx="2995" cy="2694"/>
            </a:xfrm>
            <a:prstGeom prst="rect">
              <a:avLst/>
            </a:prstGeom>
            <a:noFill/>
            <a:ln w="9525" cap="sq">
              <a:noFill/>
              <a:miter lim="800000"/>
              <a:headEnd type="none" w="sm" len="sm"/>
              <a:tailEnd type="none" w="sm" len="sm"/>
            </a:ln>
          </p:spPr>
          <p:txBody>
            <a:bodyPr wrap="none">
              <a:spAutoFit/>
            </a:bodyPr>
            <a:lstStyle/>
            <a:p>
              <a:endParaRPr lang="tr-TR"/>
            </a:p>
          </p:txBody>
        </p:sp>
      </p:grpSp>
      <p:sp>
        <p:nvSpPr>
          <p:cNvPr id="39939" name="Text Box 30"/>
          <p:cNvSpPr txBox="1">
            <a:spLocks noChangeArrowheads="1"/>
          </p:cNvSpPr>
          <p:nvPr/>
        </p:nvSpPr>
        <p:spPr bwMode="auto">
          <a:xfrm>
            <a:off x="685800" y="182563"/>
            <a:ext cx="1295400" cy="304800"/>
          </a:xfrm>
          <a:prstGeom prst="rect">
            <a:avLst/>
          </a:prstGeom>
          <a:noFill/>
          <a:ln w="9525">
            <a:noFill/>
            <a:miter lim="800000"/>
            <a:headEnd/>
            <a:tailEnd/>
          </a:ln>
        </p:spPr>
        <p:txBody>
          <a:bodyPr>
            <a:spAutoFit/>
          </a:bodyPr>
          <a:lstStyle/>
          <a:p>
            <a:pPr algn="l">
              <a:spcBef>
                <a:spcPct val="50000"/>
              </a:spcBef>
            </a:pPr>
            <a:endParaRPr lang="en-US" sz="1400" b="0">
              <a:latin typeface="Arial Black" pitchFamily="34" charset="0"/>
            </a:endParaRPr>
          </a:p>
        </p:txBody>
      </p:sp>
      <p:sp>
        <p:nvSpPr>
          <p:cNvPr id="39940" name="Rectangle 33"/>
          <p:cNvSpPr>
            <a:spLocks noChangeArrowheads="1"/>
          </p:cNvSpPr>
          <p:nvPr/>
        </p:nvSpPr>
        <p:spPr bwMode="auto">
          <a:xfrm>
            <a:off x="179388" y="836613"/>
            <a:ext cx="8785225" cy="5373779"/>
          </a:xfrm>
          <a:prstGeom prst="rect">
            <a:avLst/>
          </a:prstGeom>
          <a:noFill/>
          <a:ln w="9525">
            <a:noFill/>
            <a:miter lim="800000"/>
            <a:headEnd/>
            <a:tailEnd/>
          </a:ln>
        </p:spPr>
        <p:txBody>
          <a:bodyPr>
            <a:spAutoFit/>
          </a:bodyPr>
          <a:lstStyle/>
          <a:p>
            <a:pPr defTabSz="533400"/>
            <a:r>
              <a:rPr lang="tr-TR" sz="2000" dirty="0">
                <a:solidFill>
                  <a:srgbClr val="CC3300"/>
                </a:solidFill>
                <a:cs typeface="Arial" pitchFamily="34" charset="0"/>
              </a:rPr>
              <a:t>	</a:t>
            </a:r>
            <a:r>
              <a:rPr lang="tr-TR" sz="1600" dirty="0">
                <a:solidFill>
                  <a:srgbClr val="00B0F0"/>
                </a:solidFill>
                <a:cs typeface="Arial" pitchFamily="34" charset="0"/>
              </a:rPr>
              <a:t>4- ÖZEL EĞİTİM VE SAĞLIKGİDERLERİ</a:t>
            </a:r>
          </a:p>
          <a:p>
            <a:pPr defTabSz="533400"/>
            <a:endParaRPr lang="tr-TR" sz="1600" dirty="0">
              <a:solidFill>
                <a:srgbClr val="CC3300"/>
              </a:solidFill>
              <a:cs typeface="Arial" pitchFamily="34" charset="0"/>
            </a:endParaRPr>
          </a:p>
          <a:p>
            <a:pPr defTabSz="533400">
              <a:lnSpc>
                <a:spcPct val="120000"/>
              </a:lnSpc>
            </a:pPr>
            <a:r>
              <a:rPr lang="tr-TR" sz="1600" dirty="0">
                <a:cs typeface="Arial" pitchFamily="34" charset="0"/>
              </a:rPr>
              <a:t>Mükellefin kendisi, eşi ve </a:t>
            </a:r>
            <a:r>
              <a:rPr lang="tr-TR" sz="1600" u="sng" dirty="0">
                <a:cs typeface="Arial" pitchFamily="34" charset="0"/>
              </a:rPr>
              <a:t>küçük çocuklarına</a:t>
            </a:r>
            <a:r>
              <a:rPr lang="tr-TR" sz="1600" dirty="0">
                <a:cs typeface="Arial" pitchFamily="34" charset="0"/>
              </a:rPr>
              <a:t> için yaptığı eğitim ve sağlık harcamaları aşağıdaki şartlarla beyannamede indirim konusu yapılabilir.</a:t>
            </a:r>
          </a:p>
          <a:p>
            <a:pPr defTabSz="533400">
              <a:lnSpc>
                <a:spcPct val="120000"/>
              </a:lnSpc>
            </a:pPr>
            <a:endParaRPr lang="tr-TR" sz="1600" dirty="0">
              <a:cs typeface="Arial" pitchFamily="34" charset="0"/>
            </a:endParaRPr>
          </a:p>
          <a:p>
            <a:pPr defTabSz="533400">
              <a:lnSpc>
                <a:spcPct val="120000"/>
              </a:lnSpc>
              <a:buFont typeface="Wingdings" pitchFamily="2" charset="2"/>
              <a:buAutoNum type="arabicPeriod"/>
            </a:pPr>
            <a:r>
              <a:rPr lang="tr-TR" sz="1600" u="sng" dirty="0">
                <a:cs typeface="Arial" pitchFamily="34" charset="0"/>
              </a:rPr>
              <a:t>Beyan edilen gelirin</a:t>
            </a:r>
            <a:r>
              <a:rPr lang="tr-TR" sz="1600" dirty="0">
                <a:cs typeface="Arial" pitchFamily="34" charset="0"/>
              </a:rPr>
              <a:t> </a:t>
            </a:r>
            <a:r>
              <a:rPr lang="tr-TR" sz="1600" dirty="0">
                <a:solidFill>
                  <a:srgbClr val="00B0F0"/>
                </a:solidFill>
                <a:cs typeface="Arial" pitchFamily="34" charset="0"/>
              </a:rPr>
              <a:t>% 10'</a:t>
            </a:r>
            <a:r>
              <a:rPr lang="tr-TR" sz="1600" dirty="0">
                <a:cs typeface="Arial" pitchFamily="34" charset="0"/>
              </a:rPr>
              <a:t>unu </a:t>
            </a:r>
            <a:r>
              <a:rPr lang="tr-TR" sz="1600" dirty="0">
                <a:solidFill>
                  <a:srgbClr val="00B0F0"/>
                </a:solidFill>
                <a:cs typeface="Arial" pitchFamily="34" charset="0"/>
              </a:rPr>
              <a:t>aşmaması, </a:t>
            </a:r>
          </a:p>
          <a:p>
            <a:pPr defTabSz="533400">
              <a:lnSpc>
                <a:spcPct val="120000"/>
              </a:lnSpc>
              <a:buFont typeface="Wingdings" pitchFamily="2" charset="2"/>
              <a:buAutoNum type="arabicPeriod"/>
            </a:pPr>
            <a:endParaRPr lang="tr-TR" sz="1600" dirty="0">
              <a:cs typeface="Arial" pitchFamily="34" charset="0"/>
            </a:endParaRPr>
          </a:p>
          <a:p>
            <a:pPr defTabSz="533400">
              <a:lnSpc>
                <a:spcPct val="120000"/>
              </a:lnSpc>
              <a:buFont typeface="Wingdings" pitchFamily="2" charset="2"/>
              <a:buAutoNum type="arabicPeriod"/>
            </a:pPr>
            <a:r>
              <a:rPr lang="tr-TR" sz="1600" dirty="0">
                <a:cs typeface="Arial" pitchFamily="34" charset="0"/>
              </a:rPr>
              <a:t>Türkiye'de yapılması ve </a:t>
            </a:r>
          </a:p>
          <a:p>
            <a:pPr defTabSz="533400">
              <a:lnSpc>
                <a:spcPct val="120000"/>
              </a:lnSpc>
            </a:pPr>
            <a:endParaRPr lang="tr-TR" sz="1600" dirty="0">
              <a:cs typeface="Arial" pitchFamily="34" charset="0"/>
            </a:endParaRPr>
          </a:p>
          <a:p>
            <a:pPr defTabSz="533400">
              <a:lnSpc>
                <a:spcPct val="120000"/>
              </a:lnSpc>
            </a:pPr>
            <a:r>
              <a:rPr lang="tr-TR" sz="1600" u="sng" dirty="0">
                <a:cs typeface="Arial" pitchFamily="34" charset="0"/>
              </a:rPr>
              <a:t>3. Gelir veya kurumlar vergisi mükellefiyeti bulunan gerçek veya tüzel kişilerden </a:t>
            </a:r>
            <a:r>
              <a:rPr lang="tr-TR" sz="1600" dirty="0">
                <a:cs typeface="Arial" pitchFamily="34" charset="0"/>
              </a:rPr>
              <a:t>alınacak </a:t>
            </a:r>
            <a:r>
              <a:rPr lang="tr-TR" sz="1600" dirty="0">
                <a:solidFill>
                  <a:srgbClr val="00B0F0"/>
                </a:solidFill>
                <a:cs typeface="Arial" pitchFamily="34" charset="0"/>
              </a:rPr>
              <a:t>belgelerle tevsik edilmesi</a:t>
            </a:r>
            <a:r>
              <a:rPr lang="tr-TR" sz="1600" dirty="0" smtClean="0">
                <a:solidFill>
                  <a:srgbClr val="00B0F0"/>
                </a:solidFill>
                <a:cs typeface="Arial" pitchFamily="34" charset="0"/>
              </a:rPr>
              <a:t>.</a:t>
            </a:r>
          </a:p>
          <a:p>
            <a:pPr defTabSz="533400">
              <a:lnSpc>
                <a:spcPct val="120000"/>
              </a:lnSpc>
            </a:pPr>
            <a:endParaRPr lang="tr-TR" sz="1600" dirty="0" smtClean="0">
              <a:ea typeface="Times New Roman" panose="02020603050405020304" pitchFamily="18" charset="0"/>
              <a:cs typeface="Arial" pitchFamily="34" charset="0"/>
            </a:endParaRPr>
          </a:p>
          <a:p>
            <a:pPr defTabSz="533400">
              <a:lnSpc>
                <a:spcPct val="120000"/>
              </a:lnSpc>
            </a:pPr>
            <a:r>
              <a:rPr lang="tr-TR" sz="1600" dirty="0" smtClean="0">
                <a:ea typeface="Times New Roman" panose="02020603050405020304" pitchFamily="18" charset="0"/>
                <a:cs typeface="Arial" pitchFamily="34" charset="0"/>
              </a:rPr>
              <a:t>85 </a:t>
            </a:r>
            <a:r>
              <a:rPr lang="tr-TR" sz="1600" dirty="0" err="1" smtClean="0">
                <a:ea typeface="Times New Roman" panose="02020603050405020304" pitchFamily="18" charset="0"/>
                <a:cs typeface="Arial" pitchFamily="34" charset="0"/>
              </a:rPr>
              <a:t>no’lu</a:t>
            </a:r>
            <a:r>
              <a:rPr lang="tr-TR" sz="1600" dirty="0" smtClean="0">
                <a:ea typeface="Times New Roman" panose="02020603050405020304" pitchFamily="18" charset="0"/>
                <a:cs typeface="Arial" pitchFamily="34" charset="0"/>
              </a:rPr>
              <a:t> Gelir Vergisi Sirkülerinde; </a:t>
            </a:r>
            <a:r>
              <a:rPr lang="tr-TR" sz="1600" dirty="0" smtClean="0">
                <a:solidFill>
                  <a:srgbClr val="00B0F0"/>
                </a:solidFill>
                <a:ea typeface="Times New Roman" panose="02020603050405020304" pitchFamily="18" charset="0"/>
                <a:cs typeface="Arial" pitchFamily="34" charset="0"/>
              </a:rPr>
              <a:t>"Çocuk" </a:t>
            </a:r>
            <a:r>
              <a:rPr lang="tr-TR" sz="1600" dirty="0" smtClean="0">
                <a:ea typeface="Times New Roman" panose="02020603050405020304" pitchFamily="18" charset="0"/>
                <a:cs typeface="Arial" pitchFamily="34" charset="0"/>
              </a:rPr>
              <a:t>veya </a:t>
            </a:r>
            <a:r>
              <a:rPr lang="tr-TR" sz="1600" dirty="0" smtClean="0">
                <a:solidFill>
                  <a:srgbClr val="00B0F0"/>
                </a:solidFill>
                <a:ea typeface="Times New Roman" panose="02020603050405020304" pitchFamily="18" charset="0"/>
                <a:cs typeface="Arial" pitchFamily="34" charset="0"/>
              </a:rPr>
              <a:t>"küçük çocuk" </a:t>
            </a:r>
            <a:r>
              <a:rPr lang="tr-TR" sz="1600" dirty="0" smtClean="0">
                <a:ea typeface="Times New Roman" panose="02020603050405020304" pitchFamily="18" charset="0"/>
                <a:cs typeface="Arial" pitchFamily="34" charset="0"/>
              </a:rPr>
              <a:t>tabiri, mükellefle birlikte oturan veya mükellef tarafından bakılan </a:t>
            </a:r>
            <a:r>
              <a:rPr lang="tr-TR" sz="1400" i="1" dirty="0" smtClean="0">
                <a:ea typeface="Times New Roman" panose="02020603050405020304" pitchFamily="18" charset="0"/>
                <a:cs typeface="Arial" pitchFamily="34" charset="0"/>
              </a:rPr>
              <a:t>(nafaka verilenler, evlat edinilenler ile ana veya babasını kaybetmiş torunlardan mükellefle birlikte oturanlar dâhil)</a:t>
            </a:r>
            <a:r>
              <a:rPr lang="tr-TR" sz="1600" i="1" dirty="0" smtClean="0">
                <a:ea typeface="Times New Roman" panose="02020603050405020304" pitchFamily="18" charset="0"/>
                <a:cs typeface="Arial" pitchFamily="34" charset="0"/>
              </a:rPr>
              <a:t> </a:t>
            </a:r>
            <a:r>
              <a:rPr lang="tr-TR" sz="1600" dirty="0" smtClean="0">
                <a:ea typeface="Times New Roman" panose="02020603050405020304" pitchFamily="18" charset="0"/>
                <a:cs typeface="Arial" pitchFamily="34" charset="0"/>
              </a:rPr>
              <a:t>18 yaşını veya tahsilde olup 25 yaşını doldurmamış çocukları, "eş" tabiri ise, aralarında yasal evlilik bağı bulunan kişileri ifade eder.  </a:t>
            </a:r>
          </a:p>
          <a:p>
            <a:pPr defTabSz="533400">
              <a:lnSpc>
                <a:spcPct val="120000"/>
              </a:lnSpc>
            </a:pPr>
            <a:endParaRPr lang="tr-TR" sz="1600" dirty="0">
              <a:solidFill>
                <a:srgbClr val="00B0F0"/>
              </a:solidFill>
              <a:cs typeface="Arial" pitchFamily="34" charset="0"/>
            </a:endParaRPr>
          </a:p>
        </p:txBody>
      </p:sp>
      <p:sp>
        <p:nvSpPr>
          <p:cNvPr id="65541" name="31 Slayt Numarası Yer Tutucusu"/>
          <p:cNvSpPr>
            <a:spLocks noGrp="1"/>
          </p:cNvSpPr>
          <p:nvPr>
            <p:ph type="sldNum" sz="quarter" idx="12"/>
          </p:nvPr>
        </p:nvSpPr>
        <p:spPr/>
        <p:txBody>
          <a:bodyPr/>
          <a:lstStyle/>
          <a:p>
            <a:pPr>
              <a:defRPr/>
            </a:pPr>
            <a:fld id="{655DDB1E-2F68-47E7-A49F-16F5EF96E0F3}" type="slidenum">
              <a:rPr lang="tr-TR"/>
              <a:pPr>
                <a:defRPr/>
              </a:pPr>
              <a:t>26</a:t>
            </a:fld>
            <a:endParaRPr lang="tr-TR"/>
          </a:p>
        </p:txBody>
      </p:sp>
    </p:spTree>
  </p:cSld>
  <p:clrMapOvr>
    <a:masterClrMapping/>
  </p:clrMapOvr>
  <p:transition>
    <p:cover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6562" name="2 Slayt Numarası Yer Tutucusu"/>
          <p:cNvSpPr>
            <a:spLocks noGrp="1"/>
          </p:cNvSpPr>
          <p:nvPr>
            <p:ph type="sldNum" sz="quarter" idx="12"/>
          </p:nvPr>
        </p:nvSpPr>
        <p:spPr/>
        <p:txBody>
          <a:bodyPr/>
          <a:lstStyle/>
          <a:p>
            <a:pPr>
              <a:defRPr/>
            </a:pPr>
            <a:fld id="{D05B3F51-46D3-47AC-9239-094BD6914E0E}" type="slidenum">
              <a:rPr lang="tr-TR"/>
              <a:pPr>
                <a:defRPr/>
              </a:pPr>
              <a:t>27</a:t>
            </a:fld>
            <a:endParaRPr lang="tr-TR"/>
          </a:p>
        </p:txBody>
      </p:sp>
      <p:grpSp>
        <p:nvGrpSpPr>
          <p:cNvPr id="40963" name="Group 7"/>
          <p:cNvGrpSpPr>
            <a:grpSpLocks/>
          </p:cNvGrpSpPr>
          <p:nvPr/>
        </p:nvGrpSpPr>
        <p:grpSpPr bwMode="auto">
          <a:xfrm>
            <a:off x="1219200" y="1295400"/>
            <a:ext cx="7086600" cy="4276725"/>
            <a:chOff x="-3" y="-3"/>
            <a:chExt cx="2995" cy="2694"/>
          </a:xfrm>
        </p:grpSpPr>
        <p:grpSp>
          <p:nvGrpSpPr>
            <p:cNvPr id="40966" name="Group 8"/>
            <p:cNvGrpSpPr>
              <a:grpSpLocks/>
            </p:cNvGrpSpPr>
            <p:nvPr/>
          </p:nvGrpSpPr>
          <p:grpSpPr bwMode="auto">
            <a:xfrm>
              <a:off x="0" y="0"/>
              <a:ext cx="2989" cy="2688"/>
              <a:chOff x="0" y="0"/>
              <a:chExt cx="2989" cy="2688"/>
            </a:xfrm>
          </p:grpSpPr>
          <p:grpSp>
            <p:nvGrpSpPr>
              <p:cNvPr id="40968" name="Group 9"/>
              <p:cNvGrpSpPr>
                <a:grpSpLocks/>
              </p:cNvGrpSpPr>
              <p:nvPr/>
            </p:nvGrpSpPr>
            <p:grpSpPr bwMode="auto">
              <a:xfrm>
                <a:off x="0" y="0"/>
                <a:ext cx="2989" cy="384"/>
                <a:chOff x="0" y="0"/>
                <a:chExt cx="2989" cy="384"/>
              </a:xfrm>
            </p:grpSpPr>
            <p:sp>
              <p:nvSpPr>
                <p:cNvPr id="40987" name="Rectangle 10"/>
                <p:cNvSpPr>
                  <a:spLocks noChangeArrowheads="1"/>
                </p:cNvSpPr>
                <p:nvPr/>
              </p:nvSpPr>
              <p:spPr bwMode="auto">
                <a:xfrm>
                  <a:off x="43" y="0"/>
                  <a:ext cx="2903" cy="384"/>
                </a:xfrm>
                <a:prstGeom prst="rect">
                  <a:avLst/>
                </a:prstGeom>
                <a:noFill/>
                <a:ln w="12700" cap="sq">
                  <a:noFill/>
                  <a:miter lim="800000"/>
                  <a:headEnd type="none" w="sm" len="sm"/>
                  <a:tailEnd type="none" w="sm" len="sm"/>
                </a:ln>
              </p:spPr>
              <p:txBody>
                <a:bodyPr/>
                <a:lstStyle/>
                <a:p>
                  <a:pPr eaLnBrk="0" hangingPunct="0"/>
                  <a:endParaRPr lang="en-US" sz="2000" b="0"/>
                </a:p>
              </p:txBody>
            </p:sp>
            <p:sp>
              <p:nvSpPr>
                <p:cNvPr id="40988" name="Rectangle 11"/>
                <p:cNvSpPr>
                  <a:spLocks noChangeArrowheads="1"/>
                </p:cNvSpPr>
                <p:nvPr/>
              </p:nvSpPr>
              <p:spPr bwMode="auto">
                <a:xfrm>
                  <a:off x="0" y="0"/>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40969" name="Group 12"/>
              <p:cNvGrpSpPr>
                <a:grpSpLocks/>
              </p:cNvGrpSpPr>
              <p:nvPr/>
            </p:nvGrpSpPr>
            <p:grpSpPr bwMode="auto">
              <a:xfrm>
                <a:off x="0" y="384"/>
                <a:ext cx="2989" cy="384"/>
                <a:chOff x="0" y="384"/>
                <a:chExt cx="2989" cy="384"/>
              </a:xfrm>
            </p:grpSpPr>
            <p:sp>
              <p:nvSpPr>
                <p:cNvPr id="40985" name="Rectangle 13"/>
                <p:cNvSpPr>
                  <a:spLocks noChangeArrowheads="1"/>
                </p:cNvSpPr>
                <p:nvPr/>
              </p:nvSpPr>
              <p:spPr bwMode="auto">
                <a:xfrm>
                  <a:off x="43" y="384"/>
                  <a:ext cx="2903" cy="384"/>
                </a:xfrm>
                <a:prstGeom prst="rect">
                  <a:avLst/>
                </a:prstGeom>
                <a:noFill/>
                <a:ln w="12700" cap="sq">
                  <a:noFill/>
                  <a:miter lim="800000"/>
                  <a:headEnd type="none" w="sm" len="sm"/>
                  <a:tailEnd type="none" w="sm" len="sm"/>
                </a:ln>
              </p:spPr>
              <p:txBody>
                <a:bodyPr/>
                <a:lstStyle/>
                <a:p>
                  <a:pPr>
                    <a:tabLst>
                      <a:tab pos="209550" algn="l"/>
                    </a:tabLst>
                  </a:pPr>
                  <a:endParaRPr lang="en-US" sz="2400" b="0"/>
                </a:p>
              </p:txBody>
            </p:sp>
            <p:sp>
              <p:nvSpPr>
                <p:cNvPr id="40986" name="Rectangle 14"/>
                <p:cNvSpPr>
                  <a:spLocks noChangeArrowheads="1"/>
                </p:cNvSpPr>
                <p:nvPr/>
              </p:nvSpPr>
              <p:spPr bwMode="auto">
                <a:xfrm>
                  <a:off x="0" y="384"/>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40970" name="Group 15"/>
              <p:cNvGrpSpPr>
                <a:grpSpLocks/>
              </p:cNvGrpSpPr>
              <p:nvPr/>
            </p:nvGrpSpPr>
            <p:grpSpPr bwMode="auto">
              <a:xfrm>
                <a:off x="0" y="768"/>
                <a:ext cx="2989" cy="384"/>
                <a:chOff x="0" y="768"/>
                <a:chExt cx="2989" cy="384"/>
              </a:xfrm>
            </p:grpSpPr>
            <p:sp>
              <p:nvSpPr>
                <p:cNvPr id="40983" name="Rectangle 16"/>
                <p:cNvSpPr>
                  <a:spLocks noChangeArrowheads="1"/>
                </p:cNvSpPr>
                <p:nvPr/>
              </p:nvSpPr>
              <p:spPr bwMode="auto">
                <a:xfrm>
                  <a:off x="43" y="768"/>
                  <a:ext cx="2903" cy="384"/>
                </a:xfrm>
                <a:prstGeom prst="rect">
                  <a:avLst/>
                </a:prstGeom>
                <a:noFill/>
                <a:ln w="12700" cap="sq">
                  <a:noFill/>
                  <a:miter lim="800000"/>
                  <a:headEnd type="none" w="sm" len="sm"/>
                  <a:tailEnd type="none" w="sm" len="sm"/>
                </a:ln>
              </p:spPr>
              <p:txBody>
                <a:bodyPr/>
                <a:lstStyle/>
                <a:p>
                  <a:pPr marL="292100" indent="-292100" eaLnBrk="0" hangingPunct="0">
                    <a:tabLst>
                      <a:tab pos="292100" algn="l"/>
                      <a:tab pos="298450" algn="l"/>
                    </a:tabLst>
                  </a:pPr>
                  <a:endParaRPr lang="en-US" sz="1600" b="0"/>
                </a:p>
              </p:txBody>
            </p:sp>
            <p:sp>
              <p:nvSpPr>
                <p:cNvPr id="40984" name="Rectangle 17"/>
                <p:cNvSpPr>
                  <a:spLocks noChangeArrowheads="1"/>
                </p:cNvSpPr>
                <p:nvPr/>
              </p:nvSpPr>
              <p:spPr bwMode="auto">
                <a:xfrm>
                  <a:off x="0" y="768"/>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40971" name="Group 18"/>
              <p:cNvGrpSpPr>
                <a:grpSpLocks/>
              </p:cNvGrpSpPr>
              <p:nvPr/>
            </p:nvGrpSpPr>
            <p:grpSpPr bwMode="auto">
              <a:xfrm>
                <a:off x="0" y="1152"/>
                <a:ext cx="2989" cy="384"/>
                <a:chOff x="0" y="1152"/>
                <a:chExt cx="2989" cy="384"/>
              </a:xfrm>
            </p:grpSpPr>
            <p:sp>
              <p:nvSpPr>
                <p:cNvPr id="40981" name="Rectangle 19"/>
                <p:cNvSpPr>
                  <a:spLocks noChangeArrowheads="1"/>
                </p:cNvSpPr>
                <p:nvPr/>
              </p:nvSpPr>
              <p:spPr bwMode="auto">
                <a:xfrm>
                  <a:off x="43" y="1152"/>
                  <a:ext cx="2903" cy="384"/>
                </a:xfrm>
                <a:prstGeom prst="rect">
                  <a:avLst/>
                </a:prstGeom>
                <a:noFill/>
                <a:ln w="12700" cap="sq">
                  <a:noFill/>
                  <a:miter lim="800000"/>
                  <a:headEnd type="none" w="sm" len="sm"/>
                  <a:tailEnd type="none" w="sm" len="sm"/>
                </a:ln>
              </p:spPr>
              <p:txBody>
                <a:bodyPr/>
                <a:lstStyle/>
                <a:p>
                  <a:pPr eaLnBrk="0" hangingPunct="0">
                    <a:tabLst>
                      <a:tab pos="298450" algn="l"/>
                    </a:tabLst>
                  </a:pPr>
                  <a:endParaRPr lang="en-US" sz="1600" b="0"/>
                </a:p>
              </p:txBody>
            </p:sp>
            <p:sp>
              <p:nvSpPr>
                <p:cNvPr id="40982" name="Rectangle 20"/>
                <p:cNvSpPr>
                  <a:spLocks noChangeArrowheads="1"/>
                </p:cNvSpPr>
                <p:nvPr/>
              </p:nvSpPr>
              <p:spPr bwMode="auto">
                <a:xfrm>
                  <a:off x="0" y="1152"/>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40972" name="Group 21"/>
              <p:cNvGrpSpPr>
                <a:grpSpLocks/>
              </p:cNvGrpSpPr>
              <p:nvPr/>
            </p:nvGrpSpPr>
            <p:grpSpPr bwMode="auto">
              <a:xfrm>
                <a:off x="0" y="1536"/>
                <a:ext cx="2989" cy="384"/>
                <a:chOff x="0" y="1536"/>
                <a:chExt cx="2989" cy="384"/>
              </a:xfrm>
            </p:grpSpPr>
            <p:sp>
              <p:nvSpPr>
                <p:cNvPr id="40979" name="Rectangle 22"/>
                <p:cNvSpPr>
                  <a:spLocks noChangeArrowheads="1"/>
                </p:cNvSpPr>
                <p:nvPr/>
              </p:nvSpPr>
              <p:spPr bwMode="auto">
                <a:xfrm>
                  <a:off x="43" y="1536"/>
                  <a:ext cx="2903" cy="384"/>
                </a:xfrm>
                <a:prstGeom prst="rect">
                  <a:avLst/>
                </a:prstGeom>
                <a:noFill/>
                <a:ln w="12700" cap="sq">
                  <a:noFill/>
                  <a:miter lim="800000"/>
                  <a:headEnd type="none" w="sm" len="sm"/>
                  <a:tailEnd type="none" w="sm" len="sm"/>
                </a:ln>
              </p:spPr>
              <p:txBody>
                <a:bodyPr/>
                <a:lstStyle/>
                <a:p>
                  <a:pPr algn="l">
                    <a:tabLst>
                      <a:tab pos="298450" algn="l"/>
                    </a:tabLst>
                  </a:pPr>
                  <a:r>
                    <a:rPr lang="tr-TR" sz="1600"/>
                    <a:t>	</a:t>
                  </a:r>
                  <a:endParaRPr lang="tr-TR" sz="1600" b="0"/>
                </a:p>
              </p:txBody>
            </p:sp>
            <p:sp>
              <p:nvSpPr>
                <p:cNvPr id="40980" name="Rectangle 23"/>
                <p:cNvSpPr>
                  <a:spLocks noChangeArrowheads="1"/>
                </p:cNvSpPr>
                <p:nvPr/>
              </p:nvSpPr>
              <p:spPr bwMode="auto">
                <a:xfrm>
                  <a:off x="0" y="1536"/>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40973" name="Group 24"/>
              <p:cNvGrpSpPr>
                <a:grpSpLocks/>
              </p:cNvGrpSpPr>
              <p:nvPr/>
            </p:nvGrpSpPr>
            <p:grpSpPr bwMode="auto">
              <a:xfrm>
                <a:off x="0" y="1920"/>
                <a:ext cx="2989" cy="384"/>
                <a:chOff x="0" y="1920"/>
                <a:chExt cx="2989" cy="384"/>
              </a:xfrm>
            </p:grpSpPr>
            <p:sp>
              <p:nvSpPr>
                <p:cNvPr id="40977" name="Rectangle 25"/>
                <p:cNvSpPr>
                  <a:spLocks noChangeArrowheads="1"/>
                </p:cNvSpPr>
                <p:nvPr/>
              </p:nvSpPr>
              <p:spPr bwMode="auto">
                <a:xfrm>
                  <a:off x="43" y="1920"/>
                  <a:ext cx="2903" cy="384"/>
                </a:xfrm>
                <a:prstGeom prst="rect">
                  <a:avLst/>
                </a:prstGeom>
                <a:noFill/>
                <a:ln w="12700" cap="sq">
                  <a:noFill/>
                  <a:miter lim="800000"/>
                  <a:headEnd type="none" w="sm" len="sm"/>
                  <a:tailEnd type="none" w="sm" len="sm"/>
                </a:ln>
              </p:spPr>
              <p:txBody>
                <a:bodyPr/>
                <a:lstStyle/>
                <a:p>
                  <a:pPr eaLnBrk="0" hangingPunct="0">
                    <a:tabLst>
                      <a:tab pos="298450" algn="l"/>
                    </a:tabLst>
                  </a:pPr>
                  <a:endParaRPr lang="en-US" sz="2400" b="0"/>
                </a:p>
              </p:txBody>
            </p:sp>
            <p:sp>
              <p:nvSpPr>
                <p:cNvPr id="40978" name="Rectangle 26"/>
                <p:cNvSpPr>
                  <a:spLocks noChangeArrowheads="1"/>
                </p:cNvSpPr>
                <p:nvPr/>
              </p:nvSpPr>
              <p:spPr bwMode="auto">
                <a:xfrm>
                  <a:off x="0" y="1920"/>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40974" name="Group 27"/>
              <p:cNvGrpSpPr>
                <a:grpSpLocks/>
              </p:cNvGrpSpPr>
              <p:nvPr/>
            </p:nvGrpSpPr>
            <p:grpSpPr bwMode="auto">
              <a:xfrm>
                <a:off x="0" y="2304"/>
                <a:ext cx="2989" cy="384"/>
                <a:chOff x="0" y="2304"/>
                <a:chExt cx="2989" cy="384"/>
              </a:xfrm>
            </p:grpSpPr>
            <p:sp>
              <p:nvSpPr>
                <p:cNvPr id="40975" name="Rectangle 28"/>
                <p:cNvSpPr>
                  <a:spLocks noChangeArrowheads="1"/>
                </p:cNvSpPr>
                <p:nvPr/>
              </p:nvSpPr>
              <p:spPr bwMode="auto">
                <a:xfrm>
                  <a:off x="43" y="2304"/>
                  <a:ext cx="2903" cy="384"/>
                </a:xfrm>
                <a:prstGeom prst="rect">
                  <a:avLst/>
                </a:prstGeom>
                <a:noFill/>
                <a:ln w="12700" cap="sq">
                  <a:noFill/>
                  <a:miter lim="800000"/>
                  <a:headEnd type="none" w="sm" len="sm"/>
                  <a:tailEnd type="none" w="sm" len="sm"/>
                </a:ln>
              </p:spPr>
              <p:txBody>
                <a:bodyPr/>
                <a:lstStyle/>
                <a:p>
                  <a:pPr>
                    <a:tabLst>
                      <a:tab pos="298450" algn="l"/>
                    </a:tabLst>
                  </a:pPr>
                  <a:endParaRPr lang="tr-TR" sz="1600" b="0">
                    <a:latin typeface="Times New Roman" pitchFamily="18" charset="0"/>
                    <a:cs typeface="Times New Roman" pitchFamily="18" charset="0"/>
                  </a:endParaRPr>
                </a:p>
                <a:p>
                  <a:pPr eaLnBrk="0" hangingPunct="0">
                    <a:tabLst>
                      <a:tab pos="298450" algn="l"/>
                    </a:tabLst>
                  </a:pPr>
                  <a:endParaRPr lang="tr-TR" sz="1600" b="0"/>
                </a:p>
              </p:txBody>
            </p:sp>
            <p:sp>
              <p:nvSpPr>
                <p:cNvPr id="40976" name="Rectangle 29"/>
                <p:cNvSpPr>
                  <a:spLocks noChangeArrowheads="1"/>
                </p:cNvSpPr>
                <p:nvPr/>
              </p:nvSpPr>
              <p:spPr bwMode="auto">
                <a:xfrm>
                  <a:off x="0" y="2304"/>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sp>
          <p:nvSpPr>
            <p:cNvPr id="40967" name="Rectangle 30"/>
            <p:cNvSpPr>
              <a:spLocks noChangeArrowheads="1"/>
            </p:cNvSpPr>
            <p:nvPr/>
          </p:nvSpPr>
          <p:spPr bwMode="auto">
            <a:xfrm>
              <a:off x="-3" y="-3"/>
              <a:ext cx="2995" cy="2694"/>
            </a:xfrm>
            <a:prstGeom prst="rect">
              <a:avLst/>
            </a:prstGeom>
            <a:noFill/>
            <a:ln w="9525" cap="sq">
              <a:noFill/>
              <a:miter lim="800000"/>
              <a:headEnd type="none" w="sm" len="sm"/>
              <a:tailEnd type="none" w="sm" len="sm"/>
            </a:ln>
          </p:spPr>
          <p:txBody>
            <a:bodyPr wrap="none">
              <a:spAutoFit/>
            </a:bodyPr>
            <a:lstStyle/>
            <a:p>
              <a:endParaRPr lang="tr-TR"/>
            </a:p>
          </p:txBody>
        </p:sp>
      </p:grpSp>
      <p:sp>
        <p:nvSpPr>
          <p:cNvPr id="40964" name="Text Box 31"/>
          <p:cNvSpPr txBox="1">
            <a:spLocks noChangeArrowheads="1"/>
          </p:cNvSpPr>
          <p:nvPr/>
        </p:nvSpPr>
        <p:spPr bwMode="auto">
          <a:xfrm>
            <a:off x="685800" y="182563"/>
            <a:ext cx="1295400" cy="304800"/>
          </a:xfrm>
          <a:prstGeom prst="rect">
            <a:avLst/>
          </a:prstGeom>
          <a:noFill/>
          <a:ln w="9525">
            <a:noFill/>
            <a:miter lim="800000"/>
            <a:headEnd/>
            <a:tailEnd/>
          </a:ln>
        </p:spPr>
        <p:txBody>
          <a:bodyPr>
            <a:spAutoFit/>
          </a:bodyPr>
          <a:lstStyle/>
          <a:p>
            <a:pPr algn="l">
              <a:spcBef>
                <a:spcPct val="50000"/>
              </a:spcBef>
            </a:pPr>
            <a:endParaRPr lang="en-US" sz="1400" b="0">
              <a:latin typeface="Arial Black" pitchFamily="34" charset="0"/>
            </a:endParaRPr>
          </a:p>
        </p:txBody>
      </p:sp>
      <p:sp>
        <p:nvSpPr>
          <p:cNvPr id="40965" name="Rectangle 1"/>
          <p:cNvSpPr>
            <a:spLocks noChangeArrowheads="1"/>
          </p:cNvSpPr>
          <p:nvPr/>
        </p:nvSpPr>
        <p:spPr bwMode="auto">
          <a:xfrm>
            <a:off x="0" y="476250"/>
            <a:ext cx="9036050" cy="6162675"/>
          </a:xfrm>
          <a:prstGeom prst="rect">
            <a:avLst/>
          </a:prstGeom>
          <a:noFill/>
          <a:ln w="9525" algn="ctr">
            <a:noFill/>
            <a:miter lim="800000"/>
            <a:headEnd/>
            <a:tailEnd/>
          </a:ln>
        </p:spPr>
        <p:txBody>
          <a:bodyPr lIns="449121" tIns="152352" bIns="38088" anchor="ctr">
            <a:spAutoFit/>
          </a:bodyPr>
          <a:lstStyle/>
          <a:p>
            <a:pPr>
              <a:buClr>
                <a:srgbClr val="FF0000"/>
              </a:buClr>
            </a:pPr>
            <a:r>
              <a:rPr lang="tr-TR" u="sng" dirty="0">
                <a:solidFill>
                  <a:srgbClr val="00B0F0"/>
                </a:solidFill>
                <a:cs typeface="Arial" pitchFamily="34" charset="0"/>
              </a:rPr>
              <a:t>ÖZEL EĞİTİM GİDERLERİ ( MUKTEZALAR )</a:t>
            </a:r>
          </a:p>
          <a:p>
            <a:pPr>
              <a:buClr>
                <a:srgbClr val="FF0000"/>
              </a:buClr>
            </a:pPr>
            <a:endParaRPr lang="tr-TR" sz="900" dirty="0">
              <a:cs typeface="Times New Roman" pitchFamily="18" charset="0"/>
            </a:endParaRPr>
          </a:p>
          <a:p>
            <a:pPr>
              <a:buClr>
                <a:srgbClr val="FF0000"/>
              </a:buClr>
              <a:buFont typeface="Wingdings" pitchFamily="2" charset="2"/>
              <a:buChar char="Ø"/>
            </a:pPr>
            <a:r>
              <a:rPr lang="tr-TR" sz="1600" dirty="0">
                <a:cs typeface="Times New Roman" pitchFamily="18" charset="0"/>
              </a:rPr>
              <a:t> </a:t>
            </a:r>
            <a:r>
              <a:rPr lang="tr-TR" sz="1600" dirty="0">
                <a:solidFill>
                  <a:srgbClr val="00B0F0"/>
                </a:solidFill>
                <a:cs typeface="Times New Roman" pitchFamily="18" charset="0"/>
              </a:rPr>
              <a:t>Okul forma ve ayakkabı harcamalarının</a:t>
            </a:r>
            <a:r>
              <a:rPr lang="tr-TR" sz="1600" dirty="0">
                <a:cs typeface="Times New Roman" pitchFamily="18" charset="0"/>
              </a:rPr>
              <a:t>, ilgili ilköğretim kurumu bünyesinde öğrencilerine kullanımı zorunlu kılınmış ihtiyaç kalemleri arasında olduğunun, </a:t>
            </a:r>
            <a:r>
              <a:rPr lang="tr-TR" sz="1600" u="sng" dirty="0">
                <a:solidFill>
                  <a:srgbClr val="00B0F0"/>
                </a:solidFill>
                <a:cs typeface="Times New Roman" pitchFamily="18" charset="0"/>
              </a:rPr>
              <a:t>anılan kurumdan alınan belge ile tevsik edilmesi halinde,</a:t>
            </a:r>
            <a:r>
              <a:rPr lang="tr-TR" sz="1600" dirty="0">
                <a:solidFill>
                  <a:srgbClr val="00B0F0"/>
                </a:solidFill>
                <a:cs typeface="Times New Roman" pitchFamily="18" charset="0"/>
              </a:rPr>
              <a:t> </a:t>
            </a:r>
            <a:r>
              <a:rPr lang="tr-TR" sz="1600" dirty="0">
                <a:cs typeface="Times New Roman" pitchFamily="18" charset="0"/>
              </a:rPr>
              <a:t>Gelir Vergisi Kanununun 89 uncu maddesinin (2) numaralı bendi çerçevesinde Yıllık Gelir Vergisi Beyannamesinde </a:t>
            </a:r>
            <a:r>
              <a:rPr lang="tr-TR" sz="1600" u="sng" dirty="0">
                <a:cs typeface="Times New Roman" pitchFamily="18" charset="0"/>
              </a:rPr>
              <a:t>indirim konusu yapılması mümkün bulunmaktadır.</a:t>
            </a:r>
            <a:r>
              <a:rPr lang="tr-TR" sz="1600" u="sng" dirty="0"/>
              <a:t> </a:t>
            </a:r>
            <a:r>
              <a:rPr lang="tr-TR" sz="1600" dirty="0">
                <a:solidFill>
                  <a:srgbClr val="00B0F0"/>
                </a:solidFill>
              </a:rPr>
              <a:t>(</a:t>
            </a:r>
            <a:r>
              <a:rPr lang="tr-TR" sz="1600" dirty="0">
                <a:solidFill>
                  <a:srgbClr val="00B0F0"/>
                </a:solidFill>
                <a:cs typeface="Times New Roman" pitchFamily="18" charset="0"/>
              </a:rPr>
              <a:t>İstanbul Vergi Dairesi Başkanlığı'nın 24.08.2011 tarih ve B.07.1.GİB.4.34.16.01-GVK 89-1398 sayılı </a:t>
            </a:r>
            <a:r>
              <a:rPr lang="tr-TR" sz="1600" dirty="0" err="1">
                <a:solidFill>
                  <a:srgbClr val="00B0F0"/>
                </a:solidFill>
                <a:cs typeface="Times New Roman" pitchFamily="18" charset="0"/>
              </a:rPr>
              <a:t>özelgesi</a:t>
            </a:r>
            <a:r>
              <a:rPr lang="tr-TR" sz="1600" dirty="0">
                <a:solidFill>
                  <a:srgbClr val="00B0F0"/>
                </a:solidFill>
                <a:cs typeface="Times New Roman" pitchFamily="18" charset="0"/>
              </a:rPr>
              <a:t>.)</a:t>
            </a:r>
            <a:endParaRPr lang="tr-TR" sz="1600" dirty="0">
              <a:solidFill>
                <a:srgbClr val="00B0F0"/>
              </a:solidFill>
            </a:endParaRPr>
          </a:p>
          <a:p>
            <a:pPr>
              <a:buClr>
                <a:srgbClr val="FF0000"/>
              </a:buClr>
            </a:pPr>
            <a:endParaRPr lang="tr-TR" sz="900" dirty="0"/>
          </a:p>
          <a:p>
            <a:pPr>
              <a:buClr>
                <a:srgbClr val="FF0000"/>
              </a:buClr>
              <a:buFont typeface="Wingdings" pitchFamily="2" charset="2"/>
              <a:buChar char="Ø"/>
            </a:pPr>
            <a:r>
              <a:rPr lang="tr-TR" sz="1600" dirty="0"/>
              <a:t> Eğitim kurumları ile yapılan sözleşmeler uyarınca bu kurumlarda öğrencilere </a:t>
            </a:r>
            <a:r>
              <a:rPr lang="tr-TR" sz="1600" dirty="0">
                <a:solidFill>
                  <a:srgbClr val="00B0F0"/>
                </a:solidFill>
              </a:rPr>
              <a:t>yemek hizmeti </a:t>
            </a:r>
            <a:r>
              <a:rPr lang="tr-TR" sz="1600" dirty="0"/>
              <a:t>veren gelir veya kurumlar vergisi mükelleflerinin bu hizmetlerinin eğitim hizmetinin bir parçası olarak değerlendirilmesi mümkün olmayıp,  söz konusu yemek hizmetine ilişkin harcamalar </a:t>
            </a:r>
            <a:r>
              <a:rPr lang="tr-TR" sz="1600" u="sng" dirty="0"/>
              <a:t>eğitim gideri olarak kabul edilemez. </a:t>
            </a:r>
            <a:r>
              <a:rPr lang="tr-TR" sz="1600" dirty="0">
                <a:solidFill>
                  <a:srgbClr val="00B0F0"/>
                </a:solidFill>
              </a:rPr>
              <a:t>(Ankara </a:t>
            </a:r>
            <a:r>
              <a:rPr lang="tr-TR" sz="1600" dirty="0" err="1">
                <a:solidFill>
                  <a:srgbClr val="00B0F0"/>
                </a:solidFill>
              </a:rPr>
              <a:t>VDB'nın</a:t>
            </a:r>
            <a:r>
              <a:rPr lang="tr-TR" sz="1600" dirty="0">
                <a:solidFill>
                  <a:srgbClr val="00B0F0"/>
                </a:solidFill>
              </a:rPr>
              <a:t> 22.06.2011 tarih ve B.07.1.GİB.4.06.16.01-2010-GVK-89-11-451 sayılı </a:t>
            </a:r>
            <a:r>
              <a:rPr lang="tr-TR" sz="1600" dirty="0" err="1">
                <a:solidFill>
                  <a:srgbClr val="00B0F0"/>
                </a:solidFill>
              </a:rPr>
              <a:t>özelgesi</a:t>
            </a:r>
            <a:r>
              <a:rPr lang="tr-TR" sz="1600" dirty="0">
                <a:solidFill>
                  <a:srgbClr val="00B0F0"/>
                </a:solidFill>
              </a:rPr>
              <a:t>.)</a:t>
            </a:r>
          </a:p>
          <a:p>
            <a:pPr>
              <a:buClr>
                <a:srgbClr val="FF0000"/>
              </a:buClr>
            </a:pPr>
            <a:endParaRPr lang="tr-TR" sz="900" dirty="0"/>
          </a:p>
          <a:p>
            <a:pPr>
              <a:buClr>
                <a:srgbClr val="FF0000"/>
              </a:buClr>
              <a:buFont typeface="Wingdings" pitchFamily="2" charset="2"/>
              <a:buChar char="Ø"/>
            </a:pPr>
            <a:r>
              <a:rPr lang="tr-TR" sz="1600" dirty="0"/>
              <a:t> Çocuğunuzun evden okula gidiş gelişi için </a:t>
            </a:r>
            <a:r>
              <a:rPr lang="tr-TR" sz="1600" u="sng" dirty="0">
                <a:solidFill>
                  <a:srgbClr val="00B0F0"/>
                </a:solidFill>
              </a:rPr>
              <a:t>servis</a:t>
            </a:r>
            <a:r>
              <a:rPr lang="tr-TR" sz="1600" dirty="0">
                <a:solidFill>
                  <a:srgbClr val="FF0000"/>
                </a:solidFill>
              </a:rPr>
              <a:t> </a:t>
            </a:r>
            <a:r>
              <a:rPr lang="tr-TR" sz="1600" dirty="0"/>
              <a:t>şirketine ödenen paralar ile </a:t>
            </a:r>
            <a:r>
              <a:rPr lang="tr-TR" sz="1600" dirty="0">
                <a:solidFill>
                  <a:srgbClr val="00B0F0"/>
                </a:solidFill>
              </a:rPr>
              <a:t>okula ödenen </a:t>
            </a:r>
            <a:r>
              <a:rPr lang="tr-TR" sz="1600" u="sng" dirty="0">
                <a:solidFill>
                  <a:srgbClr val="00B0F0"/>
                </a:solidFill>
              </a:rPr>
              <a:t>yemek</a:t>
            </a:r>
            <a:r>
              <a:rPr lang="tr-TR" sz="1600" dirty="0">
                <a:solidFill>
                  <a:srgbClr val="00B0F0"/>
                </a:solidFill>
              </a:rPr>
              <a:t> paraları </a:t>
            </a:r>
            <a:r>
              <a:rPr lang="tr-TR" sz="1600" dirty="0"/>
              <a:t>bu kapsamda değerlendirilir ve beyannamede </a:t>
            </a:r>
            <a:r>
              <a:rPr lang="tr-TR" sz="1600" u="sng" dirty="0"/>
              <a:t>indirim konusu yapılabilir. </a:t>
            </a:r>
            <a:r>
              <a:rPr lang="tr-TR" sz="1600" dirty="0">
                <a:solidFill>
                  <a:srgbClr val="00B0F0"/>
                </a:solidFill>
              </a:rPr>
              <a:t>(</a:t>
            </a:r>
            <a:r>
              <a:rPr lang="tr-TR" sz="1600" dirty="0" err="1">
                <a:solidFill>
                  <a:srgbClr val="00B0F0"/>
                </a:solidFill>
              </a:rPr>
              <a:t>İVDB’nin</a:t>
            </a:r>
            <a:r>
              <a:rPr lang="tr-TR" sz="1600" dirty="0">
                <a:solidFill>
                  <a:srgbClr val="00B0F0"/>
                </a:solidFill>
              </a:rPr>
              <a:t> B.07.1.GİB. 4.34.16.01/ GVK-89-12415 sayılı </a:t>
            </a:r>
            <a:r>
              <a:rPr lang="tr-TR" sz="1600" dirty="0" err="1">
                <a:solidFill>
                  <a:srgbClr val="00B0F0"/>
                </a:solidFill>
              </a:rPr>
              <a:t>özelgeleri</a:t>
            </a:r>
            <a:r>
              <a:rPr lang="tr-TR" sz="1600" dirty="0">
                <a:solidFill>
                  <a:srgbClr val="00B0F0"/>
                </a:solidFill>
              </a:rPr>
              <a:t>).</a:t>
            </a:r>
          </a:p>
          <a:p>
            <a:pPr>
              <a:buClr>
                <a:srgbClr val="FF0000"/>
              </a:buClr>
            </a:pPr>
            <a:endParaRPr lang="tr-TR" sz="900" dirty="0"/>
          </a:p>
          <a:p>
            <a:pPr>
              <a:buClr>
                <a:srgbClr val="FF0000"/>
              </a:buClr>
              <a:buFont typeface="Wingdings" pitchFamily="2" charset="2"/>
              <a:buChar char="Ø"/>
            </a:pPr>
            <a:r>
              <a:rPr lang="tr-TR" sz="1600" dirty="0"/>
              <a:t> Kurumlar vergisi mükellefiyeti bulunmayan </a:t>
            </a:r>
            <a:r>
              <a:rPr lang="tr-TR" sz="1600" dirty="0">
                <a:solidFill>
                  <a:srgbClr val="00B0F0"/>
                </a:solidFill>
              </a:rPr>
              <a:t>vakıf üniversitesinde</a:t>
            </a:r>
            <a:r>
              <a:rPr lang="tr-TR" sz="1600" dirty="0">
                <a:solidFill>
                  <a:srgbClr val="FF0000"/>
                </a:solidFill>
              </a:rPr>
              <a:t> </a:t>
            </a:r>
            <a:r>
              <a:rPr lang="tr-TR" sz="1600" dirty="0"/>
              <a:t>okuyan çocuğun eğitim giderleri beyannamede indirim konusu yapılamaz. </a:t>
            </a:r>
            <a:r>
              <a:rPr lang="tr-TR" sz="1600" dirty="0">
                <a:solidFill>
                  <a:srgbClr val="00B0F0"/>
                </a:solidFill>
              </a:rPr>
              <a:t>(</a:t>
            </a:r>
            <a:r>
              <a:rPr lang="tr-TR" sz="1600" dirty="0" err="1">
                <a:solidFill>
                  <a:srgbClr val="00B0F0"/>
                </a:solidFill>
              </a:rPr>
              <a:t>İVDB’nin</a:t>
            </a:r>
            <a:r>
              <a:rPr lang="tr-TR" sz="1600" dirty="0">
                <a:solidFill>
                  <a:srgbClr val="00B0F0"/>
                </a:solidFill>
              </a:rPr>
              <a:t> 12393 sayılı </a:t>
            </a:r>
            <a:r>
              <a:rPr lang="tr-TR" sz="1600" dirty="0" err="1">
                <a:solidFill>
                  <a:srgbClr val="00B0F0"/>
                </a:solidFill>
              </a:rPr>
              <a:t>özelgesi</a:t>
            </a:r>
            <a:r>
              <a:rPr lang="tr-TR" sz="1600" dirty="0">
                <a:solidFill>
                  <a:srgbClr val="00B0F0"/>
                </a:solidFill>
              </a:rPr>
              <a:t>).</a:t>
            </a:r>
          </a:p>
          <a:p>
            <a:pPr>
              <a:buClr>
                <a:srgbClr val="FF0000"/>
              </a:buClr>
            </a:pPr>
            <a:endParaRPr lang="tr-TR" sz="900" dirty="0">
              <a:solidFill>
                <a:srgbClr val="FF0000"/>
              </a:solidFill>
            </a:endParaRPr>
          </a:p>
          <a:p>
            <a:pPr>
              <a:buClr>
                <a:srgbClr val="FF0000"/>
              </a:buClr>
              <a:buFont typeface="Wingdings" pitchFamily="2" charset="2"/>
              <a:buChar char="Ø"/>
            </a:pPr>
            <a:r>
              <a:rPr lang="tr-TR" sz="1600" dirty="0">
                <a:solidFill>
                  <a:srgbClr val="FF0000"/>
                </a:solidFill>
              </a:rPr>
              <a:t> </a:t>
            </a:r>
            <a:r>
              <a:rPr lang="tr-TR" sz="1600" dirty="0"/>
              <a:t>Mükellefin bakmakla yükümlü olduğu ve üniversitede okuyan </a:t>
            </a:r>
            <a:r>
              <a:rPr lang="tr-TR" sz="1600" u="sng" dirty="0"/>
              <a:t>18 yaşını doldurmamış</a:t>
            </a:r>
            <a:r>
              <a:rPr lang="tr-TR" sz="1600" dirty="0"/>
              <a:t> çocuğu için </a:t>
            </a:r>
            <a:r>
              <a:rPr lang="tr-TR" sz="1600" u="sng" dirty="0">
                <a:solidFill>
                  <a:srgbClr val="00B0F0"/>
                </a:solidFill>
              </a:rPr>
              <a:t>özel öğrenci yurduna</a:t>
            </a:r>
            <a:r>
              <a:rPr lang="tr-TR" sz="1600" dirty="0">
                <a:solidFill>
                  <a:srgbClr val="FF0000"/>
                </a:solidFill>
              </a:rPr>
              <a:t> </a:t>
            </a:r>
            <a:r>
              <a:rPr lang="tr-TR" sz="1600" dirty="0"/>
              <a:t>yapılan ödemeler, </a:t>
            </a:r>
            <a:r>
              <a:rPr lang="tr-TR" sz="1600" u="sng" dirty="0"/>
              <a:t>bu kapsamda değerlendirilir </a:t>
            </a:r>
            <a:r>
              <a:rPr lang="tr-TR" sz="1600" u="sng" dirty="0">
                <a:solidFill>
                  <a:srgbClr val="00B0F0"/>
                </a:solidFill>
              </a:rPr>
              <a:t>(</a:t>
            </a:r>
            <a:r>
              <a:rPr lang="tr-TR" sz="1600" u="sng" dirty="0" err="1">
                <a:solidFill>
                  <a:srgbClr val="00B0F0"/>
                </a:solidFill>
              </a:rPr>
              <a:t>GGM’nin</a:t>
            </a:r>
            <a:r>
              <a:rPr lang="tr-TR" sz="1600" u="sng" dirty="0">
                <a:solidFill>
                  <a:srgbClr val="00B0F0"/>
                </a:solidFill>
              </a:rPr>
              <a:t> 23898 sayılı </a:t>
            </a:r>
            <a:r>
              <a:rPr lang="tr-TR" sz="1600" u="sng" dirty="0" err="1">
                <a:solidFill>
                  <a:srgbClr val="00B0F0"/>
                </a:solidFill>
              </a:rPr>
              <a:t>özelgesi</a:t>
            </a:r>
            <a:r>
              <a:rPr lang="tr-TR" sz="1600" u="sng" dirty="0">
                <a:solidFill>
                  <a:srgbClr val="00B0F0"/>
                </a:solidFill>
              </a:rPr>
              <a:t>)</a:t>
            </a:r>
          </a:p>
        </p:txBody>
      </p:sp>
    </p:spTree>
  </p:cSld>
  <p:clrMapOvr>
    <a:masterClrMapping/>
  </p:clrMapOvr>
  <p:transition>
    <p:cover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41986" name="Group 6"/>
          <p:cNvGrpSpPr>
            <a:grpSpLocks/>
          </p:cNvGrpSpPr>
          <p:nvPr/>
        </p:nvGrpSpPr>
        <p:grpSpPr bwMode="auto">
          <a:xfrm>
            <a:off x="1219200" y="1295400"/>
            <a:ext cx="7086600" cy="4276725"/>
            <a:chOff x="-3" y="-3"/>
            <a:chExt cx="2995" cy="2694"/>
          </a:xfrm>
        </p:grpSpPr>
        <p:grpSp>
          <p:nvGrpSpPr>
            <p:cNvPr id="41990" name="Group 7"/>
            <p:cNvGrpSpPr>
              <a:grpSpLocks/>
            </p:cNvGrpSpPr>
            <p:nvPr/>
          </p:nvGrpSpPr>
          <p:grpSpPr bwMode="auto">
            <a:xfrm>
              <a:off x="0" y="0"/>
              <a:ext cx="2989" cy="2688"/>
              <a:chOff x="0" y="0"/>
              <a:chExt cx="2989" cy="2688"/>
            </a:xfrm>
          </p:grpSpPr>
          <p:grpSp>
            <p:nvGrpSpPr>
              <p:cNvPr id="41992" name="Group 8"/>
              <p:cNvGrpSpPr>
                <a:grpSpLocks/>
              </p:cNvGrpSpPr>
              <p:nvPr/>
            </p:nvGrpSpPr>
            <p:grpSpPr bwMode="auto">
              <a:xfrm>
                <a:off x="0" y="0"/>
                <a:ext cx="2989" cy="384"/>
                <a:chOff x="0" y="0"/>
                <a:chExt cx="2989" cy="384"/>
              </a:xfrm>
            </p:grpSpPr>
            <p:sp>
              <p:nvSpPr>
                <p:cNvPr id="42011" name="Rectangle 9"/>
                <p:cNvSpPr>
                  <a:spLocks noChangeArrowheads="1"/>
                </p:cNvSpPr>
                <p:nvPr/>
              </p:nvSpPr>
              <p:spPr bwMode="auto">
                <a:xfrm>
                  <a:off x="43" y="0"/>
                  <a:ext cx="2903" cy="384"/>
                </a:xfrm>
                <a:prstGeom prst="rect">
                  <a:avLst/>
                </a:prstGeom>
                <a:noFill/>
                <a:ln w="12700" cap="sq">
                  <a:noFill/>
                  <a:miter lim="800000"/>
                  <a:headEnd type="none" w="sm" len="sm"/>
                  <a:tailEnd type="none" w="sm" len="sm"/>
                </a:ln>
              </p:spPr>
              <p:txBody>
                <a:bodyPr/>
                <a:lstStyle/>
                <a:p>
                  <a:pPr eaLnBrk="0" hangingPunct="0"/>
                  <a:endParaRPr lang="en-US" sz="2000" b="0"/>
                </a:p>
              </p:txBody>
            </p:sp>
            <p:sp>
              <p:nvSpPr>
                <p:cNvPr id="42012" name="Rectangle 10"/>
                <p:cNvSpPr>
                  <a:spLocks noChangeArrowheads="1"/>
                </p:cNvSpPr>
                <p:nvPr/>
              </p:nvSpPr>
              <p:spPr bwMode="auto">
                <a:xfrm>
                  <a:off x="0" y="0"/>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41993" name="Group 11"/>
              <p:cNvGrpSpPr>
                <a:grpSpLocks/>
              </p:cNvGrpSpPr>
              <p:nvPr/>
            </p:nvGrpSpPr>
            <p:grpSpPr bwMode="auto">
              <a:xfrm>
                <a:off x="0" y="384"/>
                <a:ext cx="2989" cy="384"/>
                <a:chOff x="0" y="384"/>
                <a:chExt cx="2989" cy="384"/>
              </a:xfrm>
            </p:grpSpPr>
            <p:sp>
              <p:nvSpPr>
                <p:cNvPr id="42009" name="Rectangle 12"/>
                <p:cNvSpPr>
                  <a:spLocks noChangeArrowheads="1"/>
                </p:cNvSpPr>
                <p:nvPr/>
              </p:nvSpPr>
              <p:spPr bwMode="auto">
                <a:xfrm>
                  <a:off x="43" y="384"/>
                  <a:ext cx="2903" cy="384"/>
                </a:xfrm>
                <a:prstGeom prst="rect">
                  <a:avLst/>
                </a:prstGeom>
                <a:noFill/>
                <a:ln w="12700" cap="sq">
                  <a:noFill/>
                  <a:miter lim="800000"/>
                  <a:headEnd type="none" w="sm" len="sm"/>
                  <a:tailEnd type="none" w="sm" len="sm"/>
                </a:ln>
              </p:spPr>
              <p:txBody>
                <a:bodyPr/>
                <a:lstStyle/>
                <a:p>
                  <a:pPr>
                    <a:tabLst>
                      <a:tab pos="209550" algn="l"/>
                    </a:tabLst>
                  </a:pPr>
                  <a:endParaRPr lang="en-US" sz="2400" b="0"/>
                </a:p>
              </p:txBody>
            </p:sp>
            <p:sp>
              <p:nvSpPr>
                <p:cNvPr id="42010" name="Rectangle 13"/>
                <p:cNvSpPr>
                  <a:spLocks noChangeArrowheads="1"/>
                </p:cNvSpPr>
                <p:nvPr/>
              </p:nvSpPr>
              <p:spPr bwMode="auto">
                <a:xfrm>
                  <a:off x="0" y="384"/>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41994" name="Group 14"/>
              <p:cNvGrpSpPr>
                <a:grpSpLocks/>
              </p:cNvGrpSpPr>
              <p:nvPr/>
            </p:nvGrpSpPr>
            <p:grpSpPr bwMode="auto">
              <a:xfrm>
                <a:off x="0" y="768"/>
                <a:ext cx="2989" cy="384"/>
                <a:chOff x="0" y="768"/>
                <a:chExt cx="2989" cy="384"/>
              </a:xfrm>
            </p:grpSpPr>
            <p:sp>
              <p:nvSpPr>
                <p:cNvPr id="42007" name="Rectangle 15"/>
                <p:cNvSpPr>
                  <a:spLocks noChangeArrowheads="1"/>
                </p:cNvSpPr>
                <p:nvPr/>
              </p:nvSpPr>
              <p:spPr bwMode="auto">
                <a:xfrm>
                  <a:off x="43" y="768"/>
                  <a:ext cx="2903" cy="384"/>
                </a:xfrm>
                <a:prstGeom prst="rect">
                  <a:avLst/>
                </a:prstGeom>
                <a:noFill/>
                <a:ln w="12700" cap="sq">
                  <a:noFill/>
                  <a:miter lim="800000"/>
                  <a:headEnd type="none" w="sm" len="sm"/>
                  <a:tailEnd type="none" w="sm" len="sm"/>
                </a:ln>
              </p:spPr>
              <p:txBody>
                <a:bodyPr/>
                <a:lstStyle/>
                <a:p>
                  <a:pPr marL="292100" indent="-292100" eaLnBrk="0" hangingPunct="0">
                    <a:tabLst>
                      <a:tab pos="292100" algn="l"/>
                      <a:tab pos="298450" algn="l"/>
                    </a:tabLst>
                  </a:pPr>
                  <a:endParaRPr lang="en-US" sz="1600" b="0"/>
                </a:p>
              </p:txBody>
            </p:sp>
            <p:sp>
              <p:nvSpPr>
                <p:cNvPr id="42008" name="Rectangle 16"/>
                <p:cNvSpPr>
                  <a:spLocks noChangeArrowheads="1"/>
                </p:cNvSpPr>
                <p:nvPr/>
              </p:nvSpPr>
              <p:spPr bwMode="auto">
                <a:xfrm>
                  <a:off x="0" y="768"/>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41995" name="Group 17"/>
              <p:cNvGrpSpPr>
                <a:grpSpLocks/>
              </p:cNvGrpSpPr>
              <p:nvPr/>
            </p:nvGrpSpPr>
            <p:grpSpPr bwMode="auto">
              <a:xfrm>
                <a:off x="0" y="1152"/>
                <a:ext cx="2989" cy="384"/>
                <a:chOff x="0" y="1152"/>
                <a:chExt cx="2989" cy="384"/>
              </a:xfrm>
            </p:grpSpPr>
            <p:sp>
              <p:nvSpPr>
                <p:cNvPr id="42005" name="Rectangle 18"/>
                <p:cNvSpPr>
                  <a:spLocks noChangeArrowheads="1"/>
                </p:cNvSpPr>
                <p:nvPr/>
              </p:nvSpPr>
              <p:spPr bwMode="auto">
                <a:xfrm>
                  <a:off x="43" y="1152"/>
                  <a:ext cx="2903" cy="384"/>
                </a:xfrm>
                <a:prstGeom prst="rect">
                  <a:avLst/>
                </a:prstGeom>
                <a:noFill/>
                <a:ln w="12700" cap="sq">
                  <a:noFill/>
                  <a:miter lim="800000"/>
                  <a:headEnd type="none" w="sm" len="sm"/>
                  <a:tailEnd type="none" w="sm" len="sm"/>
                </a:ln>
              </p:spPr>
              <p:txBody>
                <a:bodyPr/>
                <a:lstStyle/>
                <a:p>
                  <a:pPr eaLnBrk="0" hangingPunct="0">
                    <a:tabLst>
                      <a:tab pos="298450" algn="l"/>
                    </a:tabLst>
                  </a:pPr>
                  <a:endParaRPr lang="en-US" sz="1600" b="0"/>
                </a:p>
              </p:txBody>
            </p:sp>
            <p:sp>
              <p:nvSpPr>
                <p:cNvPr id="42006" name="Rectangle 19"/>
                <p:cNvSpPr>
                  <a:spLocks noChangeArrowheads="1"/>
                </p:cNvSpPr>
                <p:nvPr/>
              </p:nvSpPr>
              <p:spPr bwMode="auto">
                <a:xfrm>
                  <a:off x="0" y="1152"/>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41996" name="Group 20"/>
              <p:cNvGrpSpPr>
                <a:grpSpLocks/>
              </p:cNvGrpSpPr>
              <p:nvPr/>
            </p:nvGrpSpPr>
            <p:grpSpPr bwMode="auto">
              <a:xfrm>
                <a:off x="0" y="1536"/>
                <a:ext cx="2989" cy="384"/>
                <a:chOff x="0" y="1536"/>
                <a:chExt cx="2989" cy="384"/>
              </a:xfrm>
            </p:grpSpPr>
            <p:sp>
              <p:nvSpPr>
                <p:cNvPr id="42003" name="Rectangle 21"/>
                <p:cNvSpPr>
                  <a:spLocks noChangeArrowheads="1"/>
                </p:cNvSpPr>
                <p:nvPr/>
              </p:nvSpPr>
              <p:spPr bwMode="auto">
                <a:xfrm>
                  <a:off x="43" y="1536"/>
                  <a:ext cx="2903" cy="384"/>
                </a:xfrm>
                <a:prstGeom prst="rect">
                  <a:avLst/>
                </a:prstGeom>
                <a:noFill/>
                <a:ln w="12700" cap="sq">
                  <a:noFill/>
                  <a:miter lim="800000"/>
                  <a:headEnd type="none" w="sm" len="sm"/>
                  <a:tailEnd type="none" w="sm" len="sm"/>
                </a:ln>
              </p:spPr>
              <p:txBody>
                <a:bodyPr/>
                <a:lstStyle/>
                <a:p>
                  <a:pPr algn="l">
                    <a:tabLst>
                      <a:tab pos="298450" algn="l"/>
                    </a:tabLst>
                  </a:pPr>
                  <a:r>
                    <a:rPr lang="tr-TR" sz="1600"/>
                    <a:t>	</a:t>
                  </a:r>
                  <a:endParaRPr lang="tr-TR" sz="1600" b="0"/>
                </a:p>
              </p:txBody>
            </p:sp>
            <p:sp>
              <p:nvSpPr>
                <p:cNvPr id="42004" name="Rectangle 22"/>
                <p:cNvSpPr>
                  <a:spLocks noChangeArrowheads="1"/>
                </p:cNvSpPr>
                <p:nvPr/>
              </p:nvSpPr>
              <p:spPr bwMode="auto">
                <a:xfrm>
                  <a:off x="0" y="1536"/>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41997" name="Group 23"/>
              <p:cNvGrpSpPr>
                <a:grpSpLocks/>
              </p:cNvGrpSpPr>
              <p:nvPr/>
            </p:nvGrpSpPr>
            <p:grpSpPr bwMode="auto">
              <a:xfrm>
                <a:off x="0" y="1920"/>
                <a:ext cx="2989" cy="384"/>
                <a:chOff x="0" y="1920"/>
                <a:chExt cx="2989" cy="384"/>
              </a:xfrm>
            </p:grpSpPr>
            <p:sp>
              <p:nvSpPr>
                <p:cNvPr id="42001" name="Rectangle 24"/>
                <p:cNvSpPr>
                  <a:spLocks noChangeArrowheads="1"/>
                </p:cNvSpPr>
                <p:nvPr/>
              </p:nvSpPr>
              <p:spPr bwMode="auto">
                <a:xfrm>
                  <a:off x="43" y="1920"/>
                  <a:ext cx="2903" cy="384"/>
                </a:xfrm>
                <a:prstGeom prst="rect">
                  <a:avLst/>
                </a:prstGeom>
                <a:noFill/>
                <a:ln w="12700" cap="sq">
                  <a:noFill/>
                  <a:miter lim="800000"/>
                  <a:headEnd type="none" w="sm" len="sm"/>
                  <a:tailEnd type="none" w="sm" len="sm"/>
                </a:ln>
              </p:spPr>
              <p:txBody>
                <a:bodyPr/>
                <a:lstStyle/>
                <a:p>
                  <a:pPr eaLnBrk="0" hangingPunct="0">
                    <a:tabLst>
                      <a:tab pos="298450" algn="l"/>
                    </a:tabLst>
                  </a:pPr>
                  <a:endParaRPr lang="en-US" sz="2400" b="0"/>
                </a:p>
              </p:txBody>
            </p:sp>
            <p:sp>
              <p:nvSpPr>
                <p:cNvPr id="42002" name="Rectangle 25"/>
                <p:cNvSpPr>
                  <a:spLocks noChangeArrowheads="1"/>
                </p:cNvSpPr>
                <p:nvPr/>
              </p:nvSpPr>
              <p:spPr bwMode="auto">
                <a:xfrm>
                  <a:off x="0" y="1920"/>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41998" name="Group 26"/>
              <p:cNvGrpSpPr>
                <a:grpSpLocks/>
              </p:cNvGrpSpPr>
              <p:nvPr/>
            </p:nvGrpSpPr>
            <p:grpSpPr bwMode="auto">
              <a:xfrm>
                <a:off x="0" y="2304"/>
                <a:ext cx="2989" cy="384"/>
                <a:chOff x="0" y="2304"/>
                <a:chExt cx="2989" cy="384"/>
              </a:xfrm>
            </p:grpSpPr>
            <p:sp>
              <p:nvSpPr>
                <p:cNvPr id="41999" name="Rectangle 27"/>
                <p:cNvSpPr>
                  <a:spLocks noChangeArrowheads="1"/>
                </p:cNvSpPr>
                <p:nvPr/>
              </p:nvSpPr>
              <p:spPr bwMode="auto">
                <a:xfrm>
                  <a:off x="43" y="2304"/>
                  <a:ext cx="2903" cy="384"/>
                </a:xfrm>
                <a:prstGeom prst="rect">
                  <a:avLst/>
                </a:prstGeom>
                <a:noFill/>
                <a:ln w="12700" cap="sq">
                  <a:noFill/>
                  <a:miter lim="800000"/>
                  <a:headEnd type="none" w="sm" len="sm"/>
                  <a:tailEnd type="none" w="sm" len="sm"/>
                </a:ln>
              </p:spPr>
              <p:txBody>
                <a:bodyPr/>
                <a:lstStyle/>
                <a:p>
                  <a:pPr>
                    <a:tabLst>
                      <a:tab pos="298450" algn="l"/>
                    </a:tabLst>
                  </a:pPr>
                  <a:endParaRPr lang="tr-TR" sz="1600" b="0">
                    <a:latin typeface="Times New Roman" pitchFamily="18" charset="0"/>
                    <a:cs typeface="Times New Roman" pitchFamily="18" charset="0"/>
                  </a:endParaRPr>
                </a:p>
                <a:p>
                  <a:pPr eaLnBrk="0" hangingPunct="0">
                    <a:tabLst>
                      <a:tab pos="298450" algn="l"/>
                    </a:tabLst>
                  </a:pPr>
                  <a:endParaRPr lang="tr-TR" sz="1600" b="0"/>
                </a:p>
              </p:txBody>
            </p:sp>
            <p:sp>
              <p:nvSpPr>
                <p:cNvPr id="42000" name="Rectangle 28"/>
                <p:cNvSpPr>
                  <a:spLocks noChangeArrowheads="1"/>
                </p:cNvSpPr>
                <p:nvPr/>
              </p:nvSpPr>
              <p:spPr bwMode="auto">
                <a:xfrm>
                  <a:off x="0" y="2304"/>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sp>
          <p:nvSpPr>
            <p:cNvPr id="41991" name="Rectangle 29"/>
            <p:cNvSpPr>
              <a:spLocks noChangeArrowheads="1"/>
            </p:cNvSpPr>
            <p:nvPr/>
          </p:nvSpPr>
          <p:spPr bwMode="auto">
            <a:xfrm>
              <a:off x="-3" y="-3"/>
              <a:ext cx="2995" cy="2694"/>
            </a:xfrm>
            <a:prstGeom prst="rect">
              <a:avLst/>
            </a:prstGeom>
            <a:noFill/>
            <a:ln w="9525" cap="sq">
              <a:noFill/>
              <a:miter lim="800000"/>
              <a:headEnd type="none" w="sm" len="sm"/>
              <a:tailEnd type="none" w="sm" len="sm"/>
            </a:ln>
          </p:spPr>
          <p:txBody>
            <a:bodyPr wrap="none">
              <a:spAutoFit/>
            </a:bodyPr>
            <a:lstStyle/>
            <a:p>
              <a:endParaRPr lang="tr-TR"/>
            </a:p>
          </p:txBody>
        </p:sp>
      </p:grpSp>
      <p:sp>
        <p:nvSpPr>
          <p:cNvPr id="41987" name="Text Box 30"/>
          <p:cNvSpPr txBox="1">
            <a:spLocks noChangeArrowheads="1"/>
          </p:cNvSpPr>
          <p:nvPr/>
        </p:nvSpPr>
        <p:spPr bwMode="auto">
          <a:xfrm>
            <a:off x="685800" y="182563"/>
            <a:ext cx="1295400" cy="304800"/>
          </a:xfrm>
          <a:prstGeom prst="rect">
            <a:avLst/>
          </a:prstGeom>
          <a:noFill/>
          <a:ln w="9525">
            <a:noFill/>
            <a:miter lim="800000"/>
            <a:headEnd/>
            <a:tailEnd/>
          </a:ln>
        </p:spPr>
        <p:txBody>
          <a:bodyPr>
            <a:spAutoFit/>
          </a:bodyPr>
          <a:lstStyle/>
          <a:p>
            <a:pPr algn="l">
              <a:spcBef>
                <a:spcPct val="50000"/>
              </a:spcBef>
            </a:pPr>
            <a:endParaRPr lang="en-US" sz="1400" b="0">
              <a:latin typeface="Arial Black" pitchFamily="34" charset="0"/>
            </a:endParaRPr>
          </a:p>
        </p:txBody>
      </p:sp>
      <p:sp>
        <p:nvSpPr>
          <p:cNvPr id="41988" name="Rectangle 33"/>
          <p:cNvSpPr>
            <a:spLocks noChangeArrowheads="1"/>
          </p:cNvSpPr>
          <p:nvPr/>
        </p:nvSpPr>
        <p:spPr bwMode="auto">
          <a:xfrm>
            <a:off x="0" y="692150"/>
            <a:ext cx="9144000" cy="6002338"/>
          </a:xfrm>
          <a:prstGeom prst="rect">
            <a:avLst/>
          </a:prstGeom>
          <a:noFill/>
          <a:ln w="9525">
            <a:noFill/>
            <a:miter lim="800000"/>
            <a:headEnd/>
            <a:tailEnd/>
          </a:ln>
        </p:spPr>
        <p:txBody>
          <a:bodyPr>
            <a:spAutoFit/>
          </a:bodyPr>
          <a:lstStyle/>
          <a:p>
            <a:pPr defTabSz="533400"/>
            <a:r>
              <a:rPr lang="tr-TR" sz="1600" dirty="0">
                <a:solidFill>
                  <a:srgbClr val="CC3300"/>
                </a:solidFill>
                <a:cs typeface="Arial" pitchFamily="34" charset="0"/>
              </a:rPr>
              <a:t>	</a:t>
            </a:r>
            <a:r>
              <a:rPr lang="tr-TR" sz="1600" u="sng" dirty="0">
                <a:solidFill>
                  <a:srgbClr val="00B0F0"/>
                </a:solidFill>
                <a:cs typeface="Arial" pitchFamily="34" charset="0"/>
              </a:rPr>
              <a:t>ÖZEL SAĞLIK GİDERLERİ ( MUKTEZALAR )</a:t>
            </a:r>
          </a:p>
          <a:p>
            <a:pPr defTabSz="533400"/>
            <a:endParaRPr lang="tr-TR" sz="1600" dirty="0">
              <a:solidFill>
                <a:srgbClr val="CC3300"/>
              </a:solidFill>
              <a:cs typeface="Arial" pitchFamily="34" charset="0"/>
            </a:endParaRPr>
          </a:p>
          <a:p>
            <a:pPr defTabSz="533400">
              <a:lnSpc>
                <a:spcPct val="130000"/>
              </a:lnSpc>
              <a:buClr>
                <a:srgbClr val="C00000"/>
              </a:buClr>
              <a:buFont typeface="Wingdings" pitchFamily="2" charset="2"/>
              <a:buChar char="Ø"/>
            </a:pPr>
            <a:r>
              <a:rPr lang="tr-TR" sz="1600" dirty="0"/>
              <a:t> Mükellefin eşinin </a:t>
            </a:r>
            <a:r>
              <a:rPr lang="tr-TR" sz="1600" dirty="0">
                <a:solidFill>
                  <a:srgbClr val="00B0F0"/>
                </a:solidFill>
              </a:rPr>
              <a:t>doğum</a:t>
            </a:r>
            <a:r>
              <a:rPr lang="tr-TR" sz="1600" dirty="0">
                <a:solidFill>
                  <a:srgbClr val="FF0000"/>
                </a:solidFill>
              </a:rPr>
              <a:t> </a:t>
            </a:r>
            <a:r>
              <a:rPr lang="tr-TR" sz="1600" dirty="0"/>
              <a:t>yapması nedeniyle yapılan sağlık harcamaları, anılan maddede belirtilen şartların topluca mevcut olması halinde, yıllık gelir vergisi beyannamesinde bildirilecek gelirlerden indirilebilecektir. Mükellefin eşinin doğum yapması nedeniyle yapılan harcamalar üzerinden hesaplanan KDV, vergiye tabi işlemleri üzerinden hesaplanan KDV'den indirilememektedir. Bu nedenle, </a:t>
            </a:r>
            <a:r>
              <a:rPr lang="tr-TR" sz="1600" u="sng" dirty="0"/>
              <a:t>harcama toplamının KDV dahil bedel olarak kabul edilmesi</a:t>
            </a:r>
            <a:r>
              <a:rPr lang="tr-TR" sz="1600" dirty="0"/>
              <a:t> gerekmektedir </a:t>
            </a:r>
            <a:r>
              <a:rPr lang="tr-TR" sz="1600" dirty="0">
                <a:solidFill>
                  <a:srgbClr val="00B0F0"/>
                </a:solidFill>
              </a:rPr>
              <a:t>(</a:t>
            </a:r>
            <a:r>
              <a:rPr lang="tr-TR" sz="1600" dirty="0" err="1">
                <a:solidFill>
                  <a:srgbClr val="00B0F0"/>
                </a:solidFill>
              </a:rPr>
              <a:t>GİB’in</a:t>
            </a:r>
            <a:r>
              <a:rPr lang="tr-TR" sz="1600" dirty="0">
                <a:solidFill>
                  <a:srgbClr val="00B0F0"/>
                </a:solidFill>
              </a:rPr>
              <a:t> 046765 sayılı </a:t>
            </a:r>
            <a:r>
              <a:rPr lang="tr-TR" sz="1600" dirty="0" err="1">
                <a:solidFill>
                  <a:srgbClr val="00B0F0"/>
                </a:solidFill>
              </a:rPr>
              <a:t>özelgesi</a:t>
            </a:r>
            <a:r>
              <a:rPr lang="tr-TR" sz="1600" dirty="0">
                <a:solidFill>
                  <a:srgbClr val="00B0F0"/>
                </a:solidFill>
              </a:rPr>
              <a:t>).</a:t>
            </a:r>
          </a:p>
          <a:p>
            <a:pPr defTabSz="533400">
              <a:lnSpc>
                <a:spcPct val="130000"/>
              </a:lnSpc>
              <a:buClr>
                <a:srgbClr val="C00000"/>
              </a:buClr>
            </a:pPr>
            <a:endParaRPr lang="tr-TR" sz="1600" dirty="0">
              <a:solidFill>
                <a:srgbClr val="FF0000"/>
              </a:solidFill>
            </a:endParaRPr>
          </a:p>
          <a:p>
            <a:pPr defTabSz="533400">
              <a:lnSpc>
                <a:spcPct val="130000"/>
              </a:lnSpc>
              <a:buClr>
                <a:srgbClr val="C00000"/>
              </a:buClr>
              <a:buFont typeface="Wingdings" pitchFamily="2" charset="2"/>
              <a:buChar char="Ø"/>
            </a:pPr>
            <a:r>
              <a:rPr lang="tr-TR" sz="1600" dirty="0">
                <a:solidFill>
                  <a:srgbClr val="00B0F0"/>
                </a:solidFill>
              </a:rPr>
              <a:t>Tüp Bebek Tedavisi </a:t>
            </a:r>
            <a:r>
              <a:rPr lang="tr-TR" sz="1600" dirty="0"/>
              <a:t>Nedeniyle Yapılan Harcamaların Sağlık Harcaması Olarak İndirim Konusu Yapılması mümkündür. </a:t>
            </a:r>
            <a:r>
              <a:rPr lang="tr-TR" sz="1600" dirty="0">
                <a:solidFill>
                  <a:srgbClr val="00B0F0"/>
                </a:solidFill>
              </a:rPr>
              <a:t>(Ankara Vergi Dairesi Başkanlığı'nın 05.03.2010 tarih ve B.07.1.GİB.4.06.16.01-2010-GVK-89-1-216 sayılı </a:t>
            </a:r>
            <a:r>
              <a:rPr lang="tr-TR" sz="1600" dirty="0" err="1">
                <a:solidFill>
                  <a:srgbClr val="00B0F0"/>
                </a:solidFill>
              </a:rPr>
              <a:t>özelgesi</a:t>
            </a:r>
            <a:r>
              <a:rPr lang="tr-TR" sz="1600" dirty="0">
                <a:solidFill>
                  <a:srgbClr val="00B0F0"/>
                </a:solidFill>
              </a:rPr>
              <a:t>)</a:t>
            </a:r>
          </a:p>
          <a:p>
            <a:pPr defTabSz="533400">
              <a:buClr>
                <a:srgbClr val="C00000"/>
              </a:buClr>
              <a:buFont typeface="Wingdings" pitchFamily="2" charset="2"/>
              <a:buChar char="Ø"/>
            </a:pPr>
            <a:endParaRPr lang="tr-TR" sz="1600" dirty="0"/>
          </a:p>
          <a:p>
            <a:pPr defTabSz="533400">
              <a:buClr>
                <a:srgbClr val="C00000"/>
              </a:buClr>
              <a:buFont typeface="Wingdings" pitchFamily="2" charset="2"/>
              <a:buChar char="Ø"/>
            </a:pPr>
            <a:r>
              <a:rPr lang="tr-TR" sz="1600" dirty="0">
                <a:solidFill>
                  <a:srgbClr val="FF0000"/>
                </a:solidFill>
              </a:rPr>
              <a:t> </a:t>
            </a:r>
            <a:r>
              <a:rPr lang="tr-TR" sz="1600" dirty="0">
                <a:solidFill>
                  <a:srgbClr val="00B0F0"/>
                </a:solidFill>
              </a:rPr>
              <a:t>Eşe ait sağlık harcamalarının </a:t>
            </a:r>
            <a:r>
              <a:rPr lang="tr-TR" sz="1600" dirty="0"/>
              <a:t>öncelikle kendisi tarafından gayrimenkul sermaye iradı dolayısıyla verilen yıllık gelir vergisi beyannamesinde, beyan edilen gelirin %10'unu aşmayacak şekilde indirime konu edilmesi gerekmekte olup, söz konusu sağlık harcamalarının </a:t>
            </a:r>
            <a:r>
              <a:rPr lang="tr-TR" sz="1600" dirty="0">
                <a:solidFill>
                  <a:srgbClr val="00B0F0"/>
                </a:solidFill>
              </a:rPr>
              <a:t>bu indirimden arta kalan kısmının da diğer eş tarafından </a:t>
            </a:r>
            <a:r>
              <a:rPr lang="tr-TR" sz="1600" dirty="0"/>
              <a:t>gayrimenkul sermaye iradı dolayısıyla verilen yıllık gelir vergisi beyannamesinde beyan edilen gelirin %10'u ile sınırlı olacak şekilde indirim olarak dikkate alınması mümkün bulunmaktadır. </a:t>
            </a:r>
          </a:p>
          <a:p>
            <a:pPr defTabSz="533400">
              <a:buClr>
                <a:srgbClr val="C00000"/>
              </a:buClr>
            </a:pPr>
            <a:r>
              <a:rPr lang="tr-TR" sz="1600" dirty="0">
                <a:solidFill>
                  <a:srgbClr val="00B0F0"/>
                </a:solidFill>
              </a:rPr>
              <a:t>( İstanbul Vergi Dairesi Başkanlığı'nın 20.12.2010 tarih ve B.07.1.GİB.4.34.16.01-GVK 89-571 sayılı </a:t>
            </a:r>
            <a:r>
              <a:rPr lang="tr-TR" sz="1600" dirty="0" err="1">
                <a:solidFill>
                  <a:srgbClr val="00B0F0"/>
                </a:solidFill>
              </a:rPr>
              <a:t>özelgesi</a:t>
            </a:r>
            <a:r>
              <a:rPr lang="tr-TR" sz="1600" dirty="0">
                <a:solidFill>
                  <a:srgbClr val="00B0F0"/>
                </a:solidFill>
              </a:rPr>
              <a:t>.)</a:t>
            </a:r>
          </a:p>
        </p:txBody>
      </p:sp>
      <p:sp>
        <p:nvSpPr>
          <p:cNvPr id="67589" name="31 Slayt Numarası Yer Tutucusu"/>
          <p:cNvSpPr>
            <a:spLocks noGrp="1"/>
          </p:cNvSpPr>
          <p:nvPr>
            <p:ph type="sldNum" sz="quarter" idx="12"/>
          </p:nvPr>
        </p:nvSpPr>
        <p:spPr>
          <a:xfrm>
            <a:off x="7956550" y="6381750"/>
            <a:ext cx="730250" cy="323850"/>
          </a:xfrm>
        </p:spPr>
        <p:txBody>
          <a:bodyPr/>
          <a:lstStyle/>
          <a:p>
            <a:pPr>
              <a:defRPr/>
            </a:pPr>
            <a:fld id="{18064984-0053-4021-A213-3F9C07047863}" type="slidenum">
              <a:rPr lang="tr-TR"/>
              <a:pPr>
                <a:defRPr/>
              </a:pPr>
              <a:t>28</a:t>
            </a:fld>
            <a:endParaRPr lang="tr-TR"/>
          </a:p>
        </p:txBody>
      </p:sp>
    </p:spTree>
  </p:cSld>
  <p:clrMapOvr>
    <a:masterClrMapping/>
  </p:clrMapOvr>
  <p:transition>
    <p:cover di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0" name="Text Box 30"/>
          <p:cNvSpPr txBox="1">
            <a:spLocks noChangeArrowheads="1"/>
          </p:cNvSpPr>
          <p:nvPr/>
        </p:nvSpPr>
        <p:spPr bwMode="auto">
          <a:xfrm>
            <a:off x="685800" y="182563"/>
            <a:ext cx="1295400" cy="304800"/>
          </a:xfrm>
          <a:prstGeom prst="rect">
            <a:avLst/>
          </a:prstGeom>
          <a:noFill/>
          <a:ln w="9525">
            <a:noFill/>
            <a:miter lim="800000"/>
            <a:headEnd/>
            <a:tailEnd/>
          </a:ln>
        </p:spPr>
        <p:txBody>
          <a:bodyPr>
            <a:spAutoFit/>
          </a:bodyPr>
          <a:lstStyle/>
          <a:p>
            <a:pPr algn="l">
              <a:spcBef>
                <a:spcPct val="50000"/>
              </a:spcBef>
            </a:pPr>
            <a:endParaRPr lang="en-US" sz="1400" b="0">
              <a:latin typeface="Arial Black" pitchFamily="34" charset="0"/>
            </a:endParaRPr>
          </a:p>
        </p:txBody>
      </p:sp>
      <p:sp>
        <p:nvSpPr>
          <p:cNvPr id="68611" name="31 Slayt Numarası Yer Tutucusu"/>
          <p:cNvSpPr>
            <a:spLocks noGrp="1"/>
          </p:cNvSpPr>
          <p:nvPr>
            <p:ph type="sldNum" sz="quarter" idx="12"/>
          </p:nvPr>
        </p:nvSpPr>
        <p:spPr>
          <a:xfrm>
            <a:off x="7956550" y="6381750"/>
            <a:ext cx="730250" cy="323850"/>
          </a:xfrm>
        </p:spPr>
        <p:txBody>
          <a:bodyPr/>
          <a:lstStyle/>
          <a:p>
            <a:pPr>
              <a:defRPr/>
            </a:pPr>
            <a:fld id="{4F53874A-E01E-45F3-B753-8D712A00587E}" type="slidenum">
              <a:rPr lang="tr-TR"/>
              <a:pPr>
                <a:defRPr/>
              </a:pPr>
              <a:t>29</a:t>
            </a:fld>
            <a:endParaRPr lang="tr-TR"/>
          </a:p>
        </p:txBody>
      </p:sp>
      <p:sp>
        <p:nvSpPr>
          <p:cNvPr id="43012" name="Rectangle 1"/>
          <p:cNvSpPr>
            <a:spLocks noChangeArrowheads="1"/>
          </p:cNvSpPr>
          <p:nvPr/>
        </p:nvSpPr>
        <p:spPr bwMode="auto">
          <a:xfrm>
            <a:off x="107950" y="549275"/>
            <a:ext cx="8856663" cy="5116513"/>
          </a:xfrm>
          <a:prstGeom prst="rect">
            <a:avLst/>
          </a:prstGeom>
          <a:noFill/>
          <a:ln w="9525" algn="ctr">
            <a:noFill/>
            <a:miter lim="800000"/>
            <a:headEnd/>
            <a:tailEnd/>
          </a:ln>
        </p:spPr>
        <p:txBody>
          <a:bodyPr lIns="449121" tIns="152352" bIns="38088" anchor="ctr">
            <a:spAutoFit/>
          </a:bodyPr>
          <a:lstStyle/>
          <a:p>
            <a:pPr eaLnBrk="0" hangingPunct="0"/>
            <a:r>
              <a:rPr lang="tr-TR" u="sng" dirty="0">
                <a:solidFill>
                  <a:srgbClr val="00B0F0"/>
                </a:solidFill>
                <a:cs typeface="Arial" pitchFamily="34" charset="0"/>
              </a:rPr>
              <a:t>ÖZEL SAĞLIK GİDERLERİ (MUKTEZALAR) </a:t>
            </a:r>
          </a:p>
          <a:p>
            <a:pPr eaLnBrk="0" hangingPunct="0"/>
            <a:endParaRPr lang="tr-TR" sz="1600" dirty="0">
              <a:solidFill>
                <a:srgbClr val="CC3300"/>
              </a:solidFill>
              <a:cs typeface="Arial" pitchFamily="34" charset="0"/>
            </a:endParaRPr>
          </a:p>
          <a:p>
            <a:pPr eaLnBrk="0" hangingPunct="0">
              <a:buClr>
                <a:srgbClr val="FF0000"/>
              </a:buClr>
              <a:buFont typeface="Wingdings" pitchFamily="2" charset="2"/>
              <a:buChar char="Ø"/>
            </a:pPr>
            <a:r>
              <a:rPr lang="tr-TR" sz="1600" dirty="0">
                <a:cs typeface="Times New Roman" pitchFamily="18" charset="0"/>
              </a:rPr>
              <a:t> Gelir Vergisi Kanunu'nun 89'uncu maddesine istinaden beyan edilen gelirden indirim konusu yapılacak sağlık harcamalarının gelir veya kurumlar vergisi mükellefiyeti bulunan gerçek veya tüzel kişilerden alınacak belgelerle tevsik edilebilen bir sağlık harcaması olması gerektiğinden, Sosyal Güvenlik Kurumu Başkanlığı tarafından emekli maaşlarından yapılan </a:t>
            </a:r>
            <a:r>
              <a:rPr lang="tr-TR" sz="1600" dirty="0">
                <a:solidFill>
                  <a:srgbClr val="00B0F0"/>
                </a:solidFill>
                <a:cs typeface="Times New Roman" pitchFamily="18" charset="0"/>
              </a:rPr>
              <a:t>SUT reçete kesintisi ile muayene iştirak kesinti tutarlarının</a:t>
            </a:r>
            <a:r>
              <a:rPr lang="tr-TR" sz="1600" dirty="0">
                <a:solidFill>
                  <a:srgbClr val="FF0000"/>
                </a:solidFill>
                <a:cs typeface="Times New Roman" pitchFamily="18" charset="0"/>
              </a:rPr>
              <a:t> </a:t>
            </a:r>
            <a:r>
              <a:rPr lang="tr-TR" sz="1600" dirty="0">
                <a:cs typeface="Times New Roman" pitchFamily="18" charset="0"/>
              </a:rPr>
              <a:t>bu kapsamda yapılmış bir sağlık harcaması olarak nitelendirilmesi söz konusu olmayacaktır. </a:t>
            </a:r>
            <a:r>
              <a:rPr lang="tr-TR" sz="1600" dirty="0">
                <a:solidFill>
                  <a:srgbClr val="00B0F0"/>
                </a:solidFill>
                <a:cs typeface="Times New Roman" pitchFamily="18" charset="0"/>
              </a:rPr>
              <a:t>(Ankara Vergi Dairesi Başkanlığı'nın 17.03.2011 tarih ve B.07.1.GİB.4.06.16.01-2010-GVK-89-6-139 sayılı </a:t>
            </a:r>
            <a:r>
              <a:rPr lang="tr-TR" sz="1600" dirty="0" err="1">
                <a:solidFill>
                  <a:srgbClr val="00B0F0"/>
                </a:solidFill>
                <a:cs typeface="Times New Roman" pitchFamily="18" charset="0"/>
              </a:rPr>
              <a:t>özelgesi</a:t>
            </a:r>
            <a:r>
              <a:rPr lang="tr-TR" sz="1600" dirty="0">
                <a:solidFill>
                  <a:srgbClr val="00B0F0"/>
                </a:solidFill>
                <a:cs typeface="Times New Roman" pitchFamily="18" charset="0"/>
              </a:rPr>
              <a:t>.</a:t>
            </a:r>
            <a:r>
              <a:rPr lang="tr-TR" sz="1600" dirty="0">
                <a:solidFill>
                  <a:srgbClr val="00B0F0"/>
                </a:solidFill>
              </a:rPr>
              <a:t>)</a:t>
            </a:r>
          </a:p>
          <a:p>
            <a:pPr eaLnBrk="0" hangingPunct="0">
              <a:buClr>
                <a:srgbClr val="FF0000"/>
              </a:buClr>
            </a:pPr>
            <a:endParaRPr lang="tr-TR" sz="1600" dirty="0">
              <a:solidFill>
                <a:srgbClr val="FF0000"/>
              </a:solidFill>
            </a:endParaRPr>
          </a:p>
          <a:p>
            <a:pPr eaLnBrk="0" hangingPunct="0">
              <a:buClr>
                <a:srgbClr val="FF0000"/>
              </a:buClr>
              <a:buFont typeface="Wingdings" pitchFamily="2" charset="2"/>
              <a:buChar char="Ø"/>
            </a:pPr>
            <a:r>
              <a:rPr lang="tr-TR" sz="1600" dirty="0"/>
              <a:t> Eğitim ve sağlık harcamalarının kanunla belirlenen kısmının yıllık gelir vergisi beyannamesinde bildirilecek gelirlerden indirilebilmesi mükelleflere kanunla tanınmış bir haktır. </a:t>
            </a:r>
            <a:r>
              <a:rPr lang="tr-TR" sz="1600" u="sng" dirty="0"/>
              <a:t>Bu hakkın hata sonucu kullanılmamış olması hiç kullanılamayacağı anlamını taşımamaktadır.</a:t>
            </a:r>
            <a:r>
              <a:rPr lang="tr-TR" sz="1600" dirty="0"/>
              <a:t> Dolayısıyla şartların sağlanması halinde ilgili yıllar için verilecek </a:t>
            </a:r>
            <a:r>
              <a:rPr lang="tr-TR" sz="1600" dirty="0">
                <a:solidFill>
                  <a:srgbClr val="00B0F0"/>
                </a:solidFill>
              </a:rPr>
              <a:t>düzeltme beyannameleri ile indirim konusu yapabilmeniz mümkün bulunmaktadır. (İst. Defterdarlığı’nın 11483 sayılı </a:t>
            </a:r>
            <a:r>
              <a:rPr lang="tr-TR" sz="1600" dirty="0" err="1">
                <a:solidFill>
                  <a:srgbClr val="00B0F0"/>
                </a:solidFill>
              </a:rPr>
              <a:t>özelgesi</a:t>
            </a:r>
            <a:r>
              <a:rPr lang="tr-TR" sz="1600" dirty="0">
                <a:solidFill>
                  <a:srgbClr val="00B0F0"/>
                </a:solidFill>
              </a:rPr>
              <a:t>).</a:t>
            </a:r>
          </a:p>
          <a:p>
            <a:pPr eaLnBrk="0" hangingPunct="0"/>
            <a:endParaRPr lang="tr-TR" sz="1600" dirty="0"/>
          </a:p>
          <a:p>
            <a:pPr eaLnBrk="0" hangingPunct="0"/>
            <a:r>
              <a:rPr lang="tr-TR" sz="1600" dirty="0"/>
              <a:t/>
            </a:r>
            <a:br>
              <a:rPr lang="tr-TR" sz="1600" dirty="0"/>
            </a:br>
            <a:endParaRPr lang="tr-TR" sz="1600" dirty="0"/>
          </a:p>
        </p:txBody>
      </p:sp>
      <p:sp>
        <p:nvSpPr>
          <p:cNvPr id="43013" name="Rectangle 3"/>
          <p:cNvSpPr>
            <a:spLocks noChangeArrowheads="1"/>
          </p:cNvSpPr>
          <p:nvPr/>
        </p:nvSpPr>
        <p:spPr bwMode="auto">
          <a:xfrm>
            <a:off x="4465638" y="3317875"/>
            <a:ext cx="212725" cy="246063"/>
          </a:xfrm>
          <a:prstGeom prst="rect">
            <a:avLst/>
          </a:prstGeom>
          <a:noFill/>
          <a:ln w="9525" algn="ctr">
            <a:noFill/>
            <a:miter lim="800000"/>
            <a:headEnd/>
            <a:tailEnd/>
          </a:ln>
        </p:spPr>
        <p:txBody>
          <a:bodyPr wrap="none" anchor="ctr">
            <a:spAutoFit/>
          </a:bodyPr>
          <a:lstStyle/>
          <a:p>
            <a:pPr eaLnBrk="0" hangingPunct="0"/>
            <a:r>
              <a:rPr lang="tr-TR" sz="1000" baseline="30000">
                <a:cs typeface="Times New Roman" pitchFamily="18" charset="0"/>
                <a:hlinkClick r:id="" action="ppaction://noaction"/>
              </a:rPr>
              <a:t>[</a:t>
            </a:r>
            <a:endParaRPr lang="tr-TR"/>
          </a:p>
        </p:txBody>
      </p:sp>
    </p:spTree>
  </p:cSld>
  <p:clrMapOvr>
    <a:masterClrMapping/>
  </p:clrMapOvr>
  <p:transition>
    <p:cover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2 Slayt Numarası Yer Tutucusu"/>
          <p:cNvSpPr>
            <a:spLocks noGrp="1"/>
          </p:cNvSpPr>
          <p:nvPr>
            <p:ph type="sldNum" sz="quarter" idx="12"/>
          </p:nvPr>
        </p:nvSpPr>
        <p:spPr>
          <a:xfrm>
            <a:off x="8459788" y="6381750"/>
            <a:ext cx="684212" cy="476250"/>
          </a:xfrm>
        </p:spPr>
        <p:txBody>
          <a:bodyPr/>
          <a:lstStyle/>
          <a:p>
            <a:pPr>
              <a:defRPr/>
            </a:pPr>
            <a:fld id="{01033792-5040-4FCB-AC9F-3AF246707466}" type="slidenum">
              <a:rPr lang="tr-TR"/>
              <a:pPr>
                <a:defRPr/>
              </a:pPr>
              <a:t>3</a:t>
            </a:fld>
            <a:endParaRPr lang="tr-TR"/>
          </a:p>
        </p:txBody>
      </p:sp>
      <p:grpSp>
        <p:nvGrpSpPr>
          <p:cNvPr id="16387" name="Group 7"/>
          <p:cNvGrpSpPr>
            <a:grpSpLocks/>
          </p:cNvGrpSpPr>
          <p:nvPr/>
        </p:nvGrpSpPr>
        <p:grpSpPr bwMode="auto">
          <a:xfrm>
            <a:off x="1219200" y="1295400"/>
            <a:ext cx="7086600" cy="4276725"/>
            <a:chOff x="-3" y="-3"/>
            <a:chExt cx="2995" cy="2694"/>
          </a:xfrm>
        </p:grpSpPr>
        <p:grpSp>
          <p:nvGrpSpPr>
            <p:cNvPr id="16390" name="Group 8"/>
            <p:cNvGrpSpPr>
              <a:grpSpLocks/>
            </p:cNvGrpSpPr>
            <p:nvPr/>
          </p:nvGrpSpPr>
          <p:grpSpPr bwMode="auto">
            <a:xfrm>
              <a:off x="0" y="0"/>
              <a:ext cx="2989" cy="2688"/>
              <a:chOff x="0" y="0"/>
              <a:chExt cx="2989" cy="2688"/>
            </a:xfrm>
          </p:grpSpPr>
          <p:grpSp>
            <p:nvGrpSpPr>
              <p:cNvPr id="16392" name="Group 9"/>
              <p:cNvGrpSpPr>
                <a:grpSpLocks/>
              </p:cNvGrpSpPr>
              <p:nvPr/>
            </p:nvGrpSpPr>
            <p:grpSpPr bwMode="auto">
              <a:xfrm>
                <a:off x="0" y="0"/>
                <a:ext cx="2989" cy="384"/>
                <a:chOff x="0" y="0"/>
                <a:chExt cx="2989" cy="384"/>
              </a:xfrm>
            </p:grpSpPr>
            <p:sp>
              <p:nvSpPr>
                <p:cNvPr id="16411" name="Rectangle 10"/>
                <p:cNvSpPr>
                  <a:spLocks noChangeArrowheads="1"/>
                </p:cNvSpPr>
                <p:nvPr/>
              </p:nvSpPr>
              <p:spPr bwMode="auto">
                <a:xfrm>
                  <a:off x="43" y="0"/>
                  <a:ext cx="2903" cy="384"/>
                </a:xfrm>
                <a:prstGeom prst="rect">
                  <a:avLst/>
                </a:prstGeom>
                <a:noFill/>
                <a:ln w="12700" cap="sq">
                  <a:noFill/>
                  <a:miter lim="800000"/>
                  <a:headEnd type="none" w="sm" len="sm"/>
                  <a:tailEnd type="none" w="sm" len="sm"/>
                </a:ln>
              </p:spPr>
              <p:txBody>
                <a:bodyPr/>
                <a:lstStyle/>
                <a:p>
                  <a:pPr eaLnBrk="0" hangingPunct="0"/>
                  <a:endParaRPr lang="en-US" sz="2000" b="0"/>
                </a:p>
              </p:txBody>
            </p:sp>
            <p:sp>
              <p:nvSpPr>
                <p:cNvPr id="16412" name="Rectangle 11"/>
                <p:cNvSpPr>
                  <a:spLocks noChangeArrowheads="1"/>
                </p:cNvSpPr>
                <p:nvPr/>
              </p:nvSpPr>
              <p:spPr bwMode="auto">
                <a:xfrm>
                  <a:off x="0" y="0"/>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16393" name="Group 12"/>
              <p:cNvGrpSpPr>
                <a:grpSpLocks/>
              </p:cNvGrpSpPr>
              <p:nvPr/>
            </p:nvGrpSpPr>
            <p:grpSpPr bwMode="auto">
              <a:xfrm>
                <a:off x="0" y="384"/>
                <a:ext cx="2989" cy="384"/>
                <a:chOff x="0" y="384"/>
                <a:chExt cx="2989" cy="384"/>
              </a:xfrm>
            </p:grpSpPr>
            <p:sp>
              <p:nvSpPr>
                <p:cNvPr id="16409" name="Rectangle 13"/>
                <p:cNvSpPr>
                  <a:spLocks noChangeArrowheads="1"/>
                </p:cNvSpPr>
                <p:nvPr/>
              </p:nvSpPr>
              <p:spPr bwMode="auto">
                <a:xfrm>
                  <a:off x="43" y="384"/>
                  <a:ext cx="2903" cy="384"/>
                </a:xfrm>
                <a:prstGeom prst="rect">
                  <a:avLst/>
                </a:prstGeom>
                <a:noFill/>
                <a:ln w="12700" cap="sq">
                  <a:noFill/>
                  <a:miter lim="800000"/>
                  <a:headEnd type="none" w="sm" len="sm"/>
                  <a:tailEnd type="none" w="sm" len="sm"/>
                </a:ln>
              </p:spPr>
              <p:txBody>
                <a:bodyPr/>
                <a:lstStyle/>
                <a:p>
                  <a:pPr>
                    <a:tabLst>
                      <a:tab pos="209550" algn="l"/>
                    </a:tabLst>
                  </a:pPr>
                  <a:endParaRPr lang="en-US" sz="2400" b="0"/>
                </a:p>
              </p:txBody>
            </p:sp>
            <p:sp>
              <p:nvSpPr>
                <p:cNvPr id="16410" name="Rectangle 14"/>
                <p:cNvSpPr>
                  <a:spLocks noChangeArrowheads="1"/>
                </p:cNvSpPr>
                <p:nvPr/>
              </p:nvSpPr>
              <p:spPr bwMode="auto">
                <a:xfrm>
                  <a:off x="0" y="384"/>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16394" name="Group 15"/>
              <p:cNvGrpSpPr>
                <a:grpSpLocks/>
              </p:cNvGrpSpPr>
              <p:nvPr/>
            </p:nvGrpSpPr>
            <p:grpSpPr bwMode="auto">
              <a:xfrm>
                <a:off x="0" y="768"/>
                <a:ext cx="2989" cy="384"/>
                <a:chOff x="0" y="768"/>
                <a:chExt cx="2989" cy="384"/>
              </a:xfrm>
            </p:grpSpPr>
            <p:sp>
              <p:nvSpPr>
                <p:cNvPr id="16407" name="Rectangle 16"/>
                <p:cNvSpPr>
                  <a:spLocks noChangeArrowheads="1"/>
                </p:cNvSpPr>
                <p:nvPr/>
              </p:nvSpPr>
              <p:spPr bwMode="auto">
                <a:xfrm>
                  <a:off x="43" y="768"/>
                  <a:ext cx="2903" cy="384"/>
                </a:xfrm>
                <a:prstGeom prst="rect">
                  <a:avLst/>
                </a:prstGeom>
                <a:noFill/>
                <a:ln w="12700" cap="sq">
                  <a:noFill/>
                  <a:miter lim="800000"/>
                  <a:headEnd type="none" w="sm" len="sm"/>
                  <a:tailEnd type="none" w="sm" len="sm"/>
                </a:ln>
              </p:spPr>
              <p:txBody>
                <a:bodyPr/>
                <a:lstStyle/>
                <a:p>
                  <a:pPr marL="292100" indent="-292100" eaLnBrk="0" hangingPunct="0">
                    <a:tabLst>
                      <a:tab pos="292100" algn="l"/>
                      <a:tab pos="298450" algn="l"/>
                    </a:tabLst>
                  </a:pPr>
                  <a:endParaRPr lang="en-US" sz="1600" b="0"/>
                </a:p>
              </p:txBody>
            </p:sp>
            <p:sp>
              <p:nvSpPr>
                <p:cNvPr id="16408" name="Rectangle 17"/>
                <p:cNvSpPr>
                  <a:spLocks noChangeArrowheads="1"/>
                </p:cNvSpPr>
                <p:nvPr/>
              </p:nvSpPr>
              <p:spPr bwMode="auto">
                <a:xfrm>
                  <a:off x="0" y="768"/>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16395" name="Group 18"/>
              <p:cNvGrpSpPr>
                <a:grpSpLocks/>
              </p:cNvGrpSpPr>
              <p:nvPr/>
            </p:nvGrpSpPr>
            <p:grpSpPr bwMode="auto">
              <a:xfrm>
                <a:off x="0" y="1152"/>
                <a:ext cx="2989" cy="384"/>
                <a:chOff x="0" y="1152"/>
                <a:chExt cx="2989" cy="384"/>
              </a:xfrm>
            </p:grpSpPr>
            <p:sp>
              <p:nvSpPr>
                <p:cNvPr id="16405" name="Rectangle 19"/>
                <p:cNvSpPr>
                  <a:spLocks noChangeArrowheads="1"/>
                </p:cNvSpPr>
                <p:nvPr/>
              </p:nvSpPr>
              <p:spPr bwMode="auto">
                <a:xfrm>
                  <a:off x="43" y="1152"/>
                  <a:ext cx="2903" cy="384"/>
                </a:xfrm>
                <a:prstGeom prst="rect">
                  <a:avLst/>
                </a:prstGeom>
                <a:noFill/>
                <a:ln w="12700" cap="sq">
                  <a:noFill/>
                  <a:miter lim="800000"/>
                  <a:headEnd type="none" w="sm" len="sm"/>
                  <a:tailEnd type="none" w="sm" len="sm"/>
                </a:ln>
              </p:spPr>
              <p:txBody>
                <a:bodyPr/>
                <a:lstStyle/>
                <a:p>
                  <a:pPr eaLnBrk="0" hangingPunct="0">
                    <a:tabLst>
                      <a:tab pos="298450" algn="l"/>
                    </a:tabLst>
                  </a:pPr>
                  <a:endParaRPr lang="en-US" sz="1600" b="0"/>
                </a:p>
              </p:txBody>
            </p:sp>
            <p:sp>
              <p:nvSpPr>
                <p:cNvPr id="16406" name="Rectangle 20"/>
                <p:cNvSpPr>
                  <a:spLocks noChangeArrowheads="1"/>
                </p:cNvSpPr>
                <p:nvPr/>
              </p:nvSpPr>
              <p:spPr bwMode="auto">
                <a:xfrm>
                  <a:off x="0" y="1152"/>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16396" name="Group 21"/>
              <p:cNvGrpSpPr>
                <a:grpSpLocks/>
              </p:cNvGrpSpPr>
              <p:nvPr/>
            </p:nvGrpSpPr>
            <p:grpSpPr bwMode="auto">
              <a:xfrm>
                <a:off x="0" y="1536"/>
                <a:ext cx="2989" cy="384"/>
                <a:chOff x="0" y="1536"/>
                <a:chExt cx="2989" cy="384"/>
              </a:xfrm>
            </p:grpSpPr>
            <p:sp>
              <p:nvSpPr>
                <p:cNvPr id="16403" name="Rectangle 22"/>
                <p:cNvSpPr>
                  <a:spLocks noChangeArrowheads="1"/>
                </p:cNvSpPr>
                <p:nvPr/>
              </p:nvSpPr>
              <p:spPr bwMode="auto">
                <a:xfrm>
                  <a:off x="43" y="1536"/>
                  <a:ext cx="2903" cy="384"/>
                </a:xfrm>
                <a:prstGeom prst="rect">
                  <a:avLst/>
                </a:prstGeom>
                <a:noFill/>
                <a:ln w="12700" cap="sq">
                  <a:noFill/>
                  <a:miter lim="800000"/>
                  <a:headEnd type="none" w="sm" len="sm"/>
                  <a:tailEnd type="none" w="sm" len="sm"/>
                </a:ln>
              </p:spPr>
              <p:txBody>
                <a:bodyPr/>
                <a:lstStyle/>
                <a:p>
                  <a:pPr algn="l">
                    <a:tabLst>
                      <a:tab pos="298450" algn="l"/>
                    </a:tabLst>
                  </a:pPr>
                  <a:r>
                    <a:rPr lang="tr-TR" sz="1600"/>
                    <a:t>	</a:t>
                  </a:r>
                  <a:endParaRPr lang="tr-TR" sz="1600" b="0"/>
                </a:p>
              </p:txBody>
            </p:sp>
            <p:sp>
              <p:nvSpPr>
                <p:cNvPr id="16404" name="Rectangle 23"/>
                <p:cNvSpPr>
                  <a:spLocks noChangeArrowheads="1"/>
                </p:cNvSpPr>
                <p:nvPr/>
              </p:nvSpPr>
              <p:spPr bwMode="auto">
                <a:xfrm>
                  <a:off x="0" y="1536"/>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16397" name="Group 24"/>
              <p:cNvGrpSpPr>
                <a:grpSpLocks/>
              </p:cNvGrpSpPr>
              <p:nvPr/>
            </p:nvGrpSpPr>
            <p:grpSpPr bwMode="auto">
              <a:xfrm>
                <a:off x="0" y="1920"/>
                <a:ext cx="2989" cy="384"/>
                <a:chOff x="0" y="1920"/>
                <a:chExt cx="2989" cy="384"/>
              </a:xfrm>
            </p:grpSpPr>
            <p:sp>
              <p:nvSpPr>
                <p:cNvPr id="16401" name="Rectangle 25"/>
                <p:cNvSpPr>
                  <a:spLocks noChangeArrowheads="1"/>
                </p:cNvSpPr>
                <p:nvPr/>
              </p:nvSpPr>
              <p:spPr bwMode="auto">
                <a:xfrm>
                  <a:off x="43" y="1920"/>
                  <a:ext cx="2903" cy="384"/>
                </a:xfrm>
                <a:prstGeom prst="rect">
                  <a:avLst/>
                </a:prstGeom>
                <a:noFill/>
                <a:ln w="12700" cap="sq">
                  <a:noFill/>
                  <a:miter lim="800000"/>
                  <a:headEnd type="none" w="sm" len="sm"/>
                  <a:tailEnd type="none" w="sm" len="sm"/>
                </a:ln>
              </p:spPr>
              <p:txBody>
                <a:bodyPr/>
                <a:lstStyle/>
                <a:p>
                  <a:pPr eaLnBrk="0" hangingPunct="0">
                    <a:tabLst>
                      <a:tab pos="298450" algn="l"/>
                    </a:tabLst>
                  </a:pPr>
                  <a:endParaRPr lang="en-US" sz="2400" b="0"/>
                </a:p>
              </p:txBody>
            </p:sp>
            <p:sp>
              <p:nvSpPr>
                <p:cNvPr id="16402" name="Rectangle 26"/>
                <p:cNvSpPr>
                  <a:spLocks noChangeArrowheads="1"/>
                </p:cNvSpPr>
                <p:nvPr/>
              </p:nvSpPr>
              <p:spPr bwMode="auto">
                <a:xfrm>
                  <a:off x="0" y="1920"/>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16398" name="Group 27"/>
              <p:cNvGrpSpPr>
                <a:grpSpLocks/>
              </p:cNvGrpSpPr>
              <p:nvPr/>
            </p:nvGrpSpPr>
            <p:grpSpPr bwMode="auto">
              <a:xfrm>
                <a:off x="0" y="2304"/>
                <a:ext cx="2989" cy="384"/>
                <a:chOff x="0" y="2304"/>
                <a:chExt cx="2989" cy="384"/>
              </a:xfrm>
            </p:grpSpPr>
            <p:sp>
              <p:nvSpPr>
                <p:cNvPr id="16399" name="Rectangle 28"/>
                <p:cNvSpPr>
                  <a:spLocks noChangeArrowheads="1"/>
                </p:cNvSpPr>
                <p:nvPr/>
              </p:nvSpPr>
              <p:spPr bwMode="auto">
                <a:xfrm>
                  <a:off x="43" y="2304"/>
                  <a:ext cx="2903" cy="384"/>
                </a:xfrm>
                <a:prstGeom prst="rect">
                  <a:avLst/>
                </a:prstGeom>
                <a:noFill/>
                <a:ln w="12700" cap="sq">
                  <a:noFill/>
                  <a:miter lim="800000"/>
                  <a:headEnd type="none" w="sm" len="sm"/>
                  <a:tailEnd type="none" w="sm" len="sm"/>
                </a:ln>
              </p:spPr>
              <p:txBody>
                <a:bodyPr/>
                <a:lstStyle/>
                <a:p>
                  <a:pPr>
                    <a:tabLst>
                      <a:tab pos="298450" algn="l"/>
                    </a:tabLst>
                  </a:pPr>
                  <a:endParaRPr lang="tr-TR" sz="1600" b="0">
                    <a:latin typeface="Times New Roman" pitchFamily="18" charset="0"/>
                    <a:cs typeface="Times New Roman" pitchFamily="18" charset="0"/>
                  </a:endParaRPr>
                </a:p>
                <a:p>
                  <a:pPr eaLnBrk="0" hangingPunct="0">
                    <a:tabLst>
                      <a:tab pos="298450" algn="l"/>
                    </a:tabLst>
                  </a:pPr>
                  <a:endParaRPr lang="tr-TR" sz="1600" b="0"/>
                </a:p>
              </p:txBody>
            </p:sp>
            <p:sp>
              <p:nvSpPr>
                <p:cNvPr id="16400" name="Rectangle 29"/>
                <p:cNvSpPr>
                  <a:spLocks noChangeArrowheads="1"/>
                </p:cNvSpPr>
                <p:nvPr/>
              </p:nvSpPr>
              <p:spPr bwMode="auto">
                <a:xfrm>
                  <a:off x="0" y="2304"/>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sp>
          <p:nvSpPr>
            <p:cNvPr id="16391" name="Rectangle 30"/>
            <p:cNvSpPr>
              <a:spLocks noChangeArrowheads="1"/>
            </p:cNvSpPr>
            <p:nvPr/>
          </p:nvSpPr>
          <p:spPr bwMode="auto">
            <a:xfrm>
              <a:off x="-3" y="-3"/>
              <a:ext cx="2995" cy="2694"/>
            </a:xfrm>
            <a:prstGeom prst="rect">
              <a:avLst/>
            </a:prstGeom>
            <a:noFill/>
            <a:ln w="9525" cap="sq">
              <a:noFill/>
              <a:miter lim="800000"/>
              <a:headEnd type="none" w="sm" len="sm"/>
              <a:tailEnd type="none" w="sm" len="sm"/>
            </a:ln>
          </p:spPr>
          <p:txBody>
            <a:bodyPr wrap="none">
              <a:spAutoFit/>
            </a:bodyPr>
            <a:lstStyle/>
            <a:p>
              <a:endParaRPr lang="tr-TR"/>
            </a:p>
          </p:txBody>
        </p:sp>
      </p:grpSp>
      <p:sp>
        <p:nvSpPr>
          <p:cNvPr id="16388" name="Text Box 31"/>
          <p:cNvSpPr txBox="1">
            <a:spLocks noChangeArrowheads="1"/>
          </p:cNvSpPr>
          <p:nvPr/>
        </p:nvSpPr>
        <p:spPr bwMode="auto">
          <a:xfrm>
            <a:off x="685800" y="182563"/>
            <a:ext cx="1295400" cy="304800"/>
          </a:xfrm>
          <a:prstGeom prst="rect">
            <a:avLst/>
          </a:prstGeom>
          <a:noFill/>
          <a:ln w="9525">
            <a:noFill/>
            <a:miter lim="800000"/>
            <a:headEnd/>
            <a:tailEnd/>
          </a:ln>
        </p:spPr>
        <p:txBody>
          <a:bodyPr>
            <a:spAutoFit/>
          </a:bodyPr>
          <a:lstStyle/>
          <a:p>
            <a:pPr algn="l">
              <a:spcBef>
                <a:spcPct val="50000"/>
              </a:spcBef>
            </a:pPr>
            <a:endParaRPr lang="en-US" sz="1400" b="0">
              <a:latin typeface="Arial Black" pitchFamily="34" charset="0"/>
            </a:endParaRPr>
          </a:p>
        </p:txBody>
      </p:sp>
      <p:sp>
        <p:nvSpPr>
          <p:cNvPr id="16389" name="Rectangle 2"/>
          <p:cNvSpPr>
            <a:spLocks noChangeArrowheads="1"/>
          </p:cNvSpPr>
          <p:nvPr/>
        </p:nvSpPr>
        <p:spPr bwMode="auto">
          <a:xfrm>
            <a:off x="107950" y="476250"/>
            <a:ext cx="8856663" cy="6002338"/>
          </a:xfrm>
          <a:prstGeom prst="rect">
            <a:avLst/>
          </a:prstGeom>
          <a:noFill/>
          <a:ln w="9525" algn="ctr">
            <a:noFill/>
            <a:miter lim="800000"/>
            <a:headEnd/>
            <a:tailEnd/>
          </a:ln>
        </p:spPr>
        <p:txBody>
          <a:bodyPr anchor="ctr">
            <a:spAutoFit/>
          </a:bodyPr>
          <a:lstStyle/>
          <a:p>
            <a:r>
              <a:rPr lang="tr-TR" sz="1600" dirty="0">
                <a:solidFill>
                  <a:srgbClr val="00B0F0"/>
                </a:solidFill>
              </a:rPr>
              <a:t>Örneğin; </a:t>
            </a:r>
            <a:r>
              <a:rPr lang="tr-TR" sz="1600" dirty="0"/>
              <a:t>Osman Bey 25.08.2010’de 200.000 TL’ ye satın almış olduğu bir arsayı 12.10.2012’de 500.000 TL’ ye satmıştır.</a:t>
            </a:r>
          </a:p>
          <a:p>
            <a:r>
              <a:rPr lang="tr-TR" sz="1600" dirty="0"/>
              <a:t> </a:t>
            </a:r>
          </a:p>
          <a:p>
            <a:r>
              <a:rPr lang="tr-TR" sz="1600" dirty="0"/>
              <a:t>Gayrimenkulün iktisap tarihinden önceki ay olan Temmuz 2010’da kümülatif  ÜFE 173,46 iken, elden çıkarıldığı aydan önceki ay olan Eylül 2012’de ÜFE 205,75’ tir. Bu durumda endeksleme oranının ilgili dönemde %10’ un üzerinde artmış olduğu görülmektedir. (205,75 / 173,46 = % 18,615) </a:t>
            </a:r>
          </a:p>
          <a:p>
            <a:r>
              <a:rPr lang="tr-TR" sz="1600" dirty="0"/>
              <a:t> </a:t>
            </a:r>
          </a:p>
          <a:p>
            <a:r>
              <a:rPr lang="tr-TR" sz="1600" dirty="0"/>
              <a:t>Dolayısıyla elden çıkarılan gayrimenkulün endekslenmiş maliyet bedeli; </a:t>
            </a:r>
          </a:p>
          <a:p>
            <a:r>
              <a:rPr lang="tr-TR" sz="1600" dirty="0"/>
              <a:t> </a:t>
            </a:r>
          </a:p>
          <a:p>
            <a:r>
              <a:rPr lang="tr-TR" sz="1600" dirty="0"/>
              <a:t>200.000 TL * (205,75 / 173,46) = 237.230 TL olarak dikkate alınacaktır. </a:t>
            </a:r>
          </a:p>
          <a:p>
            <a:r>
              <a:rPr lang="tr-TR" sz="1600" dirty="0"/>
              <a:t> </a:t>
            </a:r>
          </a:p>
          <a:p>
            <a:r>
              <a:rPr lang="tr-TR" sz="1600" dirty="0"/>
              <a:t>Buna göre Mehmet bey, satmış olduğu apartman dairesinden dolayı (500.000 - 237.230 =) 262.770 TL tutarında istisna öncesi değer artış kazancı elde etmiş olacaktır. </a:t>
            </a:r>
          </a:p>
          <a:p>
            <a:r>
              <a:rPr lang="tr-TR" sz="1600" dirty="0"/>
              <a:t> </a:t>
            </a:r>
          </a:p>
          <a:p>
            <a:r>
              <a:rPr lang="tr-TR" sz="1600" dirty="0"/>
              <a:t>Söz konusu kazanca </a:t>
            </a:r>
            <a:r>
              <a:rPr lang="tr-TR" sz="1600" dirty="0" smtClean="0"/>
              <a:t>9.400 </a:t>
            </a:r>
            <a:r>
              <a:rPr lang="tr-TR" sz="1600" dirty="0"/>
              <a:t>TL tutarında istisna uygulanarak bulunacak </a:t>
            </a:r>
            <a:r>
              <a:rPr lang="tr-TR" sz="1600" dirty="0" smtClean="0"/>
              <a:t>253.370 </a:t>
            </a:r>
            <a:r>
              <a:rPr lang="tr-TR" sz="1600" dirty="0"/>
              <a:t>TL’ ye Gelir Vergisi Kanunu’nun 103. maddesindeki vergi nispetleri uygulanarak mükellefin </a:t>
            </a:r>
            <a:r>
              <a:rPr lang="tr-TR" sz="1600" dirty="0" smtClean="0"/>
              <a:t>2013 </a:t>
            </a:r>
            <a:r>
              <a:rPr lang="tr-TR" sz="1600" dirty="0"/>
              <a:t>yılı için ödeyeceği gelir vergisi hesaplanacaktır. </a:t>
            </a:r>
          </a:p>
          <a:p>
            <a:r>
              <a:rPr lang="tr-TR" sz="1600" dirty="0"/>
              <a:t> </a:t>
            </a:r>
          </a:p>
          <a:p>
            <a:r>
              <a:rPr lang="tr-TR" sz="1600" dirty="0"/>
              <a:t>Hesaplanan Gelir Vergisi ..................................................... </a:t>
            </a:r>
            <a:r>
              <a:rPr lang="tr-TR" sz="1600" dirty="0" smtClean="0"/>
              <a:t>81.524,50 </a:t>
            </a:r>
            <a:r>
              <a:rPr lang="tr-TR" sz="1600" dirty="0"/>
              <a:t>TL </a:t>
            </a:r>
          </a:p>
          <a:p>
            <a:r>
              <a:rPr lang="tr-TR" sz="1600" dirty="0"/>
              <a:t> </a:t>
            </a:r>
          </a:p>
          <a:p>
            <a:r>
              <a:rPr lang="tr-TR" sz="1600" dirty="0"/>
              <a:t>Bulunan </a:t>
            </a:r>
            <a:r>
              <a:rPr lang="en-US" sz="1600" dirty="0" smtClean="0"/>
              <a:t>81.</a:t>
            </a:r>
            <a:r>
              <a:rPr lang="tr-TR" sz="1600" dirty="0" smtClean="0"/>
              <a:t>524</a:t>
            </a:r>
            <a:r>
              <a:rPr lang="en-US" sz="1600" dirty="0" smtClean="0"/>
              <a:t>,50 </a:t>
            </a:r>
            <a:r>
              <a:rPr lang="tr-TR" sz="1600" dirty="0"/>
              <a:t>TL tutarındaki vergi 2013 yılının Mart ayının </a:t>
            </a:r>
            <a:r>
              <a:rPr lang="tr-TR" sz="1600" dirty="0" err="1"/>
              <a:t>yirmibeşinci</a:t>
            </a:r>
            <a:r>
              <a:rPr lang="tr-TR" sz="1600" dirty="0"/>
              <a:t> günü akşamına kadar yıllık beyanname ile beyan edilip, Mart ve Temmuz aylarında 2 eşit taksitle ödenecektir. </a:t>
            </a:r>
          </a:p>
        </p:txBody>
      </p:sp>
    </p:spTree>
  </p:cSld>
  <p:clrMapOvr>
    <a:masterClrMapping/>
  </p:clrMapOvr>
  <p:transition>
    <p:cover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Text Box 30"/>
          <p:cNvSpPr txBox="1">
            <a:spLocks noChangeArrowheads="1"/>
          </p:cNvSpPr>
          <p:nvPr/>
        </p:nvSpPr>
        <p:spPr bwMode="auto">
          <a:xfrm>
            <a:off x="685800" y="182563"/>
            <a:ext cx="1295400" cy="304800"/>
          </a:xfrm>
          <a:prstGeom prst="rect">
            <a:avLst/>
          </a:prstGeom>
          <a:noFill/>
          <a:ln w="9525">
            <a:noFill/>
            <a:miter lim="800000"/>
            <a:headEnd/>
            <a:tailEnd/>
          </a:ln>
        </p:spPr>
        <p:txBody>
          <a:bodyPr>
            <a:spAutoFit/>
          </a:bodyPr>
          <a:lstStyle/>
          <a:p>
            <a:pPr algn="l">
              <a:spcBef>
                <a:spcPct val="50000"/>
              </a:spcBef>
            </a:pPr>
            <a:endParaRPr lang="en-US" sz="1400" b="0">
              <a:latin typeface="Arial Black" pitchFamily="34" charset="0"/>
            </a:endParaRPr>
          </a:p>
        </p:txBody>
      </p:sp>
      <p:sp>
        <p:nvSpPr>
          <p:cNvPr id="77830" name="Rectangle 34"/>
          <p:cNvSpPr>
            <a:spLocks noChangeArrowheads="1"/>
          </p:cNvSpPr>
          <p:nvPr/>
        </p:nvSpPr>
        <p:spPr bwMode="auto">
          <a:xfrm>
            <a:off x="0" y="765175"/>
            <a:ext cx="9144000" cy="5743575"/>
          </a:xfrm>
          <a:prstGeom prst="rect">
            <a:avLst/>
          </a:prstGeom>
          <a:noFill/>
          <a:ln w="9525">
            <a:noFill/>
            <a:miter lim="800000"/>
            <a:headEnd/>
            <a:tailEnd/>
          </a:ln>
        </p:spPr>
        <p:txBody>
          <a:bodyPr>
            <a:spAutoFit/>
          </a:bodyPr>
          <a:lstStyle/>
          <a:p>
            <a:pPr defTabSz="533400">
              <a:defRPr/>
            </a:pPr>
            <a:r>
              <a:rPr lang="tr-TR" dirty="0">
                <a:solidFill>
                  <a:srgbClr val="00B0F0"/>
                </a:solidFill>
                <a:latin typeface="Arial" charset="0"/>
                <a:cs typeface="Arial" pitchFamily="34" charset="0"/>
              </a:rPr>
              <a:t>	5- SPONSORLUK HARCAMALARI</a:t>
            </a:r>
          </a:p>
          <a:p>
            <a:pPr defTabSz="533400">
              <a:defRPr/>
            </a:pPr>
            <a:endParaRPr lang="tr-TR" dirty="0">
              <a:solidFill>
                <a:srgbClr val="CC3300"/>
              </a:solidFill>
              <a:latin typeface="Arial" charset="0"/>
              <a:cs typeface="Arial" pitchFamily="34" charset="0"/>
            </a:endParaRPr>
          </a:p>
          <a:p>
            <a:pPr defTabSz="533400">
              <a:defRPr/>
            </a:pPr>
            <a:r>
              <a:rPr lang="tr-TR" dirty="0">
                <a:solidFill>
                  <a:srgbClr val="000000"/>
                </a:solidFill>
                <a:latin typeface="Arial" charset="0"/>
                <a:cs typeface="Arial" pitchFamily="34" charset="0"/>
              </a:rPr>
              <a:t>3289 sayılı </a:t>
            </a:r>
            <a:r>
              <a:rPr lang="tr-TR" dirty="0">
                <a:solidFill>
                  <a:srgbClr val="00B0F0"/>
                </a:solidFill>
                <a:latin typeface="Arial" charset="0"/>
                <a:cs typeface="Arial" pitchFamily="34" charset="0"/>
              </a:rPr>
              <a:t>Gençlik ve Spor Genel Müdürlüğünün Teşkilat ve Görevleri Hakkında Kanun </a:t>
            </a:r>
            <a:r>
              <a:rPr lang="tr-TR" dirty="0">
                <a:solidFill>
                  <a:srgbClr val="000000"/>
                </a:solidFill>
                <a:latin typeface="Arial" charset="0"/>
                <a:cs typeface="Arial" pitchFamily="34" charset="0"/>
              </a:rPr>
              <a:t>ile 17.6.1992 tarihli ve 3813 sayılı </a:t>
            </a:r>
            <a:r>
              <a:rPr lang="tr-TR" dirty="0">
                <a:solidFill>
                  <a:srgbClr val="00B0F0"/>
                </a:solidFill>
                <a:latin typeface="Arial" charset="0"/>
                <a:cs typeface="Arial" pitchFamily="34" charset="0"/>
              </a:rPr>
              <a:t>Türkiye Futbol Federasyonu Kuruluş ve Görevleri Hakkında Kanun </a:t>
            </a:r>
            <a:r>
              <a:rPr lang="tr-TR" dirty="0">
                <a:solidFill>
                  <a:srgbClr val="000000"/>
                </a:solidFill>
                <a:latin typeface="Arial" charset="0"/>
                <a:cs typeface="Arial" pitchFamily="34" charset="0"/>
              </a:rPr>
              <a:t>kapsamında yapılan sponsorluk harcamalarının; </a:t>
            </a:r>
          </a:p>
          <a:p>
            <a:pPr defTabSz="533400">
              <a:defRPr/>
            </a:pPr>
            <a:endParaRPr lang="tr-TR" dirty="0">
              <a:solidFill>
                <a:srgbClr val="000000"/>
              </a:solidFill>
              <a:latin typeface="Arial" charset="0"/>
              <a:cs typeface="Arial" pitchFamily="34" charset="0"/>
            </a:endParaRPr>
          </a:p>
          <a:p>
            <a:pPr algn="l" defTabSz="533400">
              <a:buClr>
                <a:srgbClr val="800000"/>
              </a:buClr>
              <a:buFont typeface="Wingdings" pitchFamily="2" charset="2"/>
              <a:buChar char="Ø"/>
              <a:defRPr/>
            </a:pPr>
            <a:r>
              <a:rPr lang="tr-TR" dirty="0">
                <a:solidFill>
                  <a:srgbClr val="000000"/>
                </a:solidFill>
                <a:latin typeface="Arial" charset="0"/>
                <a:cs typeface="Arial" pitchFamily="34" charset="0"/>
              </a:rPr>
              <a:t> amatör spor dalları için </a:t>
            </a:r>
            <a:r>
              <a:rPr lang="tr-TR" dirty="0">
                <a:solidFill>
                  <a:srgbClr val="00B0F0"/>
                </a:solidFill>
                <a:latin typeface="Arial" charset="0"/>
                <a:cs typeface="Arial" pitchFamily="34" charset="0"/>
              </a:rPr>
              <a:t>tamamı,</a:t>
            </a:r>
          </a:p>
          <a:p>
            <a:pPr algn="l" defTabSz="533400">
              <a:buClr>
                <a:srgbClr val="800000"/>
              </a:buClr>
              <a:buFont typeface="Wingdings" pitchFamily="2" charset="2"/>
              <a:buChar char="Ø"/>
              <a:defRPr/>
            </a:pPr>
            <a:r>
              <a:rPr lang="tr-TR" dirty="0">
                <a:solidFill>
                  <a:srgbClr val="000000"/>
                </a:solidFill>
                <a:latin typeface="Arial" charset="0"/>
                <a:cs typeface="Arial" pitchFamily="34" charset="0"/>
              </a:rPr>
              <a:t> profesyonel spor dalları için </a:t>
            </a:r>
            <a:r>
              <a:rPr lang="tr-TR" dirty="0">
                <a:solidFill>
                  <a:srgbClr val="00B0F0"/>
                </a:solidFill>
                <a:latin typeface="Arial" charset="0"/>
                <a:cs typeface="Arial" pitchFamily="34" charset="0"/>
              </a:rPr>
              <a:t>% 50'si  </a:t>
            </a:r>
            <a:r>
              <a:rPr lang="tr-TR" dirty="0">
                <a:solidFill>
                  <a:srgbClr val="000000"/>
                </a:solidFill>
                <a:latin typeface="Arial" charset="0"/>
                <a:cs typeface="Arial" pitchFamily="34" charset="0"/>
              </a:rPr>
              <a:t>yıllık beyanname ile bildirilen gelirden indirim konusu yapılabilecektir.</a:t>
            </a:r>
            <a:r>
              <a:rPr lang="tr-TR" kern="0" dirty="0">
                <a:latin typeface="Arial" charset="0"/>
              </a:rPr>
              <a:t> </a:t>
            </a:r>
          </a:p>
          <a:p>
            <a:pPr algn="l" defTabSz="533400">
              <a:buClr>
                <a:srgbClr val="800000"/>
              </a:buClr>
              <a:defRPr/>
            </a:pPr>
            <a:endParaRPr lang="tr-TR" kern="0" dirty="0">
              <a:latin typeface="Arial" charset="0"/>
            </a:endParaRPr>
          </a:p>
          <a:p>
            <a:pPr algn="l" defTabSz="533400">
              <a:buClr>
                <a:srgbClr val="800000"/>
              </a:buClr>
              <a:defRPr/>
            </a:pPr>
            <a:r>
              <a:rPr lang="tr-TR" kern="0" dirty="0">
                <a:solidFill>
                  <a:srgbClr val="00B0F0"/>
                </a:solidFill>
                <a:latin typeface="Arial" charset="0"/>
              </a:rPr>
              <a:t>     Mükelleflerin adlarının anılması koşuluyla,</a:t>
            </a:r>
          </a:p>
          <a:p>
            <a:pPr marL="342900" indent="-342900" algn="l" eaLnBrk="0" hangingPunct="0">
              <a:spcBef>
                <a:spcPct val="20000"/>
              </a:spcBef>
              <a:buClr>
                <a:srgbClr val="C00000"/>
              </a:buClr>
              <a:buSzPct val="75000"/>
              <a:buFont typeface="+mj-lt"/>
              <a:buAutoNum type="arabicPeriod"/>
              <a:defRPr/>
            </a:pPr>
            <a:r>
              <a:rPr lang="tr-TR" kern="0" dirty="0">
                <a:latin typeface="Arial" charset="0"/>
              </a:rPr>
              <a:t>Resmi spor organizasyonları için yapılan saha, salon veya tesis kira bedelleri, </a:t>
            </a:r>
          </a:p>
          <a:p>
            <a:pPr marL="342900" indent="-342900" algn="l" eaLnBrk="0" hangingPunct="0">
              <a:spcBef>
                <a:spcPct val="20000"/>
              </a:spcBef>
              <a:buClr>
                <a:srgbClr val="C00000"/>
              </a:buClr>
              <a:buSzPct val="75000"/>
              <a:buFont typeface="+mj-lt"/>
              <a:buAutoNum type="arabicPeriod"/>
              <a:defRPr/>
            </a:pPr>
            <a:r>
              <a:rPr lang="tr-TR" kern="0" dirty="0">
                <a:latin typeface="Arial" charset="0"/>
              </a:rPr>
              <a:t>Sporcuların iaşe, seyahat ve ikamet giderleri, </a:t>
            </a:r>
          </a:p>
          <a:p>
            <a:pPr marL="342900" indent="-342900" algn="l" eaLnBrk="0" hangingPunct="0">
              <a:spcBef>
                <a:spcPct val="20000"/>
              </a:spcBef>
              <a:buClr>
                <a:srgbClr val="C00000"/>
              </a:buClr>
              <a:buSzPct val="75000"/>
              <a:buFont typeface="+mj-lt"/>
              <a:buAutoNum type="arabicPeriod"/>
              <a:defRPr/>
            </a:pPr>
            <a:r>
              <a:rPr lang="tr-TR" kern="0" dirty="0">
                <a:latin typeface="Arial" charset="0"/>
              </a:rPr>
              <a:t>Spor malzemesi bedeli, </a:t>
            </a:r>
          </a:p>
          <a:p>
            <a:pPr marL="342900" indent="-342900" algn="l" eaLnBrk="0" hangingPunct="0">
              <a:spcBef>
                <a:spcPct val="20000"/>
              </a:spcBef>
              <a:buClr>
                <a:srgbClr val="C00000"/>
              </a:buClr>
              <a:buSzPct val="75000"/>
              <a:buFont typeface="+mj-lt"/>
              <a:buAutoNum type="arabicPeriod"/>
              <a:defRPr/>
            </a:pPr>
            <a:r>
              <a:rPr lang="tr-TR" kern="0" dirty="0" err="1">
                <a:latin typeface="Arial" charset="0"/>
              </a:rPr>
              <a:t>GSGM’nin</a:t>
            </a:r>
            <a:r>
              <a:rPr lang="tr-TR" kern="0" dirty="0">
                <a:latin typeface="Arial" charset="0"/>
              </a:rPr>
              <a:t> uygun göreceği spor tesisleri için yapılan ayni ve nakdi harcamalar, </a:t>
            </a:r>
          </a:p>
          <a:p>
            <a:pPr marL="342900" indent="-342900" algn="l" eaLnBrk="0" hangingPunct="0">
              <a:spcBef>
                <a:spcPct val="20000"/>
              </a:spcBef>
              <a:buClr>
                <a:srgbClr val="C00000"/>
              </a:buClr>
              <a:buSzPct val="75000"/>
              <a:buFont typeface="+mj-lt"/>
              <a:buAutoNum type="arabicPeriod"/>
              <a:defRPr/>
            </a:pPr>
            <a:r>
              <a:rPr lang="tr-TR" kern="0" dirty="0">
                <a:latin typeface="Arial" charset="0"/>
              </a:rPr>
              <a:t>Sporcuların transfer edilmesini sağlayacak bonservis bedelleri, </a:t>
            </a:r>
          </a:p>
          <a:p>
            <a:pPr marL="342900" indent="-342900" algn="l" eaLnBrk="0" hangingPunct="0">
              <a:spcBef>
                <a:spcPct val="20000"/>
              </a:spcBef>
              <a:buClr>
                <a:srgbClr val="C00000"/>
              </a:buClr>
              <a:buSzPct val="75000"/>
              <a:buFont typeface="+mj-lt"/>
              <a:buAutoNum type="arabicPeriod"/>
              <a:defRPr/>
            </a:pPr>
            <a:r>
              <a:rPr lang="tr-TR" kern="0" dirty="0">
                <a:latin typeface="Arial" charset="0"/>
              </a:rPr>
              <a:t>Spor müsabakaları sonucuna göre sporculara veya spor adamlarına prim mahiyetinde ayni ve nakdi ödemeler </a:t>
            </a:r>
          </a:p>
          <a:p>
            <a:pPr marL="342900" indent="-342900" algn="l" eaLnBrk="0" hangingPunct="0">
              <a:spcBef>
                <a:spcPct val="20000"/>
              </a:spcBef>
              <a:buClr>
                <a:srgbClr val="C00000"/>
              </a:buClr>
              <a:buSzPct val="75000"/>
              <a:defRPr/>
            </a:pPr>
            <a:r>
              <a:rPr lang="tr-TR" kern="0" dirty="0">
                <a:latin typeface="Arial" charset="0"/>
              </a:rPr>
              <a:t>	 gibi harcamalar sponsorluk harcaması olarak değerlendirilecektir.  </a:t>
            </a:r>
            <a:endParaRPr lang="tr-TR" dirty="0">
              <a:solidFill>
                <a:srgbClr val="000000"/>
              </a:solidFill>
              <a:latin typeface="Arial" charset="0"/>
              <a:cs typeface="Arial" pitchFamily="34" charset="0"/>
            </a:endParaRPr>
          </a:p>
        </p:txBody>
      </p:sp>
      <p:sp>
        <p:nvSpPr>
          <p:cNvPr id="69636" name="31 Slayt Numarası Yer Tutucusu"/>
          <p:cNvSpPr>
            <a:spLocks noGrp="1"/>
          </p:cNvSpPr>
          <p:nvPr>
            <p:ph type="sldNum" sz="quarter" idx="12"/>
          </p:nvPr>
        </p:nvSpPr>
        <p:spPr>
          <a:xfrm>
            <a:off x="8172450" y="6248400"/>
            <a:ext cx="514350" cy="457200"/>
          </a:xfrm>
        </p:spPr>
        <p:txBody>
          <a:bodyPr/>
          <a:lstStyle/>
          <a:p>
            <a:pPr>
              <a:defRPr/>
            </a:pPr>
            <a:fld id="{D4411506-A276-48E0-97ED-8CA931B1B966}" type="slidenum">
              <a:rPr lang="tr-TR"/>
              <a:pPr>
                <a:defRPr/>
              </a:pPr>
              <a:t>30</a:t>
            </a:fld>
            <a:endParaRPr lang="tr-TR"/>
          </a:p>
        </p:txBody>
      </p:sp>
    </p:spTree>
  </p:cSld>
  <p:clrMapOvr>
    <a:masterClrMapping/>
  </p:clrMapOvr>
  <p:transition>
    <p:cover di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45058" name="Group 6"/>
          <p:cNvGrpSpPr>
            <a:grpSpLocks/>
          </p:cNvGrpSpPr>
          <p:nvPr/>
        </p:nvGrpSpPr>
        <p:grpSpPr bwMode="auto">
          <a:xfrm>
            <a:off x="1187450" y="1268413"/>
            <a:ext cx="7086600" cy="4276725"/>
            <a:chOff x="-3" y="-3"/>
            <a:chExt cx="2995" cy="2694"/>
          </a:xfrm>
        </p:grpSpPr>
        <p:grpSp>
          <p:nvGrpSpPr>
            <p:cNvPr id="45062" name="Group 7"/>
            <p:cNvGrpSpPr>
              <a:grpSpLocks/>
            </p:cNvGrpSpPr>
            <p:nvPr/>
          </p:nvGrpSpPr>
          <p:grpSpPr bwMode="auto">
            <a:xfrm>
              <a:off x="0" y="0"/>
              <a:ext cx="2989" cy="2688"/>
              <a:chOff x="0" y="0"/>
              <a:chExt cx="2989" cy="2688"/>
            </a:xfrm>
          </p:grpSpPr>
          <p:grpSp>
            <p:nvGrpSpPr>
              <p:cNvPr id="45064" name="Group 8"/>
              <p:cNvGrpSpPr>
                <a:grpSpLocks/>
              </p:cNvGrpSpPr>
              <p:nvPr/>
            </p:nvGrpSpPr>
            <p:grpSpPr bwMode="auto">
              <a:xfrm>
                <a:off x="0" y="0"/>
                <a:ext cx="2989" cy="384"/>
                <a:chOff x="0" y="0"/>
                <a:chExt cx="2989" cy="384"/>
              </a:xfrm>
            </p:grpSpPr>
            <p:sp>
              <p:nvSpPr>
                <p:cNvPr id="45083" name="Rectangle 9"/>
                <p:cNvSpPr>
                  <a:spLocks noChangeArrowheads="1"/>
                </p:cNvSpPr>
                <p:nvPr/>
              </p:nvSpPr>
              <p:spPr bwMode="auto">
                <a:xfrm>
                  <a:off x="43" y="0"/>
                  <a:ext cx="2903" cy="384"/>
                </a:xfrm>
                <a:prstGeom prst="rect">
                  <a:avLst/>
                </a:prstGeom>
                <a:noFill/>
                <a:ln w="12700" cap="sq">
                  <a:noFill/>
                  <a:miter lim="800000"/>
                  <a:headEnd type="none" w="sm" len="sm"/>
                  <a:tailEnd type="none" w="sm" len="sm"/>
                </a:ln>
              </p:spPr>
              <p:txBody>
                <a:bodyPr/>
                <a:lstStyle/>
                <a:p>
                  <a:pPr eaLnBrk="0" hangingPunct="0"/>
                  <a:endParaRPr lang="en-US" sz="2000" b="0"/>
                </a:p>
              </p:txBody>
            </p:sp>
            <p:sp>
              <p:nvSpPr>
                <p:cNvPr id="45084" name="Rectangle 10"/>
                <p:cNvSpPr>
                  <a:spLocks noChangeArrowheads="1"/>
                </p:cNvSpPr>
                <p:nvPr/>
              </p:nvSpPr>
              <p:spPr bwMode="auto">
                <a:xfrm>
                  <a:off x="0" y="0"/>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45065" name="Group 11"/>
              <p:cNvGrpSpPr>
                <a:grpSpLocks/>
              </p:cNvGrpSpPr>
              <p:nvPr/>
            </p:nvGrpSpPr>
            <p:grpSpPr bwMode="auto">
              <a:xfrm>
                <a:off x="0" y="384"/>
                <a:ext cx="2989" cy="384"/>
                <a:chOff x="0" y="384"/>
                <a:chExt cx="2989" cy="384"/>
              </a:xfrm>
            </p:grpSpPr>
            <p:sp>
              <p:nvSpPr>
                <p:cNvPr id="45081" name="Rectangle 12"/>
                <p:cNvSpPr>
                  <a:spLocks noChangeArrowheads="1"/>
                </p:cNvSpPr>
                <p:nvPr/>
              </p:nvSpPr>
              <p:spPr bwMode="auto">
                <a:xfrm>
                  <a:off x="43" y="384"/>
                  <a:ext cx="2903" cy="384"/>
                </a:xfrm>
                <a:prstGeom prst="rect">
                  <a:avLst/>
                </a:prstGeom>
                <a:noFill/>
                <a:ln w="12700" cap="sq">
                  <a:noFill/>
                  <a:miter lim="800000"/>
                  <a:headEnd type="none" w="sm" len="sm"/>
                  <a:tailEnd type="none" w="sm" len="sm"/>
                </a:ln>
              </p:spPr>
              <p:txBody>
                <a:bodyPr/>
                <a:lstStyle/>
                <a:p>
                  <a:pPr>
                    <a:tabLst>
                      <a:tab pos="209550" algn="l"/>
                    </a:tabLst>
                  </a:pPr>
                  <a:endParaRPr lang="en-US" sz="2400" b="0"/>
                </a:p>
              </p:txBody>
            </p:sp>
            <p:sp>
              <p:nvSpPr>
                <p:cNvPr id="45082" name="Rectangle 13"/>
                <p:cNvSpPr>
                  <a:spLocks noChangeArrowheads="1"/>
                </p:cNvSpPr>
                <p:nvPr/>
              </p:nvSpPr>
              <p:spPr bwMode="auto">
                <a:xfrm>
                  <a:off x="0" y="384"/>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45066" name="Group 14"/>
              <p:cNvGrpSpPr>
                <a:grpSpLocks/>
              </p:cNvGrpSpPr>
              <p:nvPr/>
            </p:nvGrpSpPr>
            <p:grpSpPr bwMode="auto">
              <a:xfrm>
                <a:off x="0" y="768"/>
                <a:ext cx="2989" cy="384"/>
                <a:chOff x="0" y="768"/>
                <a:chExt cx="2989" cy="384"/>
              </a:xfrm>
            </p:grpSpPr>
            <p:sp>
              <p:nvSpPr>
                <p:cNvPr id="45079" name="Rectangle 15"/>
                <p:cNvSpPr>
                  <a:spLocks noChangeArrowheads="1"/>
                </p:cNvSpPr>
                <p:nvPr/>
              </p:nvSpPr>
              <p:spPr bwMode="auto">
                <a:xfrm>
                  <a:off x="43" y="768"/>
                  <a:ext cx="2903" cy="384"/>
                </a:xfrm>
                <a:prstGeom prst="rect">
                  <a:avLst/>
                </a:prstGeom>
                <a:noFill/>
                <a:ln w="12700" cap="sq">
                  <a:noFill/>
                  <a:miter lim="800000"/>
                  <a:headEnd type="none" w="sm" len="sm"/>
                  <a:tailEnd type="none" w="sm" len="sm"/>
                </a:ln>
              </p:spPr>
              <p:txBody>
                <a:bodyPr/>
                <a:lstStyle/>
                <a:p>
                  <a:pPr marL="292100" indent="-292100" eaLnBrk="0" hangingPunct="0">
                    <a:tabLst>
                      <a:tab pos="292100" algn="l"/>
                      <a:tab pos="298450" algn="l"/>
                    </a:tabLst>
                  </a:pPr>
                  <a:endParaRPr lang="en-US" sz="1600" b="0"/>
                </a:p>
              </p:txBody>
            </p:sp>
            <p:sp>
              <p:nvSpPr>
                <p:cNvPr id="45080" name="Rectangle 16"/>
                <p:cNvSpPr>
                  <a:spLocks noChangeArrowheads="1"/>
                </p:cNvSpPr>
                <p:nvPr/>
              </p:nvSpPr>
              <p:spPr bwMode="auto">
                <a:xfrm>
                  <a:off x="0" y="768"/>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45067" name="Group 17"/>
              <p:cNvGrpSpPr>
                <a:grpSpLocks/>
              </p:cNvGrpSpPr>
              <p:nvPr/>
            </p:nvGrpSpPr>
            <p:grpSpPr bwMode="auto">
              <a:xfrm>
                <a:off x="0" y="1152"/>
                <a:ext cx="2989" cy="384"/>
                <a:chOff x="0" y="1152"/>
                <a:chExt cx="2989" cy="384"/>
              </a:xfrm>
            </p:grpSpPr>
            <p:sp>
              <p:nvSpPr>
                <p:cNvPr id="45077" name="Rectangle 18"/>
                <p:cNvSpPr>
                  <a:spLocks noChangeArrowheads="1"/>
                </p:cNvSpPr>
                <p:nvPr/>
              </p:nvSpPr>
              <p:spPr bwMode="auto">
                <a:xfrm>
                  <a:off x="43" y="1152"/>
                  <a:ext cx="2903" cy="384"/>
                </a:xfrm>
                <a:prstGeom prst="rect">
                  <a:avLst/>
                </a:prstGeom>
                <a:noFill/>
                <a:ln w="12700" cap="sq">
                  <a:noFill/>
                  <a:miter lim="800000"/>
                  <a:headEnd type="none" w="sm" len="sm"/>
                  <a:tailEnd type="none" w="sm" len="sm"/>
                </a:ln>
              </p:spPr>
              <p:txBody>
                <a:bodyPr/>
                <a:lstStyle/>
                <a:p>
                  <a:pPr eaLnBrk="0" hangingPunct="0">
                    <a:tabLst>
                      <a:tab pos="298450" algn="l"/>
                    </a:tabLst>
                  </a:pPr>
                  <a:endParaRPr lang="en-US" sz="1600" b="0"/>
                </a:p>
              </p:txBody>
            </p:sp>
            <p:sp>
              <p:nvSpPr>
                <p:cNvPr id="45078" name="Rectangle 19"/>
                <p:cNvSpPr>
                  <a:spLocks noChangeArrowheads="1"/>
                </p:cNvSpPr>
                <p:nvPr/>
              </p:nvSpPr>
              <p:spPr bwMode="auto">
                <a:xfrm>
                  <a:off x="0" y="1152"/>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45068" name="Group 20"/>
              <p:cNvGrpSpPr>
                <a:grpSpLocks/>
              </p:cNvGrpSpPr>
              <p:nvPr/>
            </p:nvGrpSpPr>
            <p:grpSpPr bwMode="auto">
              <a:xfrm>
                <a:off x="0" y="1536"/>
                <a:ext cx="2989" cy="384"/>
                <a:chOff x="0" y="1536"/>
                <a:chExt cx="2989" cy="384"/>
              </a:xfrm>
            </p:grpSpPr>
            <p:sp>
              <p:nvSpPr>
                <p:cNvPr id="45075" name="Rectangle 21"/>
                <p:cNvSpPr>
                  <a:spLocks noChangeArrowheads="1"/>
                </p:cNvSpPr>
                <p:nvPr/>
              </p:nvSpPr>
              <p:spPr bwMode="auto">
                <a:xfrm>
                  <a:off x="43" y="1536"/>
                  <a:ext cx="2903" cy="384"/>
                </a:xfrm>
                <a:prstGeom prst="rect">
                  <a:avLst/>
                </a:prstGeom>
                <a:noFill/>
                <a:ln w="12700" cap="sq">
                  <a:noFill/>
                  <a:miter lim="800000"/>
                  <a:headEnd type="none" w="sm" len="sm"/>
                  <a:tailEnd type="none" w="sm" len="sm"/>
                </a:ln>
              </p:spPr>
              <p:txBody>
                <a:bodyPr/>
                <a:lstStyle/>
                <a:p>
                  <a:pPr algn="l">
                    <a:tabLst>
                      <a:tab pos="298450" algn="l"/>
                    </a:tabLst>
                  </a:pPr>
                  <a:r>
                    <a:rPr lang="tr-TR" sz="1600"/>
                    <a:t>	</a:t>
                  </a:r>
                  <a:endParaRPr lang="tr-TR" sz="1600" b="0"/>
                </a:p>
              </p:txBody>
            </p:sp>
            <p:sp>
              <p:nvSpPr>
                <p:cNvPr id="45076" name="Rectangle 22"/>
                <p:cNvSpPr>
                  <a:spLocks noChangeArrowheads="1"/>
                </p:cNvSpPr>
                <p:nvPr/>
              </p:nvSpPr>
              <p:spPr bwMode="auto">
                <a:xfrm>
                  <a:off x="0" y="1536"/>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45069" name="Group 23"/>
              <p:cNvGrpSpPr>
                <a:grpSpLocks/>
              </p:cNvGrpSpPr>
              <p:nvPr/>
            </p:nvGrpSpPr>
            <p:grpSpPr bwMode="auto">
              <a:xfrm>
                <a:off x="0" y="1920"/>
                <a:ext cx="2989" cy="384"/>
                <a:chOff x="0" y="1920"/>
                <a:chExt cx="2989" cy="384"/>
              </a:xfrm>
            </p:grpSpPr>
            <p:sp>
              <p:nvSpPr>
                <p:cNvPr id="45073" name="Rectangle 24"/>
                <p:cNvSpPr>
                  <a:spLocks noChangeArrowheads="1"/>
                </p:cNvSpPr>
                <p:nvPr/>
              </p:nvSpPr>
              <p:spPr bwMode="auto">
                <a:xfrm>
                  <a:off x="43" y="1920"/>
                  <a:ext cx="2903" cy="384"/>
                </a:xfrm>
                <a:prstGeom prst="rect">
                  <a:avLst/>
                </a:prstGeom>
                <a:noFill/>
                <a:ln w="12700" cap="sq">
                  <a:noFill/>
                  <a:miter lim="800000"/>
                  <a:headEnd type="none" w="sm" len="sm"/>
                  <a:tailEnd type="none" w="sm" len="sm"/>
                </a:ln>
              </p:spPr>
              <p:txBody>
                <a:bodyPr/>
                <a:lstStyle/>
                <a:p>
                  <a:pPr eaLnBrk="0" hangingPunct="0">
                    <a:tabLst>
                      <a:tab pos="298450" algn="l"/>
                    </a:tabLst>
                  </a:pPr>
                  <a:endParaRPr lang="en-US" sz="2400" b="0"/>
                </a:p>
              </p:txBody>
            </p:sp>
            <p:sp>
              <p:nvSpPr>
                <p:cNvPr id="45074" name="Rectangle 25"/>
                <p:cNvSpPr>
                  <a:spLocks noChangeArrowheads="1"/>
                </p:cNvSpPr>
                <p:nvPr/>
              </p:nvSpPr>
              <p:spPr bwMode="auto">
                <a:xfrm>
                  <a:off x="0" y="1920"/>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45070" name="Group 26"/>
              <p:cNvGrpSpPr>
                <a:grpSpLocks/>
              </p:cNvGrpSpPr>
              <p:nvPr/>
            </p:nvGrpSpPr>
            <p:grpSpPr bwMode="auto">
              <a:xfrm>
                <a:off x="0" y="2304"/>
                <a:ext cx="2989" cy="384"/>
                <a:chOff x="0" y="2304"/>
                <a:chExt cx="2989" cy="384"/>
              </a:xfrm>
            </p:grpSpPr>
            <p:sp>
              <p:nvSpPr>
                <p:cNvPr id="45071" name="Rectangle 27"/>
                <p:cNvSpPr>
                  <a:spLocks noChangeArrowheads="1"/>
                </p:cNvSpPr>
                <p:nvPr/>
              </p:nvSpPr>
              <p:spPr bwMode="auto">
                <a:xfrm>
                  <a:off x="43" y="2304"/>
                  <a:ext cx="2903" cy="384"/>
                </a:xfrm>
                <a:prstGeom prst="rect">
                  <a:avLst/>
                </a:prstGeom>
                <a:noFill/>
                <a:ln w="12700" cap="sq">
                  <a:noFill/>
                  <a:miter lim="800000"/>
                  <a:headEnd type="none" w="sm" len="sm"/>
                  <a:tailEnd type="none" w="sm" len="sm"/>
                </a:ln>
              </p:spPr>
              <p:txBody>
                <a:bodyPr/>
                <a:lstStyle/>
                <a:p>
                  <a:pPr>
                    <a:tabLst>
                      <a:tab pos="298450" algn="l"/>
                    </a:tabLst>
                  </a:pPr>
                  <a:endParaRPr lang="tr-TR" sz="1600" b="0">
                    <a:latin typeface="Times New Roman" pitchFamily="18" charset="0"/>
                    <a:cs typeface="Times New Roman" pitchFamily="18" charset="0"/>
                  </a:endParaRPr>
                </a:p>
                <a:p>
                  <a:pPr eaLnBrk="0" hangingPunct="0">
                    <a:tabLst>
                      <a:tab pos="298450" algn="l"/>
                    </a:tabLst>
                  </a:pPr>
                  <a:endParaRPr lang="tr-TR" sz="1600" b="0"/>
                </a:p>
              </p:txBody>
            </p:sp>
            <p:sp>
              <p:nvSpPr>
                <p:cNvPr id="45072" name="Rectangle 28"/>
                <p:cNvSpPr>
                  <a:spLocks noChangeArrowheads="1"/>
                </p:cNvSpPr>
                <p:nvPr/>
              </p:nvSpPr>
              <p:spPr bwMode="auto">
                <a:xfrm>
                  <a:off x="0" y="2304"/>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sp>
          <p:nvSpPr>
            <p:cNvPr id="45063" name="Rectangle 29"/>
            <p:cNvSpPr>
              <a:spLocks noChangeArrowheads="1"/>
            </p:cNvSpPr>
            <p:nvPr/>
          </p:nvSpPr>
          <p:spPr bwMode="auto">
            <a:xfrm>
              <a:off x="-3" y="-3"/>
              <a:ext cx="2995" cy="2694"/>
            </a:xfrm>
            <a:prstGeom prst="rect">
              <a:avLst/>
            </a:prstGeom>
            <a:noFill/>
            <a:ln w="9525" cap="sq">
              <a:noFill/>
              <a:miter lim="800000"/>
              <a:headEnd type="none" w="sm" len="sm"/>
              <a:tailEnd type="none" w="sm" len="sm"/>
            </a:ln>
          </p:spPr>
          <p:txBody>
            <a:bodyPr wrap="none">
              <a:spAutoFit/>
            </a:bodyPr>
            <a:lstStyle/>
            <a:p>
              <a:endParaRPr lang="tr-TR"/>
            </a:p>
          </p:txBody>
        </p:sp>
      </p:grpSp>
      <p:sp>
        <p:nvSpPr>
          <p:cNvPr id="45059" name="Text Box 30"/>
          <p:cNvSpPr txBox="1">
            <a:spLocks noChangeArrowheads="1"/>
          </p:cNvSpPr>
          <p:nvPr/>
        </p:nvSpPr>
        <p:spPr bwMode="auto">
          <a:xfrm>
            <a:off x="685800" y="182563"/>
            <a:ext cx="1295400" cy="304800"/>
          </a:xfrm>
          <a:prstGeom prst="rect">
            <a:avLst/>
          </a:prstGeom>
          <a:noFill/>
          <a:ln w="9525">
            <a:noFill/>
            <a:miter lim="800000"/>
            <a:headEnd/>
            <a:tailEnd/>
          </a:ln>
        </p:spPr>
        <p:txBody>
          <a:bodyPr>
            <a:spAutoFit/>
          </a:bodyPr>
          <a:lstStyle/>
          <a:p>
            <a:pPr algn="l">
              <a:spcBef>
                <a:spcPct val="50000"/>
              </a:spcBef>
            </a:pPr>
            <a:endParaRPr lang="en-US" sz="1400" b="0">
              <a:latin typeface="Arial Black" pitchFamily="34" charset="0"/>
            </a:endParaRPr>
          </a:p>
        </p:txBody>
      </p:sp>
      <p:sp>
        <p:nvSpPr>
          <p:cNvPr id="56325" name="Rectangle 31"/>
          <p:cNvSpPr>
            <a:spLocks noChangeArrowheads="1"/>
          </p:cNvSpPr>
          <p:nvPr/>
        </p:nvSpPr>
        <p:spPr bwMode="auto">
          <a:xfrm>
            <a:off x="179388" y="692150"/>
            <a:ext cx="8856662" cy="5329238"/>
          </a:xfrm>
          <a:prstGeom prst="rect">
            <a:avLst/>
          </a:prstGeom>
          <a:noFill/>
          <a:ln w="9525">
            <a:noFill/>
            <a:miter lim="800000"/>
            <a:headEnd/>
            <a:tailEnd/>
          </a:ln>
        </p:spPr>
        <p:txBody>
          <a:bodyPr/>
          <a:lstStyle/>
          <a:p>
            <a:pPr marL="342900" indent="-342900">
              <a:lnSpc>
                <a:spcPct val="80000"/>
              </a:lnSpc>
              <a:spcBef>
                <a:spcPct val="20000"/>
              </a:spcBef>
              <a:buClr>
                <a:schemeClr val="bg2"/>
              </a:buClr>
              <a:buSzPct val="75000"/>
              <a:buFont typeface="Wingdings" pitchFamily="2" charset="2"/>
              <a:buNone/>
              <a:defRPr/>
            </a:pPr>
            <a:r>
              <a:rPr lang="tr-TR" dirty="0">
                <a:solidFill>
                  <a:srgbClr val="CC3300"/>
                </a:solidFill>
                <a:latin typeface="+mj-lt"/>
                <a:cs typeface="Times New Roman" pitchFamily="18" charset="0"/>
              </a:rPr>
              <a:t>	</a:t>
            </a:r>
            <a:r>
              <a:rPr lang="tr-TR" sz="1600" dirty="0">
                <a:solidFill>
                  <a:srgbClr val="00B0F0"/>
                </a:solidFill>
                <a:cs typeface="Arial" pitchFamily="34" charset="0"/>
              </a:rPr>
              <a:t>6- AR-GE İNDİRİMİ</a:t>
            </a:r>
          </a:p>
          <a:p>
            <a:pPr marL="342900" indent="-342900">
              <a:lnSpc>
                <a:spcPct val="80000"/>
              </a:lnSpc>
              <a:spcBef>
                <a:spcPct val="20000"/>
              </a:spcBef>
              <a:buClr>
                <a:schemeClr val="bg2"/>
              </a:buClr>
              <a:buSzPct val="75000"/>
              <a:buFont typeface="Wingdings" pitchFamily="2" charset="2"/>
              <a:buNone/>
              <a:defRPr/>
            </a:pPr>
            <a:r>
              <a:rPr lang="tr-TR" sz="1600" dirty="0">
                <a:solidFill>
                  <a:srgbClr val="000000"/>
                </a:solidFill>
                <a:cs typeface="Arial" pitchFamily="34" charset="0"/>
              </a:rPr>
              <a:t>	</a:t>
            </a:r>
            <a:endParaRPr lang="tr-TR" sz="1600" dirty="0" smtClean="0">
              <a:solidFill>
                <a:srgbClr val="000000"/>
              </a:solidFill>
              <a:cs typeface="Arial" pitchFamily="34" charset="0"/>
            </a:endParaRPr>
          </a:p>
          <a:p>
            <a:pPr marL="342900" indent="-342900">
              <a:lnSpc>
                <a:spcPct val="80000"/>
              </a:lnSpc>
              <a:spcBef>
                <a:spcPct val="20000"/>
              </a:spcBef>
              <a:buClr>
                <a:schemeClr val="bg2"/>
              </a:buClr>
              <a:buSzPct val="75000"/>
              <a:buFont typeface="Wingdings" pitchFamily="2" charset="2"/>
              <a:buNone/>
              <a:defRPr/>
            </a:pPr>
            <a:r>
              <a:rPr lang="tr-TR" sz="1600" dirty="0" smtClean="0">
                <a:solidFill>
                  <a:srgbClr val="000000"/>
                </a:solidFill>
                <a:cs typeface="Arial" pitchFamily="34" charset="0"/>
              </a:rPr>
              <a:t>      İşletmeleri </a:t>
            </a:r>
            <a:r>
              <a:rPr lang="tr-TR" sz="1600" dirty="0">
                <a:solidFill>
                  <a:srgbClr val="000000"/>
                </a:solidFill>
                <a:cs typeface="Arial" pitchFamily="34" charset="0"/>
              </a:rPr>
              <a:t>bünyesinde</a:t>
            </a:r>
            <a:r>
              <a:rPr lang="tr-TR" sz="1600" dirty="0">
                <a:cs typeface="Arial" pitchFamily="34" charset="0"/>
              </a:rPr>
              <a:t> </a:t>
            </a:r>
            <a:r>
              <a:rPr lang="tr-TR" sz="1600" dirty="0">
                <a:solidFill>
                  <a:srgbClr val="00B0F0"/>
                </a:solidFill>
                <a:cs typeface="Arial" pitchFamily="34" charset="0"/>
              </a:rPr>
              <a:t>münhasıran yeni teknoloji ve bilgi arayışına yönelik araştırma ve geliştirme harcamaları </a:t>
            </a:r>
            <a:r>
              <a:rPr lang="tr-TR" sz="1600" dirty="0">
                <a:solidFill>
                  <a:srgbClr val="000000"/>
                </a:solidFill>
                <a:cs typeface="Arial" pitchFamily="34" charset="0"/>
              </a:rPr>
              <a:t>yapan mükelleflerin, bu kapsamda yapmış oldukları harcamalarının</a:t>
            </a:r>
            <a:r>
              <a:rPr lang="tr-TR" sz="1600" dirty="0">
                <a:cs typeface="Arial" pitchFamily="34" charset="0"/>
              </a:rPr>
              <a:t> </a:t>
            </a:r>
            <a:r>
              <a:rPr lang="tr-TR" sz="1600" dirty="0">
                <a:solidFill>
                  <a:srgbClr val="00B0F0"/>
                </a:solidFill>
                <a:cs typeface="Arial" pitchFamily="34" charset="0"/>
              </a:rPr>
              <a:t>% 100’ ünü </a:t>
            </a:r>
            <a:r>
              <a:rPr lang="tr-TR" sz="1600" dirty="0">
                <a:solidFill>
                  <a:srgbClr val="000000"/>
                </a:solidFill>
                <a:cs typeface="Arial" pitchFamily="34" charset="0"/>
              </a:rPr>
              <a:t>aynı yıl</a:t>
            </a:r>
            <a:r>
              <a:rPr lang="tr-TR" sz="1600" dirty="0">
                <a:cs typeface="Arial" pitchFamily="34" charset="0"/>
              </a:rPr>
              <a:t> </a:t>
            </a:r>
            <a:r>
              <a:rPr lang="tr-TR" sz="1600" dirty="0">
                <a:solidFill>
                  <a:srgbClr val="000000"/>
                </a:solidFill>
                <a:cs typeface="Arial" pitchFamily="34" charset="0"/>
              </a:rPr>
              <a:t>kazancını beyan ettikleri gelir vergisi beyannamesinde “Ar-</a:t>
            </a:r>
            <a:r>
              <a:rPr lang="tr-TR" sz="1600" dirty="0" err="1">
                <a:solidFill>
                  <a:srgbClr val="000000"/>
                </a:solidFill>
                <a:cs typeface="Arial" pitchFamily="34" charset="0"/>
              </a:rPr>
              <a:t>Ge</a:t>
            </a:r>
            <a:r>
              <a:rPr lang="tr-TR" sz="1600" dirty="0">
                <a:solidFill>
                  <a:srgbClr val="000000"/>
                </a:solidFill>
                <a:cs typeface="Arial" pitchFamily="34" charset="0"/>
              </a:rPr>
              <a:t> indirimi” adı altında indirim konusu yapabileceklerdir. Giderlerin doğrudan Ar-</a:t>
            </a:r>
            <a:r>
              <a:rPr lang="tr-TR" sz="1600" dirty="0" err="1">
                <a:solidFill>
                  <a:srgbClr val="000000"/>
                </a:solidFill>
                <a:cs typeface="Arial" pitchFamily="34" charset="0"/>
              </a:rPr>
              <a:t>Ge</a:t>
            </a:r>
            <a:r>
              <a:rPr lang="tr-TR" sz="1600" dirty="0">
                <a:solidFill>
                  <a:srgbClr val="000000"/>
                </a:solidFill>
                <a:cs typeface="Arial" pitchFamily="34" charset="0"/>
              </a:rPr>
              <a:t> faaliyetlerine ait olması şarttır. </a:t>
            </a:r>
          </a:p>
          <a:p>
            <a:pPr marL="342900" indent="-342900">
              <a:lnSpc>
                <a:spcPct val="80000"/>
              </a:lnSpc>
              <a:spcBef>
                <a:spcPct val="20000"/>
              </a:spcBef>
              <a:buClr>
                <a:schemeClr val="bg2"/>
              </a:buClr>
              <a:buSzPct val="75000"/>
              <a:buFont typeface="Wingdings" pitchFamily="2" charset="2"/>
              <a:buNone/>
              <a:defRPr/>
            </a:pPr>
            <a:endParaRPr lang="tr-TR" sz="1600" dirty="0">
              <a:solidFill>
                <a:srgbClr val="000000"/>
              </a:solidFill>
              <a:cs typeface="Arial" pitchFamily="34" charset="0"/>
            </a:endParaRPr>
          </a:p>
          <a:p>
            <a:pPr marL="342900" indent="-342900">
              <a:lnSpc>
                <a:spcPct val="80000"/>
              </a:lnSpc>
              <a:spcBef>
                <a:spcPct val="20000"/>
              </a:spcBef>
              <a:buClr>
                <a:schemeClr val="bg2"/>
              </a:buClr>
              <a:buSzPct val="75000"/>
              <a:buFont typeface="Wingdings" pitchFamily="2" charset="2"/>
              <a:buNone/>
              <a:defRPr/>
            </a:pPr>
            <a:r>
              <a:rPr lang="tr-TR" sz="1600" dirty="0">
                <a:solidFill>
                  <a:srgbClr val="000000"/>
                </a:solidFill>
                <a:cs typeface="Arial" pitchFamily="34" charset="0"/>
              </a:rPr>
              <a:t>	</a:t>
            </a:r>
            <a:r>
              <a:rPr lang="tr-TR" sz="1600" dirty="0">
                <a:solidFill>
                  <a:srgbClr val="800000"/>
                </a:solidFill>
                <a:cs typeface="Arial" pitchFamily="34" charset="0"/>
              </a:rPr>
              <a:t>	</a:t>
            </a:r>
          </a:p>
          <a:p>
            <a:pPr marL="342900" indent="-342900">
              <a:lnSpc>
                <a:spcPct val="80000"/>
              </a:lnSpc>
              <a:spcBef>
                <a:spcPct val="20000"/>
              </a:spcBef>
              <a:buClr>
                <a:schemeClr val="bg2"/>
              </a:buClr>
              <a:buSzPct val="75000"/>
              <a:buFont typeface="Wingdings" pitchFamily="2" charset="2"/>
              <a:buNone/>
              <a:defRPr/>
            </a:pPr>
            <a:r>
              <a:rPr lang="tr-TR" sz="1600" dirty="0">
                <a:solidFill>
                  <a:srgbClr val="800000"/>
                </a:solidFill>
                <a:cs typeface="Arial" pitchFamily="34" charset="0"/>
              </a:rPr>
              <a:t>	</a:t>
            </a:r>
            <a:r>
              <a:rPr lang="tr-TR" sz="1600" dirty="0">
                <a:solidFill>
                  <a:srgbClr val="00B0F0"/>
                </a:solidFill>
                <a:cs typeface="Arial" pitchFamily="34" charset="0"/>
              </a:rPr>
              <a:t>7- YURT </a:t>
            </a:r>
            <a:r>
              <a:rPr lang="tr-TR" sz="1600" dirty="0">
                <a:solidFill>
                  <a:srgbClr val="00B0F0"/>
                </a:solidFill>
                <a:ea typeface="Arial Unicode MS" pitchFamily="34" charset="-128"/>
                <a:cs typeface="Arial" pitchFamily="34" charset="0"/>
              </a:rPr>
              <a:t>DIŞI</a:t>
            </a:r>
            <a:r>
              <a:rPr lang="tr-TR" sz="1600" dirty="0">
                <a:solidFill>
                  <a:srgbClr val="00B0F0"/>
                </a:solidFill>
                <a:cs typeface="Arial" pitchFamily="34" charset="0"/>
              </a:rPr>
              <a:t> FAALİYETLERDEN DOĞAN ZARARLAR</a:t>
            </a:r>
          </a:p>
          <a:p>
            <a:pPr marL="342900" indent="-342900">
              <a:spcBef>
                <a:spcPct val="20000"/>
              </a:spcBef>
              <a:buClr>
                <a:schemeClr val="accent4">
                  <a:lumMod val="75000"/>
                </a:schemeClr>
              </a:buClr>
              <a:buSzPct val="75000"/>
              <a:buFont typeface="Wingdings" pitchFamily="2" charset="2"/>
              <a:buChar char="n"/>
              <a:defRPr/>
            </a:pPr>
            <a:r>
              <a:rPr lang="tr-TR" sz="1600" dirty="0">
                <a:solidFill>
                  <a:srgbClr val="000000"/>
                </a:solidFill>
                <a:cs typeface="Arial" pitchFamily="34" charset="0"/>
              </a:rPr>
              <a:t>Tam mükellefiyette yurt dışı faaliyetlerden doğan zararlar faaliyette bulunulan ülkenin vergi kanunlarına göre beyan edilen vergi matrahlarının, her yıl o ülke mevzuatına göre denetim yetkisi verilen kuruluşlarca rapora bağlanması ve bu raporun aslı ile tercüme edilmiş bir örneğinin Türkiye'deki ilgili vergi dairesine ibrazı halinde mahsup edilebilecektir. </a:t>
            </a:r>
          </a:p>
          <a:p>
            <a:pPr marL="342900" indent="-342900">
              <a:spcBef>
                <a:spcPct val="20000"/>
              </a:spcBef>
              <a:buClr>
                <a:schemeClr val="accent4">
                  <a:lumMod val="75000"/>
                </a:schemeClr>
              </a:buClr>
              <a:buSzPct val="75000"/>
              <a:buFont typeface="Wingdings" pitchFamily="2" charset="2"/>
              <a:buChar char="n"/>
              <a:defRPr/>
            </a:pPr>
            <a:r>
              <a:rPr lang="tr-TR" sz="1600" dirty="0">
                <a:solidFill>
                  <a:srgbClr val="000000"/>
                </a:solidFill>
                <a:cs typeface="Arial" pitchFamily="34" charset="0"/>
              </a:rPr>
              <a:t>Denetim kuruluşlarınca hazırlanacak raporun ekinde yer alan vergi beyanlarının, bilanço ve kar-zarar cetvellerinin o ülkedeki yetkili mali makamlarca onaylanması zorunludur.</a:t>
            </a:r>
          </a:p>
          <a:p>
            <a:pPr marL="342900" indent="-342900">
              <a:spcBef>
                <a:spcPct val="20000"/>
              </a:spcBef>
              <a:buClr>
                <a:schemeClr val="accent4">
                  <a:lumMod val="75000"/>
                </a:schemeClr>
              </a:buClr>
              <a:buSzPct val="75000"/>
              <a:buFont typeface="Wingdings" pitchFamily="2" charset="2"/>
              <a:buChar char="n"/>
              <a:defRPr/>
            </a:pPr>
            <a:endParaRPr lang="tr-TR" sz="1600" dirty="0" smtClean="0">
              <a:solidFill>
                <a:srgbClr val="00B0F0"/>
              </a:solidFill>
              <a:cs typeface="Arial" pitchFamily="34" charset="0"/>
            </a:endParaRPr>
          </a:p>
          <a:p>
            <a:pPr marL="342900" indent="-342900">
              <a:spcBef>
                <a:spcPct val="20000"/>
              </a:spcBef>
              <a:buClr>
                <a:schemeClr val="accent4">
                  <a:lumMod val="75000"/>
                </a:schemeClr>
              </a:buClr>
              <a:buSzPct val="75000"/>
              <a:buFont typeface="Wingdings" pitchFamily="2" charset="2"/>
              <a:buChar char="n"/>
              <a:defRPr/>
            </a:pPr>
            <a:r>
              <a:rPr lang="tr-TR" sz="1600" dirty="0" smtClean="0">
                <a:solidFill>
                  <a:srgbClr val="00B0F0"/>
                </a:solidFill>
                <a:cs typeface="Arial" pitchFamily="34" charset="0"/>
              </a:rPr>
              <a:t>Türkiye'de </a:t>
            </a:r>
            <a:r>
              <a:rPr lang="tr-TR" sz="1600" dirty="0">
                <a:solidFill>
                  <a:srgbClr val="00B0F0"/>
                </a:solidFill>
                <a:cs typeface="Arial" pitchFamily="34" charset="0"/>
              </a:rPr>
              <a:t>Gelir Vergisinden istisna edilen kazançlarla ilgili yurt dışı zararlar, yurt içindeki kazanç ve iratlardan mahsup edilemeyecektir.</a:t>
            </a:r>
          </a:p>
        </p:txBody>
      </p:sp>
      <p:sp>
        <p:nvSpPr>
          <p:cNvPr id="70661" name="30 Slayt Numarası Yer Tutucusu"/>
          <p:cNvSpPr>
            <a:spLocks noGrp="1"/>
          </p:cNvSpPr>
          <p:nvPr>
            <p:ph type="sldNum" sz="quarter" idx="12"/>
          </p:nvPr>
        </p:nvSpPr>
        <p:spPr/>
        <p:txBody>
          <a:bodyPr/>
          <a:lstStyle/>
          <a:p>
            <a:pPr>
              <a:defRPr/>
            </a:pPr>
            <a:fld id="{4B4D86D0-1BED-47C3-972C-CBB11154409C}" type="slidenum">
              <a:rPr lang="tr-TR"/>
              <a:pPr>
                <a:defRPr/>
              </a:pPr>
              <a:t>31</a:t>
            </a:fld>
            <a:endParaRPr lang="tr-TR"/>
          </a:p>
        </p:txBody>
      </p:sp>
    </p:spTree>
  </p:cSld>
  <p:clrMapOvr>
    <a:masterClrMapping/>
  </p:clrMapOvr>
  <p:transition>
    <p:cover dir="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Text Box 3"/>
          <p:cNvSpPr txBox="1">
            <a:spLocks noChangeArrowheads="1"/>
          </p:cNvSpPr>
          <p:nvPr/>
        </p:nvSpPr>
        <p:spPr bwMode="auto">
          <a:xfrm>
            <a:off x="1828800" y="152400"/>
            <a:ext cx="7086600" cy="304800"/>
          </a:xfrm>
          <a:prstGeom prst="rect">
            <a:avLst/>
          </a:prstGeom>
          <a:noFill/>
          <a:ln w="9525">
            <a:noFill/>
            <a:miter lim="800000"/>
            <a:headEnd/>
            <a:tailEnd/>
          </a:ln>
        </p:spPr>
        <p:txBody>
          <a:bodyPr>
            <a:spAutoFit/>
          </a:bodyPr>
          <a:lstStyle/>
          <a:p>
            <a:pPr algn="ctr">
              <a:spcBef>
                <a:spcPct val="50000"/>
              </a:spcBef>
            </a:pPr>
            <a:endParaRPr lang="en-US" sz="1400">
              <a:latin typeface="Copperplate Gothic Bold" pitchFamily="34" charset="0"/>
            </a:endParaRPr>
          </a:p>
        </p:txBody>
      </p:sp>
      <p:grpSp>
        <p:nvGrpSpPr>
          <p:cNvPr id="46083" name="Group 6"/>
          <p:cNvGrpSpPr>
            <a:grpSpLocks/>
          </p:cNvGrpSpPr>
          <p:nvPr/>
        </p:nvGrpSpPr>
        <p:grpSpPr bwMode="auto">
          <a:xfrm>
            <a:off x="1219200" y="1295400"/>
            <a:ext cx="7086600" cy="4276725"/>
            <a:chOff x="-3" y="-3"/>
            <a:chExt cx="2995" cy="2694"/>
          </a:xfrm>
        </p:grpSpPr>
        <p:grpSp>
          <p:nvGrpSpPr>
            <p:cNvPr id="46088" name="Group 7"/>
            <p:cNvGrpSpPr>
              <a:grpSpLocks/>
            </p:cNvGrpSpPr>
            <p:nvPr/>
          </p:nvGrpSpPr>
          <p:grpSpPr bwMode="auto">
            <a:xfrm>
              <a:off x="0" y="0"/>
              <a:ext cx="2989" cy="2688"/>
              <a:chOff x="0" y="0"/>
              <a:chExt cx="2989" cy="2688"/>
            </a:xfrm>
          </p:grpSpPr>
          <p:grpSp>
            <p:nvGrpSpPr>
              <p:cNvPr id="46090" name="Group 8"/>
              <p:cNvGrpSpPr>
                <a:grpSpLocks/>
              </p:cNvGrpSpPr>
              <p:nvPr/>
            </p:nvGrpSpPr>
            <p:grpSpPr bwMode="auto">
              <a:xfrm>
                <a:off x="0" y="0"/>
                <a:ext cx="2989" cy="384"/>
                <a:chOff x="0" y="0"/>
                <a:chExt cx="2989" cy="384"/>
              </a:xfrm>
            </p:grpSpPr>
            <p:sp>
              <p:nvSpPr>
                <p:cNvPr id="46109" name="Rectangle 9"/>
                <p:cNvSpPr>
                  <a:spLocks noChangeArrowheads="1"/>
                </p:cNvSpPr>
                <p:nvPr/>
              </p:nvSpPr>
              <p:spPr bwMode="auto">
                <a:xfrm>
                  <a:off x="43" y="0"/>
                  <a:ext cx="2903" cy="384"/>
                </a:xfrm>
                <a:prstGeom prst="rect">
                  <a:avLst/>
                </a:prstGeom>
                <a:noFill/>
                <a:ln w="12700" cap="sq">
                  <a:noFill/>
                  <a:miter lim="800000"/>
                  <a:headEnd type="none" w="sm" len="sm"/>
                  <a:tailEnd type="none" w="sm" len="sm"/>
                </a:ln>
              </p:spPr>
              <p:txBody>
                <a:bodyPr/>
                <a:lstStyle/>
                <a:p>
                  <a:pPr eaLnBrk="0" hangingPunct="0"/>
                  <a:endParaRPr lang="en-US" sz="2000" b="0"/>
                </a:p>
              </p:txBody>
            </p:sp>
            <p:sp>
              <p:nvSpPr>
                <p:cNvPr id="46110" name="Rectangle 10"/>
                <p:cNvSpPr>
                  <a:spLocks noChangeArrowheads="1"/>
                </p:cNvSpPr>
                <p:nvPr/>
              </p:nvSpPr>
              <p:spPr bwMode="auto">
                <a:xfrm>
                  <a:off x="0" y="0"/>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46091" name="Group 11"/>
              <p:cNvGrpSpPr>
                <a:grpSpLocks/>
              </p:cNvGrpSpPr>
              <p:nvPr/>
            </p:nvGrpSpPr>
            <p:grpSpPr bwMode="auto">
              <a:xfrm>
                <a:off x="0" y="384"/>
                <a:ext cx="2989" cy="384"/>
                <a:chOff x="0" y="384"/>
                <a:chExt cx="2989" cy="384"/>
              </a:xfrm>
            </p:grpSpPr>
            <p:sp>
              <p:nvSpPr>
                <p:cNvPr id="46107" name="Rectangle 12"/>
                <p:cNvSpPr>
                  <a:spLocks noChangeArrowheads="1"/>
                </p:cNvSpPr>
                <p:nvPr/>
              </p:nvSpPr>
              <p:spPr bwMode="auto">
                <a:xfrm>
                  <a:off x="43" y="384"/>
                  <a:ext cx="2903" cy="384"/>
                </a:xfrm>
                <a:prstGeom prst="rect">
                  <a:avLst/>
                </a:prstGeom>
                <a:noFill/>
                <a:ln w="12700" cap="sq">
                  <a:noFill/>
                  <a:miter lim="800000"/>
                  <a:headEnd type="none" w="sm" len="sm"/>
                  <a:tailEnd type="none" w="sm" len="sm"/>
                </a:ln>
              </p:spPr>
              <p:txBody>
                <a:bodyPr/>
                <a:lstStyle/>
                <a:p>
                  <a:pPr>
                    <a:tabLst>
                      <a:tab pos="209550" algn="l"/>
                    </a:tabLst>
                  </a:pPr>
                  <a:endParaRPr lang="en-US" sz="2400" b="0"/>
                </a:p>
              </p:txBody>
            </p:sp>
            <p:sp>
              <p:nvSpPr>
                <p:cNvPr id="46108" name="Rectangle 13"/>
                <p:cNvSpPr>
                  <a:spLocks noChangeArrowheads="1"/>
                </p:cNvSpPr>
                <p:nvPr/>
              </p:nvSpPr>
              <p:spPr bwMode="auto">
                <a:xfrm>
                  <a:off x="0" y="384"/>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46092" name="Group 14"/>
              <p:cNvGrpSpPr>
                <a:grpSpLocks/>
              </p:cNvGrpSpPr>
              <p:nvPr/>
            </p:nvGrpSpPr>
            <p:grpSpPr bwMode="auto">
              <a:xfrm>
                <a:off x="0" y="768"/>
                <a:ext cx="2989" cy="384"/>
                <a:chOff x="0" y="768"/>
                <a:chExt cx="2989" cy="384"/>
              </a:xfrm>
            </p:grpSpPr>
            <p:sp>
              <p:nvSpPr>
                <p:cNvPr id="46105" name="Rectangle 15"/>
                <p:cNvSpPr>
                  <a:spLocks noChangeArrowheads="1"/>
                </p:cNvSpPr>
                <p:nvPr/>
              </p:nvSpPr>
              <p:spPr bwMode="auto">
                <a:xfrm>
                  <a:off x="43" y="768"/>
                  <a:ext cx="2903" cy="384"/>
                </a:xfrm>
                <a:prstGeom prst="rect">
                  <a:avLst/>
                </a:prstGeom>
                <a:noFill/>
                <a:ln w="12700" cap="sq">
                  <a:noFill/>
                  <a:miter lim="800000"/>
                  <a:headEnd type="none" w="sm" len="sm"/>
                  <a:tailEnd type="none" w="sm" len="sm"/>
                </a:ln>
              </p:spPr>
              <p:txBody>
                <a:bodyPr/>
                <a:lstStyle/>
                <a:p>
                  <a:pPr marL="292100" indent="-292100" eaLnBrk="0" hangingPunct="0">
                    <a:tabLst>
                      <a:tab pos="292100" algn="l"/>
                      <a:tab pos="298450" algn="l"/>
                    </a:tabLst>
                  </a:pPr>
                  <a:endParaRPr lang="en-US" sz="1600" b="0"/>
                </a:p>
              </p:txBody>
            </p:sp>
            <p:sp>
              <p:nvSpPr>
                <p:cNvPr id="46106" name="Rectangle 16"/>
                <p:cNvSpPr>
                  <a:spLocks noChangeArrowheads="1"/>
                </p:cNvSpPr>
                <p:nvPr/>
              </p:nvSpPr>
              <p:spPr bwMode="auto">
                <a:xfrm>
                  <a:off x="0" y="768"/>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46093" name="Group 17"/>
              <p:cNvGrpSpPr>
                <a:grpSpLocks/>
              </p:cNvGrpSpPr>
              <p:nvPr/>
            </p:nvGrpSpPr>
            <p:grpSpPr bwMode="auto">
              <a:xfrm>
                <a:off x="0" y="1152"/>
                <a:ext cx="2989" cy="384"/>
                <a:chOff x="0" y="1152"/>
                <a:chExt cx="2989" cy="384"/>
              </a:xfrm>
            </p:grpSpPr>
            <p:sp>
              <p:nvSpPr>
                <p:cNvPr id="46103" name="Rectangle 18"/>
                <p:cNvSpPr>
                  <a:spLocks noChangeArrowheads="1"/>
                </p:cNvSpPr>
                <p:nvPr/>
              </p:nvSpPr>
              <p:spPr bwMode="auto">
                <a:xfrm>
                  <a:off x="43" y="1152"/>
                  <a:ext cx="2903" cy="384"/>
                </a:xfrm>
                <a:prstGeom prst="rect">
                  <a:avLst/>
                </a:prstGeom>
                <a:noFill/>
                <a:ln w="12700" cap="sq">
                  <a:noFill/>
                  <a:miter lim="800000"/>
                  <a:headEnd type="none" w="sm" len="sm"/>
                  <a:tailEnd type="none" w="sm" len="sm"/>
                </a:ln>
              </p:spPr>
              <p:txBody>
                <a:bodyPr/>
                <a:lstStyle/>
                <a:p>
                  <a:pPr eaLnBrk="0" hangingPunct="0">
                    <a:tabLst>
                      <a:tab pos="298450" algn="l"/>
                    </a:tabLst>
                  </a:pPr>
                  <a:endParaRPr lang="en-US" sz="1600" b="0"/>
                </a:p>
              </p:txBody>
            </p:sp>
            <p:sp>
              <p:nvSpPr>
                <p:cNvPr id="46104" name="Rectangle 19"/>
                <p:cNvSpPr>
                  <a:spLocks noChangeArrowheads="1"/>
                </p:cNvSpPr>
                <p:nvPr/>
              </p:nvSpPr>
              <p:spPr bwMode="auto">
                <a:xfrm>
                  <a:off x="0" y="1152"/>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46094" name="Group 20"/>
              <p:cNvGrpSpPr>
                <a:grpSpLocks/>
              </p:cNvGrpSpPr>
              <p:nvPr/>
            </p:nvGrpSpPr>
            <p:grpSpPr bwMode="auto">
              <a:xfrm>
                <a:off x="0" y="1536"/>
                <a:ext cx="2989" cy="384"/>
                <a:chOff x="0" y="1536"/>
                <a:chExt cx="2989" cy="384"/>
              </a:xfrm>
            </p:grpSpPr>
            <p:sp>
              <p:nvSpPr>
                <p:cNvPr id="46101" name="Rectangle 21"/>
                <p:cNvSpPr>
                  <a:spLocks noChangeArrowheads="1"/>
                </p:cNvSpPr>
                <p:nvPr/>
              </p:nvSpPr>
              <p:spPr bwMode="auto">
                <a:xfrm>
                  <a:off x="43" y="1536"/>
                  <a:ext cx="2903" cy="384"/>
                </a:xfrm>
                <a:prstGeom prst="rect">
                  <a:avLst/>
                </a:prstGeom>
                <a:noFill/>
                <a:ln w="12700" cap="sq">
                  <a:noFill/>
                  <a:miter lim="800000"/>
                  <a:headEnd type="none" w="sm" len="sm"/>
                  <a:tailEnd type="none" w="sm" len="sm"/>
                </a:ln>
              </p:spPr>
              <p:txBody>
                <a:bodyPr/>
                <a:lstStyle/>
                <a:p>
                  <a:pPr algn="l">
                    <a:tabLst>
                      <a:tab pos="298450" algn="l"/>
                    </a:tabLst>
                  </a:pPr>
                  <a:r>
                    <a:rPr lang="tr-TR" sz="1600"/>
                    <a:t>	</a:t>
                  </a:r>
                  <a:endParaRPr lang="tr-TR" sz="1600" b="0"/>
                </a:p>
              </p:txBody>
            </p:sp>
            <p:sp>
              <p:nvSpPr>
                <p:cNvPr id="46102" name="Rectangle 22"/>
                <p:cNvSpPr>
                  <a:spLocks noChangeArrowheads="1"/>
                </p:cNvSpPr>
                <p:nvPr/>
              </p:nvSpPr>
              <p:spPr bwMode="auto">
                <a:xfrm>
                  <a:off x="0" y="1536"/>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46095" name="Group 23"/>
              <p:cNvGrpSpPr>
                <a:grpSpLocks/>
              </p:cNvGrpSpPr>
              <p:nvPr/>
            </p:nvGrpSpPr>
            <p:grpSpPr bwMode="auto">
              <a:xfrm>
                <a:off x="0" y="1920"/>
                <a:ext cx="2989" cy="384"/>
                <a:chOff x="0" y="1920"/>
                <a:chExt cx="2989" cy="384"/>
              </a:xfrm>
            </p:grpSpPr>
            <p:sp>
              <p:nvSpPr>
                <p:cNvPr id="46099" name="Rectangle 24"/>
                <p:cNvSpPr>
                  <a:spLocks noChangeArrowheads="1"/>
                </p:cNvSpPr>
                <p:nvPr/>
              </p:nvSpPr>
              <p:spPr bwMode="auto">
                <a:xfrm>
                  <a:off x="43" y="1920"/>
                  <a:ext cx="2903" cy="384"/>
                </a:xfrm>
                <a:prstGeom prst="rect">
                  <a:avLst/>
                </a:prstGeom>
                <a:noFill/>
                <a:ln w="12700" cap="sq">
                  <a:noFill/>
                  <a:miter lim="800000"/>
                  <a:headEnd type="none" w="sm" len="sm"/>
                  <a:tailEnd type="none" w="sm" len="sm"/>
                </a:ln>
              </p:spPr>
              <p:txBody>
                <a:bodyPr/>
                <a:lstStyle/>
                <a:p>
                  <a:pPr eaLnBrk="0" hangingPunct="0">
                    <a:tabLst>
                      <a:tab pos="298450" algn="l"/>
                    </a:tabLst>
                  </a:pPr>
                  <a:endParaRPr lang="en-US" sz="2400" b="0"/>
                </a:p>
              </p:txBody>
            </p:sp>
            <p:sp>
              <p:nvSpPr>
                <p:cNvPr id="46100" name="Rectangle 25"/>
                <p:cNvSpPr>
                  <a:spLocks noChangeArrowheads="1"/>
                </p:cNvSpPr>
                <p:nvPr/>
              </p:nvSpPr>
              <p:spPr bwMode="auto">
                <a:xfrm>
                  <a:off x="0" y="1920"/>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46096" name="Group 26"/>
              <p:cNvGrpSpPr>
                <a:grpSpLocks/>
              </p:cNvGrpSpPr>
              <p:nvPr/>
            </p:nvGrpSpPr>
            <p:grpSpPr bwMode="auto">
              <a:xfrm>
                <a:off x="0" y="2304"/>
                <a:ext cx="2989" cy="384"/>
                <a:chOff x="0" y="2304"/>
                <a:chExt cx="2989" cy="384"/>
              </a:xfrm>
            </p:grpSpPr>
            <p:sp>
              <p:nvSpPr>
                <p:cNvPr id="46097" name="Rectangle 27"/>
                <p:cNvSpPr>
                  <a:spLocks noChangeArrowheads="1"/>
                </p:cNvSpPr>
                <p:nvPr/>
              </p:nvSpPr>
              <p:spPr bwMode="auto">
                <a:xfrm>
                  <a:off x="43" y="2304"/>
                  <a:ext cx="2903" cy="384"/>
                </a:xfrm>
                <a:prstGeom prst="rect">
                  <a:avLst/>
                </a:prstGeom>
                <a:noFill/>
                <a:ln w="12700" cap="sq">
                  <a:noFill/>
                  <a:miter lim="800000"/>
                  <a:headEnd type="none" w="sm" len="sm"/>
                  <a:tailEnd type="none" w="sm" len="sm"/>
                </a:ln>
              </p:spPr>
              <p:txBody>
                <a:bodyPr/>
                <a:lstStyle/>
                <a:p>
                  <a:pPr>
                    <a:tabLst>
                      <a:tab pos="298450" algn="l"/>
                    </a:tabLst>
                  </a:pPr>
                  <a:endParaRPr lang="tr-TR" sz="1600" b="0">
                    <a:latin typeface="Times New Roman" pitchFamily="18" charset="0"/>
                    <a:cs typeface="Times New Roman" pitchFamily="18" charset="0"/>
                  </a:endParaRPr>
                </a:p>
                <a:p>
                  <a:pPr eaLnBrk="0" hangingPunct="0">
                    <a:tabLst>
                      <a:tab pos="298450" algn="l"/>
                    </a:tabLst>
                  </a:pPr>
                  <a:endParaRPr lang="tr-TR" sz="1600" b="0"/>
                </a:p>
              </p:txBody>
            </p:sp>
            <p:sp>
              <p:nvSpPr>
                <p:cNvPr id="46098" name="Rectangle 28"/>
                <p:cNvSpPr>
                  <a:spLocks noChangeArrowheads="1"/>
                </p:cNvSpPr>
                <p:nvPr/>
              </p:nvSpPr>
              <p:spPr bwMode="auto">
                <a:xfrm>
                  <a:off x="0" y="2304"/>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sp>
          <p:nvSpPr>
            <p:cNvPr id="46089" name="Rectangle 29"/>
            <p:cNvSpPr>
              <a:spLocks noChangeArrowheads="1"/>
            </p:cNvSpPr>
            <p:nvPr/>
          </p:nvSpPr>
          <p:spPr bwMode="auto">
            <a:xfrm>
              <a:off x="-3" y="-3"/>
              <a:ext cx="2995" cy="2694"/>
            </a:xfrm>
            <a:prstGeom prst="rect">
              <a:avLst/>
            </a:prstGeom>
            <a:noFill/>
            <a:ln w="9525" cap="sq">
              <a:noFill/>
              <a:miter lim="800000"/>
              <a:headEnd type="none" w="sm" len="sm"/>
              <a:tailEnd type="none" w="sm" len="sm"/>
            </a:ln>
          </p:spPr>
          <p:txBody>
            <a:bodyPr wrap="none">
              <a:spAutoFit/>
            </a:bodyPr>
            <a:lstStyle/>
            <a:p>
              <a:endParaRPr lang="tr-TR"/>
            </a:p>
          </p:txBody>
        </p:sp>
      </p:grpSp>
      <p:sp>
        <p:nvSpPr>
          <p:cNvPr id="46084" name="Text Box 30"/>
          <p:cNvSpPr txBox="1">
            <a:spLocks noChangeArrowheads="1"/>
          </p:cNvSpPr>
          <p:nvPr/>
        </p:nvSpPr>
        <p:spPr bwMode="auto">
          <a:xfrm>
            <a:off x="685800" y="182563"/>
            <a:ext cx="1295400" cy="304800"/>
          </a:xfrm>
          <a:prstGeom prst="rect">
            <a:avLst/>
          </a:prstGeom>
          <a:noFill/>
          <a:ln w="9525">
            <a:noFill/>
            <a:miter lim="800000"/>
            <a:headEnd/>
            <a:tailEnd/>
          </a:ln>
        </p:spPr>
        <p:txBody>
          <a:bodyPr>
            <a:spAutoFit/>
          </a:bodyPr>
          <a:lstStyle/>
          <a:p>
            <a:pPr algn="l">
              <a:spcBef>
                <a:spcPct val="50000"/>
              </a:spcBef>
            </a:pPr>
            <a:endParaRPr lang="en-US" sz="1400" b="0">
              <a:latin typeface="Arial Black" pitchFamily="34" charset="0"/>
            </a:endParaRPr>
          </a:p>
        </p:txBody>
      </p:sp>
      <p:sp>
        <p:nvSpPr>
          <p:cNvPr id="71685" name="31 Slayt Numarası Yer Tutucusu"/>
          <p:cNvSpPr>
            <a:spLocks noGrp="1"/>
          </p:cNvSpPr>
          <p:nvPr>
            <p:ph type="sldNum" sz="quarter" idx="12"/>
          </p:nvPr>
        </p:nvSpPr>
        <p:spPr/>
        <p:txBody>
          <a:bodyPr/>
          <a:lstStyle/>
          <a:p>
            <a:pPr>
              <a:defRPr/>
            </a:pPr>
            <a:fld id="{6648783A-6A3E-4E60-B3B4-79B67C3A7735}" type="slidenum">
              <a:rPr lang="tr-TR"/>
              <a:pPr>
                <a:defRPr/>
              </a:pPr>
              <a:t>32</a:t>
            </a:fld>
            <a:endParaRPr lang="tr-TR"/>
          </a:p>
        </p:txBody>
      </p:sp>
      <p:sp>
        <p:nvSpPr>
          <p:cNvPr id="31" name="Rectangle 3"/>
          <p:cNvSpPr txBox="1">
            <a:spLocks noChangeArrowheads="1"/>
          </p:cNvSpPr>
          <p:nvPr/>
        </p:nvSpPr>
        <p:spPr bwMode="auto">
          <a:xfrm>
            <a:off x="250825" y="1341438"/>
            <a:ext cx="8713788" cy="4422775"/>
          </a:xfrm>
          <a:prstGeom prst="rect">
            <a:avLst/>
          </a:prstGeom>
          <a:noFill/>
          <a:ln w="9525">
            <a:noFill/>
            <a:miter lim="800000"/>
            <a:headEnd/>
            <a:tailEnd/>
          </a:ln>
        </p:spPr>
        <p:txBody>
          <a:bodyPr/>
          <a:lstStyle/>
          <a:p>
            <a:pPr marL="342900" indent="-342900" eaLnBrk="0" hangingPunct="0">
              <a:lnSpc>
                <a:spcPct val="120000"/>
              </a:lnSpc>
              <a:spcBef>
                <a:spcPct val="20000"/>
              </a:spcBef>
              <a:buClr>
                <a:schemeClr val="accent4">
                  <a:lumMod val="75000"/>
                </a:schemeClr>
              </a:buClr>
              <a:buSzPct val="75000"/>
              <a:buFont typeface="Wingdings" pitchFamily="2" charset="2"/>
              <a:buChar char="n"/>
              <a:defRPr/>
            </a:pPr>
            <a:r>
              <a:rPr lang="tr-TR" sz="1600" kern="0" dirty="0">
                <a:cs typeface="Arial" pitchFamily="34" charset="0"/>
              </a:rPr>
              <a:t>Gelirin toplanmasında gelir kaynaklarının bir kısmından doğan zararlar diğer kaynakların kazanç ve iratlarına mahsup edilir.</a:t>
            </a:r>
          </a:p>
          <a:p>
            <a:pPr marL="342900" indent="-342900" eaLnBrk="0" hangingPunct="0">
              <a:lnSpc>
                <a:spcPct val="120000"/>
              </a:lnSpc>
              <a:spcBef>
                <a:spcPct val="20000"/>
              </a:spcBef>
              <a:buClr>
                <a:schemeClr val="accent4">
                  <a:lumMod val="75000"/>
                </a:schemeClr>
              </a:buClr>
              <a:buSzPct val="75000"/>
              <a:buFont typeface="Wingdings" pitchFamily="2" charset="2"/>
              <a:buChar char="n"/>
              <a:defRPr/>
            </a:pPr>
            <a:r>
              <a:rPr lang="tr-TR" sz="1600" kern="0" dirty="0">
                <a:cs typeface="Arial" pitchFamily="34" charset="0"/>
              </a:rPr>
              <a:t>Ancak, </a:t>
            </a:r>
            <a:r>
              <a:rPr lang="tr-TR" sz="1600" u="sng" kern="0" dirty="0">
                <a:cs typeface="Arial" pitchFamily="34" charset="0"/>
              </a:rPr>
              <a:t>diğer kazanç ve iratlardan</a:t>
            </a:r>
            <a:r>
              <a:rPr lang="tr-TR" sz="1600" kern="0" dirty="0">
                <a:cs typeface="Arial" pitchFamily="34" charset="0"/>
              </a:rPr>
              <a:t> doğan zararların mahsubu söz konusu değildir. Aynı nitelikteki diğer kazanç ve iratların kendi içinde mahsubu mümkündür. </a:t>
            </a:r>
          </a:p>
          <a:p>
            <a:pPr marL="342900" indent="-342900" eaLnBrk="0" hangingPunct="0">
              <a:lnSpc>
                <a:spcPct val="120000"/>
              </a:lnSpc>
              <a:spcBef>
                <a:spcPct val="20000"/>
              </a:spcBef>
              <a:buClr>
                <a:schemeClr val="accent4">
                  <a:lumMod val="75000"/>
                </a:schemeClr>
              </a:buClr>
              <a:buSzPct val="75000"/>
              <a:buFont typeface="Wingdings" pitchFamily="2" charset="2"/>
              <a:buChar char="n"/>
              <a:defRPr/>
            </a:pPr>
            <a:r>
              <a:rPr lang="tr-TR" sz="1600" kern="0" dirty="0">
                <a:cs typeface="Arial" pitchFamily="34" charset="0"/>
              </a:rPr>
              <a:t>Zarar mahsup süresi 5 yıldır. </a:t>
            </a:r>
            <a:r>
              <a:rPr lang="tr-TR" sz="1600" kern="0" dirty="0" smtClean="0">
                <a:solidFill>
                  <a:srgbClr val="00B0F0"/>
                </a:solidFill>
                <a:cs typeface="Arial" pitchFamily="34" charset="0"/>
              </a:rPr>
              <a:t>( 2007 yılı zararı en son 2012 yılında mahsup edilebilir).</a:t>
            </a:r>
          </a:p>
          <a:p>
            <a:pPr marL="342900" indent="-342900" eaLnBrk="0" hangingPunct="0">
              <a:lnSpc>
                <a:spcPct val="120000"/>
              </a:lnSpc>
              <a:spcBef>
                <a:spcPct val="20000"/>
              </a:spcBef>
              <a:buClr>
                <a:schemeClr val="accent4">
                  <a:lumMod val="75000"/>
                </a:schemeClr>
              </a:buClr>
              <a:buSzPct val="75000"/>
              <a:buFont typeface="Wingdings" pitchFamily="2" charset="2"/>
              <a:buChar char="n"/>
              <a:defRPr/>
            </a:pPr>
            <a:r>
              <a:rPr lang="tr-TR" sz="1600" kern="0" dirty="0" smtClean="0">
                <a:cs typeface="Arial" pitchFamily="34" charset="0"/>
              </a:rPr>
              <a:t>Zarar </a:t>
            </a:r>
            <a:r>
              <a:rPr lang="tr-TR" sz="1600" kern="0" dirty="0">
                <a:cs typeface="Arial" pitchFamily="34" charset="0"/>
              </a:rPr>
              <a:t>mahsubuna en eski yıl zararından başlanılır </a:t>
            </a:r>
            <a:endParaRPr lang="tr-TR" sz="1600" kern="0" dirty="0" smtClean="0">
              <a:cs typeface="Arial" pitchFamily="34" charset="0"/>
            </a:endParaRPr>
          </a:p>
          <a:p>
            <a:pPr marL="342900" indent="-342900" eaLnBrk="0" hangingPunct="0">
              <a:lnSpc>
                <a:spcPct val="120000"/>
              </a:lnSpc>
              <a:spcBef>
                <a:spcPct val="20000"/>
              </a:spcBef>
              <a:buClr>
                <a:schemeClr val="accent4">
                  <a:lumMod val="75000"/>
                </a:schemeClr>
              </a:buClr>
              <a:buSzPct val="75000"/>
              <a:buFont typeface="Wingdings" pitchFamily="2" charset="2"/>
              <a:buChar char="n"/>
              <a:defRPr/>
            </a:pPr>
            <a:r>
              <a:rPr lang="tr-TR" sz="1600" kern="0" dirty="0" smtClean="0">
                <a:cs typeface="Arial" pitchFamily="34" charset="0"/>
              </a:rPr>
              <a:t>Kazanç </a:t>
            </a:r>
            <a:r>
              <a:rPr lang="tr-TR" sz="1600" kern="0" dirty="0">
                <a:cs typeface="Arial" pitchFamily="34" charset="0"/>
              </a:rPr>
              <a:t>olmasına rağmen geçmiş yıl zararı mahsup edilmezse, mahsup hakkının kaybolduğu kabul edilir.</a:t>
            </a:r>
          </a:p>
          <a:p>
            <a:pPr marL="342900" indent="-342900" eaLnBrk="0" hangingPunct="0">
              <a:lnSpc>
                <a:spcPct val="120000"/>
              </a:lnSpc>
              <a:spcBef>
                <a:spcPct val="20000"/>
              </a:spcBef>
              <a:buClr>
                <a:schemeClr val="accent4">
                  <a:lumMod val="75000"/>
                </a:schemeClr>
              </a:buClr>
              <a:buSzPct val="75000"/>
              <a:buFont typeface="Wingdings" pitchFamily="2" charset="2"/>
              <a:buChar char="n"/>
              <a:defRPr/>
            </a:pPr>
            <a:r>
              <a:rPr lang="tr-TR" sz="1600" kern="0" dirty="0">
                <a:cs typeface="Arial" pitchFamily="34" charset="0"/>
              </a:rPr>
              <a:t>Dönem sonucu zarar olmasına rağmen </a:t>
            </a:r>
            <a:r>
              <a:rPr lang="tr-TR" sz="1600" u="sng" kern="0" dirty="0">
                <a:cs typeface="Arial" pitchFamily="34" charset="0"/>
              </a:rPr>
              <a:t>(isteğe bağlı)</a:t>
            </a:r>
            <a:r>
              <a:rPr lang="tr-TR" sz="1600" kern="0" dirty="0">
                <a:cs typeface="Arial" pitchFamily="34" charset="0"/>
              </a:rPr>
              <a:t> matrah beyan edildiği durumlarda geçmiş yıl zarar mahsup hakkının kaybedildiği kabul edilir </a:t>
            </a:r>
            <a:r>
              <a:rPr lang="tr-TR" sz="1600" kern="0" dirty="0">
                <a:solidFill>
                  <a:srgbClr val="00B0F0"/>
                </a:solidFill>
                <a:cs typeface="Arial" pitchFamily="34" charset="0"/>
              </a:rPr>
              <a:t>(</a:t>
            </a:r>
            <a:r>
              <a:rPr lang="tr-TR" sz="1600" kern="0" dirty="0" err="1">
                <a:solidFill>
                  <a:srgbClr val="00B0F0"/>
                </a:solidFill>
                <a:cs typeface="Arial" pitchFamily="34" charset="0"/>
              </a:rPr>
              <a:t>İVDB’nin</a:t>
            </a:r>
            <a:r>
              <a:rPr lang="tr-TR" sz="1600" kern="0" dirty="0">
                <a:solidFill>
                  <a:srgbClr val="00B0F0"/>
                </a:solidFill>
                <a:cs typeface="Arial" pitchFamily="34" charset="0"/>
              </a:rPr>
              <a:t> 13512 sayılı özelgesi).</a:t>
            </a:r>
          </a:p>
        </p:txBody>
      </p:sp>
      <p:sp>
        <p:nvSpPr>
          <p:cNvPr id="46087" name="31 Dikdörtgen"/>
          <p:cNvSpPr>
            <a:spLocks noChangeArrowheads="1"/>
          </p:cNvSpPr>
          <p:nvPr/>
        </p:nvSpPr>
        <p:spPr bwMode="auto">
          <a:xfrm>
            <a:off x="250825" y="836613"/>
            <a:ext cx="4304255" cy="338554"/>
          </a:xfrm>
          <a:prstGeom prst="rect">
            <a:avLst/>
          </a:prstGeom>
          <a:noFill/>
          <a:ln w="9525">
            <a:noFill/>
            <a:miter lim="800000"/>
            <a:headEnd/>
            <a:tailEnd/>
          </a:ln>
        </p:spPr>
        <p:txBody>
          <a:bodyPr wrap="none">
            <a:spAutoFit/>
          </a:bodyPr>
          <a:lstStyle/>
          <a:p>
            <a:r>
              <a:rPr lang="tr-TR" sz="1600" dirty="0" smtClean="0">
                <a:solidFill>
                  <a:srgbClr val="00B0F0"/>
                </a:solidFill>
              </a:rPr>
              <a:t>8- Zarar </a:t>
            </a:r>
            <a:r>
              <a:rPr lang="tr-TR" sz="1600" dirty="0">
                <a:solidFill>
                  <a:srgbClr val="00B0F0"/>
                </a:solidFill>
              </a:rPr>
              <a:t>Mahsubu (Yurt İçi Zarar Mahsubu)</a:t>
            </a:r>
          </a:p>
        </p:txBody>
      </p:sp>
    </p:spTree>
  </p:cSld>
  <p:clrMapOvr>
    <a:masterClrMapping/>
  </p:clrMapOvr>
  <p:transition>
    <p:cover dir="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3 Slayt Numarası Yer Tutucusu"/>
          <p:cNvSpPr>
            <a:spLocks noGrp="1"/>
          </p:cNvSpPr>
          <p:nvPr>
            <p:ph type="sldNum" sz="quarter" idx="12"/>
          </p:nvPr>
        </p:nvSpPr>
        <p:spPr bwMode="auto">
          <a:xfrm>
            <a:off x="8604250" y="6381750"/>
            <a:ext cx="539750" cy="476250"/>
          </a:xfrm>
          <a:noFill/>
          <a:ln>
            <a:miter lim="800000"/>
            <a:headEnd/>
            <a:tailEnd/>
          </a:ln>
        </p:spPr>
        <p:txBody>
          <a:bodyPr wrap="square" numCol="1" anchorCtr="0" compatLnSpc="1">
            <a:prstTxWarp prst="textNoShape">
              <a:avLst/>
            </a:prstTxWarp>
          </a:bodyPr>
          <a:lstStyle/>
          <a:p>
            <a:pPr algn="l"/>
            <a:fld id="{222D766A-D0BA-4269-B02F-53A064AB329A}" type="slidenum">
              <a:rPr lang="tr-TR" smtClean="0">
                <a:solidFill>
                  <a:srgbClr val="898989"/>
                </a:solidFill>
                <a:latin typeface="Arial" pitchFamily="34" charset="0"/>
              </a:rPr>
              <a:pPr algn="l"/>
              <a:t>33</a:t>
            </a:fld>
            <a:endParaRPr lang="tr-TR" smtClean="0">
              <a:solidFill>
                <a:srgbClr val="898989"/>
              </a:solidFill>
              <a:latin typeface="Arial" pitchFamily="34" charset="0"/>
            </a:endParaRPr>
          </a:p>
        </p:txBody>
      </p:sp>
      <p:sp>
        <p:nvSpPr>
          <p:cNvPr id="491522" name="Rectangle 2"/>
          <p:cNvSpPr>
            <a:spLocks noChangeArrowheads="1"/>
          </p:cNvSpPr>
          <p:nvPr/>
        </p:nvSpPr>
        <p:spPr bwMode="auto">
          <a:xfrm>
            <a:off x="1752600" y="0"/>
            <a:ext cx="184150" cy="762000"/>
          </a:xfrm>
          <a:prstGeom prst="rect">
            <a:avLst/>
          </a:prstGeom>
          <a:noFill/>
          <a:ln w="9525">
            <a:noFill/>
            <a:miter lim="800000"/>
            <a:headEnd/>
            <a:tailEnd/>
          </a:ln>
          <a:effectLst/>
        </p:spPr>
        <p:txBody>
          <a:bodyPr wrap="none">
            <a:spAutoFit/>
          </a:bodyPr>
          <a:lstStyle/>
          <a:p>
            <a:pPr>
              <a:defRPr/>
            </a:pPr>
            <a:endParaRPr lang="tr-TR" sz="4400">
              <a:solidFill>
                <a:srgbClr val="1F497D"/>
              </a:solidFill>
              <a:effectLst>
                <a:outerShdw blurRad="38100" dist="38100" dir="2700000" algn="tl">
                  <a:srgbClr val="FFFFFF"/>
                </a:outerShdw>
              </a:effectLst>
            </a:endParaRPr>
          </a:p>
        </p:txBody>
      </p:sp>
      <p:sp>
        <p:nvSpPr>
          <p:cNvPr id="47108" name="Rectangle 6"/>
          <p:cNvSpPr>
            <a:spLocks noChangeArrowheads="1"/>
          </p:cNvSpPr>
          <p:nvPr/>
        </p:nvSpPr>
        <p:spPr bwMode="auto">
          <a:xfrm>
            <a:off x="214282" y="214290"/>
            <a:ext cx="8572560" cy="5509200"/>
          </a:xfrm>
          <a:prstGeom prst="rect">
            <a:avLst/>
          </a:prstGeom>
          <a:noFill/>
          <a:ln w="9525">
            <a:noFill/>
            <a:miter lim="800000"/>
            <a:headEnd/>
            <a:tailEnd/>
          </a:ln>
        </p:spPr>
        <p:txBody>
          <a:bodyPr wrap="square">
            <a:spAutoFit/>
          </a:bodyPr>
          <a:lstStyle/>
          <a:p>
            <a:pPr defTabSz="533400" eaLnBrk="1" hangingPunct="1">
              <a:defRPr/>
            </a:pPr>
            <a:r>
              <a:rPr lang="tr-TR" sz="1600" dirty="0" smtClean="0">
                <a:solidFill>
                  <a:srgbClr val="00B0F0"/>
                </a:solidFill>
                <a:latin typeface="Arial" charset="0"/>
                <a:cs typeface="Times New Roman" pitchFamily="18" charset="0"/>
              </a:rPr>
              <a:t>BAĞIŞ VE YARDIMLARIN İNDİRİMİ</a:t>
            </a:r>
          </a:p>
          <a:p>
            <a:pPr defTabSz="533400">
              <a:defRPr/>
            </a:pPr>
            <a:endParaRPr lang="tr-TR" sz="1600" dirty="0" smtClean="0">
              <a:solidFill>
                <a:srgbClr val="CC3300"/>
              </a:solidFill>
              <a:latin typeface="Arial" charset="0"/>
              <a:cs typeface="Arial" charset="0"/>
            </a:endParaRPr>
          </a:p>
          <a:p>
            <a:pPr defTabSz="533400">
              <a:defRPr/>
            </a:pPr>
            <a:r>
              <a:rPr lang="tr-TR" sz="1600" dirty="0" smtClean="0">
                <a:solidFill>
                  <a:srgbClr val="000000"/>
                </a:solidFill>
                <a:latin typeface="Arial" charset="0"/>
                <a:cs typeface="Arial" charset="0"/>
              </a:rPr>
              <a:t>	Mükellefler yapmış oldukları bağış ve yardımları aşağıdaki şartlar dahilinde indirim konusu yapabilirler.</a:t>
            </a:r>
          </a:p>
          <a:p>
            <a:pPr defTabSz="533400">
              <a:defRPr/>
            </a:pPr>
            <a:endParaRPr lang="tr-TR" sz="1600" dirty="0" smtClean="0">
              <a:solidFill>
                <a:srgbClr val="000000"/>
              </a:solidFill>
              <a:latin typeface="Arial" charset="0"/>
              <a:cs typeface="Arial" charset="0"/>
            </a:endParaRPr>
          </a:p>
          <a:p>
            <a:pPr defTabSz="533400">
              <a:defRPr/>
            </a:pPr>
            <a:r>
              <a:rPr lang="tr-TR" sz="1600" dirty="0" smtClean="0">
                <a:solidFill>
                  <a:srgbClr val="000000"/>
                </a:solidFill>
                <a:latin typeface="Arial" charset="0"/>
                <a:cs typeface="Arial" charset="0"/>
              </a:rPr>
              <a:t>	a. Bağış ve yardım, kanunda belirtilen kuruluşlara yapılmış olmalıdır. </a:t>
            </a:r>
          </a:p>
          <a:p>
            <a:pPr defTabSz="533400">
              <a:defRPr/>
            </a:pPr>
            <a:endParaRPr lang="tr-TR" sz="1600" dirty="0" smtClean="0">
              <a:solidFill>
                <a:srgbClr val="000000"/>
              </a:solidFill>
              <a:latin typeface="Arial" charset="0"/>
              <a:cs typeface="Arial" charset="0"/>
            </a:endParaRPr>
          </a:p>
          <a:p>
            <a:pPr defTabSz="533400">
              <a:defRPr/>
            </a:pPr>
            <a:r>
              <a:rPr lang="tr-TR" sz="1600" dirty="0" smtClean="0">
                <a:solidFill>
                  <a:srgbClr val="000000"/>
                </a:solidFill>
                <a:latin typeface="Arial" charset="0"/>
                <a:cs typeface="Arial" charset="0"/>
              </a:rPr>
              <a:t>(Genel ve özel bütçeli kamu idareleri, İl özel idareleri ve belediyeler, Köyler, Kamu yararına çalışan dernekler</a:t>
            </a:r>
            <a:r>
              <a:rPr lang="tr-TR" sz="1600" dirty="0" smtClean="0">
                <a:latin typeface="Arial" charset="0"/>
              </a:rPr>
              <a:t> (404 adet)</a:t>
            </a:r>
            <a:r>
              <a:rPr lang="tr-TR" sz="1600" dirty="0" smtClean="0">
                <a:solidFill>
                  <a:srgbClr val="000000"/>
                </a:solidFill>
                <a:latin typeface="Arial" charset="0"/>
                <a:cs typeface="Arial" charset="0"/>
              </a:rPr>
              <a:t>, Bakanlar Kurulunca vergi muafiyeti tanınan vakıflar.</a:t>
            </a:r>
            <a:r>
              <a:rPr lang="tr-TR" sz="1600" dirty="0" smtClean="0">
                <a:latin typeface="Arial" charset="0"/>
              </a:rPr>
              <a:t> (253 adet) </a:t>
            </a:r>
            <a:r>
              <a:rPr lang="tr-TR" sz="1600" dirty="0" smtClean="0">
                <a:solidFill>
                  <a:srgbClr val="000000"/>
                </a:solidFill>
                <a:latin typeface="Arial" charset="0"/>
                <a:cs typeface="Arial" charset="0"/>
              </a:rPr>
              <a:t>) </a:t>
            </a:r>
          </a:p>
          <a:p>
            <a:pPr defTabSz="533400">
              <a:defRPr/>
            </a:pPr>
            <a:endParaRPr lang="tr-TR" sz="1600" dirty="0" smtClean="0">
              <a:solidFill>
                <a:srgbClr val="000000"/>
              </a:solidFill>
              <a:latin typeface="Arial" charset="0"/>
              <a:cs typeface="Arial" charset="0"/>
            </a:endParaRPr>
          </a:p>
          <a:p>
            <a:pPr defTabSz="533400">
              <a:defRPr/>
            </a:pPr>
            <a:r>
              <a:rPr lang="tr-TR" sz="1600" dirty="0" smtClean="0">
                <a:solidFill>
                  <a:srgbClr val="000000"/>
                </a:solidFill>
                <a:latin typeface="Arial" charset="0"/>
                <a:cs typeface="Arial" charset="0"/>
              </a:rPr>
              <a:t>	b. Bağış ve yardım, makbuz karşılığında yapılmış olmalıdır. </a:t>
            </a:r>
          </a:p>
          <a:p>
            <a:pPr defTabSz="533400">
              <a:defRPr/>
            </a:pPr>
            <a:endParaRPr lang="tr-TR" sz="1600" dirty="0" smtClean="0">
              <a:solidFill>
                <a:srgbClr val="000000"/>
              </a:solidFill>
              <a:latin typeface="Arial" charset="0"/>
              <a:cs typeface="Arial" charset="0"/>
            </a:endParaRPr>
          </a:p>
          <a:p>
            <a:pPr defTabSz="533400">
              <a:defRPr/>
            </a:pPr>
            <a:r>
              <a:rPr lang="tr-TR" sz="1600" dirty="0" smtClean="0">
                <a:solidFill>
                  <a:srgbClr val="000000"/>
                </a:solidFill>
                <a:latin typeface="Arial" charset="0"/>
                <a:cs typeface="Arial" charset="0"/>
              </a:rPr>
              <a:t>	c. Bağış ve yardım, karşılıksız olarak yapılmış bir ödemeyi ifade eder. Bir karşılık bulunduğunda, ödeme bağış veya yardım olmaktan çıkar.</a:t>
            </a:r>
          </a:p>
          <a:p>
            <a:pPr defTabSz="533400">
              <a:defRPr/>
            </a:pPr>
            <a:r>
              <a:rPr lang="tr-TR" sz="1600" dirty="0" smtClean="0">
                <a:solidFill>
                  <a:srgbClr val="000000"/>
                </a:solidFill>
                <a:latin typeface="Arial" charset="0"/>
                <a:cs typeface="Arial" charset="0"/>
              </a:rPr>
              <a:t>	</a:t>
            </a:r>
          </a:p>
          <a:p>
            <a:pPr defTabSz="533400">
              <a:defRPr/>
            </a:pPr>
            <a:r>
              <a:rPr lang="tr-TR" sz="1600" dirty="0" smtClean="0">
                <a:solidFill>
                  <a:srgbClr val="000000"/>
                </a:solidFill>
                <a:latin typeface="Arial" charset="0"/>
                <a:cs typeface="Arial" charset="0"/>
              </a:rPr>
              <a:t>	d. Bağış ve yardım, nakden veya aynen yapılabilir. </a:t>
            </a:r>
          </a:p>
          <a:p>
            <a:pPr defTabSz="533400">
              <a:defRPr/>
            </a:pPr>
            <a:endParaRPr lang="tr-TR" sz="1600" dirty="0" smtClean="0">
              <a:solidFill>
                <a:srgbClr val="000000"/>
              </a:solidFill>
              <a:latin typeface="Arial" charset="0"/>
              <a:cs typeface="Arial" charset="0"/>
            </a:endParaRPr>
          </a:p>
          <a:p>
            <a:pPr defTabSz="533400">
              <a:defRPr/>
            </a:pPr>
            <a:r>
              <a:rPr lang="tr-TR" sz="1600" dirty="0" smtClean="0">
                <a:solidFill>
                  <a:srgbClr val="000000"/>
                </a:solidFill>
                <a:latin typeface="Arial" charset="0"/>
                <a:cs typeface="Arial" charset="0"/>
              </a:rPr>
              <a:t>	e. Genel olarak bağış ve yardımın matrahtan indirimi, o yıla ait kurum kazancının </a:t>
            </a:r>
          </a:p>
          <a:p>
            <a:pPr defTabSz="533400">
              <a:defRPr/>
            </a:pPr>
            <a:r>
              <a:rPr lang="tr-TR" sz="1600" dirty="0" smtClean="0">
                <a:solidFill>
                  <a:srgbClr val="00B0F0"/>
                </a:solidFill>
                <a:latin typeface="Arial" charset="0"/>
                <a:cs typeface="Arial" charset="0"/>
              </a:rPr>
              <a:t>yüzde beşi </a:t>
            </a:r>
            <a:r>
              <a:rPr lang="tr-TR" sz="1600" dirty="0" smtClean="0">
                <a:solidFill>
                  <a:srgbClr val="000000"/>
                </a:solidFill>
                <a:latin typeface="Arial" charset="0"/>
                <a:cs typeface="Arial" charset="0"/>
              </a:rPr>
              <a:t>ile sınırlandırılmıştır.</a:t>
            </a:r>
          </a:p>
          <a:p>
            <a:pPr defTabSz="533400">
              <a:defRPr/>
            </a:pPr>
            <a:endParaRPr lang="tr-TR" sz="1600" dirty="0" smtClean="0">
              <a:solidFill>
                <a:srgbClr val="000000"/>
              </a:solidFill>
              <a:latin typeface="Arial" charset="0"/>
              <a:cs typeface="Arial" charset="0"/>
            </a:endParaRPr>
          </a:p>
          <a:p>
            <a:pPr defTabSz="533400">
              <a:defRPr/>
            </a:pPr>
            <a:r>
              <a:rPr lang="tr-TR" sz="1600" dirty="0" smtClean="0">
                <a:solidFill>
                  <a:srgbClr val="000000"/>
                </a:solidFill>
                <a:latin typeface="Arial" charset="0"/>
                <a:cs typeface="Arial" charset="0"/>
              </a:rPr>
              <a:t> (Kalkınmada Öncelikli yörelerde faaliyette bulunan mükellefler için % 10 )</a:t>
            </a:r>
            <a:endParaRPr lang="tr-TR" sz="1600" dirty="0">
              <a:solidFill>
                <a:srgbClr val="000000"/>
              </a:solidFill>
              <a:latin typeface="Arial" charset="0"/>
              <a:cs typeface="Arial" charset="0"/>
            </a:endParaRPr>
          </a:p>
        </p:txBody>
      </p:sp>
      <p:sp>
        <p:nvSpPr>
          <p:cNvPr id="47109" name="Rectangle 1"/>
          <p:cNvSpPr>
            <a:spLocks noChangeArrowheads="1"/>
          </p:cNvSpPr>
          <p:nvPr/>
        </p:nvSpPr>
        <p:spPr bwMode="auto">
          <a:xfrm>
            <a:off x="0" y="692150"/>
            <a:ext cx="9144000" cy="292388"/>
          </a:xfrm>
          <a:prstGeom prst="rect">
            <a:avLst/>
          </a:prstGeom>
          <a:noFill/>
          <a:ln w="9525">
            <a:noFill/>
            <a:miter lim="800000"/>
            <a:headEnd/>
            <a:tailEnd/>
          </a:ln>
        </p:spPr>
        <p:txBody>
          <a:bodyPr bIns="0" anchor="ctr">
            <a:spAutoFit/>
          </a:bodyPr>
          <a:lstStyle/>
          <a:p>
            <a:pPr eaLnBrk="0" hangingPunct="0">
              <a:tabLst>
                <a:tab pos="452438" algn="l"/>
              </a:tabLst>
            </a:pPr>
            <a:r>
              <a:rPr lang="tr-TR" sz="1600" dirty="0">
                <a:solidFill>
                  <a:srgbClr val="FF0000"/>
                </a:solidFill>
                <a:latin typeface="Arial TUR" charset="-94"/>
                <a:ea typeface="Arial TUR" charset="-94"/>
                <a:cs typeface="Arial TUR" charset="-94"/>
              </a:rPr>
              <a:t>	</a:t>
            </a:r>
            <a:endParaRPr lang="tr-TR" sz="1600" dirty="0">
              <a:solidFill>
                <a:srgbClr val="000000"/>
              </a:solidFill>
              <a:latin typeface="Arial TUR" charset="-94"/>
              <a:ea typeface="Arial TUR" charset="-94"/>
              <a:cs typeface="Arial TUR" charset="-94"/>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48130" name="Group 6"/>
          <p:cNvGrpSpPr>
            <a:grpSpLocks/>
          </p:cNvGrpSpPr>
          <p:nvPr/>
        </p:nvGrpSpPr>
        <p:grpSpPr bwMode="auto">
          <a:xfrm>
            <a:off x="1219200" y="1295400"/>
            <a:ext cx="7086600" cy="4276725"/>
            <a:chOff x="-3" y="-3"/>
            <a:chExt cx="2995" cy="2694"/>
          </a:xfrm>
        </p:grpSpPr>
        <p:grpSp>
          <p:nvGrpSpPr>
            <p:cNvPr id="48134" name="Group 7"/>
            <p:cNvGrpSpPr>
              <a:grpSpLocks/>
            </p:cNvGrpSpPr>
            <p:nvPr/>
          </p:nvGrpSpPr>
          <p:grpSpPr bwMode="auto">
            <a:xfrm>
              <a:off x="0" y="0"/>
              <a:ext cx="2989" cy="2688"/>
              <a:chOff x="0" y="0"/>
              <a:chExt cx="2989" cy="2688"/>
            </a:xfrm>
          </p:grpSpPr>
          <p:grpSp>
            <p:nvGrpSpPr>
              <p:cNvPr id="48136" name="Group 8"/>
              <p:cNvGrpSpPr>
                <a:grpSpLocks/>
              </p:cNvGrpSpPr>
              <p:nvPr/>
            </p:nvGrpSpPr>
            <p:grpSpPr bwMode="auto">
              <a:xfrm>
                <a:off x="0" y="0"/>
                <a:ext cx="2989" cy="384"/>
                <a:chOff x="0" y="0"/>
                <a:chExt cx="2989" cy="384"/>
              </a:xfrm>
            </p:grpSpPr>
            <p:sp>
              <p:nvSpPr>
                <p:cNvPr id="48155" name="Rectangle 9"/>
                <p:cNvSpPr>
                  <a:spLocks noChangeArrowheads="1"/>
                </p:cNvSpPr>
                <p:nvPr/>
              </p:nvSpPr>
              <p:spPr bwMode="auto">
                <a:xfrm>
                  <a:off x="43" y="0"/>
                  <a:ext cx="2903" cy="384"/>
                </a:xfrm>
                <a:prstGeom prst="rect">
                  <a:avLst/>
                </a:prstGeom>
                <a:noFill/>
                <a:ln w="12700" cap="sq">
                  <a:noFill/>
                  <a:miter lim="800000"/>
                  <a:headEnd type="none" w="sm" len="sm"/>
                  <a:tailEnd type="none" w="sm" len="sm"/>
                </a:ln>
              </p:spPr>
              <p:txBody>
                <a:bodyPr/>
                <a:lstStyle/>
                <a:p>
                  <a:pPr eaLnBrk="0" hangingPunct="0"/>
                  <a:endParaRPr lang="en-US" sz="2000" b="0"/>
                </a:p>
              </p:txBody>
            </p:sp>
            <p:sp>
              <p:nvSpPr>
                <p:cNvPr id="48156" name="Rectangle 10"/>
                <p:cNvSpPr>
                  <a:spLocks noChangeArrowheads="1"/>
                </p:cNvSpPr>
                <p:nvPr/>
              </p:nvSpPr>
              <p:spPr bwMode="auto">
                <a:xfrm>
                  <a:off x="0" y="0"/>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48137" name="Group 11"/>
              <p:cNvGrpSpPr>
                <a:grpSpLocks/>
              </p:cNvGrpSpPr>
              <p:nvPr/>
            </p:nvGrpSpPr>
            <p:grpSpPr bwMode="auto">
              <a:xfrm>
                <a:off x="0" y="384"/>
                <a:ext cx="2989" cy="384"/>
                <a:chOff x="0" y="384"/>
                <a:chExt cx="2989" cy="384"/>
              </a:xfrm>
            </p:grpSpPr>
            <p:sp>
              <p:nvSpPr>
                <p:cNvPr id="48153" name="Rectangle 12"/>
                <p:cNvSpPr>
                  <a:spLocks noChangeArrowheads="1"/>
                </p:cNvSpPr>
                <p:nvPr/>
              </p:nvSpPr>
              <p:spPr bwMode="auto">
                <a:xfrm>
                  <a:off x="43" y="384"/>
                  <a:ext cx="2903" cy="384"/>
                </a:xfrm>
                <a:prstGeom prst="rect">
                  <a:avLst/>
                </a:prstGeom>
                <a:noFill/>
                <a:ln w="12700" cap="sq">
                  <a:noFill/>
                  <a:miter lim="800000"/>
                  <a:headEnd type="none" w="sm" len="sm"/>
                  <a:tailEnd type="none" w="sm" len="sm"/>
                </a:ln>
              </p:spPr>
              <p:txBody>
                <a:bodyPr/>
                <a:lstStyle/>
                <a:p>
                  <a:pPr>
                    <a:tabLst>
                      <a:tab pos="209550" algn="l"/>
                    </a:tabLst>
                  </a:pPr>
                  <a:endParaRPr lang="en-US" sz="2400" b="0"/>
                </a:p>
              </p:txBody>
            </p:sp>
            <p:sp>
              <p:nvSpPr>
                <p:cNvPr id="48154" name="Rectangle 13"/>
                <p:cNvSpPr>
                  <a:spLocks noChangeArrowheads="1"/>
                </p:cNvSpPr>
                <p:nvPr/>
              </p:nvSpPr>
              <p:spPr bwMode="auto">
                <a:xfrm>
                  <a:off x="0" y="384"/>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48138" name="Group 14"/>
              <p:cNvGrpSpPr>
                <a:grpSpLocks/>
              </p:cNvGrpSpPr>
              <p:nvPr/>
            </p:nvGrpSpPr>
            <p:grpSpPr bwMode="auto">
              <a:xfrm>
                <a:off x="0" y="768"/>
                <a:ext cx="2989" cy="384"/>
                <a:chOff x="0" y="768"/>
                <a:chExt cx="2989" cy="384"/>
              </a:xfrm>
            </p:grpSpPr>
            <p:sp>
              <p:nvSpPr>
                <p:cNvPr id="48151" name="Rectangle 15"/>
                <p:cNvSpPr>
                  <a:spLocks noChangeArrowheads="1"/>
                </p:cNvSpPr>
                <p:nvPr/>
              </p:nvSpPr>
              <p:spPr bwMode="auto">
                <a:xfrm>
                  <a:off x="43" y="768"/>
                  <a:ext cx="2903" cy="384"/>
                </a:xfrm>
                <a:prstGeom prst="rect">
                  <a:avLst/>
                </a:prstGeom>
                <a:noFill/>
                <a:ln w="12700" cap="sq">
                  <a:noFill/>
                  <a:miter lim="800000"/>
                  <a:headEnd type="none" w="sm" len="sm"/>
                  <a:tailEnd type="none" w="sm" len="sm"/>
                </a:ln>
              </p:spPr>
              <p:txBody>
                <a:bodyPr/>
                <a:lstStyle/>
                <a:p>
                  <a:pPr marL="292100" indent="-292100" eaLnBrk="0" hangingPunct="0">
                    <a:tabLst>
                      <a:tab pos="292100" algn="l"/>
                      <a:tab pos="298450" algn="l"/>
                    </a:tabLst>
                  </a:pPr>
                  <a:endParaRPr lang="en-US" sz="1600" b="0"/>
                </a:p>
              </p:txBody>
            </p:sp>
            <p:sp>
              <p:nvSpPr>
                <p:cNvPr id="48152" name="Rectangle 16"/>
                <p:cNvSpPr>
                  <a:spLocks noChangeArrowheads="1"/>
                </p:cNvSpPr>
                <p:nvPr/>
              </p:nvSpPr>
              <p:spPr bwMode="auto">
                <a:xfrm>
                  <a:off x="0" y="768"/>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48139" name="Group 17"/>
              <p:cNvGrpSpPr>
                <a:grpSpLocks/>
              </p:cNvGrpSpPr>
              <p:nvPr/>
            </p:nvGrpSpPr>
            <p:grpSpPr bwMode="auto">
              <a:xfrm>
                <a:off x="0" y="1152"/>
                <a:ext cx="2989" cy="384"/>
                <a:chOff x="0" y="1152"/>
                <a:chExt cx="2989" cy="384"/>
              </a:xfrm>
            </p:grpSpPr>
            <p:sp>
              <p:nvSpPr>
                <p:cNvPr id="48149" name="Rectangle 18"/>
                <p:cNvSpPr>
                  <a:spLocks noChangeArrowheads="1"/>
                </p:cNvSpPr>
                <p:nvPr/>
              </p:nvSpPr>
              <p:spPr bwMode="auto">
                <a:xfrm>
                  <a:off x="43" y="1152"/>
                  <a:ext cx="2903" cy="384"/>
                </a:xfrm>
                <a:prstGeom prst="rect">
                  <a:avLst/>
                </a:prstGeom>
                <a:noFill/>
                <a:ln w="12700" cap="sq">
                  <a:noFill/>
                  <a:miter lim="800000"/>
                  <a:headEnd type="none" w="sm" len="sm"/>
                  <a:tailEnd type="none" w="sm" len="sm"/>
                </a:ln>
              </p:spPr>
              <p:txBody>
                <a:bodyPr/>
                <a:lstStyle/>
                <a:p>
                  <a:pPr eaLnBrk="0" hangingPunct="0">
                    <a:tabLst>
                      <a:tab pos="298450" algn="l"/>
                    </a:tabLst>
                  </a:pPr>
                  <a:endParaRPr lang="en-US" sz="1600" b="0"/>
                </a:p>
              </p:txBody>
            </p:sp>
            <p:sp>
              <p:nvSpPr>
                <p:cNvPr id="48150" name="Rectangle 19"/>
                <p:cNvSpPr>
                  <a:spLocks noChangeArrowheads="1"/>
                </p:cNvSpPr>
                <p:nvPr/>
              </p:nvSpPr>
              <p:spPr bwMode="auto">
                <a:xfrm>
                  <a:off x="0" y="1152"/>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48140" name="Group 20"/>
              <p:cNvGrpSpPr>
                <a:grpSpLocks/>
              </p:cNvGrpSpPr>
              <p:nvPr/>
            </p:nvGrpSpPr>
            <p:grpSpPr bwMode="auto">
              <a:xfrm>
                <a:off x="0" y="1536"/>
                <a:ext cx="2989" cy="384"/>
                <a:chOff x="0" y="1536"/>
                <a:chExt cx="2989" cy="384"/>
              </a:xfrm>
            </p:grpSpPr>
            <p:sp>
              <p:nvSpPr>
                <p:cNvPr id="48147" name="Rectangle 21"/>
                <p:cNvSpPr>
                  <a:spLocks noChangeArrowheads="1"/>
                </p:cNvSpPr>
                <p:nvPr/>
              </p:nvSpPr>
              <p:spPr bwMode="auto">
                <a:xfrm>
                  <a:off x="43" y="1536"/>
                  <a:ext cx="2903" cy="384"/>
                </a:xfrm>
                <a:prstGeom prst="rect">
                  <a:avLst/>
                </a:prstGeom>
                <a:noFill/>
                <a:ln w="12700" cap="sq">
                  <a:noFill/>
                  <a:miter lim="800000"/>
                  <a:headEnd type="none" w="sm" len="sm"/>
                  <a:tailEnd type="none" w="sm" len="sm"/>
                </a:ln>
              </p:spPr>
              <p:txBody>
                <a:bodyPr/>
                <a:lstStyle/>
                <a:p>
                  <a:pPr algn="l">
                    <a:tabLst>
                      <a:tab pos="298450" algn="l"/>
                    </a:tabLst>
                  </a:pPr>
                  <a:r>
                    <a:rPr lang="tr-TR" sz="1600"/>
                    <a:t>	</a:t>
                  </a:r>
                  <a:endParaRPr lang="tr-TR" sz="1600" b="0"/>
                </a:p>
              </p:txBody>
            </p:sp>
            <p:sp>
              <p:nvSpPr>
                <p:cNvPr id="48148" name="Rectangle 22"/>
                <p:cNvSpPr>
                  <a:spLocks noChangeArrowheads="1"/>
                </p:cNvSpPr>
                <p:nvPr/>
              </p:nvSpPr>
              <p:spPr bwMode="auto">
                <a:xfrm>
                  <a:off x="0" y="1536"/>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48141" name="Group 23"/>
              <p:cNvGrpSpPr>
                <a:grpSpLocks/>
              </p:cNvGrpSpPr>
              <p:nvPr/>
            </p:nvGrpSpPr>
            <p:grpSpPr bwMode="auto">
              <a:xfrm>
                <a:off x="0" y="1920"/>
                <a:ext cx="2989" cy="384"/>
                <a:chOff x="0" y="1920"/>
                <a:chExt cx="2989" cy="384"/>
              </a:xfrm>
            </p:grpSpPr>
            <p:sp>
              <p:nvSpPr>
                <p:cNvPr id="48145" name="Rectangle 24"/>
                <p:cNvSpPr>
                  <a:spLocks noChangeArrowheads="1"/>
                </p:cNvSpPr>
                <p:nvPr/>
              </p:nvSpPr>
              <p:spPr bwMode="auto">
                <a:xfrm>
                  <a:off x="43" y="1920"/>
                  <a:ext cx="2903" cy="384"/>
                </a:xfrm>
                <a:prstGeom prst="rect">
                  <a:avLst/>
                </a:prstGeom>
                <a:noFill/>
                <a:ln w="12700" cap="sq">
                  <a:noFill/>
                  <a:miter lim="800000"/>
                  <a:headEnd type="none" w="sm" len="sm"/>
                  <a:tailEnd type="none" w="sm" len="sm"/>
                </a:ln>
              </p:spPr>
              <p:txBody>
                <a:bodyPr/>
                <a:lstStyle/>
                <a:p>
                  <a:pPr eaLnBrk="0" hangingPunct="0">
                    <a:tabLst>
                      <a:tab pos="298450" algn="l"/>
                    </a:tabLst>
                  </a:pPr>
                  <a:endParaRPr lang="en-US" sz="2400" b="0"/>
                </a:p>
              </p:txBody>
            </p:sp>
            <p:sp>
              <p:nvSpPr>
                <p:cNvPr id="48146" name="Rectangle 25"/>
                <p:cNvSpPr>
                  <a:spLocks noChangeArrowheads="1"/>
                </p:cNvSpPr>
                <p:nvPr/>
              </p:nvSpPr>
              <p:spPr bwMode="auto">
                <a:xfrm>
                  <a:off x="0" y="1920"/>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48142" name="Group 26"/>
              <p:cNvGrpSpPr>
                <a:grpSpLocks/>
              </p:cNvGrpSpPr>
              <p:nvPr/>
            </p:nvGrpSpPr>
            <p:grpSpPr bwMode="auto">
              <a:xfrm>
                <a:off x="0" y="2304"/>
                <a:ext cx="2989" cy="384"/>
                <a:chOff x="0" y="2304"/>
                <a:chExt cx="2989" cy="384"/>
              </a:xfrm>
            </p:grpSpPr>
            <p:sp>
              <p:nvSpPr>
                <p:cNvPr id="48143" name="Rectangle 27"/>
                <p:cNvSpPr>
                  <a:spLocks noChangeArrowheads="1"/>
                </p:cNvSpPr>
                <p:nvPr/>
              </p:nvSpPr>
              <p:spPr bwMode="auto">
                <a:xfrm>
                  <a:off x="43" y="2304"/>
                  <a:ext cx="2903" cy="384"/>
                </a:xfrm>
                <a:prstGeom prst="rect">
                  <a:avLst/>
                </a:prstGeom>
                <a:noFill/>
                <a:ln w="12700" cap="sq">
                  <a:noFill/>
                  <a:miter lim="800000"/>
                  <a:headEnd type="none" w="sm" len="sm"/>
                  <a:tailEnd type="none" w="sm" len="sm"/>
                </a:ln>
              </p:spPr>
              <p:txBody>
                <a:bodyPr/>
                <a:lstStyle/>
                <a:p>
                  <a:pPr>
                    <a:tabLst>
                      <a:tab pos="298450" algn="l"/>
                    </a:tabLst>
                  </a:pPr>
                  <a:endParaRPr lang="tr-TR" sz="1600" b="0">
                    <a:latin typeface="Times New Roman" pitchFamily="18" charset="0"/>
                    <a:cs typeface="Times New Roman" pitchFamily="18" charset="0"/>
                  </a:endParaRPr>
                </a:p>
                <a:p>
                  <a:pPr eaLnBrk="0" hangingPunct="0">
                    <a:tabLst>
                      <a:tab pos="298450" algn="l"/>
                    </a:tabLst>
                  </a:pPr>
                  <a:endParaRPr lang="tr-TR" sz="1600" b="0"/>
                </a:p>
              </p:txBody>
            </p:sp>
            <p:sp>
              <p:nvSpPr>
                <p:cNvPr id="48144" name="Rectangle 28"/>
                <p:cNvSpPr>
                  <a:spLocks noChangeArrowheads="1"/>
                </p:cNvSpPr>
                <p:nvPr/>
              </p:nvSpPr>
              <p:spPr bwMode="auto">
                <a:xfrm>
                  <a:off x="0" y="2304"/>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sp>
          <p:nvSpPr>
            <p:cNvPr id="48135" name="Rectangle 29"/>
            <p:cNvSpPr>
              <a:spLocks noChangeArrowheads="1"/>
            </p:cNvSpPr>
            <p:nvPr/>
          </p:nvSpPr>
          <p:spPr bwMode="auto">
            <a:xfrm>
              <a:off x="-3" y="-3"/>
              <a:ext cx="2995" cy="2694"/>
            </a:xfrm>
            <a:prstGeom prst="rect">
              <a:avLst/>
            </a:prstGeom>
            <a:noFill/>
            <a:ln w="9525" cap="sq">
              <a:noFill/>
              <a:miter lim="800000"/>
              <a:headEnd type="none" w="sm" len="sm"/>
              <a:tailEnd type="none" w="sm" len="sm"/>
            </a:ln>
          </p:spPr>
          <p:txBody>
            <a:bodyPr wrap="none">
              <a:spAutoFit/>
            </a:bodyPr>
            <a:lstStyle/>
            <a:p>
              <a:endParaRPr lang="tr-TR"/>
            </a:p>
          </p:txBody>
        </p:sp>
      </p:grpSp>
      <p:sp>
        <p:nvSpPr>
          <p:cNvPr id="48131" name="Text Box 30"/>
          <p:cNvSpPr txBox="1">
            <a:spLocks noChangeArrowheads="1"/>
          </p:cNvSpPr>
          <p:nvPr/>
        </p:nvSpPr>
        <p:spPr bwMode="auto">
          <a:xfrm>
            <a:off x="685800" y="182563"/>
            <a:ext cx="1295400" cy="304800"/>
          </a:xfrm>
          <a:prstGeom prst="rect">
            <a:avLst/>
          </a:prstGeom>
          <a:noFill/>
          <a:ln w="9525">
            <a:noFill/>
            <a:miter lim="800000"/>
            <a:headEnd/>
            <a:tailEnd/>
          </a:ln>
        </p:spPr>
        <p:txBody>
          <a:bodyPr>
            <a:spAutoFit/>
          </a:bodyPr>
          <a:lstStyle/>
          <a:p>
            <a:pPr algn="l">
              <a:spcBef>
                <a:spcPct val="50000"/>
              </a:spcBef>
            </a:pPr>
            <a:endParaRPr lang="en-US" sz="1400" b="0">
              <a:latin typeface="Arial Black" pitchFamily="34" charset="0"/>
            </a:endParaRPr>
          </a:p>
        </p:txBody>
      </p:sp>
      <p:sp>
        <p:nvSpPr>
          <p:cNvPr id="399391" name="Rectangle 31"/>
          <p:cNvSpPr>
            <a:spLocks noChangeArrowheads="1"/>
          </p:cNvSpPr>
          <p:nvPr/>
        </p:nvSpPr>
        <p:spPr bwMode="auto">
          <a:xfrm>
            <a:off x="179388" y="765174"/>
            <a:ext cx="8856662" cy="4050340"/>
          </a:xfrm>
          <a:prstGeom prst="rect">
            <a:avLst/>
          </a:prstGeom>
          <a:noFill/>
          <a:ln w="9525">
            <a:noFill/>
            <a:miter lim="800000"/>
            <a:headEnd/>
            <a:tailEnd/>
          </a:ln>
          <a:effectLst/>
        </p:spPr>
        <p:txBody>
          <a:bodyPr wrap="square">
            <a:spAutoFit/>
          </a:bodyPr>
          <a:lstStyle/>
          <a:p>
            <a:pPr>
              <a:lnSpc>
                <a:spcPct val="110000"/>
              </a:lnSpc>
              <a:buClr>
                <a:srgbClr val="C00000"/>
              </a:buClr>
            </a:pPr>
            <a:r>
              <a:rPr lang="tr-TR" sz="2000" dirty="0">
                <a:solidFill>
                  <a:srgbClr val="800000"/>
                </a:solidFill>
                <a:effectLst>
                  <a:outerShdw blurRad="38100" dist="38100" dir="2700000" algn="tl">
                    <a:srgbClr val="C0C0C0"/>
                  </a:outerShdw>
                </a:effectLst>
                <a:latin typeface="Arial" charset="0"/>
                <a:cs typeface="Times New Roman" pitchFamily="18" charset="0"/>
              </a:rPr>
              <a:t>	</a:t>
            </a:r>
            <a:r>
              <a:rPr lang="tr-TR" sz="1600" u="sng" dirty="0" smtClean="0">
                <a:solidFill>
                  <a:srgbClr val="00B0F0"/>
                </a:solidFill>
              </a:rPr>
              <a:t>BAĞIŞ İNDİRİMİNDE ÖZELLİKLİ DURUMLAR</a:t>
            </a:r>
          </a:p>
          <a:p>
            <a:pPr>
              <a:lnSpc>
                <a:spcPct val="110000"/>
              </a:lnSpc>
              <a:buClr>
                <a:srgbClr val="C00000"/>
              </a:buClr>
            </a:pPr>
            <a:endParaRPr lang="tr-TR" sz="1600" u="sng" dirty="0" smtClean="0">
              <a:solidFill>
                <a:srgbClr val="CC3300"/>
              </a:solidFill>
            </a:endParaRPr>
          </a:p>
          <a:p>
            <a:pPr>
              <a:lnSpc>
                <a:spcPct val="110000"/>
              </a:lnSpc>
              <a:buClr>
                <a:srgbClr val="C00000"/>
              </a:buClr>
              <a:buFont typeface="Wingdings" pitchFamily="2" charset="2"/>
              <a:buChar char="Ø"/>
            </a:pPr>
            <a:r>
              <a:rPr lang="tr-TR" sz="1600" dirty="0" smtClean="0"/>
              <a:t>Yapılan bağış ve yardımların bağışın  yapıldığı yıla ilişkin olarak beyan edilecek gelirden indirilmesi gerekir.</a:t>
            </a:r>
          </a:p>
          <a:p>
            <a:pPr>
              <a:lnSpc>
                <a:spcPct val="110000"/>
              </a:lnSpc>
              <a:buClr>
                <a:srgbClr val="C00000"/>
              </a:buClr>
            </a:pPr>
            <a:endParaRPr lang="tr-TR" sz="1600" dirty="0" smtClean="0"/>
          </a:p>
          <a:p>
            <a:pPr>
              <a:lnSpc>
                <a:spcPct val="110000"/>
              </a:lnSpc>
              <a:buClr>
                <a:srgbClr val="C00000"/>
              </a:buClr>
              <a:buFont typeface="Wingdings" pitchFamily="2" charset="2"/>
              <a:buChar char="Ø"/>
            </a:pPr>
            <a:r>
              <a:rPr lang="tr-TR" sz="1600" dirty="0" smtClean="0"/>
              <a:t> Zarar beyan eden gelir vergisi mükelleflerinin bağış ve yardımları indirim konusu yapmaları mümkün bulunmamaktadır.</a:t>
            </a:r>
          </a:p>
          <a:p>
            <a:pPr>
              <a:lnSpc>
                <a:spcPct val="110000"/>
              </a:lnSpc>
              <a:buClr>
                <a:srgbClr val="C00000"/>
              </a:buClr>
            </a:pPr>
            <a:endParaRPr lang="tr-TR" sz="1600" dirty="0" smtClean="0"/>
          </a:p>
          <a:p>
            <a:pPr>
              <a:lnSpc>
                <a:spcPct val="110000"/>
              </a:lnSpc>
              <a:buClr>
                <a:srgbClr val="C00000"/>
              </a:buClr>
              <a:buFont typeface="Wingdings" pitchFamily="2" charset="2"/>
              <a:buChar char="Ø"/>
            </a:pPr>
            <a:r>
              <a:rPr lang="tr-TR" sz="1600" dirty="0" smtClean="0"/>
              <a:t> Yapılan bağış ve yardım tutarının dönem içinde gider yazılması mümkün değildir. </a:t>
            </a:r>
          </a:p>
          <a:p>
            <a:pPr>
              <a:lnSpc>
                <a:spcPct val="110000"/>
              </a:lnSpc>
              <a:buClr>
                <a:srgbClr val="C00000"/>
              </a:buClr>
            </a:pPr>
            <a:endParaRPr lang="tr-TR" sz="1600" dirty="0" smtClean="0"/>
          </a:p>
          <a:p>
            <a:pPr>
              <a:lnSpc>
                <a:spcPct val="110000"/>
              </a:lnSpc>
              <a:buClr>
                <a:srgbClr val="C00000"/>
              </a:buClr>
              <a:buFont typeface="Wingdings" pitchFamily="2" charset="2"/>
              <a:buChar char="Ø"/>
            </a:pPr>
            <a:r>
              <a:rPr lang="tr-TR" sz="1600" dirty="0" smtClean="0"/>
              <a:t>  Bağış ve yardımın nakden yapılmaması halinde, bağışlanan veya yardımın konusunu teşkil eden mal veya hakkın </a:t>
            </a:r>
            <a:r>
              <a:rPr lang="tr-TR" sz="1600" u="sng" dirty="0" smtClean="0"/>
              <a:t>varsa </a:t>
            </a:r>
            <a:r>
              <a:rPr lang="tr-TR" sz="1600" u="sng" dirty="0" smtClean="0">
                <a:solidFill>
                  <a:srgbClr val="00B0F0"/>
                </a:solidFill>
              </a:rPr>
              <a:t>mukayyet değeri</a:t>
            </a:r>
            <a:r>
              <a:rPr lang="tr-TR" sz="1600" dirty="0" smtClean="0">
                <a:solidFill>
                  <a:srgbClr val="00B0F0"/>
                </a:solidFill>
              </a:rPr>
              <a:t>, </a:t>
            </a:r>
            <a:r>
              <a:rPr lang="tr-TR" sz="1600" dirty="0" smtClean="0"/>
              <a:t>yoksa Vergi Usul Kanunu hükümlerine göre </a:t>
            </a:r>
            <a:r>
              <a:rPr lang="tr-TR" sz="1600" u="sng" dirty="0" smtClean="0">
                <a:solidFill>
                  <a:srgbClr val="00B0F0"/>
                </a:solidFill>
              </a:rPr>
              <a:t>Takdir Komisyonunca tespit edilecek değeri</a:t>
            </a:r>
            <a:r>
              <a:rPr lang="tr-TR" sz="1600" dirty="0" smtClean="0">
                <a:solidFill>
                  <a:srgbClr val="FF0000"/>
                </a:solidFill>
              </a:rPr>
              <a:t> </a:t>
            </a:r>
            <a:r>
              <a:rPr lang="tr-TR" sz="1600" dirty="0" smtClean="0"/>
              <a:t>esas alınır. </a:t>
            </a:r>
          </a:p>
          <a:p>
            <a:pPr algn="l" defTabSz="533400">
              <a:lnSpc>
                <a:spcPct val="150000"/>
              </a:lnSpc>
              <a:defRPr/>
            </a:pPr>
            <a:endParaRPr lang="tr-TR" sz="1600" dirty="0">
              <a:solidFill>
                <a:srgbClr val="000000"/>
              </a:solidFill>
              <a:latin typeface="Arial" charset="0"/>
              <a:cs typeface="Arial" charset="0"/>
            </a:endParaRPr>
          </a:p>
        </p:txBody>
      </p:sp>
      <p:sp>
        <p:nvSpPr>
          <p:cNvPr id="73733" name="30 Slayt Numarası Yer Tutucusu"/>
          <p:cNvSpPr>
            <a:spLocks noGrp="1"/>
          </p:cNvSpPr>
          <p:nvPr>
            <p:ph type="sldNum" sz="quarter" idx="12"/>
          </p:nvPr>
        </p:nvSpPr>
        <p:spPr/>
        <p:txBody>
          <a:bodyPr/>
          <a:lstStyle/>
          <a:p>
            <a:pPr>
              <a:defRPr/>
            </a:pPr>
            <a:fld id="{ED7D1C05-363A-463D-9EC3-B1A01E5FD703}" type="slidenum">
              <a:rPr lang="tr-TR"/>
              <a:pPr>
                <a:defRPr/>
              </a:pPr>
              <a:t>34</a:t>
            </a:fld>
            <a:endParaRPr lang="tr-TR"/>
          </a:p>
        </p:txBody>
      </p:sp>
    </p:spTree>
  </p:cSld>
  <p:clrMapOvr>
    <a:masterClrMapping/>
  </p:clrMapOvr>
  <p:transition>
    <p:cover dir="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154" name="Text Box 3"/>
          <p:cNvSpPr txBox="1">
            <a:spLocks noChangeArrowheads="1"/>
          </p:cNvSpPr>
          <p:nvPr/>
        </p:nvSpPr>
        <p:spPr bwMode="auto">
          <a:xfrm>
            <a:off x="685800" y="182563"/>
            <a:ext cx="1295400" cy="304800"/>
          </a:xfrm>
          <a:prstGeom prst="rect">
            <a:avLst/>
          </a:prstGeom>
          <a:noFill/>
          <a:ln w="9525">
            <a:noFill/>
            <a:miter lim="800000"/>
            <a:headEnd/>
            <a:tailEnd/>
          </a:ln>
        </p:spPr>
        <p:txBody>
          <a:bodyPr>
            <a:spAutoFit/>
          </a:bodyPr>
          <a:lstStyle/>
          <a:p>
            <a:pPr algn="l">
              <a:spcBef>
                <a:spcPct val="50000"/>
              </a:spcBef>
            </a:pPr>
            <a:endParaRPr lang="en-US" sz="1400" b="0">
              <a:latin typeface="Arial Black" pitchFamily="34" charset="0"/>
            </a:endParaRPr>
          </a:p>
        </p:txBody>
      </p:sp>
      <p:sp>
        <p:nvSpPr>
          <p:cNvPr id="74755" name="6 Slayt Numarası Yer Tutucusu"/>
          <p:cNvSpPr>
            <a:spLocks noGrp="1"/>
          </p:cNvSpPr>
          <p:nvPr>
            <p:ph type="sldNum" sz="quarter" idx="12"/>
          </p:nvPr>
        </p:nvSpPr>
        <p:spPr>
          <a:xfrm>
            <a:off x="8701088" y="6389688"/>
            <a:ext cx="442912" cy="468312"/>
          </a:xfrm>
        </p:spPr>
        <p:txBody>
          <a:bodyPr/>
          <a:lstStyle/>
          <a:p>
            <a:pPr>
              <a:defRPr/>
            </a:pPr>
            <a:fld id="{4A221EDD-9F78-47E4-902E-CD6C65C20A7F}" type="slidenum">
              <a:rPr lang="tr-TR"/>
              <a:pPr>
                <a:defRPr/>
              </a:pPr>
              <a:t>35</a:t>
            </a:fld>
            <a:endParaRPr lang="tr-TR"/>
          </a:p>
        </p:txBody>
      </p:sp>
      <p:sp>
        <p:nvSpPr>
          <p:cNvPr id="49156" name="6 Dikdörtgen"/>
          <p:cNvSpPr>
            <a:spLocks noChangeArrowheads="1"/>
          </p:cNvSpPr>
          <p:nvPr/>
        </p:nvSpPr>
        <p:spPr bwMode="auto">
          <a:xfrm>
            <a:off x="179388" y="836613"/>
            <a:ext cx="8785225" cy="5749266"/>
          </a:xfrm>
          <a:prstGeom prst="rect">
            <a:avLst/>
          </a:prstGeom>
          <a:noFill/>
          <a:ln w="9525">
            <a:noFill/>
            <a:miter lim="800000"/>
            <a:headEnd/>
            <a:tailEnd/>
          </a:ln>
        </p:spPr>
        <p:txBody>
          <a:bodyPr>
            <a:spAutoFit/>
          </a:bodyPr>
          <a:lstStyle/>
          <a:p>
            <a:pPr algn="ctr" eaLnBrk="1" hangingPunct="1"/>
            <a:r>
              <a:rPr lang="tr-TR" sz="1600" dirty="0" smtClean="0">
                <a:solidFill>
                  <a:srgbClr val="00B0F0"/>
                </a:solidFill>
                <a:cs typeface="Arial" pitchFamily="34" charset="0"/>
              </a:rPr>
              <a:t>BEYAN EDİLEN GELİRİN % 5’İ İLE SINIRLI OLMAKSIZIN </a:t>
            </a:r>
          </a:p>
          <a:p>
            <a:pPr algn="ctr" eaLnBrk="1" hangingPunct="1"/>
            <a:r>
              <a:rPr lang="tr-TR" sz="1600" dirty="0" smtClean="0">
                <a:solidFill>
                  <a:srgbClr val="00B0F0"/>
                </a:solidFill>
                <a:cs typeface="Arial" pitchFamily="34" charset="0"/>
              </a:rPr>
              <a:t>İNDİRİLEBİLECEK BAĞIŞ VE YARDIMLAR.</a:t>
            </a:r>
          </a:p>
          <a:p>
            <a:pPr algn="ctr" eaLnBrk="1" hangingPunct="1"/>
            <a:endParaRPr lang="tr-TR" sz="1600" dirty="0" smtClean="0">
              <a:solidFill>
                <a:srgbClr val="CC3300"/>
              </a:solidFill>
              <a:cs typeface="Arial" pitchFamily="34" charset="0"/>
            </a:endParaRPr>
          </a:p>
          <a:p>
            <a:r>
              <a:rPr lang="tr-TR" sz="1600" dirty="0" smtClean="0">
                <a:solidFill>
                  <a:srgbClr val="000000"/>
                </a:solidFill>
                <a:cs typeface="Arial" pitchFamily="34" charset="0"/>
              </a:rPr>
              <a:t>	Genel kural olarak yapılan bağış ve yardımın matrahtan indirimi, o yıla ait kurum kazancının yüzde beşi ile sınırlandırılmış olmakla birlikte, yine </a:t>
            </a:r>
            <a:r>
              <a:rPr lang="tr-TR" sz="1600" dirty="0" smtClean="0">
                <a:solidFill>
                  <a:srgbClr val="00B0F0"/>
                </a:solidFill>
                <a:cs typeface="Arial" pitchFamily="34" charset="0"/>
              </a:rPr>
              <a:t>genel ve özel bütçeli kamu idarelerine, il özel idarelerine, belediyelere ve köylere bağışlanmış olması koşuluyla</a:t>
            </a:r>
            <a:r>
              <a:rPr lang="tr-TR" sz="1600" dirty="0" smtClean="0">
                <a:solidFill>
                  <a:srgbClr val="000000"/>
                </a:solidFill>
                <a:cs typeface="Arial" pitchFamily="34" charset="0"/>
              </a:rPr>
              <a:t> aşağıda sayılan yerlere yapılan bağış ve yardımların tamamı </a:t>
            </a:r>
            <a:r>
              <a:rPr lang="tr-TR" sz="1400" i="1" dirty="0" smtClean="0">
                <a:solidFill>
                  <a:srgbClr val="000000"/>
                </a:solidFill>
                <a:cs typeface="Arial" pitchFamily="34" charset="0"/>
              </a:rPr>
              <a:t>(beyan edilen gelir tutarının tamamına kadar olan kısmı) indirim konusu yapılabilecektir.</a:t>
            </a:r>
          </a:p>
          <a:p>
            <a:endParaRPr lang="tr-TR" sz="1600" dirty="0" smtClean="0">
              <a:solidFill>
                <a:srgbClr val="000000"/>
              </a:solidFill>
              <a:cs typeface="Arial" pitchFamily="34" charset="0"/>
            </a:endParaRPr>
          </a:p>
          <a:p>
            <a:r>
              <a:rPr lang="tr-TR" sz="1600" dirty="0" smtClean="0">
                <a:solidFill>
                  <a:srgbClr val="CC3300"/>
                </a:solidFill>
                <a:cs typeface="Arial" pitchFamily="34" charset="0"/>
              </a:rPr>
              <a:t>	</a:t>
            </a:r>
            <a:r>
              <a:rPr lang="tr-TR" sz="1600" dirty="0" smtClean="0">
                <a:solidFill>
                  <a:srgbClr val="00B0F0"/>
                </a:solidFill>
                <a:cs typeface="Arial" pitchFamily="34" charset="0"/>
              </a:rPr>
              <a:t>1-</a:t>
            </a:r>
            <a:r>
              <a:rPr lang="tr-TR" sz="1600" dirty="0" smtClean="0">
                <a:solidFill>
                  <a:srgbClr val="CC3300"/>
                </a:solidFill>
                <a:cs typeface="Arial" pitchFamily="34" charset="0"/>
              </a:rPr>
              <a:t> </a:t>
            </a:r>
            <a:r>
              <a:rPr lang="tr-TR" sz="1600" dirty="0" smtClean="0">
                <a:solidFill>
                  <a:srgbClr val="000000"/>
                </a:solidFill>
                <a:cs typeface="Arial" pitchFamily="34" charset="0"/>
              </a:rPr>
              <a:t>Okul, </a:t>
            </a:r>
          </a:p>
          <a:p>
            <a:r>
              <a:rPr lang="tr-TR" sz="1600" dirty="0" smtClean="0">
                <a:solidFill>
                  <a:srgbClr val="CC3300"/>
                </a:solidFill>
                <a:cs typeface="Arial" pitchFamily="34" charset="0"/>
              </a:rPr>
              <a:t>	</a:t>
            </a:r>
            <a:r>
              <a:rPr lang="tr-TR" sz="1600" dirty="0" smtClean="0">
                <a:solidFill>
                  <a:srgbClr val="00B0F0"/>
                </a:solidFill>
                <a:cs typeface="Arial" pitchFamily="34" charset="0"/>
              </a:rPr>
              <a:t>2-</a:t>
            </a:r>
            <a:r>
              <a:rPr lang="tr-TR" sz="1600" dirty="0" smtClean="0">
                <a:solidFill>
                  <a:srgbClr val="000066"/>
                </a:solidFill>
                <a:cs typeface="Arial" pitchFamily="34" charset="0"/>
              </a:rPr>
              <a:t> </a:t>
            </a:r>
            <a:r>
              <a:rPr lang="tr-TR" sz="1600" dirty="0" smtClean="0">
                <a:solidFill>
                  <a:srgbClr val="000000"/>
                </a:solidFill>
                <a:cs typeface="Arial" pitchFamily="34" charset="0"/>
              </a:rPr>
              <a:t>Sağlık tesisi</a:t>
            </a:r>
            <a:r>
              <a:rPr lang="tr-TR" sz="1600" dirty="0" smtClean="0">
                <a:solidFill>
                  <a:srgbClr val="000066"/>
                </a:solidFill>
                <a:cs typeface="Arial" pitchFamily="34" charset="0"/>
              </a:rPr>
              <a:t> </a:t>
            </a:r>
          </a:p>
          <a:p>
            <a:r>
              <a:rPr lang="tr-TR" sz="1600" dirty="0" smtClean="0">
                <a:solidFill>
                  <a:srgbClr val="CC3300"/>
                </a:solidFill>
                <a:cs typeface="Arial" pitchFamily="34" charset="0"/>
              </a:rPr>
              <a:t>	</a:t>
            </a:r>
            <a:r>
              <a:rPr lang="tr-TR" sz="1600" dirty="0" smtClean="0">
                <a:solidFill>
                  <a:srgbClr val="00B0F0"/>
                </a:solidFill>
                <a:cs typeface="Arial" pitchFamily="34" charset="0"/>
              </a:rPr>
              <a:t>3-</a:t>
            </a:r>
            <a:r>
              <a:rPr lang="tr-TR" sz="1600" dirty="0" smtClean="0">
                <a:solidFill>
                  <a:srgbClr val="FF0000"/>
                </a:solidFill>
                <a:cs typeface="Arial" pitchFamily="34" charset="0"/>
              </a:rPr>
              <a:t> </a:t>
            </a:r>
            <a:r>
              <a:rPr lang="tr-TR" sz="1600" dirty="0" smtClean="0">
                <a:solidFill>
                  <a:srgbClr val="000000"/>
                </a:solidFill>
                <a:cs typeface="Arial" pitchFamily="34" charset="0"/>
              </a:rPr>
              <a:t>100</a:t>
            </a:r>
            <a:r>
              <a:rPr lang="tr-TR" sz="1600" dirty="0" smtClean="0">
                <a:cs typeface="Arial" pitchFamily="34" charset="0"/>
              </a:rPr>
              <a:t> </a:t>
            </a:r>
            <a:r>
              <a:rPr lang="tr-TR" sz="1600" dirty="0" smtClean="0">
                <a:solidFill>
                  <a:srgbClr val="000000"/>
                </a:solidFill>
                <a:cs typeface="Arial" pitchFamily="34" charset="0"/>
              </a:rPr>
              <a:t>yatak kapasitesinden az  olmamak üzere öğrenci yurdu</a:t>
            </a:r>
          </a:p>
          <a:p>
            <a:r>
              <a:rPr lang="tr-TR" sz="1600" dirty="0" smtClean="0">
                <a:solidFill>
                  <a:srgbClr val="CC3300"/>
                </a:solidFill>
                <a:cs typeface="Arial" pitchFamily="34" charset="0"/>
              </a:rPr>
              <a:t>	</a:t>
            </a:r>
            <a:r>
              <a:rPr lang="tr-TR" sz="1600" dirty="0" smtClean="0">
                <a:solidFill>
                  <a:srgbClr val="00B0F0"/>
                </a:solidFill>
                <a:cs typeface="Arial" pitchFamily="34" charset="0"/>
              </a:rPr>
              <a:t>4-</a:t>
            </a:r>
            <a:r>
              <a:rPr lang="tr-TR" sz="1600" dirty="0" smtClean="0">
                <a:solidFill>
                  <a:srgbClr val="000066"/>
                </a:solidFill>
                <a:cs typeface="Arial" pitchFamily="34" charset="0"/>
              </a:rPr>
              <a:t> </a:t>
            </a:r>
            <a:r>
              <a:rPr lang="tr-TR" sz="1600" dirty="0" smtClean="0">
                <a:solidFill>
                  <a:srgbClr val="000000"/>
                </a:solidFill>
                <a:cs typeface="Arial" pitchFamily="34" charset="0"/>
              </a:rPr>
              <a:t>Çocuk yuvası</a:t>
            </a:r>
          </a:p>
          <a:p>
            <a:r>
              <a:rPr lang="tr-TR" sz="1600" dirty="0" smtClean="0">
                <a:solidFill>
                  <a:srgbClr val="CC3300"/>
                </a:solidFill>
                <a:cs typeface="Arial" pitchFamily="34" charset="0"/>
              </a:rPr>
              <a:t>	</a:t>
            </a:r>
            <a:r>
              <a:rPr lang="tr-TR" sz="1600" dirty="0" smtClean="0">
                <a:solidFill>
                  <a:srgbClr val="00B0F0"/>
                </a:solidFill>
                <a:cs typeface="Arial" pitchFamily="34" charset="0"/>
              </a:rPr>
              <a:t>5-</a:t>
            </a:r>
            <a:r>
              <a:rPr lang="tr-TR" sz="1600" dirty="0" smtClean="0">
                <a:solidFill>
                  <a:srgbClr val="000066"/>
                </a:solidFill>
                <a:cs typeface="Arial" pitchFamily="34" charset="0"/>
              </a:rPr>
              <a:t> </a:t>
            </a:r>
            <a:r>
              <a:rPr lang="tr-TR" sz="1600" dirty="0" smtClean="0">
                <a:solidFill>
                  <a:srgbClr val="000000"/>
                </a:solidFill>
                <a:cs typeface="Arial" pitchFamily="34" charset="0"/>
              </a:rPr>
              <a:t>Yetiştirme yurdu</a:t>
            </a:r>
          </a:p>
          <a:p>
            <a:r>
              <a:rPr lang="tr-TR" sz="1600" dirty="0" smtClean="0">
                <a:solidFill>
                  <a:srgbClr val="CC3300"/>
                </a:solidFill>
                <a:cs typeface="Arial" pitchFamily="34" charset="0"/>
              </a:rPr>
              <a:t>	</a:t>
            </a:r>
            <a:r>
              <a:rPr lang="tr-TR" sz="1600" dirty="0" smtClean="0">
                <a:solidFill>
                  <a:srgbClr val="00B0F0"/>
                </a:solidFill>
                <a:cs typeface="Arial" pitchFamily="34" charset="0"/>
              </a:rPr>
              <a:t>6-</a:t>
            </a:r>
            <a:r>
              <a:rPr lang="tr-TR" sz="1600" dirty="0" smtClean="0">
                <a:solidFill>
                  <a:srgbClr val="CC3300"/>
                </a:solidFill>
                <a:cs typeface="Arial" pitchFamily="34" charset="0"/>
              </a:rPr>
              <a:t> </a:t>
            </a:r>
            <a:r>
              <a:rPr lang="tr-TR" sz="1600" dirty="0" smtClean="0">
                <a:solidFill>
                  <a:srgbClr val="000000"/>
                </a:solidFill>
                <a:cs typeface="Arial" pitchFamily="34" charset="0"/>
              </a:rPr>
              <a:t>Huzurevi, </a:t>
            </a:r>
          </a:p>
          <a:p>
            <a:r>
              <a:rPr lang="tr-TR" sz="1600" dirty="0" smtClean="0">
                <a:solidFill>
                  <a:srgbClr val="CC3300"/>
                </a:solidFill>
                <a:cs typeface="Arial" pitchFamily="34" charset="0"/>
              </a:rPr>
              <a:t>	</a:t>
            </a:r>
            <a:r>
              <a:rPr lang="tr-TR" sz="1600" dirty="0" smtClean="0">
                <a:solidFill>
                  <a:srgbClr val="00B0F0"/>
                </a:solidFill>
                <a:cs typeface="Arial" pitchFamily="34" charset="0"/>
              </a:rPr>
              <a:t>7-</a:t>
            </a:r>
            <a:r>
              <a:rPr lang="tr-TR" sz="1600" dirty="0" smtClean="0">
                <a:solidFill>
                  <a:srgbClr val="000066"/>
                </a:solidFill>
                <a:cs typeface="Arial" pitchFamily="34" charset="0"/>
              </a:rPr>
              <a:t> </a:t>
            </a:r>
            <a:r>
              <a:rPr lang="tr-TR" sz="1600" dirty="0" smtClean="0">
                <a:solidFill>
                  <a:srgbClr val="000000"/>
                </a:solidFill>
                <a:cs typeface="Arial" pitchFamily="34" charset="0"/>
              </a:rPr>
              <a:t>Bakım ve rehabilitasyon merkezi ile mülki idare amirlerinin iznine tabi      </a:t>
            </a:r>
          </a:p>
          <a:p>
            <a:r>
              <a:rPr lang="tr-TR" sz="1600" dirty="0" smtClean="0">
                <a:solidFill>
                  <a:srgbClr val="000000"/>
                </a:solidFill>
                <a:cs typeface="Arial" pitchFamily="34" charset="0"/>
              </a:rPr>
              <a:t>                    </a:t>
            </a:r>
            <a:r>
              <a:rPr lang="tr-TR" sz="1600" dirty="0" smtClean="0">
                <a:cs typeface="Arial" pitchFamily="34" charset="0"/>
              </a:rPr>
              <a:t>ibadethaneler,</a:t>
            </a:r>
            <a:r>
              <a:rPr lang="tr-TR" sz="1600" dirty="0" smtClean="0">
                <a:solidFill>
                  <a:srgbClr val="00B0F0"/>
                </a:solidFill>
                <a:cs typeface="Arial" pitchFamily="34" charset="0"/>
              </a:rPr>
              <a:t>Gençlik ve spor bakanlığına ait Gençlik merkezleri ile gençlik </a:t>
            </a:r>
          </a:p>
          <a:p>
            <a:r>
              <a:rPr lang="tr-TR" sz="1600" dirty="0" smtClean="0">
                <a:solidFill>
                  <a:srgbClr val="00B0F0"/>
                </a:solidFill>
                <a:cs typeface="Arial" pitchFamily="34" charset="0"/>
              </a:rPr>
              <a:t>                    ve izcilik kampları (89/5 27.02.2014 R.G 6525 sayılın kanun)</a:t>
            </a:r>
          </a:p>
          <a:p>
            <a:endParaRPr lang="tr-TR" sz="1600" dirty="0" smtClean="0">
              <a:solidFill>
                <a:srgbClr val="000000"/>
              </a:solidFill>
              <a:cs typeface="Arial" pitchFamily="34" charset="0"/>
            </a:endParaRPr>
          </a:p>
          <a:p>
            <a:r>
              <a:rPr lang="tr-TR" sz="1600" dirty="0" smtClean="0">
                <a:solidFill>
                  <a:srgbClr val="000000"/>
                </a:solidFill>
                <a:cs typeface="Arial" pitchFamily="34" charset="0"/>
              </a:rPr>
              <a:t>	inşası dolayısıyla yapılan harcamalar veya bu tesislerin inşası için bu kuruluşlara yapılan her türlü bağış ve yardımlar ile mevcut tesislerin faaliyetlerini devam ettirebilmeleri için yapılan her türlü nakdî ve aynî bağış ve yardımların tamamı. </a:t>
            </a:r>
          </a:p>
          <a:p>
            <a:pPr>
              <a:lnSpc>
                <a:spcPct val="110000"/>
              </a:lnSpc>
              <a:buClr>
                <a:srgbClr val="C00000"/>
              </a:buClr>
            </a:pPr>
            <a:endParaRPr lang="tr-TR" sz="1600" dirty="0"/>
          </a:p>
        </p:txBody>
      </p:sp>
    </p:spTree>
  </p:cSld>
  <p:clrMapOvr>
    <a:masterClrMapping/>
  </p:clrMapOvr>
  <p:transition>
    <p:cover dir="d"/>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178" name="Text Box 30"/>
          <p:cNvSpPr txBox="1">
            <a:spLocks noChangeArrowheads="1"/>
          </p:cNvSpPr>
          <p:nvPr/>
        </p:nvSpPr>
        <p:spPr bwMode="auto">
          <a:xfrm>
            <a:off x="685800" y="182563"/>
            <a:ext cx="1295400" cy="304800"/>
          </a:xfrm>
          <a:prstGeom prst="rect">
            <a:avLst/>
          </a:prstGeom>
          <a:noFill/>
          <a:ln w="9525">
            <a:noFill/>
            <a:miter lim="800000"/>
            <a:headEnd/>
            <a:tailEnd/>
          </a:ln>
        </p:spPr>
        <p:txBody>
          <a:bodyPr>
            <a:spAutoFit/>
          </a:bodyPr>
          <a:lstStyle/>
          <a:p>
            <a:pPr algn="l">
              <a:spcBef>
                <a:spcPct val="50000"/>
              </a:spcBef>
            </a:pPr>
            <a:endParaRPr lang="en-US" sz="1400" b="0">
              <a:latin typeface="Arial Black" pitchFamily="34" charset="0"/>
            </a:endParaRPr>
          </a:p>
        </p:txBody>
      </p:sp>
      <p:sp>
        <p:nvSpPr>
          <p:cNvPr id="50179" name="Rectangle 31"/>
          <p:cNvSpPr>
            <a:spLocks noChangeArrowheads="1"/>
          </p:cNvSpPr>
          <p:nvPr/>
        </p:nvSpPr>
        <p:spPr bwMode="auto">
          <a:xfrm>
            <a:off x="107950" y="142852"/>
            <a:ext cx="8893206" cy="6786473"/>
          </a:xfrm>
          <a:prstGeom prst="rect">
            <a:avLst/>
          </a:prstGeom>
          <a:noFill/>
          <a:ln w="9525">
            <a:noFill/>
            <a:miter lim="800000"/>
            <a:headEnd/>
            <a:tailEnd/>
          </a:ln>
        </p:spPr>
        <p:txBody>
          <a:bodyPr wrap="square">
            <a:spAutoFit/>
          </a:bodyPr>
          <a:lstStyle/>
          <a:p>
            <a:endParaRPr lang="tr-TR" sz="1500" dirty="0" smtClean="0">
              <a:solidFill>
                <a:srgbClr val="00B0F0"/>
              </a:solidFill>
              <a:cs typeface="Arial" pitchFamily="34" charset="0"/>
            </a:endParaRPr>
          </a:p>
          <a:p>
            <a:r>
              <a:rPr lang="tr-TR" sz="1500" dirty="0" smtClean="0">
                <a:solidFill>
                  <a:srgbClr val="00B0F0"/>
                </a:solidFill>
                <a:cs typeface="Arial" pitchFamily="34" charset="0"/>
              </a:rPr>
              <a:t>8-</a:t>
            </a:r>
            <a:r>
              <a:rPr lang="tr-TR" sz="1500" dirty="0" smtClean="0">
                <a:solidFill>
                  <a:srgbClr val="CC3300"/>
                </a:solidFill>
                <a:cs typeface="Arial" pitchFamily="34" charset="0"/>
              </a:rPr>
              <a:t> </a:t>
            </a:r>
            <a:r>
              <a:rPr lang="tr-TR" sz="1500" dirty="0" smtClean="0">
                <a:solidFill>
                  <a:srgbClr val="000000"/>
                </a:solidFill>
                <a:cs typeface="Arial" pitchFamily="34" charset="0"/>
              </a:rPr>
              <a:t> Fakirlere yardım amacıyla</a:t>
            </a:r>
            <a:r>
              <a:rPr lang="tr-TR" sz="1500" dirty="0" smtClean="0">
                <a:solidFill>
                  <a:srgbClr val="000066"/>
                </a:solidFill>
                <a:cs typeface="Arial" pitchFamily="34" charset="0"/>
              </a:rPr>
              <a:t> </a:t>
            </a:r>
            <a:r>
              <a:rPr lang="tr-TR" sz="1500" dirty="0" smtClean="0">
                <a:solidFill>
                  <a:srgbClr val="00B0F0"/>
                </a:solidFill>
                <a:cs typeface="Arial" pitchFamily="34" charset="0"/>
              </a:rPr>
              <a:t>gıda bankacılığı </a:t>
            </a:r>
            <a:r>
              <a:rPr lang="tr-TR" sz="1500" dirty="0" smtClean="0">
                <a:solidFill>
                  <a:srgbClr val="000000"/>
                </a:solidFill>
                <a:cs typeface="Arial" pitchFamily="34" charset="0"/>
              </a:rPr>
              <a:t>faaliyetinde bulunan dernek ve</a:t>
            </a:r>
            <a:r>
              <a:rPr lang="tr-TR" sz="1500" dirty="0" smtClean="0">
                <a:cs typeface="Arial" pitchFamily="34" charset="0"/>
              </a:rPr>
              <a:t> </a:t>
            </a:r>
            <a:r>
              <a:rPr lang="tr-TR" sz="1500" dirty="0" smtClean="0">
                <a:solidFill>
                  <a:srgbClr val="000000"/>
                </a:solidFill>
                <a:cs typeface="Arial" pitchFamily="34" charset="0"/>
              </a:rPr>
              <a:t>vakıflara Maliye Bakanlığınca belirlenen usul ve esaslar çerçevesinde bağışlanan gıda, giyecek, yakacak ve temizlik maddelerinin maliyet bedelinin tamamı </a:t>
            </a:r>
          </a:p>
          <a:p>
            <a:endParaRPr lang="tr-TR" sz="1500" dirty="0" smtClean="0">
              <a:solidFill>
                <a:srgbClr val="000000"/>
              </a:solidFill>
              <a:cs typeface="Arial" pitchFamily="34" charset="0"/>
            </a:endParaRPr>
          </a:p>
          <a:p>
            <a:r>
              <a:rPr lang="tr-TR" sz="1500" dirty="0" smtClean="0">
                <a:solidFill>
                  <a:srgbClr val="00B0F0"/>
                </a:solidFill>
                <a:cs typeface="Arial" pitchFamily="34" charset="0"/>
              </a:rPr>
              <a:t>9- Kültürel mirasımızın </a:t>
            </a:r>
            <a:r>
              <a:rPr lang="tr-TR" sz="1500" dirty="0" smtClean="0">
                <a:solidFill>
                  <a:srgbClr val="000000"/>
                </a:solidFill>
                <a:cs typeface="Arial" pitchFamily="34" charset="0"/>
              </a:rPr>
              <a:t>korunması, yaşatılması ve geliştirilmesi maksadıyla yapılacak olan bağış ve yardımlarında tamamı beyan edilen gelirden indirilebilecektir.</a:t>
            </a:r>
          </a:p>
          <a:p>
            <a:endParaRPr lang="tr-TR" sz="1500" dirty="0" smtClean="0">
              <a:solidFill>
                <a:srgbClr val="000000"/>
              </a:solidFill>
              <a:cs typeface="Arial" pitchFamily="34" charset="0"/>
            </a:endParaRPr>
          </a:p>
          <a:p>
            <a:r>
              <a:rPr lang="tr-TR" sz="1500" dirty="0" smtClean="0">
                <a:solidFill>
                  <a:srgbClr val="00B0F0"/>
                </a:solidFill>
                <a:cs typeface="Arial" pitchFamily="34" charset="0"/>
              </a:rPr>
              <a:t>10- </a:t>
            </a:r>
            <a:r>
              <a:rPr lang="tr-TR" sz="1500" dirty="0" smtClean="0"/>
              <a:t>İktisadi işletmeleri hariç </a:t>
            </a:r>
            <a:r>
              <a:rPr lang="tr-TR" altLang="ko-KR" sz="1500" dirty="0" smtClean="0">
                <a:solidFill>
                  <a:srgbClr val="00B0F0"/>
                </a:solidFill>
              </a:rPr>
              <a:t>Türkiye Kızılay Derneğine </a:t>
            </a:r>
            <a:r>
              <a:rPr lang="tr-TR" altLang="ko-KR" sz="1500" dirty="0" smtClean="0"/>
              <a:t>makbuz karşılığı yapılan nakdî bağış veya yardımların tamamı, </a:t>
            </a:r>
            <a:r>
              <a:rPr lang="tr-TR" altLang="ko-KR" sz="1500" dirty="0" smtClean="0">
                <a:solidFill>
                  <a:srgbClr val="00B0F0"/>
                </a:solidFill>
              </a:rPr>
              <a:t>( 03/07/2009 tarihinden itibaren )</a:t>
            </a:r>
          </a:p>
          <a:p>
            <a:endParaRPr lang="tr-TR" altLang="ko-KR" sz="1500" dirty="0" smtClean="0">
              <a:solidFill>
                <a:srgbClr val="CC3300"/>
              </a:solidFill>
            </a:endParaRPr>
          </a:p>
          <a:p>
            <a:r>
              <a:rPr lang="tr-TR" altLang="ko-KR" sz="1500" dirty="0" smtClean="0">
                <a:solidFill>
                  <a:srgbClr val="00B0F0"/>
                </a:solidFill>
              </a:rPr>
              <a:t>11-</a:t>
            </a:r>
            <a:r>
              <a:rPr lang="tr-TR" altLang="ko-KR" sz="1500" dirty="0" smtClean="0">
                <a:solidFill>
                  <a:srgbClr val="CC3300"/>
                </a:solidFill>
              </a:rPr>
              <a:t> </a:t>
            </a:r>
            <a:r>
              <a:rPr lang="tr-TR" sz="1500" dirty="0" smtClean="0"/>
              <a:t>İktisadi işletmeleri hariç </a:t>
            </a:r>
            <a:r>
              <a:rPr lang="tr-TR" sz="1500" dirty="0" smtClean="0">
                <a:solidFill>
                  <a:srgbClr val="00B0F0"/>
                </a:solidFill>
              </a:rPr>
              <a:t>Türkiye Yeşilay Cemiyetine </a:t>
            </a:r>
            <a:r>
              <a:rPr lang="tr-TR" sz="1500" dirty="0" smtClean="0"/>
              <a:t>makbuz karşılığı yapılan nakdi bağış ve yardımlar </a:t>
            </a:r>
            <a:r>
              <a:rPr lang="tr-TR" altLang="ko-KR" sz="1500" dirty="0" smtClean="0">
                <a:solidFill>
                  <a:srgbClr val="00B0F0"/>
                </a:solidFill>
              </a:rPr>
              <a:t>( 15/06/2012 tarihinden itibaren )</a:t>
            </a:r>
          </a:p>
          <a:p>
            <a:endParaRPr lang="tr-TR" altLang="ko-KR" sz="1500" dirty="0" smtClean="0">
              <a:solidFill>
                <a:srgbClr val="CC3300"/>
              </a:solidFill>
            </a:endParaRPr>
          </a:p>
          <a:p>
            <a:r>
              <a:rPr lang="tr-TR" sz="1500" dirty="0" smtClean="0">
                <a:solidFill>
                  <a:srgbClr val="00B0F0"/>
                </a:solidFill>
              </a:rPr>
              <a:t>12-</a:t>
            </a:r>
            <a:r>
              <a:rPr lang="tr-TR" sz="1500" dirty="0" smtClean="0"/>
              <a:t> İmar planında dini tesis alanı olarak ayrılan yerlerde ibadethane yapımına yönelik ayni ve nakdi yardımlar</a:t>
            </a:r>
            <a:r>
              <a:rPr lang="tr-TR" altLang="ko-KR" sz="1500" dirty="0" smtClean="0">
                <a:solidFill>
                  <a:srgbClr val="CC3300"/>
                </a:solidFill>
              </a:rPr>
              <a:t> </a:t>
            </a:r>
            <a:r>
              <a:rPr lang="tr-TR" altLang="ko-KR" sz="1500" dirty="0" smtClean="0">
                <a:solidFill>
                  <a:srgbClr val="00B0F0"/>
                </a:solidFill>
              </a:rPr>
              <a:t>( 15/06/2012 tarihinden itibaren )</a:t>
            </a:r>
            <a:endParaRPr lang="tr-TR" sz="1500" dirty="0" smtClean="0">
              <a:solidFill>
                <a:srgbClr val="00B0F0"/>
              </a:solidFill>
            </a:endParaRPr>
          </a:p>
          <a:p>
            <a:endParaRPr lang="tr-TR" altLang="ko-KR" sz="1500" dirty="0" smtClean="0">
              <a:solidFill>
                <a:srgbClr val="CC3300"/>
              </a:solidFill>
            </a:endParaRPr>
          </a:p>
          <a:p>
            <a:r>
              <a:rPr lang="tr-TR" altLang="ko-KR" sz="1500" dirty="0" smtClean="0">
                <a:solidFill>
                  <a:srgbClr val="00B0F0"/>
                </a:solidFill>
              </a:rPr>
              <a:t>13- </a:t>
            </a:r>
            <a:r>
              <a:rPr lang="tr-TR" altLang="ko-KR" sz="1500" dirty="0" smtClean="0"/>
              <a:t>5706 sayılı </a:t>
            </a:r>
            <a:r>
              <a:rPr lang="tr-TR" altLang="ko-KR" sz="1500" dirty="0" smtClean="0">
                <a:solidFill>
                  <a:srgbClr val="00B0F0"/>
                </a:solidFill>
              </a:rPr>
              <a:t>İstanbul 2010 Avrupa Kültür Başkenti </a:t>
            </a:r>
            <a:r>
              <a:rPr lang="tr-TR" altLang="ko-KR" sz="1500" dirty="0" smtClean="0"/>
              <a:t>Hakkında Kanun uyarınca kurulan Ajansa yapılan her türlü nakdî ve aynî bağış ve yardımlar ile sponsorluk harcamalarının tamamı; </a:t>
            </a:r>
            <a:r>
              <a:rPr lang="tr-TR" altLang="ko-KR" sz="1500" dirty="0" smtClean="0">
                <a:solidFill>
                  <a:srgbClr val="00B0F0"/>
                </a:solidFill>
              </a:rPr>
              <a:t>( Geçici 72. madde )</a:t>
            </a:r>
          </a:p>
          <a:p>
            <a:endParaRPr lang="tr-TR" altLang="ko-KR" sz="1500" dirty="0" smtClean="0">
              <a:solidFill>
                <a:srgbClr val="CC3300"/>
              </a:solidFill>
            </a:endParaRPr>
          </a:p>
          <a:p>
            <a:r>
              <a:rPr lang="tr-TR" altLang="ko-KR" sz="1500" dirty="0" smtClean="0">
                <a:solidFill>
                  <a:srgbClr val="00B0F0"/>
                </a:solidFill>
              </a:rPr>
              <a:t>14-</a:t>
            </a:r>
            <a:r>
              <a:rPr lang="tr-TR" sz="1500" dirty="0" smtClean="0">
                <a:solidFill>
                  <a:srgbClr val="00B0F0"/>
                </a:solidFill>
              </a:rPr>
              <a:t> Eskişehir 2013 Türk Dünyası Başkenti </a:t>
            </a:r>
            <a:r>
              <a:rPr lang="tr-TR" sz="1500" dirty="0" smtClean="0"/>
              <a:t>Hakkında Kanun uyarınca kurulan Ajansa yapılan Bağış ve Yardımlar </a:t>
            </a:r>
            <a:r>
              <a:rPr lang="tr-TR" altLang="ko-KR" sz="1500" dirty="0" smtClean="0">
                <a:solidFill>
                  <a:srgbClr val="00B0F0"/>
                </a:solidFill>
              </a:rPr>
              <a:t>( 18/05/2012 tarihinden itibaren )</a:t>
            </a:r>
            <a:endParaRPr lang="tr-TR" sz="1500" dirty="0" smtClean="0">
              <a:solidFill>
                <a:srgbClr val="00B0F0"/>
              </a:solidFill>
            </a:endParaRPr>
          </a:p>
          <a:p>
            <a:endParaRPr lang="tr-TR" altLang="ko-KR" sz="1500" dirty="0" smtClean="0">
              <a:solidFill>
                <a:srgbClr val="CC3300"/>
              </a:solidFill>
            </a:endParaRPr>
          </a:p>
          <a:p>
            <a:r>
              <a:rPr lang="tr-TR" altLang="ko-KR" sz="1500" dirty="0" smtClean="0">
                <a:solidFill>
                  <a:srgbClr val="00B0F0"/>
                </a:solidFill>
              </a:rPr>
              <a:t>15- </a:t>
            </a:r>
            <a:r>
              <a:rPr lang="tr-TR" sz="1500" dirty="0" smtClean="0">
                <a:solidFill>
                  <a:srgbClr val="00B0F0"/>
                </a:solidFill>
              </a:rPr>
              <a:t>EXPO 2016 Antalya </a:t>
            </a:r>
            <a:r>
              <a:rPr lang="tr-TR" sz="1500" dirty="0" smtClean="0"/>
              <a:t>Ajansına yapılan Bağış ve Yardımlar </a:t>
            </a:r>
            <a:r>
              <a:rPr lang="tr-TR" altLang="ko-KR" sz="1500" dirty="0" smtClean="0">
                <a:solidFill>
                  <a:srgbClr val="00B0F0"/>
                </a:solidFill>
              </a:rPr>
              <a:t>( 10/11/2012 tarihinden itibaren )</a:t>
            </a:r>
            <a:endParaRPr lang="tr-TR" sz="1500" dirty="0" smtClean="0">
              <a:solidFill>
                <a:srgbClr val="00B0F0"/>
              </a:solidFill>
            </a:endParaRPr>
          </a:p>
          <a:p>
            <a:endParaRPr lang="tr-TR" altLang="ko-KR" sz="1500" dirty="0" smtClean="0">
              <a:solidFill>
                <a:srgbClr val="CC3300"/>
              </a:solidFill>
            </a:endParaRPr>
          </a:p>
          <a:p>
            <a:r>
              <a:rPr lang="tr-TR" sz="1500" dirty="0" smtClean="0">
                <a:solidFill>
                  <a:srgbClr val="00B0F0"/>
                </a:solidFill>
              </a:rPr>
              <a:t>16-</a:t>
            </a:r>
            <a:r>
              <a:rPr lang="tr-TR" sz="1500" dirty="0" smtClean="0">
                <a:solidFill>
                  <a:srgbClr val="CC3300"/>
                </a:solidFill>
              </a:rPr>
              <a:t> </a:t>
            </a:r>
            <a:r>
              <a:rPr lang="tr-TR" sz="1500" dirty="0" smtClean="0"/>
              <a:t>Bakanlar Kurulunca yardım kararı alınan </a:t>
            </a:r>
            <a:r>
              <a:rPr lang="tr-TR" sz="1500" dirty="0" smtClean="0">
                <a:solidFill>
                  <a:srgbClr val="00B0F0"/>
                </a:solidFill>
              </a:rPr>
              <a:t>doğal afetler dolayısıyla </a:t>
            </a:r>
            <a:r>
              <a:rPr lang="tr-TR" sz="1500" dirty="0" smtClean="0"/>
              <a:t>Başbakanlık aracılığıyla makbuz mukabili yapılan ayni veya nakdi bağışların tamamı</a:t>
            </a:r>
            <a:r>
              <a:rPr lang="tr-TR" sz="1500" dirty="0" smtClean="0">
                <a:solidFill>
                  <a:srgbClr val="00B0F0"/>
                </a:solidFill>
              </a:rPr>
              <a:t> (GVK 89/10)</a:t>
            </a:r>
          </a:p>
          <a:p>
            <a:pPr algn="ctr"/>
            <a:endParaRPr lang="tr-TR" sz="1500" dirty="0">
              <a:solidFill>
                <a:srgbClr val="000000"/>
              </a:solidFill>
              <a:cs typeface="Arial" pitchFamily="34" charset="0"/>
            </a:endParaRPr>
          </a:p>
        </p:txBody>
      </p:sp>
      <p:sp>
        <p:nvSpPr>
          <p:cNvPr id="75780" name="6 Slayt Numarası Yer Tutucusu"/>
          <p:cNvSpPr>
            <a:spLocks noGrp="1"/>
          </p:cNvSpPr>
          <p:nvPr>
            <p:ph type="sldNum" sz="quarter" idx="12"/>
          </p:nvPr>
        </p:nvSpPr>
        <p:spPr/>
        <p:txBody>
          <a:bodyPr/>
          <a:lstStyle/>
          <a:p>
            <a:pPr>
              <a:defRPr/>
            </a:pPr>
            <a:fld id="{179219C6-80E5-45AF-A639-C97EC12FD6D9}" type="slidenum">
              <a:rPr lang="tr-TR"/>
              <a:pPr>
                <a:defRPr/>
              </a:pPr>
              <a:t>36</a:t>
            </a:fld>
            <a:endParaRPr lang="tr-TR"/>
          </a:p>
        </p:txBody>
      </p:sp>
    </p:spTree>
  </p:cSld>
  <p:clrMapOvr>
    <a:masterClrMapping/>
  </p:clrMapOvr>
  <p:transition>
    <p:cover dir="d"/>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02" name="Text Box 3"/>
          <p:cNvSpPr txBox="1">
            <a:spLocks noChangeArrowheads="1"/>
          </p:cNvSpPr>
          <p:nvPr/>
        </p:nvSpPr>
        <p:spPr bwMode="auto">
          <a:xfrm>
            <a:off x="642910" y="142852"/>
            <a:ext cx="8358246" cy="5509200"/>
          </a:xfrm>
          <a:prstGeom prst="rect">
            <a:avLst/>
          </a:prstGeom>
          <a:noFill/>
          <a:ln w="9525">
            <a:noFill/>
            <a:miter lim="800000"/>
            <a:headEnd/>
            <a:tailEnd/>
          </a:ln>
        </p:spPr>
        <p:txBody>
          <a:bodyPr wrap="square">
            <a:spAutoFit/>
          </a:bodyPr>
          <a:lstStyle/>
          <a:p>
            <a:pPr marL="177800" indent="-177800">
              <a:buClr>
                <a:srgbClr val="800000"/>
              </a:buClr>
              <a:tabLst>
                <a:tab pos="609600" algn="l"/>
              </a:tabLst>
            </a:pPr>
            <a:r>
              <a:rPr lang="tr-TR" sz="1200" dirty="0" smtClean="0">
                <a:cs typeface="Arial" pitchFamily="34" charset="0"/>
              </a:rPr>
              <a:t>	</a:t>
            </a:r>
            <a:r>
              <a:rPr lang="tr-TR" sz="1600" dirty="0" smtClean="0">
                <a:solidFill>
                  <a:srgbClr val="00B0F0"/>
                </a:solidFill>
                <a:cs typeface="Arial" pitchFamily="34" charset="0"/>
              </a:rPr>
              <a:t>DİĞER KANUNLARA GÖRE TAMAMI İNDİRİLECEK BAĞIŞ VE YARDIMLAR</a:t>
            </a:r>
          </a:p>
          <a:p>
            <a:pPr marL="177800" indent="-177800">
              <a:buClr>
                <a:srgbClr val="800000"/>
              </a:buClr>
              <a:tabLst>
                <a:tab pos="609600" algn="l"/>
              </a:tabLst>
            </a:pPr>
            <a:endParaRPr lang="tr-TR" sz="1600" dirty="0" smtClean="0">
              <a:solidFill>
                <a:srgbClr val="CC3300"/>
              </a:solidFill>
              <a:cs typeface="Arial" pitchFamily="34" charset="0"/>
            </a:endParaRPr>
          </a:p>
          <a:p>
            <a:pPr marL="177800" indent="-177800">
              <a:buClr>
                <a:srgbClr val="800000"/>
              </a:buClr>
              <a:buFontTx/>
              <a:buChar char="•"/>
              <a:tabLst>
                <a:tab pos="609600" algn="l"/>
              </a:tabLst>
            </a:pPr>
            <a:r>
              <a:rPr lang="tr-TR" sz="1600" dirty="0" smtClean="0">
                <a:solidFill>
                  <a:srgbClr val="00B0F0"/>
                </a:solidFill>
                <a:cs typeface="Arial" pitchFamily="34" charset="0"/>
              </a:rPr>
              <a:t>Umumi hayata </a:t>
            </a:r>
            <a:r>
              <a:rPr lang="tr-TR" sz="1600" dirty="0" smtClean="0">
                <a:cs typeface="Arial" pitchFamily="34" charset="0"/>
              </a:rPr>
              <a:t>müessir afetler dolayısıyla alınacak tedbirlerle yapılacak yardımlara ilişkin 7269 sayılı Kanuna göre oluşturulan fona yapılan nakdi bağışların tümü ile milli yardım komiteleri veya mahalli yardım komitelerine makbuz karşılığı yapılan ayni/nakdi bağışlar</a:t>
            </a:r>
          </a:p>
          <a:p>
            <a:pPr marL="177800" indent="-177800">
              <a:buClr>
                <a:srgbClr val="800000"/>
              </a:buClr>
              <a:buFontTx/>
              <a:buChar char="•"/>
              <a:tabLst>
                <a:tab pos="609600" algn="l"/>
              </a:tabLst>
            </a:pPr>
            <a:r>
              <a:rPr lang="tr-TR" sz="1600" dirty="0" err="1" smtClean="0">
                <a:solidFill>
                  <a:srgbClr val="00B0F0"/>
                </a:solidFill>
                <a:cs typeface="Arial" pitchFamily="34" charset="0"/>
              </a:rPr>
              <a:t>YÖK’na</a:t>
            </a:r>
            <a:r>
              <a:rPr lang="tr-TR" sz="1600" dirty="0" smtClean="0">
                <a:solidFill>
                  <a:srgbClr val="00B0F0"/>
                </a:solidFill>
                <a:cs typeface="Arial" pitchFamily="34" charset="0"/>
              </a:rPr>
              <a:t> göre </a:t>
            </a:r>
            <a:r>
              <a:rPr lang="tr-TR" sz="1600" dirty="0" smtClean="0">
                <a:cs typeface="Arial" pitchFamily="34" charset="0"/>
              </a:rPr>
              <a:t>üniversitelere ve İleri teknoloji Enstitüsüne makbuz karşılığı yapılan nakdi bağışlar ile vakıf üniversitelerine yapılan bağış ve yardımlar</a:t>
            </a:r>
          </a:p>
          <a:p>
            <a:pPr marL="177800" indent="-177800">
              <a:buClr>
                <a:srgbClr val="800000"/>
              </a:buClr>
              <a:buFontTx/>
              <a:buChar char="•"/>
              <a:tabLst>
                <a:tab pos="609600" algn="l"/>
              </a:tabLst>
            </a:pPr>
            <a:r>
              <a:rPr lang="tr-TR" sz="1600" dirty="0" smtClean="0">
                <a:solidFill>
                  <a:srgbClr val="00B0F0"/>
                </a:solidFill>
                <a:cs typeface="Arial" pitchFamily="34" charset="0"/>
              </a:rPr>
              <a:t>Sosyal Yardımlaşma </a:t>
            </a:r>
            <a:r>
              <a:rPr lang="tr-TR" sz="1600" dirty="0" smtClean="0">
                <a:cs typeface="Arial" pitchFamily="34" charset="0"/>
              </a:rPr>
              <a:t>ve Dayanışma Teşvik Kanununa göre yapılan bağış ve yardımların tamamı</a:t>
            </a:r>
          </a:p>
          <a:p>
            <a:pPr marL="177800" indent="-177800">
              <a:buClr>
                <a:srgbClr val="800000"/>
              </a:buClr>
              <a:buFontTx/>
              <a:buChar char="•"/>
              <a:tabLst>
                <a:tab pos="609600" algn="l"/>
              </a:tabLst>
            </a:pPr>
            <a:r>
              <a:rPr lang="tr-TR" sz="1600" dirty="0" smtClean="0">
                <a:solidFill>
                  <a:srgbClr val="00B0F0"/>
                </a:solidFill>
                <a:cs typeface="Arial" pitchFamily="34" charset="0"/>
              </a:rPr>
              <a:t>Türkiye Bilimsel</a:t>
            </a:r>
            <a:r>
              <a:rPr lang="tr-TR" sz="1600" dirty="0" smtClean="0">
                <a:cs typeface="Arial" pitchFamily="34" charset="0"/>
              </a:rPr>
              <a:t> ve Teknik Araştırma Kurumunun Kuruluşu Hakkındaki Kanuna göre yapılan nakdi bağışlar</a:t>
            </a:r>
          </a:p>
          <a:p>
            <a:pPr marL="177800" indent="-177800">
              <a:buClr>
                <a:srgbClr val="800000"/>
              </a:buClr>
              <a:buFontTx/>
              <a:buChar char="•"/>
              <a:tabLst>
                <a:tab pos="609600" algn="l"/>
              </a:tabLst>
            </a:pPr>
            <a:r>
              <a:rPr lang="tr-TR" sz="1600" dirty="0" smtClean="0">
                <a:solidFill>
                  <a:srgbClr val="00B0F0"/>
                </a:solidFill>
                <a:cs typeface="Arial" pitchFamily="34" charset="0"/>
              </a:rPr>
              <a:t>Sosyal Hizmetler</a:t>
            </a:r>
            <a:r>
              <a:rPr lang="tr-TR" sz="1600" dirty="0" smtClean="0">
                <a:cs typeface="Arial" pitchFamily="34" charset="0"/>
              </a:rPr>
              <a:t> ve Çocuk Esirgeme Kanununa göre yapılan nakdi bağışlar</a:t>
            </a:r>
          </a:p>
          <a:p>
            <a:pPr marL="177800" indent="-177800">
              <a:buClr>
                <a:srgbClr val="800000"/>
              </a:buClr>
              <a:buFontTx/>
              <a:buChar char="•"/>
              <a:tabLst>
                <a:tab pos="609600" algn="l"/>
              </a:tabLst>
            </a:pPr>
            <a:r>
              <a:rPr lang="tr-TR" sz="1600" dirty="0" smtClean="0">
                <a:solidFill>
                  <a:srgbClr val="00B0F0"/>
                </a:solidFill>
                <a:cs typeface="Arial" pitchFamily="34" charset="0"/>
              </a:rPr>
              <a:t>Atatürk Kültür</a:t>
            </a:r>
            <a:r>
              <a:rPr lang="tr-TR" sz="1600" dirty="0" smtClean="0">
                <a:cs typeface="Arial" pitchFamily="34" charset="0"/>
              </a:rPr>
              <a:t>, Dil ve Tarih Yüksek Kurumu Kanununa göre yapılan ayni/nakdi bağışlar</a:t>
            </a:r>
          </a:p>
          <a:p>
            <a:pPr marL="177800" indent="-177800">
              <a:buClr>
                <a:srgbClr val="800000"/>
              </a:buClr>
              <a:buFontTx/>
              <a:buChar char="•"/>
              <a:tabLst>
                <a:tab pos="609600" algn="l"/>
              </a:tabLst>
            </a:pPr>
            <a:r>
              <a:rPr lang="tr-TR" sz="1600" dirty="0" smtClean="0">
                <a:solidFill>
                  <a:srgbClr val="00B0F0"/>
                </a:solidFill>
                <a:cs typeface="Arial" pitchFamily="34" charset="0"/>
              </a:rPr>
              <a:t>TSK Güçlendirme </a:t>
            </a:r>
            <a:r>
              <a:rPr lang="tr-TR" sz="1600" dirty="0" smtClean="0">
                <a:cs typeface="Arial" pitchFamily="34" charset="0"/>
              </a:rPr>
              <a:t>Vakfı Kanununa göre yapılan ayni/nakdi bağışlar</a:t>
            </a:r>
          </a:p>
          <a:p>
            <a:pPr marL="177800" indent="-177800">
              <a:buClr>
                <a:srgbClr val="800000"/>
              </a:buClr>
              <a:buFontTx/>
              <a:buChar char="•"/>
              <a:tabLst>
                <a:tab pos="609600" algn="l"/>
              </a:tabLst>
            </a:pPr>
            <a:r>
              <a:rPr lang="tr-TR" sz="1600" dirty="0" smtClean="0">
                <a:solidFill>
                  <a:srgbClr val="00B0F0"/>
                </a:solidFill>
                <a:cs typeface="Arial" pitchFamily="34" charset="0"/>
              </a:rPr>
              <a:t>Milli Ağaçlandırma </a:t>
            </a:r>
            <a:r>
              <a:rPr lang="tr-TR" sz="1600" dirty="0" smtClean="0">
                <a:cs typeface="Arial" pitchFamily="34" charset="0"/>
              </a:rPr>
              <a:t>ve Erozyon Kontrolü Seferberlik Kanununa göre yapılan ayni/nakdi bağışlar</a:t>
            </a:r>
          </a:p>
          <a:p>
            <a:pPr marL="177800" indent="-177800">
              <a:buClr>
                <a:srgbClr val="800000"/>
              </a:buClr>
              <a:buFontTx/>
              <a:buChar char="•"/>
              <a:tabLst>
                <a:tab pos="609600" algn="l"/>
              </a:tabLst>
            </a:pPr>
            <a:r>
              <a:rPr lang="tr-TR" sz="1600" dirty="0" smtClean="0">
                <a:solidFill>
                  <a:srgbClr val="00B0F0"/>
                </a:solidFill>
                <a:cs typeface="Arial" pitchFamily="34" charset="0"/>
              </a:rPr>
              <a:t>İlköğretim ve Eğitim </a:t>
            </a:r>
            <a:r>
              <a:rPr lang="tr-TR" sz="1600" dirty="0" smtClean="0">
                <a:cs typeface="Arial" pitchFamily="34" charset="0"/>
              </a:rPr>
              <a:t>Kanununun 76 </a:t>
            </a:r>
            <a:r>
              <a:rPr lang="tr-TR" sz="1600" dirty="0" err="1" smtClean="0">
                <a:cs typeface="Arial" pitchFamily="34" charset="0"/>
              </a:rPr>
              <a:t>ncı</a:t>
            </a:r>
            <a:r>
              <a:rPr lang="tr-TR" sz="1600" dirty="0" smtClean="0">
                <a:cs typeface="Arial" pitchFamily="34" charset="0"/>
              </a:rPr>
              <a:t> maddesine göre ilköğretim kurumlarına yapılan nakdi bağışlar</a:t>
            </a:r>
          </a:p>
          <a:p>
            <a:pPr marL="177800" indent="-177800">
              <a:buClr>
                <a:srgbClr val="800000"/>
              </a:buClr>
              <a:buFontTx/>
              <a:buChar char="•"/>
              <a:tabLst>
                <a:tab pos="609600" algn="l"/>
              </a:tabLst>
            </a:pPr>
            <a:r>
              <a:rPr lang="tr-TR" sz="1600" dirty="0" smtClean="0">
                <a:solidFill>
                  <a:srgbClr val="00B0F0"/>
                </a:solidFill>
                <a:cs typeface="Arial" pitchFamily="34" charset="0"/>
              </a:rPr>
              <a:t>Bakanlar Kurulunca </a:t>
            </a:r>
            <a:r>
              <a:rPr lang="tr-TR" sz="1600" dirty="0" smtClean="0">
                <a:cs typeface="Arial" pitchFamily="34" charset="0"/>
              </a:rPr>
              <a:t>yardım kararı alınan doğal afetler dolayısıyla Başbakanlık aracılığıyla makbuz mukabili yapılan ayni veya nakdi bağışlar.</a:t>
            </a:r>
            <a:endParaRPr lang="tr-TR" sz="1600" dirty="0">
              <a:cs typeface="Arial" pitchFamily="34" charset="0"/>
            </a:endParaRPr>
          </a:p>
        </p:txBody>
      </p:sp>
      <p:sp>
        <p:nvSpPr>
          <p:cNvPr id="76804" name="6 Slayt Numarası Yer Tutucusu"/>
          <p:cNvSpPr>
            <a:spLocks noGrp="1"/>
          </p:cNvSpPr>
          <p:nvPr>
            <p:ph type="sldNum" sz="quarter" idx="12"/>
          </p:nvPr>
        </p:nvSpPr>
        <p:spPr/>
        <p:txBody>
          <a:bodyPr/>
          <a:lstStyle/>
          <a:p>
            <a:pPr>
              <a:defRPr/>
            </a:pPr>
            <a:fld id="{0F3F3B7E-A301-4EA8-B651-6F92CF485A72}" type="slidenum">
              <a:rPr lang="tr-TR"/>
              <a:pPr>
                <a:defRPr/>
              </a:pPr>
              <a:t>37</a:t>
            </a:fld>
            <a:endParaRPr lang="tr-TR"/>
          </a:p>
        </p:txBody>
      </p:sp>
    </p:spTree>
  </p:cSld>
  <p:clrMapOvr>
    <a:masterClrMapping/>
  </p:clrMapOvr>
  <p:transition>
    <p:cover dir="d"/>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9874" name="2 Slayt Numarası Yer Tutucusu"/>
          <p:cNvSpPr>
            <a:spLocks noGrp="1"/>
          </p:cNvSpPr>
          <p:nvPr>
            <p:ph type="sldNum" sz="quarter" idx="12"/>
          </p:nvPr>
        </p:nvSpPr>
        <p:spPr/>
        <p:txBody>
          <a:bodyPr/>
          <a:lstStyle/>
          <a:p>
            <a:pPr>
              <a:defRPr/>
            </a:pPr>
            <a:fld id="{6E4B37C2-FA52-417D-90C0-2A2CC707B953}" type="slidenum">
              <a:rPr lang="tr-TR"/>
              <a:pPr>
                <a:defRPr/>
              </a:pPr>
              <a:t>38</a:t>
            </a:fld>
            <a:endParaRPr lang="tr-TR"/>
          </a:p>
        </p:txBody>
      </p:sp>
      <p:grpSp>
        <p:nvGrpSpPr>
          <p:cNvPr id="53251" name="Group 6"/>
          <p:cNvGrpSpPr>
            <a:grpSpLocks/>
          </p:cNvGrpSpPr>
          <p:nvPr/>
        </p:nvGrpSpPr>
        <p:grpSpPr bwMode="auto">
          <a:xfrm>
            <a:off x="1219200" y="1295400"/>
            <a:ext cx="7086600" cy="4276725"/>
            <a:chOff x="-3" y="-3"/>
            <a:chExt cx="2995" cy="2694"/>
          </a:xfrm>
        </p:grpSpPr>
        <p:grpSp>
          <p:nvGrpSpPr>
            <p:cNvPr id="53253" name="Group 7"/>
            <p:cNvGrpSpPr>
              <a:grpSpLocks/>
            </p:cNvGrpSpPr>
            <p:nvPr/>
          </p:nvGrpSpPr>
          <p:grpSpPr bwMode="auto">
            <a:xfrm>
              <a:off x="0" y="0"/>
              <a:ext cx="2989" cy="2688"/>
              <a:chOff x="0" y="0"/>
              <a:chExt cx="2989" cy="2688"/>
            </a:xfrm>
          </p:grpSpPr>
          <p:grpSp>
            <p:nvGrpSpPr>
              <p:cNvPr id="53255" name="Group 8"/>
              <p:cNvGrpSpPr>
                <a:grpSpLocks/>
              </p:cNvGrpSpPr>
              <p:nvPr/>
            </p:nvGrpSpPr>
            <p:grpSpPr bwMode="auto">
              <a:xfrm>
                <a:off x="0" y="0"/>
                <a:ext cx="2989" cy="384"/>
                <a:chOff x="0" y="0"/>
                <a:chExt cx="2989" cy="384"/>
              </a:xfrm>
            </p:grpSpPr>
            <p:sp>
              <p:nvSpPr>
                <p:cNvPr id="53274" name="Rectangle 9"/>
                <p:cNvSpPr>
                  <a:spLocks noChangeArrowheads="1"/>
                </p:cNvSpPr>
                <p:nvPr/>
              </p:nvSpPr>
              <p:spPr bwMode="auto">
                <a:xfrm>
                  <a:off x="43" y="0"/>
                  <a:ext cx="2903" cy="384"/>
                </a:xfrm>
                <a:prstGeom prst="rect">
                  <a:avLst/>
                </a:prstGeom>
                <a:noFill/>
                <a:ln w="12700" cap="sq">
                  <a:noFill/>
                  <a:miter lim="800000"/>
                  <a:headEnd type="none" w="sm" len="sm"/>
                  <a:tailEnd type="none" w="sm" len="sm"/>
                </a:ln>
              </p:spPr>
              <p:txBody>
                <a:bodyPr/>
                <a:lstStyle/>
                <a:p>
                  <a:pPr eaLnBrk="0" hangingPunct="0"/>
                  <a:endParaRPr lang="tr-TR" sz="2000" b="0"/>
                </a:p>
              </p:txBody>
            </p:sp>
            <p:sp>
              <p:nvSpPr>
                <p:cNvPr id="53275" name="Rectangle 10"/>
                <p:cNvSpPr>
                  <a:spLocks noChangeArrowheads="1"/>
                </p:cNvSpPr>
                <p:nvPr/>
              </p:nvSpPr>
              <p:spPr bwMode="auto">
                <a:xfrm>
                  <a:off x="0" y="0"/>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53256" name="Group 11"/>
              <p:cNvGrpSpPr>
                <a:grpSpLocks/>
              </p:cNvGrpSpPr>
              <p:nvPr/>
            </p:nvGrpSpPr>
            <p:grpSpPr bwMode="auto">
              <a:xfrm>
                <a:off x="0" y="384"/>
                <a:ext cx="2989" cy="384"/>
                <a:chOff x="0" y="384"/>
                <a:chExt cx="2989" cy="384"/>
              </a:xfrm>
            </p:grpSpPr>
            <p:sp>
              <p:nvSpPr>
                <p:cNvPr id="53272" name="Rectangle 12"/>
                <p:cNvSpPr>
                  <a:spLocks noChangeArrowheads="1"/>
                </p:cNvSpPr>
                <p:nvPr/>
              </p:nvSpPr>
              <p:spPr bwMode="auto">
                <a:xfrm>
                  <a:off x="43" y="384"/>
                  <a:ext cx="2903" cy="384"/>
                </a:xfrm>
                <a:prstGeom prst="rect">
                  <a:avLst/>
                </a:prstGeom>
                <a:noFill/>
                <a:ln w="12700" cap="sq">
                  <a:noFill/>
                  <a:miter lim="800000"/>
                  <a:headEnd type="none" w="sm" len="sm"/>
                  <a:tailEnd type="none" w="sm" len="sm"/>
                </a:ln>
              </p:spPr>
              <p:txBody>
                <a:bodyPr/>
                <a:lstStyle/>
                <a:p>
                  <a:pPr>
                    <a:tabLst>
                      <a:tab pos="209550" algn="l"/>
                    </a:tabLst>
                  </a:pPr>
                  <a:endParaRPr lang="tr-TR" sz="2400" b="0"/>
                </a:p>
              </p:txBody>
            </p:sp>
            <p:sp>
              <p:nvSpPr>
                <p:cNvPr id="53273" name="Rectangle 13"/>
                <p:cNvSpPr>
                  <a:spLocks noChangeArrowheads="1"/>
                </p:cNvSpPr>
                <p:nvPr/>
              </p:nvSpPr>
              <p:spPr bwMode="auto">
                <a:xfrm>
                  <a:off x="0" y="384"/>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53257" name="Group 14"/>
              <p:cNvGrpSpPr>
                <a:grpSpLocks/>
              </p:cNvGrpSpPr>
              <p:nvPr/>
            </p:nvGrpSpPr>
            <p:grpSpPr bwMode="auto">
              <a:xfrm>
                <a:off x="0" y="768"/>
                <a:ext cx="2989" cy="384"/>
                <a:chOff x="0" y="768"/>
                <a:chExt cx="2989" cy="384"/>
              </a:xfrm>
            </p:grpSpPr>
            <p:sp>
              <p:nvSpPr>
                <p:cNvPr id="53270" name="Rectangle 15"/>
                <p:cNvSpPr>
                  <a:spLocks noChangeArrowheads="1"/>
                </p:cNvSpPr>
                <p:nvPr/>
              </p:nvSpPr>
              <p:spPr bwMode="auto">
                <a:xfrm>
                  <a:off x="43" y="768"/>
                  <a:ext cx="2903" cy="384"/>
                </a:xfrm>
                <a:prstGeom prst="rect">
                  <a:avLst/>
                </a:prstGeom>
                <a:noFill/>
                <a:ln w="12700" cap="sq">
                  <a:noFill/>
                  <a:miter lim="800000"/>
                  <a:headEnd type="none" w="sm" len="sm"/>
                  <a:tailEnd type="none" w="sm" len="sm"/>
                </a:ln>
              </p:spPr>
              <p:txBody>
                <a:bodyPr/>
                <a:lstStyle/>
                <a:p>
                  <a:pPr marL="292100" indent="-292100" eaLnBrk="0" hangingPunct="0">
                    <a:tabLst>
                      <a:tab pos="292100" algn="l"/>
                      <a:tab pos="298450" algn="l"/>
                    </a:tabLst>
                  </a:pPr>
                  <a:endParaRPr lang="tr-TR" sz="1600" b="0"/>
                </a:p>
              </p:txBody>
            </p:sp>
            <p:sp>
              <p:nvSpPr>
                <p:cNvPr id="53271" name="Rectangle 16"/>
                <p:cNvSpPr>
                  <a:spLocks noChangeArrowheads="1"/>
                </p:cNvSpPr>
                <p:nvPr/>
              </p:nvSpPr>
              <p:spPr bwMode="auto">
                <a:xfrm>
                  <a:off x="0" y="768"/>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53258" name="Group 17"/>
              <p:cNvGrpSpPr>
                <a:grpSpLocks/>
              </p:cNvGrpSpPr>
              <p:nvPr/>
            </p:nvGrpSpPr>
            <p:grpSpPr bwMode="auto">
              <a:xfrm>
                <a:off x="0" y="1152"/>
                <a:ext cx="2989" cy="384"/>
                <a:chOff x="0" y="1152"/>
                <a:chExt cx="2989" cy="384"/>
              </a:xfrm>
            </p:grpSpPr>
            <p:sp>
              <p:nvSpPr>
                <p:cNvPr id="53268" name="Rectangle 18"/>
                <p:cNvSpPr>
                  <a:spLocks noChangeArrowheads="1"/>
                </p:cNvSpPr>
                <p:nvPr/>
              </p:nvSpPr>
              <p:spPr bwMode="auto">
                <a:xfrm>
                  <a:off x="43" y="1152"/>
                  <a:ext cx="2903" cy="384"/>
                </a:xfrm>
                <a:prstGeom prst="rect">
                  <a:avLst/>
                </a:prstGeom>
                <a:noFill/>
                <a:ln w="12700" cap="sq">
                  <a:noFill/>
                  <a:miter lim="800000"/>
                  <a:headEnd type="none" w="sm" len="sm"/>
                  <a:tailEnd type="none" w="sm" len="sm"/>
                </a:ln>
              </p:spPr>
              <p:txBody>
                <a:bodyPr/>
                <a:lstStyle/>
                <a:p>
                  <a:pPr eaLnBrk="0" hangingPunct="0">
                    <a:tabLst>
                      <a:tab pos="298450" algn="l"/>
                    </a:tabLst>
                  </a:pPr>
                  <a:endParaRPr lang="tr-TR" sz="1600" b="0"/>
                </a:p>
              </p:txBody>
            </p:sp>
            <p:sp>
              <p:nvSpPr>
                <p:cNvPr id="53269" name="Rectangle 19"/>
                <p:cNvSpPr>
                  <a:spLocks noChangeArrowheads="1"/>
                </p:cNvSpPr>
                <p:nvPr/>
              </p:nvSpPr>
              <p:spPr bwMode="auto">
                <a:xfrm>
                  <a:off x="0" y="1152"/>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53259" name="Group 20"/>
              <p:cNvGrpSpPr>
                <a:grpSpLocks/>
              </p:cNvGrpSpPr>
              <p:nvPr/>
            </p:nvGrpSpPr>
            <p:grpSpPr bwMode="auto">
              <a:xfrm>
                <a:off x="0" y="1536"/>
                <a:ext cx="2989" cy="384"/>
                <a:chOff x="0" y="1536"/>
                <a:chExt cx="2989" cy="384"/>
              </a:xfrm>
            </p:grpSpPr>
            <p:sp>
              <p:nvSpPr>
                <p:cNvPr id="53266" name="Rectangle 21"/>
                <p:cNvSpPr>
                  <a:spLocks noChangeArrowheads="1"/>
                </p:cNvSpPr>
                <p:nvPr/>
              </p:nvSpPr>
              <p:spPr bwMode="auto">
                <a:xfrm>
                  <a:off x="43" y="1536"/>
                  <a:ext cx="2903" cy="384"/>
                </a:xfrm>
                <a:prstGeom prst="rect">
                  <a:avLst/>
                </a:prstGeom>
                <a:noFill/>
                <a:ln w="12700" cap="sq">
                  <a:noFill/>
                  <a:miter lim="800000"/>
                  <a:headEnd type="none" w="sm" len="sm"/>
                  <a:tailEnd type="none" w="sm" len="sm"/>
                </a:ln>
              </p:spPr>
              <p:txBody>
                <a:bodyPr/>
                <a:lstStyle/>
                <a:p>
                  <a:pPr algn="l">
                    <a:tabLst>
                      <a:tab pos="298450" algn="l"/>
                    </a:tabLst>
                  </a:pPr>
                  <a:r>
                    <a:rPr lang="tr-TR" sz="1600"/>
                    <a:t>	</a:t>
                  </a:r>
                  <a:endParaRPr lang="tr-TR" sz="1600" b="0"/>
                </a:p>
              </p:txBody>
            </p:sp>
            <p:sp>
              <p:nvSpPr>
                <p:cNvPr id="53267" name="Rectangle 22"/>
                <p:cNvSpPr>
                  <a:spLocks noChangeArrowheads="1"/>
                </p:cNvSpPr>
                <p:nvPr/>
              </p:nvSpPr>
              <p:spPr bwMode="auto">
                <a:xfrm>
                  <a:off x="0" y="1536"/>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53260" name="Group 23"/>
              <p:cNvGrpSpPr>
                <a:grpSpLocks/>
              </p:cNvGrpSpPr>
              <p:nvPr/>
            </p:nvGrpSpPr>
            <p:grpSpPr bwMode="auto">
              <a:xfrm>
                <a:off x="0" y="1920"/>
                <a:ext cx="2989" cy="384"/>
                <a:chOff x="0" y="1920"/>
                <a:chExt cx="2989" cy="384"/>
              </a:xfrm>
            </p:grpSpPr>
            <p:sp>
              <p:nvSpPr>
                <p:cNvPr id="53264" name="Rectangle 24"/>
                <p:cNvSpPr>
                  <a:spLocks noChangeArrowheads="1"/>
                </p:cNvSpPr>
                <p:nvPr/>
              </p:nvSpPr>
              <p:spPr bwMode="auto">
                <a:xfrm>
                  <a:off x="43" y="1920"/>
                  <a:ext cx="2903" cy="384"/>
                </a:xfrm>
                <a:prstGeom prst="rect">
                  <a:avLst/>
                </a:prstGeom>
                <a:noFill/>
                <a:ln w="12700" cap="sq">
                  <a:noFill/>
                  <a:miter lim="800000"/>
                  <a:headEnd type="none" w="sm" len="sm"/>
                  <a:tailEnd type="none" w="sm" len="sm"/>
                </a:ln>
              </p:spPr>
              <p:txBody>
                <a:bodyPr/>
                <a:lstStyle/>
                <a:p>
                  <a:pPr eaLnBrk="0" hangingPunct="0">
                    <a:tabLst>
                      <a:tab pos="298450" algn="l"/>
                    </a:tabLst>
                  </a:pPr>
                  <a:endParaRPr lang="tr-TR" sz="2400" b="0"/>
                </a:p>
              </p:txBody>
            </p:sp>
            <p:sp>
              <p:nvSpPr>
                <p:cNvPr id="53265" name="Rectangle 25"/>
                <p:cNvSpPr>
                  <a:spLocks noChangeArrowheads="1"/>
                </p:cNvSpPr>
                <p:nvPr/>
              </p:nvSpPr>
              <p:spPr bwMode="auto">
                <a:xfrm>
                  <a:off x="0" y="1920"/>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53261" name="Group 26"/>
              <p:cNvGrpSpPr>
                <a:grpSpLocks/>
              </p:cNvGrpSpPr>
              <p:nvPr/>
            </p:nvGrpSpPr>
            <p:grpSpPr bwMode="auto">
              <a:xfrm>
                <a:off x="0" y="2304"/>
                <a:ext cx="2989" cy="384"/>
                <a:chOff x="0" y="2304"/>
                <a:chExt cx="2989" cy="384"/>
              </a:xfrm>
            </p:grpSpPr>
            <p:sp>
              <p:nvSpPr>
                <p:cNvPr id="53262" name="Rectangle 27"/>
                <p:cNvSpPr>
                  <a:spLocks noChangeArrowheads="1"/>
                </p:cNvSpPr>
                <p:nvPr/>
              </p:nvSpPr>
              <p:spPr bwMode="auto">
                <a:xfrm>
                  <a:off x="43" y="2304"/>
                  <a:ext cx="2903" cy="384"/>
                </a:xfrm>
                <a:prstGeom prst="rect">
                  <a:avLst/>
                </a:prstGeom>
                <a:noFill/>
                <a:ln w="12700" cap="sq">
                  <a:noFill/>
                  <a:miter lim="800000"/>
                  <a:headEnd type="none" w="sm" len="sm"/>
                  <a:tailEnd type="none" w="sm" len="sm"/>
                </a:ln>
              </p:spPr>
              <p:txBody>
                <a:bodyPr/>
                <a:lstStyle/>
                <a:p>
                  <a:pPr>
                    <a:tabLst>
                      <a:tab pos="298450" algn="l"/>
                    </a:tabLst>
                  </a:pPr>
                  <a:endParaRPr lang="tr-TR" sz="1600" b="0">
                    <a:latin typeface="Times New Roman" pitchFamily="18" charset="0"/>
                    <a:cs typeface="Times New Roman" pitchFamily="18" charset="0"/>
                  </a:endParaRPr>
                </a:p>
                <a:p>
                  <a:pPr eaLnBrk="0" hangingPunct="0">
                    <a:tabLst>
                      <a:tab pos="298450" algn="l"/>
                    </a:tabLst>
                  </a:pPr>
                  <a:endParaRPr lang="tr-TR" sz="1600" b="0"/>
                </a:p>
              </p:txBody>
            </p:sp>
            <p:sp>
              <p:nvSpPr>
                <p:cNvPr id="53263" name="Rectangle 28"/>
                <p:cNvSpPr>
                  <a:spLocks noChangeArrowheads="1"/>
                </p:cNvSpPr>
                <p:nvPr/>
              </p:nvSpPr>
              <p:spPr bwMode="auto">
                <a:xfrm>
                  <a:off x="0" y="2304"/>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sp>
          <p:nvSpPr>
            <p:cNvPr id="53254" name="Rectangle 29"/>
            <p:cNvSpPr>
              <a:spLocks noChangeArrowheads="1"/>
            </p:cNvSpPr>
            <p:nvPr/>
          </p:nvSpPr>
          <p:spPr bwMode="auto">
            <a:xfrm>
              <a:off x="-3" y="-3"/>
              <a:ext cx="2995" cy="2694"/>
            </a:xfrm>
            <a:prstGeom prst="rect">
              <a:avLst/>
            </a:prstGeom>
            <a:noFill/>
            <a:ln w="9525" cap="sq">
              <a:noFill/>
              <a:miter lim="800000"/>
              <a:headEnd type="none" w="sm" len="sm"/>
              <a:tailEnd type="none" w="sm" len="sm"/>
            </a:ln>
          </p:spPr>
          <p:txBody>
            <a:bodyPr wrap="none">
              <a:spAutoFit/>
            </a:bodyPr>
            <a:lstStyle/>
            <a:p>
              <a:endParaRPr lang="tr-TR"/>
            </a:p>
          </p:txBody>
        </p:sp>
      </p:grpSp>
      <p:sp>
        <p:nvSpPr>
          <p:cNvPr id="53252" name="Rectangle 31"/>
          <p:cNvSpPr>
            <a:spLocks noChangeArrowheads="1"/>
          </p:cNvSpPr>
          <p:nvPr/>
        </p:nvSpPr>
        <p:spPr bwMode="auto">
          <a:xfrm>
            <a:off x="0" y="765175"/>
            <a:ext cx="9144000" cy="5770563"/>
          </a:xfrm>
          <a:prstGeom prst="rect">
            <a:avLst/>
          </a:prstGeom>
          <a:noFill/>
          <a:ln w="9525">
            <a:noFill/>
            <a:miter lim="800000"/>
            <a:headEnd/>
            <a:tailEnd/>
          </a:ln>
        </p:spPr>
        <p:txBody>
          <a:bodyPr>
            <a:spAutoFit/>
          </a:bodyPr>
          <a:lstStyle/>
          <a:p>
            <a:pPr algn="ctr">
              <a:spcBef>
                <a:spcPct val="50000"/>
              </a:spcBef>
            </a:pPr>
            <a:r>
              <a:rPr lang="tr-TR" dirty="0">
                <a:solidFill>
                  <a:srgbClr val="00B0F0"/>
                </a:solidFill>
                <a:cs typeface="Times New Roman" pitchFamily="18" charset="0"/>
              </a:rPr>
              <a:t>YILLIK BEYANNAMEDE HESAPLANAN GELİR VERGİSİNDEN </a:t>
            </a:r>
          </a:p>
          <a:p>
            <a:pPr algn="ctr">
              <a:spcBef>
                <a:spcPct val="50000"/>
              </a:spcBef>
            </a:pPr>
            <a:r>
              <a:rPr lang="tr-TR" dirty="0">
                <a:solidFill>
                  <a:srgbClr val="00B0F0"/>
                </a:solidFill>
                <a:cs typeface="Times New Roman" pitchFamily="18" charset="0"/>
              </a:rPr>
              <a:t>MAHSUP EDİLEBİLECEK VERGİLER</a:t>
            </a:r>
          </a:p>
          <a:p>
            <a:pPr>
              <a:spcBef>
                <a:spcPct val="50000"/>
              </a:spcBef>
            </a:pPr>
            <a:r>
              <a:rPr lang="tr-TR" dirty="0">
                <a:solidFill>
                  <a:srgbClr val="00B0F0"/>
                </a:solidFill>
                <a:cs typeface="Arial" pitchFamily="34" charset="0"/>
              </a:rPr>
              <a:t> </a:t>
            </a:r>
          </a:p>
          <a:p>
            <a:pPr>
              <a:spcBef>
                <a:spcPct val="50000"/>
              </a:spcBef>
            </a:pPr>
            <a:r>
              <a:rPr lang="tr-TR" b="0" dirty="0">
                <a:cs typeface="Arial" pitchFamily="34" charset="0"/>
              </a:rPr>
              <a:t>	</a:t>
            </a:r>
            <a:r>
              <a:rPr lang="tr-TR" dirty="0">
                <a:solidFill>
                  <a:srgbClr val="00B0F0"/>
                </a:solidFill>
                <a:cs typeface="Arial" pitchFamily="34" charset="0"/>
              </a:rPr>
              <a:t>1. </a:t>
            </a:r>
            <a:r>
              <a:rPr lang="tr-TR" dirty="0">
                <a:solidFill>
                  <a:srgbClr val="000000"/>
                </a:solidFill>
                <a:cs typeface="Arial" pitchFamily="34" charset="0"/>
              </a:rPr>
              <a:t>KESİNTİ YOLU İLE ÖDENEN VERGİLER</a:t>
            </a:r>
            <a:endParaRPr lang="tr-TR" dirty="0">
              <a:solidFill>
                <a:srgbClr val="000000"/>
              </a:solidFill>
              <a:cs typeface="Times New Roman" pitchFamily="18" charset="0"/>
            </a:endParaRPr>
          </a:p>
          <a:p>
            <a:pPr>
              <a:spcBef>
                <a:spcPct val="50000"/>
              </a:spcBef>
            </a:pPr>
            <a:r>
              <a:rPr lang="tr-TR" dirty="0">
                <a:cs typeface="Arial" pitchFamily="34" charset="0"/>
              </a:rPr>
              <a:t>	</a:t>
            </a:r>
            <a:r>
              <a:rPr lang="tr-TR" dirty="0">
                <a:solidFill>
                  <a:srgbClr val="00B0F0"/>
                </a:solidFill>
                <a:cs typeface="Arial" pitchFamily="34" charset="0"/>
              </a:rPr>
              <a:t>a)- </a:t>
            </a:r>
            <a:r>
              <a:rPr lang="tr-TR" dirty="0">
                <a:cs typeface="Arial" pitchFamily="34" charset="0"/>
              </a:rPr>
              <a:t>Yıllara Yaygın inşaat </a:t>
            </a:r>
            <a:r>
              <a:rPr lang="tr-TR" dirty="0"/>
              <a:t>v</a:t>
            </a:r>
            <a:r>
              <a:rPr lang="tr-TR" dirty="0">
                <a:cs typeface="Arial" pitchFamily="34" charset="0"/>
              </a:rPr>
              <a:t>e Onarma İşlerinde Kesilen Vergiler</a:t>
            </a:r>
          </a:p>
          <a:p>
            <a:pPr>
              <a:spcBef>
                <a:spcPct val="50000"/>
              </a:spcBef>
            </a:pPr>
            <a:r>
              <a:rPr lang="tr-TR" dirty="0">
                <a:cs typeface="Arial" pitchFamily="34" charset="0"/>
              </a:rPr>
              <a:t>	</a:t>
            </a:r>
            <a:r>
              <a:rPr lang="tr-TR" dirty="0">
                <a:solidFill>
                  <a:srgbClr val="00B0F0"/>
                </a:solidFill>
                <a:cs typeface="Arial" pitchFamily="34" charset="0"/>
              </a:rPr>
              <a:t>b)- </a:t>
            </a:r>
            <a:r>
              <a:rPr lang="tr-TR" dirty="0">
                <a:cs typeface="Arial" pitchFamily="34" charset="0"/>
              </a:rPr>
              <a:t>Serbest Meslek Kazançlarında Tevkif Yoluyla Kesilen  Vergiler	</a:t>
            </a:r>
            <a:endParaRPr lang="tr-TR" dirty="0">
              <a:cs typeface="Times New Roman" pitchFamily="18" charset="0"/>
            </a:endParaRPr>
          </a:p>
          <a:p>
            <a:pPr>
              <a:spcBef>
                <a:spcPct val="50000"/>
              </a:spcBef>
            </a:pPr>
            <a:r>
              <a:rPr lang="tr-TR" dirty="0">
                <a:cs typeface="Arial" pitchFamily="34" charset="0"/>
              </a:rPr>
              <a:t>	</a:t>
            </a:r>
            <a:r>
              <a:rPr lang="tr-TR" dirty="0">
                <a:solidFill>
                  <a:srgbClr val="00B0F0"/>
                </a:solidFill>
                <a:cs typeface="Arial" pitchFamily="34" charset="0"/>
              </a:rPr>
              <a:t>c)- </a:t>
            </a:r>
            <a:r>
              <a:rPr lang="tr-TR" dirty="0">
                <a:cs typeface="Arial" pitchFamily="34" charset="0"/>
              </a:rPr>
              <a:t>Menkul Sermaye İratları Üzerinden Tevkif Suretiyle Ödenen Vergiler</a:t>
            </a:r>
            <a:endParaRPr lang="tr-TR" dirty="0">
              <a:cs typeface="Times New Roman" pitchFamily="18" charset="0"/>
            </a:endParaRPr>
          </a:p>
          <a:p>
            <a:pPr>
              <a:spcBef>
                <a:spcPct val="50000"/>
              </a:spcBef>
            </a:pPr>
            <a:r>
              <a:rPr lang="tr-TR" dirty="0">
                <a:cs typeface="Arial" pitchFamily="34" charset="0"/>
              </a:rPr>
              <a:t>	</a:t>
            </a:r>
            <a:r>
              <a:rPr lang="tr-TR" dirty="0">
                <a:solidFill>
                  <a:srgbClr val="00B0F0"/>
                </a:solidFill>
                <a:cs typeface="Arial" pitchFamily="34" charset="0"/>
              </a:rPr>
              <a:t>d)- </a:t>
            </a:r>
            <a:r>
              <a:rPr lang="tr-TR" dirty="0">
                <a:cs typeface="Arial" pitchFamily="34" charset="0"/>
              </a:rPr>
              <a:t>Zirai </a:t>
            </a:r>
            <a:r>
              <a:rPr lang="tr-TR" dirty="0" smtClean="0">
                <a:cs typeface="Arial" pitchFamily="34" charset="0"/>
              </a:rPr>
              <a:t>Kazançtaki </a:t>
            </a:r>
            <a:r>
              <a:rPr lang="tr-TR" dirty="0">
                <a:cs typeface="Arial" pitchFamily="34" charset="0"/>
              </a:rPr>
              <a:t>Vergiler</a:t>
            </a:r>
            <a:endParaRPr lang="tr-TR" dirty="0">
              <a:cs typeface="Times New Roman" pitchFamily="18" charset="0"/>
            </a:endParaRPr>
          </a:p>
          <a:p>
            <a:pPr>
              <a:spcBef>
                <a:spcPct val="50000"/>
              </a:spcBef>
            </a:pPr>
            <a:r>
              <a:rPr lang="tr-TR" dirty="0">
                <a:cs typeface="Arial" pitchFamily="34" charset="0"/>
              </a:rPr>
              <a:t>	</a:t>
            </a:r>
            <a:r>
              <a:rPr lang="tr-TR" dirty="0">
                <a:solidFill>
                  <a:srgbClr val="00B0F0"/>
                </a:solidFill>
                <a:cs typeface="Arial" pitchFamily="34" charset="0"/>
              </a:rPr>
              <a:t>e)- </a:t>
            </a:r>
            <a:r>
              <a:rPr lang="tr-TR" dirty="0">
                <a:cs typeface="Arial" pitchFamily="34" charset="0"/>
              </a:rPr>
              <a:t>Diğer Kesinti Yoluyla Ödenen Vergiler </a:t>
            </a:r>
            <a:endParaRPr lang="tr-TR" dirty="0">
              <a:cs typeface="Times New Roman" pitchFamily="18" charset="0"/>
            </a:endParaRPr>
          </a:p>
          <a:p>
            <a:pPr>
              <a:spcBef>
                <a:spcPct val="50000"/>
              </a:spcBef>
            </a:pPr>
            <a:r>
              <a:rPr lang="tr-TR" dirty="0">
                <a:cs typeface="Arial" pitchFamily="34" charset="0"/>
              </a:rPr>
              <a:t> 	</a:t>
            </a:r>
            <a:endParaRPr lang="tr-TR" dirty="0"/>
          </a:p>
          <a:p>
            <a:pPr>
              <a:spcBef>
                <a:spcPct val="50000"/>
              </a:spcBef>
            </a:pPr>
            <a:r>
              <a:rPr lang="tr-TR" dirty="0"/>
              <a:t>	</a:t>
            </a:r>
            <a:r>
              <a:rPr lang="tr-TR" dirty="0">
                <a:solidFill>
                  <a:srgbClr val="00B0F0"/>
                </a:solidFill>
              </a:rPr>
              <a:t>2</a:t>
            </a:r>
            <a:r>
              <a:rPr lang="tr-TR" dirty="0">
                <a:solidFill>
                  <a:srgbClr val="00B0F0"/>
                </a:solidFill>
                <a:cs typeface="Arial" pitchFamily="34" charset="0"/>
              </a:rPr>
              <a:t>. </a:t>
            </a:r>
            <a:r>
              <a:rPr lang="tr-TR" dirty="0">
                <a:solidFill>
                  <a:srgbClr val="000000"/>
                </a:solidFill>
                <a:cs typeface="Arial" pitchFamily="34" charset="0"/>
              </a:rPr>
              <a:t>GEÇİCİ VERGİ</a:t>
            </a:r>
            <a:endParaRPr lang="tr-TR" dirty="0">
              <a:solidFill>
                <a:srgbClr val="000000"/>
              </a:solidFill>
            </a:endParaRPr>
          </a:p>
          <a:p>
            <a:pPr>
              <a:spcBef>
                <a:spcPct val="50000"/>
              </a:spcBef>
            </a:pPr>
            <a:endParaRPr lang="tr-TR" dirty="0">
              <a:solidFill>
                <a:srgbClr val="000000"/>
              </a:solidFill>
            </a:endParaRPr>
          </a:p>
          <a:p>
            <a:pPr>
              <a:spcBef>
                <a:spcPct val="50000"/>
              </a:spcBef>
            </a:pPr>
            <a:r>
              <a:rPr lang="tr-TR" dirty="0">
                <a:cs typeface="Arial" pitchFamily="34" charset="0"/>
              </a:rPr>
              <a:t>	</a:t>
            </a:r>
            <a:r>
              <a:rPr lang="tr-TR" dirty="0">
                <a:solidFill>
                  <a:srgbClr val="00B0F0"/>
                </a:solidFill>
              </a:rPr>
              <a:t>3</a:t>
            </a:r>
            <a:r>
              <a:rPr lang="tr-TR" dirty="0">
                <a:solidFill>
                  <a:srgbClr val="00B0F0"/>
                </a:solidFill>
                <a:cs typeface="Times New Roman" pitchFamily="18" charset="0"/>
              </a:rPr>
              <a:t>.</a:t>
            </a:r>
            <a:r>
              <a:rPr lang="tr-TR" dirty="0">
                <a:solidFill>
                  <a:srgbClr val="000000"/>
                </a:solidFill>
                <a:cs typeface="Times New Roman" pitchFamily="18" charset="0"/>
              </a:rPr>
              <a:t>YABANCI MEMLEKETLERDE ÖDENEN VERGİLER</a:t>
            </a:r>
            <a:r>
              <a:rPr lang="tr-TR" b="0" dirty="0">
                <a:solidFill>
                  <a:srgbClr val="000000"/>
                </a:solidFill>
                <a:cs typeface="Arial" pitchFamily="34" charset="0"/>
              </a:rPr>
              <a:t> </a:t>
            </a:r>
            <a:endParaRPr lang="tr-TR" b="0" dirty="0">
              <a:solidFill>
                <a:srgbClr val="000000"/>
              </a:solidFill>
            </a:endParaRPr>
          </a:p>
          <a:p>
            <a:pPr>
              <a:spcBef>
                <a:spcPct val="50000"/>
              </a:spcBef>
            </a:pPr>
            <a:endParaRPr lang="tr-TR" b="0" dirty="0">
              <a:solidFill>
                <a:srgbClr val="000000"/>
              </a:solidFill>
            </a:endParaRPr>
          </a:p>
        </p:txBody>
      </p:sp>
    </p:spTree>
  </p:cSld>
  <p:clrMapOvr>
    <a:masterClrMapping/>
  </p:clrMapOvr>
  <p:transition>
    <p:cover dir="d"/>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descr="Buket"/>
          <p:cNvSpPr>
            <a:spLocks noGrp="1" noChangeArrowheads="1"/>
          </p:cNvSpPr>
          <p:nvPr>
            <p:ph/>
          </p:nvPr>
        </p:nvSpPr>
        <p:spPr>
          <a:xfrm>
            <a:off x="1187450" y="461975"/>
            <a:ext cx="7056438" cy="4467223"/>
          </a:xfrm>
        </p:spPr>
        <p:txBody>
          <a:bodyPr/>
          <a:lstStyle/>
          <a:p>
            <a:pPr eaLnBrk="1" hangingPunct="1">
              <a:buFont typeface="Wingdings" pitchFamily="2" charset="2"/>
              <a:buNone/>
              <a:defRPr/>
            </a:pPr>
            <a:r>
              <a:rPr lang="tr-TR" sz="1600" dirty="0" smtClean="0">
                <a:solidFill>
                  <a:srgbClr val="000000"/>
                </a:solidFill>
                <a:cs typeface="Times New Roman" pitchFamily="18" charset="0"/>
              </a:rPr>
              <a:t> </a:t>
            </a:r>
            <a:endParaRPr lang="tr-TR" sz="1200" dirty="0" smtClean="0">
              <a:solidFill>
                <a:srgbClr val="000000"/>
              </a:solidFill>
              <a:cs typeface="Times New Roman" pitchFamily="18" charset="0"/>
            </a:endParaRPr>
          </a:p>
          <a:p>
            <a:pPr marL="0" indent="0" algn="ctr" eaLnBrk="1" hangingPunct="1">
              <a:buFont typeface="Wingdings" pitchFamily="2" charset="2"/>
              <a:buNone/>
              <a:defRPr/>
            </a:pPr>
            <a:endParaRPr lang="tr-TR" sz="3000" b="1" dirty="0" smtClean="0">
              <a:solidFill>
                <a:srgbClr val="003399"/>
              </a:solidFill>
              <a:latin typeface="Arial" pitchFamily="34" charset="0"/>
              <a:cs typeface="Arial" pitchFamily="34" charset="0"/>
            </a:endParaRPr>
          </a:p>
        </p:txBody>
      </p:sp>
      <p:sp>
        <p:nvSpPr>
          <p:cNvPr id="4099" name="3 Slayt Numarası Yer Tutucusu"/>
          <p:cNvSpPr>
            <a:spLocks noGrp="1"/>
          </p:cNvSpPr>
          <p:nvPr>
            <p:ph type="sldNum" sz="quarter" idx="12"/>
          </p:nvPr>
        </p:nvSpPr>
        <p:spPr/>
        <p:txBody>
          <a:bodyPr/>
          <a:lstStyle/>
          <a:p>
            <a:pPr>
              <a:defRPr/>
            </a:pPr>
            <a:fld id="{CF462C72-AF36-4366-8C83-B3BD0B198C50}" type="slidenum">
              <a:rPr lang="tr-TR" smtClean="0"/>
              <a:pPr>
                <a:defRPr/>
              </a:pPr>
              <a:t>39</a:t>
            </a:fld>
            <a:endParaRPr lang="tr-TR" smtClean="0"/>
          </a:p>
        </p:txBody>
      </p:sp>
      <p:sp>
        <p:nvSpPr>
          <p:cNvPr id="6" name="Rectangle 2" descr="Buket"/>
          <p:cNvSpPr txBox="1">
            <a:spLocks noChangeArrowheads="1"/>
          </p:cNvSpPr>
          <p:nvPr/>
        </p:nvSpPr>
        <p:spPr bwMode="auto">
          <a:xfrm>
            <a:off x="1115616" y="4293096"/>
            <a:ext cx="6643734" cy="1285884"/>
          </a:xfrm>
          <a:prstGeom prst="rect">
            <a:avLst/>
          </a:prstGeom>
          <a:noFill/>
          <a:ln w="9525">
            <a:noFill/>
            <a:miter lim="800000"/>
            <a:headEnd/>
            <a:tailEnd/>
          </a:ln>
        </p:spPr>
        <p:txBody>
          <a:bodyPr/>
          <a:lstStyle/>
          <a:p>
            <a:pPr marL="342900" indent="-342900" algn="ctr">
              <a:spcBef>
                <a:spcPts val="0"/>
              </a:spcBef>
              <a:buFont typeface="Wingdings" pitchFamily="2" charset="2"/>
              <a:buNone/>
              <a:defRPr/>
            </a:pPr>
            <a:r>
              <a:rPr lang="tr-TR" dirty="0" smtClean="0">
                <a:solidFill>
                  <a:srgbClr val="00B0F0"/>
                </a:solidFill>
              </a:rPr>
              <a:t>KAYNAKLAR</a:t>
            </a:r>
          </a:p>
          <a:p>
            <a:pPr marL="342900" indent="-342900" algn="ctr">
              <a:spcBef>
                <a:spcPts val="0"/>
              </a:spcBef>
              <a:buFont typeface="Wingdings" pitchFamily="2" charset="2"/>
              <a:buNone/>
              <a:defRPr/>
            </a:pPr>
            <a:r>
              <a:rPr lang="tr-TR" dirty="0" smtClean="0">
                <a:solidFill>
                  <a:srgbClr val="003399"/>
                </a:solidFill>
              </a:rPr>
              <a:t> A. Murat YILDIZ Yeminli Mali Müşavir</a:t>
            </a:r>
            <a:r>
              <a:rPr lang="tr-TR" dirty="0" smtClean="0">
                <a:solidFill>
                  <a:srgbClr val="003399"/>
                </a:solidFill>
                <a:cs typeface="Times New Roman" pitchFamily="18" charset="0"/>
              </a:rPr>
              <a:t> </a:t>
            </a:r>
          </a:p>
          <a:p>
            <a:pPr marL="342900" indent="-342900" algn="ctr">
              <a:spcBef>
                <a:spcPts val="0"/>
              </a:spcBef>
              <a:buFont typeface="Wingdings" pitchFamily="2" charset="2"/>
              <a:buNone/>
              <a:defRPr/>
            </a:pPr>
            <a:r>
              <a:rPr lang="tr-TR" dirty="0" smtClean="0">
                <a:solidFill>
                  <a:srgbClr val="003399"/>
                </a:solidFill>
                <a:cs typeface="Times New Roman" pitchFamily="18" charset="0"/>
              </a:rPr>
              <a:t>Gelir İdaresi Başkanlığı internet Sitesi </a:t>
            </a:r>
          </a:p>
          <a:p>
            <a:pPr marL="342900" indent="-342900" algn="ctr">
              <a:spcBef>
                <a:spcPts val="0"/>
              </a:spcBef>
              <a:buFont typeface="Wingdings" pitchFamily="2" charset="2"/>
              <a:buNone/>
              <a:defRPr/>
            </a:pPr>
            <a:r>
              <a:rPr lang="tr-TR" dirty="0" smtClean="0">
                <a:solidFill>
                  <a:srgbClr val="003399"/>
                </a:solidFill>
                <a:cs typeface="Times New Roman" pitchFamily="18" charset="0"/>
              </a:rPr>
              <a:t>286 </a:t>
            </a:r>
            <a:r>
              <a:rPr lang="tr-TR" dirty="0" err="1" smtClean="0">
                <a:solidFill>
                  <a:srgbClr val="003399"/>
                </a:solidFill>
                <a:cs typeface="Times New Roman" pitchFamily="18" charset="0"/>
              </a:rPr>
              <a:t>nolu</a:t>
            </a:r>
            <a:r>
              <a:rPr lang="tr-TR" dirty="0" smtClean="0">
                <a:solidFill>
                  <a:srgbClr val="003399"/>
                </a:solidFill>
                <a:cs typeface="Times New Roman" pitchFamily="18" charset="0"/>
              </a:rPr>
              <a:t> Gelir Vergisi Genel Tebliği</a:t>
            </a:r>
          </a:p>
          <a:p>
            <a:pPr marL="342900" indent="-342900" algn="ctr">
              <a:spcBef>
                <a:spcPts val="0"/>
              </a:spcBef>
              <a:buFont typeface="Wingdings" pitchFamily="2" charset="2"/>
              <a:buNone/>
              <a:defRPr/>
            </a:pPr>
            <a:r>
              <a:rPr lang="tr-TR" sz="2000" b="0" dirty="0" smtClean="0">
                <a:solidFill>
                  <a:srgbClr val="000000"/>
                </a:solidFill>
                <a:cs typeface="Times New Roman" pitchFamily="18" charset="0"/>
              </a:rPr>
              <a:t>“</a:t>
            </a:r>
            <a:endParaRPr lang="tr-TR" sz="2000" b="0" dirty="0">
              <a:solidFill>
                <a:srgbClr val="000000"/>
              </a:solidFill>
              <a:cs typeface="Times New Roman" pitchFamily="18" charset="0"/>
            </a:endParaRPr>
          </a:p>
        </p:txBody>
      </p:sp>
      <p:pic>
        <p:nvPicPr>
          <p:cNvPr id="14341" name="Picture 9"/>
          <p:cNvPicPr>
            <a:picLocks noChangeAspect="1" noChangeArrowheads="1"/>
          </p:cNvPicPr>
          <p:nvPr/>
        </p:nvPicPr>
        <p:blipFill>
          <a:blip r:embed="rId3" cstate="print"/>
          <a:srcRect/>
          <a:stretch>
            <a:fillRect/>
          </a:stretch>
        </p:blipFill>
        <p:spPr bwMode="auto">
          <a:xfrm>
            <a:off x="107950" y="188913"/>
            <a:ext cx="1008063" cy="1008062"/>
          </a:xfrm>
          <a:prstGeom prst="rect">
            <a:avLst/>
          </a:prstGeom>
          <a:noFill/>
          <a:ln w="9525">
            <a:noFill/>
            <a:miter lim="800000"/>
            <a:headEnd/>
            <a:tailEnd/>
          </a:ln>
        </p:spPr>
      </p:pic>
      <p:sp>
        <p:nvSpPr>
          <p:cNvPr id="7" name="6 Dikdörtgen"/>
          <p:cNvSpPr/>
          <p:nvPr/>
        </p:nvSpPr>
        <p:spPr>
          <a:xfrm>
            <a:off x="2286000" y="2048622"/>
            <a:ext cx="4857768" cy="1231106"/>
          </a:xfrm>
          <a:prstGeom prst="rect">
            <a:avLst/>
          </a:prstGeom>
        </p:spPr>
        <p:txBody>
          <a:bodyPr wrap="square">
            <a:spAutoFit/>
          </a:bodyPr>
          <a:lstStyle/>
          <a:p>
            <a:pPr marL="0" indent="0" algn="ctr" eaLnBrk="1" hangingPunct="1">
              <a:buFont typeface="Wingdings" pitchFamily="2" charset="2"/>
              <a:buNone/>
              <a:defRPr/>
            </a:pPr>
            <a:r>
              <a:rPr lang="tr-TR" sz="2800" dirty="0" smtClean="0">
                <a:solidFill>
                  <a:srgbClr val="003399"/>
                </a:solidFill>
                <a:cs typeface="Arial" pitchFamily="34" charset="0"/>
              </a:rPr>
              <a:t>DİNLEDİĞİNİZ İÇİN TEŞEKKÜR EDERİZ</a:t>
            </a:r>
          </a:p>
          <a:p>
            <a:pPr algn="ctr" eaLnBrk="1" hangingPunct="1">
              <a:buFont typeface="Wingdings" pitchFamily="2" charset="2"/>
              <a:buNone/>
              <a:defRPr/>
            </a:pPr>
            <a:r>
              <a:rPr lang="tr-TR" dirty="0" smtClean="0">
                <a:solidFill>
                  <a:srgbClr val="00B0F0"/>
                </a:solidFill>
                <a:cs typeface="Arial" pitchFamily="34" charset="0"/>
              </a:rPr>
              <a:t>	</a:t>
            </a:r>
            <a:endParaRPr lang="tr-TR" dirty="0">
              <a:solidFill>
                <a:srgbClr val="00B0F0"/>
              </a:solidFill>
            </a:endParaRPr>
          </a:p>
        </p:txBody>
      </p:sp>
    </p:spTree>
  </p:cSld>
  <p:clrMapOvr>
    <a:masterClrMapping/>
  </p:clrMapOvr>
  <p:transition spd="med">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0" name="2 Slayt Numarası Yer Tutucusu"/>
          <p:cNvSpPr>
            <a:spLocks noGrp="1"/>
          </p:cNvSpPr>
          <p:nvPr>
            <p:ph type="sldNum" sz="quarter" idx="12"/>
          </p:nvPr>
        </p:nvSpPr>
        <p:spPr>
          <a:xfrm>
            <a:off x="8485188" y="6461125"/>
            <a:ext cx="658812" cy="396875"/>
          </a:xfrm>
        </p:spPr>
        <p:txBody>
          <a:bodyPr/>
          <a:lstStyle/>
          <a:p>
            <a:pPr>
              <a:defRPr/>
            </a:pPr>
            <a:fld id="{91043798-CB97-4D4A-B478-0CCB226DF974}" type="slidenum">
              <a:rPr lang="tr-TR"/>
              <a:pPr>
                <a:defRPr/>
              </a:pPr>
              <a:t>4</a:t>
            </a:fld>
            <a:endParaRPr lang="tr-TR"/>
          </a:p>
        </p:txBody>
      </p:sp>
      <p:grpSp>
        <p:nvGrpSpPr>
          <p:cNvPr id="17411" name="Group 7"/>
          <p:cNvGrpSpPr>
            <a:grpSpLocks/>
          </p:cNvGrpSpPr>
          <p:nvPr/>
        </p:nvGrpSpPr>
        <p:grpSpPr bwMode="auto">
          <a:xfrm>
            <a:off x="1219200" y="1295400"/>
            <a:ext cx="7086600" cy="4276725"/>
            <a:chOff x="-3" y="-3"/>
            <a:chExt cx="2995" cy="2694"/>
          </a:xfrm>
        </p:grpSpPr>
        <p:grpSp>
          <p:nvGrpSpPr>
            <p:cNvPr id="17414" name="Group 8"/>
            <p:cNvGrpSpPr>
              <a:grpSpLocks/>
            </p:cNvGrpSpPr>
            <p:nvPr/>
          </p:nvGrpSpPr>
          <p:grpSpPr bwMode="auto">
            <a:xfrm>
              <a:off x="0" y="0"/>
              <a:ext cx="2989" cy="2688"/>
              <a:chOff x="0" y="0"/>
              <a:chExt cx="2989" cy="2688"/>
            </a:xfrm>
          </p:grpSpPr>
          <p:grpSp>
            <p:nvGrpSpPr>
              <p:cNvPr id="17416" name="Group 9"/>
              <p:cNvGrpSpPr>
                <a:grpSpLocks/>
              </p:cNvGrpSpPr>
              <p:nvPr/>
            </p:nvGrpSpPr>
            <p:grpSpPr bwMode="auto">
              <a:xfrm>
                <a:off x="0" y="0"/>
                <a:ext cx="2989" cy="384"/>
                <a:chOff x="0" y="0"/>
                <a:chExt cx="2989" cy="384"/>
              </a:xfrm>
            </p:grpSpPr>
            <p:sp>
              <p:nvSpPr>
                <p:cNvPr id="17435" name="Rectangle 10"/>
                <p:cNvSpPr>
                  <a:spLocks noChangeArrowheads="1"/>
                </p:cNvSpPr>
                <p:nvPr/>
              </p:nvSpPr>
              <p:spPr bwMode="auto">
                <a:xfrm>
                  <a:off x="43" y="0"/>
                  <a:ext cx="2903" cy="384"/>
                </a:xfrm>
                <a:prstGeom prst="rect">
                  <a:avLst/>
                </a:prstGeom>
                <a:noFill/>
                <a:ln w="12700" cap="sq">
                  <a:noFill/>
                  <a:miter lim="800000"/>
                  <a:headEnd type="none" w="sm" len="sm"/>
                  <a:tailEnd type="none" w="sm" len="sm"/>
                </a:ln>
              </p:spPr>
              <p:txBody>
                <a:bodyPr/>
                <a:lstStyle/>
                <a:p>
                  <a:pPr eaLnBrk="0" hangingPunct="0"/>
                  <a:endParaRPr lang="en-US" sz="2000" b="0"/>
                </a:p>
              </p:txBody>
            </p:sp>
            <p:sp>
              <p:nvSpPr>
                <p:cNvPr id="17436" name="Rectangle 11"/>
                <p:cNvSpPr>
                  <a:spLocks noChangeArrowheads="1"/>
                </p:cNvSpPr>
                <p:nvPr/>
              </p:nvSpPr>
              <p:spPr bwMode="auto">
                <a:xfrm>
                  <a:off x="0" y="0"/>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17417" name="Group 12"/>
              <p:cNvGrpSpPr>
                <a:grpSpLocks/>
              </p:cNvGrpSpPr>
              <p:nvPr/>
            </p:nvGrpSpPr>
            <p:grpSpPr bwMode="auto">
              <a:xfrm>
                <a:off x="0" y="384"/>
                <a:ext cx="2989" cy="384"/>
                <a:chOff x="0" y="384"/>
                <a:chExt cx="2989" cy="384"/>
              </a:xfrm>
            </p:grpSpPr>
            <p:sp>
              <p:nvSpPr>
                <p:cNvPr id="17433" name="Rectangle 13"/>
                <p:cNvSpPr>
                  <a:spLocks noChangeArrowheads="1"/>
                </p:cNvSpPr>
                <p:nvPr/>
              </p:nvSpPr>
              <p:spPr bwMode="auto">
                <a:xfrm>
                  <a:off x="43" y="384"/>
                  <a:ext cx="2903" cy="384"/>
                </a:xfrm>
                <a:prstGeom prst="rect">
                  <a:avLst/>
                </a:prstGeom>
                <a:noFill/>
                <a:ln w="12700" cap="sq">
                  <a:noFill/>
                  <a:miter lim="800000"/>
                  <a:headEnd type="none" w="sm" len="sm"/>
                  <a:tailEnd type="none" w="sm" len="sm"/>
                </a:ln>
              </p:spPr>
              <p:txBody>
                <a:bodyPr/>
                <a:lstStyle/>
                <a:p>
                  <a:pPr>
                    <a:tabLst>
                      <a:tab pos="209550" algn="l"/>
                    </a:tabLst>
                  </a:pPr>
                  <a:endParaRPr lang="en-US" sz="2400" b="0"/>
                </a:p>
              </p:txBody>
            </p:sp>
            <p:sp>
              <p:nvSpPr>
                <p:cNvPr id="17434" name="Rectangle 14"/>
                <p:cNvSpPr>
                  <a:spLocks noChangeArrowheads="1"/>
                </p:cNvSpPr>
                <p:nvPr/>
              </p:nvSpPr>
              <p:spPr bwMode="auto">
                <a:xfrm>
                  <a:off x="0" y="384"/>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17418" name="Group 15"/>
              <p:cNvGrpSpPr>
                <a:grpSpLocks/>
              </p:cNvGrpSpPr>
              <p:nvPr/>
            </p:nvGrpSpPr>
            <p:grpSpPr bwMode="auto">
              <a:xfrm>
                <a:off x="0" y="768"/>
                <a:ext cx="2989" cy="384"/>
                <a:chOff x="0" y="768"/>
                <a:chExt cx="2989" cy="384"/>
              </a:xfrm>
            </p:grpSpPr>
            <p:sp>
              <p:nvSpPr>
                <p:cNvPr id="17431" name="Rectangle 16"/>
                <p:cNvSpPr>
                  <a:spLocks noChangeArrowheads="1"/>
                </p:cNvSpPr>
                <p:nvPr/>
              </p:nvSpPr>
              <p:spPr bwMode="auto">
                <a:xfrm>
                  <a:off x="43" y="768"/>
                  <a:ext cx="2903" cy="384"/>
                </a:xfrm>
                <a:prstGeom prst="rect">
                  <a:avLst/>
                </a:prstGeom>
                <a:noFill/>
                <a:ln w="12700" cap="sq">
                  <a:noFill/>
                  <a:miter lim="800000"/>
                  <a:headEnd type="none" w="sm" len="sm"/>
                  <a:tailEnd type="none" w="sm" len="sm"/>
                </a:ln>
              </p:spPr>
              <p:txBody>
                <a:bodyPr/>
                <a:lstStyle/>
                <a:p>
                  <a:pPr marL="292100" indent="-292100" eaLnBrk="0" hangingPunct="0">
                    <a:tabLst>
                      <a:tab pos="292100" algn="l"/>
                      <a:tab pos="298450" algn="l"/>
                    </a:tabLst>
                  </a:pPr>
                  <a:endParaRPr lang="en-US" sz="1600" b="0"/>
                </a:p>
              </p:txBody>
            </p:sp>
            <p:sp>
              <p:nvSpPr>
                <p:cNvPr id="17432" name="Rectangle 17"/>
                <p:cNvSpPr>
                  <a:spLocks noChangeArrowheads="1"/>
                </p:cNvSpPr>
                <p:nvPr/>
              </p:nvSpPr>
              <p:spPr bwMode="auto">
                <a:xfrm>
                  <a:off x="0" y="768"/>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17419" name="Group 18"/>
              <p:cNvGrpSpPr>
                <a:grpSpLocks/>
              </p:cNvGrpSpPr>
              <p:nvPr/>
            </p:nvGrpSpPr>
            <p:grpSpPr bwMode="auto">
              <a:xfrm>
                <a:off x="0" y="1152"/>
                <a:ext cx="2989" cy="384"/>
                <a:chOff x="0" y="1152"/>
                <a:chExt cx="2989" cy="384"/>
              </a:xfrm>
            </p:grpSpPr>
            <p:sp>
              <p:nvSpPr>
                <p:cNvPr id="17429" name="Rectangle 19"/>
                <p:cNvSpPr>
                  <a:spLocks noChangeArrowheads="1"/>
                </p:cNvSpPr>
                <p:nvPr/>
              </p:nvSpPr>
              <p:spPr bwMode="auto">
                <a:xfrm>
                  <a:off x="43" y="1152"/>
                  <a:ext cx="2903" cy="384"/>
                </a:xfrm>
                <a:prstGeom prst="rect">
                  <a:avLst/>
                </a:prstGeom>
                <a:noFill/>
                <a:ln w="12700" cap="sq">
                  <a:noFill/>
                  <a:miter lim="800000"/>
                  <a:headEnd type="none" w="sm" len="sm"/>
                  <a:tailEnd type="none" w="sm" len="sm"/>
                </a:ln>
              </p:spPr>
              <p:txBody>
                <a:bodyPr/>
                <a:lstStyle/>
                <a:p>
                  <a:pPr eaLnBrk="0" hangingPunct="0">
                    <a:tabLst>
                      <a:tab pos="298450" algn="l"/>
                    </a:tabLst>
                  </a:pPr>
                  <a:endParaRPr lang="en-US" sz="1600" b="0"/>
                </a:p>
              </p:txBody>
            </p:sp>
            <p:sp>
              <p:nvSpPr>
                <p:cNvPr id="17430" name="Rectangle 20"/>
                <p:cNvSpPr>
                  <a:spLocks noChangeArrowheads="1"/>
                </p:cNvSpPr>
                <p:nvPr/>
              </p:nvSpPr>
              <p:spPr bwMode="auto">
                <a:xfrm>
                  <a:off x="0" y="1152"/>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17420" name="Group 21"/>
              <p:cNvGrpSpPr>
                <a:grpSpLocks/>
              </p:cNvGrpSpPr>
              <p:nvPr/>
            </p:nvGrpSpPr>
            <p:grpSpPr bwMode="auto">
              <a:xfrm>
                <a:off x="0" y="1536"/>
                <a:ext cx="2989" cy="384"/>
                <a:chOff x="0" y="1536"/>
                <a:chExt cx="2989" cy="384"/>
              </a:xfrm>
            </p:grpSpPr>
            <p:sp>
              <p:nvSpPr>
                <p:cNvPr id="17427" name="Rectangle 22"/>
                <p:cNvSpPr>
                  <a:spLocks noChangeArrowheads="1"/>
                </p:cNvSpPr>
                <p:nvPr/>
              </p:nvSpPr>
              <p:spPr bwMode="auto">
                <a:xfrm>
                  <a:off x="43" y="1536"/>
                  <a:ext cx="2903" cy="384"/>
                </a:xfrm>
                <a:prstGeom prst="rect">
                  <a:avLst/>
                </a:prstGeom>
                <a:noFill/>
                <a:ln w="12700" cap="sq">
                  <a:noFill/>
                  <a:miter lim="800000"/>
                  <a:headEnd type="none" w="sm" len="sm"/>
                  <a:tailEnd type="none" w="sm" len="sm"/>
                </a:ln>
              </p:spPr>
              <p:txBody>
                <a:bodyPr/>
                <a:lstStyle/>
                <a:p>
                  <a:pPr algn="l">
                    <a:tabLst>
                      <a:tab pos="298450" algn="l"/>
                    </a:tabLst>
                  </a:pPr>
                  <a:r>
                    <a:rPr lang="tr-TR" sz="1600"/>
                    <a:t>	</a:t>
                  </a:r>
                  <a:endParaRPr lang="tr-TR" sz="1600" b="0"/>
                </a:p>
              </p:txBody>
            </p:sp>
            <p:sp>
              <p:nvSpPr>
                <p:cNvPr id="17428" name="Rectangle 23"/>
                <p:cNvSpPr>
                  <a:spLocks noChangeArrowheads="1"/>
                </p:cNvSpPr>
                <p:nvPr/>
              </p:nvSpPr>
              <p:spPr bwMode="auto">
                <a:xfrm>
                  <a:off x="0" y="1536"/>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17421" name="Group 24"/>
              <p:cNvGrpSpPr>
                <a:grpSpLocks/>
              </p:cNvGrpSpPr>
              <p:nvPr/>
            </p:nvGrpSpPr>
            <p:grpSpPr bwMode="auto">
              <a:xfrm>
                <a:off x="0" y="1920"/>
                <a:ext cx="2989" cy="384"/>
                <a:chOff x="0" y="1920"/>
                <a:chExt cx="2989" cy="384"/>
              </a:xfrm>
            </p:grpSpPr>
            <p:sp>
              <p:nvSpPr>
                <p:cNvPr id="17425" name="Rectangle 25"/>
                <p:cNvSpPr>
                  <a:spLocks noChangeArrowheads="1"/>
                </p:cNvSpPr>
                <p:nvPr/>
              </p:nvSpPr>
              <p:spPr bwMode="auto">
                <a:xfrm>
                  <a:off x="43" y="1920"/>
                  <a:ext cx="2903" cy="384"/>
                </a:xfrm>
                <a:prstGeom prst="rect">
                  <a:avLst/>
                </a:prstGeom>
                <a:noFill/>
                <a:ln w="12700" cap="sq">
                  <a:noFill/>
                  <a:miter lim="800000"/>
                  <a:headEnd type="none" w="sm" len="sm"/>
                  <a:tailEnd type="none" w="sm" len="sm"/>
                </a:ln>
              </p:spPr>
              <p:txBody>
                <a:bodyPr/>
                <a:lstStyle/>
                <a:p>
                  <a:pPr eaLnBrk="0" hangingPunct="0">
                    <a:tabLst>
                      <a:tab pos="298450" algn="l"/>
                    </a:tabLst>
                  </a:pPr>
                  <a:endParaRPr lang="en-US" sz="2400" b="0"/>
                </a:p>
              </p:txBody>
            </p:sp>
            <p:sp>
              <p:nvSpPr>
                <p:cNvPr id="17426" name="Rectangle 26"/>
                <p:cNvSpPr>
                  <a:spLocks noChangeArrowheads="1"/>
                </p:cNvSpPr>
                <p:nvPr/>
              </p:nvSpPr>
              <p:spPr bwMode="auto">
                <a:xfrm>
                  <a:off x="0" y="1920"/>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17422" name="Group 27"/>
              <p:cNvGrpSpPr>
                <a:grpSpLocks/>
              </p:cNvGrpSpPr>
              <p:nvPr/>
            </p:nvGrpSpPr>
            <p:grpSpPr bwMode="auto">
              <a:xfrm>
                <a:off x="0" y="2304"/>
                <a:ext cx="2989" cy="384"/>
                <a:chOff x="0" y="2304"/>
                <a:chExt cx="2989" cy="384"/>
              </a:xfrm>
            </p:grpSpPr>
            <p:sp>
              <p:nvSpPr>
                <p:cNvPr id="17423" name="Rectangle 28"/>
                <p:cNvSpPr>
                  <a:spLocks noChangeArrowheads="1"/>
                </p:cNvSpPr>
                <p:nvPr/>
              </p:nvSpPr>
              <p:spPr bwMode="auto">
                <a:xfrm>
                  <a:off x="43" y="2304"/>
                  <a:ext cx="2903" cy="384"/>
                </a:xfrm>
                <a:prstGeom prst="rect">
                  <a:avLst/>
                </a:prstGeom>
                <a:noFill/>
                <a:ln w="12700" cap="sq">
                  <a:noFill/>
                  <a:miter lim="800000"/>
                  <a:headEnd type="none" w="sm" len="sm"/>
                  <a:tailEnd type="none" w="sm" len="sm"/>
                </a:ln>
              </p:spPr>
              <p:txBody>
                <a:bodyPr/>
                <a:lstStyle/>
                <a:p>
                  <a:pPr>
                    <a:tabLst>
                      <a:tab pos="298450" algn="l"/>
                    </a:tabLst>
                  </a:pPr>
                  <a:endParaRPr lang="tr-TR" sz="1600" b="0">
                    <a:latin typeface="Times New Roman" pitchFamily="18" charset="0"/>
                    <a:cs typeface="Times New Roman" pitchFamily="18" charset="0"/>
                  </a:endParaRPr>
                </a:p>
                <a:p>
                  <a:pPr eaLnBrk="0" hangingPunct="0">
                    <a:tabLst>
                      <a:tab pos="298450" algn="l"/>
                    </a:tabLst>
                  </a:pPr>
                  <a:endParaRPr lang="tr-TR" sz="1600" b="0"/>
                </a:p>
              </p:txBody>
            </p:sp>
            <p:sp>
              <p:nvSpPr>
                <p:cNvPr id="17424" name="Rectangle 29"/>
                <p:cNvSpPr>
                  <a:spLocks noChangeArrowheads="1"/>
                </p:cNvSpPr>
                <p:nvPr/>
              </p:nvSpPr>
              <p:spPr bwMode="auto">
                <a:xfrm>
                  <a:off x="0" y="2304"/>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sp>
          <p:nvSpPr>
            <p:cNvPr id="17415" name="Rectangle 30"/>
            <p:cNvSpPr>
              <a:spLocks noChangeArrowheads="1"/>
            </p:cNvSpPr>
            <p:nvPr/>
          </p:nvSpPr>
          <p:spPr bwMode="auto">
            <a:xfrm>
              <a:off x="-3" y="-3"/>
              <a:ext cx="2995" cy="2694"/>
            </a:xfrm>
            <a:prstGeom prst="rect">
              <a:avLst/>
            </a:prstGeom>
            <a:noFill/>
            <a:ln w="9525" cap="sq">
              <a:noFill/>
              <a:miter lim="800000"/>
              <a:headEnd type="none" w="sm" len="sm"/>
              <a:tailEnd type="none" w="sm" len="sm"/>
            </a:ln>
          </p:spPr>
          <p:txBody>
            <a:bodyPr wrap="none">
              <a:spAutoFit/>
            </a:bodyPr>
            <a:lstStyle/>
            <a:p>
              <a:endParaRPr lang="tr-TR"/>
            </a:p>
          </p:txBody>
        </p:sp>
      </p:grpSp>
      <p:sp>
        <p:nvSpPr>
          <p:cNvPr id="17412" name="Text Box 31"/>
          <p:cNvSpPr txBox="1">
            <a:spLocks noChangeArrowheads="1"/>
          </p:cNvSpPr>
          <p:nvPr/>
        </p:nvSpPr>
        <p:spPr bwMode="auto">
          <a:xfrm>
            <a:off x="685800" y="182563"/>
            <a:ext cx="1295400" cy="304800"/>
          </a:xfrm>
          <a:prstGeom prst="rect">
            <a:avLst/>
          </a:prstGeom>
          <a:noFill/>
          <a:ln w="9525">
            <a:noFill/>
            <a:miter lim="800000"/>
            <a:headEnd/>
            <a:tailEnd/>
          </a:ln>
        </p:spPr>
        <p:txBody>
          <a:bodyPr>
            <a:spAutoFit/>
          </a:bodyPr>
          <a:lstStyle/>
          <a:p>
            <a:pPr algn="l">
              <a:spcBef>
                <a:spcPct val="50000"/>
              </a:spcBef>
            </a:pPr>
            <a:endParaRPr lang="en-US" sz="1400" b="0">
              <a:latin typeface="Arial Black" pitchFamily="34" charset="0"/>
            </a:endParaRPr>
          </a:p>
        </p:txBody>
      </p:sp>
      <p:sp>
        <p:nvSpPr>
          <p:cNvPr id="17413" name="Rectangle 32"/>
          <p:cNvSpPr>
            <a:spLocks noChangeArrowheads="1"/>
          </p:cNvSpPr>
          <p:nvPr/>
        </p:nvSpPr>
        <p:spPr bwMode="auto">
          <a:xfrm>
            <a:off x="179388" y="476250"/>
            <a:ext cx="8785225" cy="5736955"/>
          </a:xfrm>
          <a:prstGeom prst="rect">
            <a:avLst/>
          </a:prstGeom>
          <a:noFill/>
          <a:ln w="9525">
            <a:noFill/>
            <a:miter lim="800000"/>
            <a:headEnd/>
            <a:tailEnd/>
          </a:ln>
        </p:spPr>
        <p:txBody>
          <a:bodyPr>
            <a:spAutoFit/>
          </a:bodyPr>
          <a:lstStyle/>
          <a:p>
            <a:pPr algn="ctr" defTabSz="387350">
              <a:lnSpc>
                <a:spcPct val="90000"/>
              </a:lnSpc>
              <a:spcBef>
                <a:spcPct val="50000"/>
              </a:spcBef>
              <a:buSzPct val="85000"/>
            </a:pPr>
            <a:r>
              <a:rPr lang="tr-TR" sz="2000" dirty="0" smtClean="0">
                <a:solidFill>
                  <a:srgbClr val="00B0F0"/>
                </a:solidFill>
              </a:rPr>
              <a:t>TOPLAMA YAPILMAYAN HALLER</a:t>
            </a:r>
          </a:p>
          <a:p>
            <a:pPr defTabSz="387350">
              <a:lnSpc>
                <a:spcPct val="90000"/>
              </a:lnSpc>
              <a:spcBef>
                <a:spcPct val="50000"/>
              </a:spcBef>
              <a:buSzPct val="85000"/>
            </a:pPr>
            <a:r>
              <a:rPr lang="tr-TR" sz="1600" dirty="0" smtClean="0">
                <a:solidFill>
                  <a:srgbClr val="00B0F0"/>
                </a:solidFill>
              </a:rPr>
              <a:t>	</a:t>
            </a:r>
            <a:r>
              <a:rPr lang="tr-TR" sz="1600" dirty="0" smtClean="0">
                <a:solidFill>
                  <a:srgbClr val="00B0F0"/>
                </a:solidFill>
                <a:cs typeface="Times New Roman" pitchFamily="18" charset="0"/>
              </a:rPr>
              <a:t>A</a:t>
            </a:r>
            <a:r>
              <a:rPr lang="tr-TR" sz="1600" dirty="0" smtClean="0">
                <a:solidFill>
                  <a:srgbClr val="00B0F0"/>
                </a:solidFill>
              </a:rPr>
              <a:t>şağıda</a:t>
            </a:r>
            <a:r>
              <a:rPr lang="tr-TR" sz="1600" dirty="0" smtClean="0">
                <a:solidFill>
                  <a:srgbClr val="00B0F0"/>
                </a:solidFill>
                <a:cs typeface="Times New Roman" pitchFamily="18" charset="0"/>
              </a:rPr>
              <a:t> belirtilen gelirler için y</a:t>
            </a:r>
            <a:r>
              <a:rPr lang="tr-TR" sz="1600" dirty="0" smtClean="0">
                <a:solidFill>
                  <a:srgbClr val="00B0F0"/>
                </a:solidFill>
              </a:rPr>
              <a:t>ıllık</a:t>
            </a:r>
            <a:r>
              <a:rPr lang="tr-TR" sz="1600" dirty="0" smtClean="0">
                <a:solidFill>
                  <a:srgbClr val="00B0F0"/>
                </a:solidFill>
                <a:cs typeface="Times New Roman" pitchFamily="18" charset="0"/>
              </a:rPr>
              <a:t> beyanname verilmez, di</a:t>
            </a:r>
            <a:r>
              <a:rPr lang="tr-TR" sz="1600" dirty="0" smtClean="0">
                <a:solidFill>
                  <a:srgbClr val="00B0F0"/>
                </a:solidFill>
              </a:rPr>
              <a:t>ğ</a:t>
            </a:r>
            <a:r>
              <a:rPr lang="tr-TR" sz="1600" dirty="0" smtClean="0">
                <a:solidFill>
                  <a:srgbClr val="00B0F0"/>
                </a:solidFill>
                <a:cs typeface="Times New Roman" pitchFamily="18" charset="0"/>
              </a:rPr>
              <a:t>er gelirler için beyanname verilmesi halinde bu gelirler beyannameye dahil edilmez</a:t>
            </a:r>
            <a:r>
              <a:rPr lang="tr-TR" sz="1600" dirty="0" smtClean="0">
                <a:solidFill>
                  <a:srgbClr val="00B0F0"/>
                </a:solidFill>
              </a:rPr>
              <a:t>. 	</a:t>
            </a:r>
          </a:p>
          <a:p>
            <a:pPr defTabSz="387350">
              <a:lnSpc>
                <a:spcPct val="90000"/>
              </a:lnSpc>
              <a:spcBef>
                <a:spcPct val="50000"/>
              </a:spcBef>
              <a:buSzPct val="85000"/>
            </a:pPr>
            <a:r>
              <a:rPr lang="tr-TR" sz="1600" dirty="0" smtClean="0">
                <a:solidFill>
                  <a:srgbClr val="000000"/>
                </a:solidFill>
              </a:rPr>
              <a:t>	</a:t>
            </a:r>
            <a:r>
              <a:rPr lang="tr-TR" sz="1600" u="sng" dirty="0" smtClean="0">
                <a:solidFill>
                  <a:srgbClr val="000000"/>
                </a:solidFill>
              </a:rPr>
              <a:t>1.Tam Mükellefiyette;</a:t>
            </a:r>
          </a:p>
          <a:p>
            <a:pPr defTabSz="387350">
              <a:lnSpc>
                <a:spcPct val="90000"/>
              </a:lnSpc>
              <a:spcBef>
                <a:spcPct val="50000"/>
              </a:spcBef>
              <a:buSzPct val="85000"/>
            </a:pPr>
            <a:r>
              <a:rPr lang="tr-TR" sz="1600" dirty="0" smtClean="0">
                <a:solidFill>
                  <a:srgbClr val="000000"/>
                </a:solidFill>
              </a:rPr>
              <a:t>	</a:t>
            </a:r>
            <a:r>
              <a:rPr lang="tr-TR" sz="1600" dirty="0" smtClean="0">
                <a:solidFill>
                  <a:srgbClr val="00B0F0"/>
                </a:solidFill>
              </a:rPr>
              <a:t>a) </a:t>
            </a:r>
            <a:r>
              <a:rPr lang="tr-TR" sz="1600" dirty="0" smtClean="0">
                <a:solidFill>
                  <a:srgbClr val="000000"/>
                </a:solidFill>
              </a:rPr>
              <a:t>Gerçek usulde vergilendirilmeyen ziraî kazançlar, bu Kanunun 75 inci maddesinin (15) ve (16) numaralı bendinde yazılı menkul sermaye iratları, kazanç ve iratların istisna hadleri içinde kalan kısmı, </a:t>
            </a:r>
          </a:p>
          <a:p>
            <a:pPr defTabSz="387350">
              <a:lnSpc>
                <a:spcPct val="90000"/>
              </a:lnSpc>
              <a:spcBef>
                <a:spcPct val="50000"/>
              </a:spcBef>
              <a:buSzPct val="85000"/>
            </a:pPr>
            <a:endParaRPr lang="tr-TR" sz="1200" dirty="0" smtClean="0">
              <a:solidFill>
                <a:srgbClr val="000000"/>
              </a:solidFill>
            </a:endParaRPr>
          </a:p>
          <a:p>
            <a:pPr defTabSz="387350">
              <a:lnSpc>
                <a:spcPct val="90000"/>
              </a:lnSpc>
              <a:spcBef>
                <a:spcPct val="50000"/>
              </a:spcBef>
              <a:buSzPct val="85000"/>
            </a:pPr>
            <a:r>
              <a:rPr lang="tr-TR" sz="1600" dirty="0" smtClean="0">
                <a:solidFill>
                  <a:srgbClr val="000000"/>
                </a:solidFill>
              </a:rPr>
              <a:t> </a:t>
            </a:r>
            <a:r>
              <a:rPr lang="tr-TR" sz="1600" dirty="0" smtClean="0">
                <a:solidFill>
                  <a:srgbClr val="00B0F0"/>
                </a:solidFill>
              </a:rPr>
              <a:t>	b) </a:t>
            </a:r>
            <a:r>
              <a:rPr lang="tr-TR" sz="1600" dirty="0" smtClean="0">
                <a:solidFill>
                  <a:srgbClr val="000000"/>
                </a:solidFill>
              </a:rPr>
              <a:t>Tek işverenden alınmış ve tevkif suretiyle vergilendirilmiş ücretler (</a:t>
            </a:r>
            <a:r>
              <a:rPr lang="tr-TR" sz="1600" u="sng" dirty="0" smtClean="0">
                <a:solidFill>
                  <a:srgbClr val="000000"/>
                </a:solidFill>
              </a:rPr>
              <a:t>birden fazla işverenden ücret almakla beraber, birden sonraki işverenden aldıkları ücretlerinin toplamı, 103 üncü maddede yazılı tarifenin ikinci gelir diliminde yer alan tutarı </a:t>
            </a:r>
            <a:r>
              <a:rPr lang="tr-TR" sz="1600" u="sng" dirty="0" smtClean="0">
                <a:solidFill>
                  <a:srgbClr val="00B0F0"/>
                </a:solidFill>
              </a:rPr>
              <a:t>(2013 Yılı için 26.000.-TL) </a:t>
            </a:r>
            <a:r>
              <a:rPr lang="tr-TR" sz="1600" dirty="0" smtClean="0">
                <a:solidFill>
                  <a:srgbClr val="000000"/>
                </a:solidFill>
              </a:rPr>
              <a:t>aşmayan mükelleflerin, tamamı tevkif suretiyle vergilendirilmiş ücretleri dahil), </a:t>
            </a:r>
          </a:p>
          <a:p>
            <a:pPr defTabSz="387350">
              <a:lnSpc>
                <a:spcPct val="90000"/>
              </a:lnSpc>
              <a:spcBef>
                <a:spcPct val="50000"/>
              </a:spcBef>
              <a:buSzPct val="85000"/>
            </a:pPr>
            <a:endParaRPr lang="tr-TR" sz="1600" dirty="0" smtClean="0">
              <a:solidFill>
                <a:srgbClr val="000000"/>
              </a:solidFill>
            </a:endParaRPr>
          </a:p>
          <a:p>
            <a:pPr defTabSz="387350">
              <a:lnSpc>
                <a:spcPct val="90000"/>
              </a:lnSpc>
              <a:spcBef>
                <a:spcPct val="50000"/>
              </a:spcBef>
              <a:buSzPct val="85000"/>
            </a:pPr>
            <a:r>
              <a:rPr lang="tr-TR" sz="1600" dirty="0" smtClean="0">
                <a:solidFill>
                  <a:srgbClr val="000000"/>
                </a:solidFill>
              </a:rPr>
              <a:t> </a:t>
            </a:r>
            <a:r>
              <a:rPr lang="tr-TR" sz="1600" dirty="0" smtClean="0">
                <a:solidFill>
                  <a:srgbClr val="00B0F0"/>
                </a:solidFill>
              </a:rPr>
              <a:t>	c) </a:t>
            </a:r>
            <a:r>
              <a:rPr lang="tr-TR" sz="1600" dirty="0" smtClean="0">
                <a:solidFill>
                  <a:srgbClr val="000000"/>
                </a:solidFill>
              </a:rPr>
              <a:t>Vergiye tâbi gelir toplamının [(a) ve (b) bentlerinde belirtilenler hariç] 103 üncü maddede yazılı tarifenin ikinci gelir diliminde yer alan tutarı </a:t>
            </a:r>
            <a:r>
              <a:rPr lang="tr-TR" sz="1600" dirty="0" smtClean="0">
                <a:solidFill>
                  <a:srgbClr val="00B0F0"/>
                </a:solidFill>
              </a:rPr>
              <a:t>(2013 Yılı için 26.000.-TL)</a:t>
            </a:r>
            <a:r>
              <a:rPr lang="tr-TR" sz="1600" dirty="0" smtClean="0">
                <a:solidFill>
                  <a:srgbClr val="000000"/>
                </a:solidFill>
              </a:rPr>
              <a:t>   aşmaması koşuluyla, Türkiye'de </a:t>
            </a:r>
            <a:r>
              <a:rPr lang="tr-TR" sz="1600" dirty="0" err="1" smtClean="0">
                <a:solidFill>
                  <a:srgbClr val="000000"/>
                </a:solidFill>
              </a:rPr>
              <a:t>tevkifata</a:t>
            </a:r>
            <a:r>
              <a:rPr lang="tr-TR" sz="1600" dirty="0" smtClean="0">
                <a:solidFill>
                  <a:srgbClr val="000000"/>
                </a:solidFill>
              </a:rPr>
              <a:t> tâbi tutulmuş olan; birden fazla işverenden elde edilen ücretler, menkul sermaye iratları ve gayrimenkul sermaye iratları, </a:t>
            </a:r>
          </a:p>
          <a:p>
            <a:pPr defTabSz="387350">
              <a:lnSpc>
                <a:spcPct val="90000"/>
              </a:lnSpc>
              <a:spcBef>
                <a:spcPct val="50000"/>
              </a:spcBef>
              <a:buSzPct val="85000"/>
            </a:pPr>
            <a:endParaRPr lang="tr-TR" sz="1200" dirty="0" smtClean="0">
              <a:solidFill>
                <a:srgbClr val="000000"/>
              </a:solidFill>
            </a:endParaRPr>
          </a:p>
          <a:p>
            <a:pPr defTabSz="387350">
              <a:lnSpc>
                <a:spcPct val="90000"/>
              </a:lnSpc>
              <a:spcBef>
                <a:spcPct val="50000"/>
              </a:spcBef>
              <a:buSzPct val="85000"/>
            </a:pPr>
            <a:r>
              <a:rPr lang="tr-TR" sz="1600" dirty="0" smtClean="0">
                <a:solidFill>
                  <a:srgbClr val="00B0F0"/>
                </a:solidFill>
              </a:rPr>
              <a:t>	d) </a:t>
            </a:r>
            <a:r>
              <a:rPr lang="tr-TR" sz="1600" dirty="0" smtClean="0">
                <a:solidFill>
                  <a:srgbClr val="000000"/>
                </a:solidFill>
              </a:rPr>
              <a:t>Bir takvim yılı içinde elde edilen ve toplamı </a:t>
            </a:r>
            <a:r>
              <a:rPr lang="tr-TR" sz="1600" dirty="0" smtClean="0">
                <a:solidFill>
                  <a:srgbClr val="00B0F0"/>
                </a:solidFill>
              </a:rPr>
              <a:t>1.390.-TL’yi </a:t>
            </a:r>
            <a:r>
              <a:rPr lang="tr-TR" sz="1600" dirty="0" smtClean="0">
                <a:solidFill>
                  <a:srgbClr val="000000"/>
                </a:solidFill>
              </a:rPr>
              <a:t>aşmayan, </a:t>
            </a:r>
            <a:r>
              <a:rPr lang="tr-TR" sz="1600" dirty="0" err="1" smtClean="0">
                <a:solidFill>
                  <a:srgbClr val="000000"/>
                </a:solidFill>
              </a:rPr>
              <a:t>tevkifata</a:t>
            </a:r>
            <a:r>
              <a:rPr lang="tr-TR" sz="1600" dirty="0" smtClean="0">
                <a:solidFill>
                  <a:srgbClr val="000000"/>
                </a:solidFill>
              </a:rPr>
              <a:t> ve istisna uygulamasına konu olmayan menkul ve gayrimenkul sermaye iratları.</a:t>
            </a:r>
            <a:endParaRPr lang="tr-TR" sz="1600" dirty="0">
              <a:solidFill>
                <a:srgbClr val="000000"/>
              </a:solidFill>
            </a:endParaRPr>
          </a:p>
        </p:txBody>
      </p:sp>
    </p:spTree>
  </p:cSld>
  <p:clrMapOvr>
    <a:masterClrMapping/>
  </p:clrMapOvr>
  <p:transition>
    <p:cover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4" name="2 Slayt Numarası Yer Tutucusu"/>
          <p:cNvSpPr>
            <a:spLocks noGrp="1"/>
          </p:cNvSpPr>
          <p:nvPr>
            <p:ph type="sldNum" sz="quarter" idx="12"/>
          </p:nvPr>
        </p:nvSpPr>
        <p:spPr>
          <a:xfrm>
            <a:off x="8485188" y="6461125"/>
            <a:ext cx="658812" cy="396875"/>
          </a:xfrm>
        </p:spPr>
        <p:txBody>
          <a:bodyPr/>
          <a:lstStyle/>
          <a:p>
            <a:pPr>
              <a:defRPr/>
            </a:pPr>
            <a:fld id="{E8CA4EAA-441B-4619-9585-2D35DE0AD80D}" type="slidenum">
              <a:rPr lang="tr-TR"/>
              <a:pPr>
                <a:defRPr/>
              </a:pPr>
              <a:t>5</a:t>
            </a:fld>
            <a:endParaRPr lang="tr-TR"/>
          </a:p>
        </p:txBody>
      </p:sp>
      <p:sp>
        <p:nvSpPr>
          <p:cNvPr id="18435" name="Text Box 3"/>
          <p:cNvSpPr txBox="1">
            <a:spLocks noChangeArrowheads="1"/>
          </p:cNvSpPr>
          <p:nvPr/>
        </p:nvSpPr>
        <p:spPr bwMode="auto">
          <a:xfrm>
            <a:off x="1828800" y="152400"/>
            <a:ext cx="7086600" cy="304800"/>
          </a:xfrm>
          <a:prstGeom prst="rect">
            <a:avLst/>
          </a:prstGeom>
          <a:noFill/>
          <a:ln w="9525">
            <a:noFill/>
            <a:miter lim="800000"/>
            <a:headEnd/>
            <a:tailEnd/>
          </a:ln>
        </p:spPr>
        <p:txBody>
          <a:bodyPr>
            <a:spAutoFit/>
          </a:bodyPr>
          <a:lstStyle/>
          <a:p>
            <a:pPr algn="ctr">
              <a:spcBef>
                <a:spcPct val="50000"/>
              </a:spcBef>
            </a:pPr>
            <a:endParaRPr lang="en-US" sz="1400">
              <a:latin typeface="Copperplate Gothic Bold" pitchFamily="34" charset="0"/>
            </a:endParaRPr>
          </a:p>
        </p:txBody>
      </p:sp>
      <p:grpSp>
        <p:nvGrpSpPr>
          <p:cNvPr id="18436" name="Group 7"/>
          <p:cNvGrpSpPr>
            <a:grpSpLocks/>
          </p:cNvGrpSpPr>
          <p:nvPr/>
        </p:nvGrpSpPr>
        <p:grpSpPr bwMode="auto">
          <a:xfrm>
            <a:off x="1219200" y="1295400"/>
            <a:ext cx="7086600" cy="4276725"/>
            <a:chOff x="-3" y="-3"/>
            <a:chExt cx="2995" cy="2694"/>
          </a:xfrm>
        </p:grpSpPr>
        <p:grpSp>
          <p:nvGrpSpPr>
            <p:cNvPr id="18439" name="Group 8"/>
            <p:cNvGrpSpPr>
              <a:grpSpLocks/>
            </p:cNvGrpSpPr>
            <p:nvPr/>
          </p:nvGrpSpPr>
          <p:grpSpPr bwMode="auto">
            <a:xfrm>
              <a:off x="0" y="0"/>
              <a:ext cx="2989" cy="2688"/>
              <a:chOff x="0" y="0"/>
              <a:chExt cx="2989" cy="2688"/>
            </a:xfrm>
          </p:grpSpPr>
          <p:grpSp>
            <p:nvGrpSpPr>
              <p:cNvPr id="18441" name="Group 9"/>
              <p:cNvGrpSpPr>
                <a:grpSpLocks/>
              </p:cNvGrpSpPr>
              <p:nvPr/>
            </p:nvGrpSpPr>
            <p:grpSpPr bwMode="auto">
              <a:xfrm>
                <a:off x="0" y="0"/>
                <a:ext cx="2989" cy="384"/>
                <a:chOff x="0" y="0"/>
                <a:chExt cx="2989" cy="384"/>
              </a:xfrm>
            </p:grpSpPr>
            <p:sp>
              <p:nvSpPr>
                <p:cNvPr id="18460" name="Rectangle 10"/>
                <p:cNvSpPr>
                  <a:spLocks noChangeArrowheads="1"/>
                </p:cNvSpPr>
                <p:nvPr/>
              </p:nvSpPr>
              <p:spPr bwMode="auto">
                <a:xfrm>
                  <a:off x="43" y="0"/>
                  <a:ext cx="2903" cy="384"/>
                </a:xfrm>
                <a:prstGeom prst="rect">
                  <a:avLst/>
                </a:prstGeom>
                <a:noFill/>
                <a:ln w="12700" cap="sq">
                  <a:noFill/>
                  <a:miter lim="800000"/>
                  <a:headEnd type="none" w="sm" len="sm"/>
                  <a:tailEnd type="none" w="sm" len="sm"/>
                </a:ln>
              </p:spPr>
              <p:txBody>
                <a:bodyPr/>
                <a:lstStyle/>
                <a:p>
                  <a:pPr eaLnBrk="0" hangingPunct="0"/>
                  <a:endParaRPr lang="en-US" sz="2000" b="0"/>
                </a:p>
              </p:txBody>
            </p:sp>
            <p:sp>
              <p:nvSpPr>
                <p:cNvPr id="18461" name="Rectangle 11"/>
                <p:cNvSpPr>
                  <a:spLocks noChangeArrowheads="1"/>
                </p:cNvSpPr>
                <p:nvPr/>
              </p:nvSpPr>
              <p:spPr bwMode="auto">
                <a:xfrm>
                  <a:off x="0" y="0"/>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18442" name="Group 12"/>
              <p:cNvGrpSpPr>
                <a:grpSpLocks/>
              </p:cNvGrpSpPr>
              <p:nvPr/>
            </p:nvGrpSpPr>
            <p:grpSpPr bwMode="auto">
              <a:xfrm>
                <a:off x="0" y="384"/>
                <a:ext cx="2989" cy="384"/>
                <a:chOff x="0" y="384"/>
                <a:chExt cx="2989" cy="384"/>
              </a:xfrm>
            </p:grpSpPr>
            <p:sp>
              <p:nvSpPr>
                <p:cNvPr id="18458" name="Rectangle 13"/>
                <p:cNvSpPr>
                  <a:spLocks noChangeArrowheads="1"/>
                </p:cNvSpPr>
                <p:nvPr/>
              </p:nvSpPr>
              <p:spPr bwMode="auto">
                <a:xfrm>
                  <a:off x="43" y="384"/>
                  <a:ext cx="2903" cy="384"/>
                </a:xfrm>
                <a:prstGeom prst="rect">
                  <a:avLst/>
                </a:prstGeom>
                <a:noFill/>
                <a:ln w="12700" cap="sq">
                  <a:noFill/>
                  <a:miter lim="800000"/>
                  <a:headEnd type="none" w="sm" len="sm"/>
                  <a:tailEnd type="none" w="sm" len="sm"/>
                </a:ln>
              </p:spPr>
              <p:txBody>
                <a:bodyPr/>
                <a:lstStyle/>
                <a:p>
                  <a:pPr>
                    <a:tabLst>
                      <a:tab pos="209550" algn="l"/>
                    </a:tabLst>
                  </a:pPr>
                  <a:endParaRPr lang="en-US" sz="2400" b="0"/>
                </a:p>
              </p:txBody>
            </p:sp>
            <p:sp>
              <p:nvSpPr>
                <p:cNvPr id="18459" name="Rectangle 14"/>
                <p:cNvSpPr>
                  <a:spLocks noChangeArrowheads="1"/>
                </p:cNvSpPr>
                <p:nvPr/>
              </p:nvSpPr>
              <p:spPr bwMode="auto">
                <a:xfrm>
                  <a:off x="0" y="384"/>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18443" name="Group 15"/>
              <p:cNvGrpSpPr>
                <a:grpSpLocks/>
              </p:cNvGrpSpPr>
              <p:nvPr/>
            </p:nvGrpSpPr>
            <p:grpSpPr bwMode="auto">
              <a:xfrm>
                <a:off x="0" y="768"/>
                <a:ext cx="2989" cy="384"/>
                <a:chOff x="0" y="768"/>
                <a:chExt cx="2989" cy="384"/>
              </a:xfrm>
            </p:grpSpPr>
            <p:sp>
              <p:nvSpPr>
                <p:cNvPr id="18456" name="Rectangle 16"/>
                <p:cNvSpPr>
                  <a:spLocks noChangeArrowheads="1"/>
                </p:cNvSpPr>
                <p:nvPr/>
              </p:nvSpPr>
              <p:spPr bwMode="auto">
                <a:xfrm>
                  <a:off x="43" y="768"/>
                  <a:ext cx="2903" cy="384"/>
                </a:xfrm>
                <a:prstGeom prst="rect">
                  <a:avLst/>
                </a:prstGeom>
                <a:noFill/>
                <a:ln w="12700" cap="sq">
                  <a:noFill/>
                  <a:miter lim="800000"/>
                  <a:headEnd type="none" w="sm" len="sm"/>
                  <a:tailEnd type="none" w="sm" len="sm"/>
                </a:ln>
              </p:spPr>
              <p:txBody>
                <a:bodyPr/>
                <a:lstStyle/>
                <a:p>
                  <a:pPr marL="292100" indent="-292100" eaLnBrk="0" hangingPunct="0">
                    <a:tabLst>
                      <a:tab pos="292100" algn="l"/>
                      <a:tab pos="298450" algn="l"/>
                    </a:tabLst>
                  </a:pPr>
                  <a:endParaRPr lang="en-US" sz="1600" b="0"/>
                </a:p>
              </p:txBody>
            </p:sp>
            <p:sp>
              <p:nvSpPr>
                <p:cNvPr id="18457" name="Rectangle 17"/>
                <p:cNvSpPr>
                  <a:spLocks noChangeArrowheads="1"/>
                </p:cNvSpPr>
                <p:nvPr/>
              </p:nvSpPr>
              <p:spPr bwMode="auto">
                <a:xfrm>
                  <a:off x="0" y="768"/>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18444" name="Group 18"/>
              <p:cNvGrpSpPr>
                <a:grpSpLocks/>
              </p:cNvGrpSpPr>
              <p:nvPr/>
            </p:nvGrpSpPr>
            <p:grpSpPr bwMode="auto">
              <a:xfrm>
                <a:off x="0" y="1152"/>
                <a:ext cx="2989" cy="384"/>
                <a:chOff x="0" y="1152"/>
                <a:chExt cx="2989" cy="384"/>
              </a:xfrm>
            </p:grpSpPr>
            <p:sp>
              <p:nvSpPr>
                <p:cNvPr id="18454" name="Rectangle 19"/>
                <p:cNvSpPr>
                  <a:spLocks noChangeArrowheads="1"/>
                </p:cNvSpPr>
                <p:nvPr/>
              </p:nvSpPr>
              <p:spPr bwMode="auto">
                <a:xfrm>
                  <a:off x="43" y="1152"/>
                  <a:ext cx="2903" cy="384"/>
                </a:xfrm>
                <a:prstGeom prst="rect">
                  <a:avLst/>
                </a:prstGeom>
                <a:noFill/>
                <a:ln w="12700" cap="sq">
                  <a:noFill/>
                  <a:miter lim="800000"/>
                  <a:headEnd type="none" w="sm" len="sm"/>
                  <a:tailEnd type="none" w="sm" len="sm"/>
                </a:ln>
              </p:spPr>
              <p:txBody>
                <a:bodyPr/>
                <a:lstStyle/>
                <a:p>
                  <a:pPr eaLnBrk="0" hangingPunct="0">
                    <a:tabLst>
                      <a:tab pos="298450" algn="l"/>
                    </a:tabLst>
                  </a:pPr>
                  <a:endParaRPr lang="en-US" sz="1600" b="0"/>
                </a:p>
              </p:txBody>
            </p:sp>
            <p:sp>
              <p:nvSpPr>
                <p:cNvPr id="18455" name="Rectangle 20"/>
                <p:cNvSpPr>
                  <a:spLocks noChangeArrowheads="1"/>
                </p:cNvSpPr>
                <p:nvPr/>
              </p:nvSpPr>
              <p:spPr bwMode="auto">
                <a:xfrm>
                  <a:off x="0" y="1152"/>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18445" name="Group 21"/>
              <p:cNvGrpSpPr>
                <a:grpSpLocks/>
              </p:cNvGrpSpPr>
              <p:nvPr/>
            </p:nvGrpSpPr>
            <p:grpSpPr bwMode="auto">
              <a:xfrm>
                <a:off x="0" y="1536"/>
                <a:ext cx="2989" cy="384"/>
                <a:chOff x="0" y="1536"/>
                <a:chExt cx="2989" cy="384"/>
              </a:xfrm>
            </p:grpSpPr>
            <p:sp>
              <p:nvSpPr>
                <p:cNvPr id="18452" name="Rectangle 22"/>
                <p:cNvSpPr>
                  <a:spLocks noChangeArrowheads="1"/>
                </p:cNvSpPr>
                <p:nvPr/>
              </p:nvSpPr>
              <p:spPr bwMode="auto">
                <a:xfrm>
                  <a:off x="43" y="1536"/>
                  <a:ext cx="2903" cy="384"/>
                </a:xfrm>
                <a:prstGeom prst="rect">
                  <a:avLst/>
                </a:prstGeom>
                <a:noFill/>
                <a:ln w="12700" cap="sq">
                  <a:noFill/>
                  <a:miter lim="800000"/>
                  <a:headEnd type="none" w="sm" len="sm"/>
                  <a:tailEnd type="none" w="sm" len="sm"/>
                </a:ln>
              </p:spPr>
              <p:txBody>
                <a:bodyPr/>
                <a:lstStyle/>
                <a:p>
                  <a:pPr algn="l">
                    <a:tabLst>
                      <a:tab pos="298450" algn="l"/>
                    </a:tabLst>
                  </a:pPr>
                  <a:r>
                    <a:rPr lang="tr-TR" sz="1600"/>
                    <a:t>	</a:t>
                  </a:r>
                  <a:endParaRPr lang="tr-TR" sz="1600" b="0"/>
                </a:p>
              </p:txBody>
            </p:sp>
            <p:sp>
              <p:nvSpPr>
                <p:cNvPr id="18453" name="Rectangle 23"/>
                <p:cNvSpPr>
                  <a:spLocks noChangeArrowheads="1"/>
                </p:cNvSpPr>
                <p:nvPr/>
              </p:nvSpPr>
              <p:spPr bwMode="auto">
                <a:xfrm>
                  <a:off x="0" y="1536"/>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18446" name="Group 24"/>
              <p:cNvGrpSpPr>
                <a:grpSpLocks/>
              </p:cNvGrpSpPr>
              <p:nvPr/>
            </p:nvGrpSpPr>
            <p:grpSpPr bwMode="auto">
              <a:xfrm>
                <a:off x="0" y="1920"/>
                <a:ext cx="2989" cy="384"/>
                <a:chOff x="0" y="1920"/>
                <a:chExt cx="2989" cy="384"/>
              </a:xfrm>
            </p:grpSpPr>
            <p:sp>
              <p:nvSpPr>
                <p:cNvPr id="18450" name="Rectangle 25"/>
                <p:cNvSpPr>
                  <a:spLocks noChangeArrowheads="1"/>
                </p:cNvSpPr>
                <p:nvPr/>
              </p:nvSpPr>
              <p:spPr bwMode="auto">
                <a:xfrm>
                  <a:off x="43" y="1920"/>
                  <a:ext cx="2903" cy="384"/>
                </a:xfrm>
                <a:prstGeom prst="rect">
                  <a:avLst/>
                </a:prstGeom>
                <a:noFill/>
                <a:ln w="12700" cap="sq">
                  <a:noFill/>
                  <a:miter lim="800000"/>
                  <a:headEnd type="none" w="sm" len="sm"/>
                  <a:tailEnd type="none" w="sm" len="sm"/>
                </a:ln>
              </p:spPr>
              <p:txBody>
                <a:bodyPr/>
                <a:lstStyle/>
                <a:p>
                  <a:pPr eaLnBrk="0" hangingPunct="0">
                    <a:tabLst>
                      <a:tab pos="298450" algn="l"/>
                    </a:tabLst>
                  </a:pPr>
                  <a:endParaRPr lang="en-US" sz="2400" b="0"/>
                </a:p>
              </p:txBody>
            </p:sp>
            <p:sp>
              <p:nvSpPr>
                <p:cNvPr id="18451" name="Rectangle 26"/>
                <p:cNvSpPr>
                  <a:spLocks noChangeArrowheads="1"/>
                </p:cNvSpPr>
                <p:nvPr/>
              </p:nvSpPr>
              <p:spPr bwMode="auto">
                <a:xfrm>
                  <a:off x="0" y="1920"/>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18447" name="Group 27"/>
              <p:cNvGrpSpPr>
                <a:grpSpLocks/>
              </p:cNvGrpSpPr>
              <p:nvPr/>
            </p:nvGrpSpPr>
            <p:grpSpPr bwMode="auto">
              <a:xfrm>
                <a:off x="0" y="2304"/>
                <a:ext cx="2989" cy="384"/>
                <a:chOff x="0" y="2304"/>
                <a:chExt cx="2989" cy="384"/>
              </a:xfrm>
            </p:grpSpPr>
            <p:sp>
              <p:nvSpPr>
                <p:cNvPr id="18448" name="Rectangle 28"/>
                <p:cNvSpPr>
                  <a:spLocks noChangeArrowheads="1"/>
                </p:cNvSpPr>
                <p:nvPr/>
              </p:nvSpPr>
              <p:spPr bwMode="auto">
                <a:xfrm>
                  <a:off x="43" y="2304"/>
                  <a:ext cx="2903" cy="384"/>
                </a:xfrm>
                <a:prstGeom prst="rect">
                  <a:avLst/>
                </a:prstGeom>
                <a:noFill/>
                <a:ln w="12700" cap="sq">
                  <a:noFill/>
                  <a:miter lim="800000"/>
                  <a:headEnd type="none" w="sm" len="sm"/>
                  <a:tailEnd type="none" w="sm" len="sm"/>
                </a:ln>
              </p:spPr>
              <p:txBody>
                <a:bodyPr/>
                <a:lstStyle/>
                <a:p>
                  <a:pPr>
                    <a:tabLst>
                      <a:tab pos="298450" algn="l"/>
                    </a:tabLst>
                  </a:pPr>
                  <a:endParaRPr lang="tr-TR" sz="1600" b="0">
                    <a:latin typeface="Times New Roman" pitchFamily="18" charset="0"/>
                    <a:cs typeface="Times New Roman" pitchFamily="18" charset="0"/>
                  </a:endParaRPr>
                </a:p>
                <a:p>
                  <a:pPr eaLnBrk="0" hangingPunct="0">
                    <a:tabLst>
                      <a:tab pos="298450" algn="l"/>
                    </a:tabLst>
                  </a:pPr>
                  <a:endParaRPr lang="tr-TR" sz="1600" b="0"/>
                </a:p>
              </p:txBody>
            </p:sp>
            <p:sp>
              <p:nvSpPr>
                <p:cNvPr id="18449" name="Rectangle 29"/>
                <p:cNvSpPr>
                  <a:spLocks noChangeArrowheads="1"/>
                </p:cNvSpPr>
                <p:nvPr/>
              </p:nvSpPr>
              <p:spPr bwMode="auto">
                <a:xfrm>
                  <a:off x="0" y="2304"/>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sp>
          <p:nvSpPr>
            <p:cNvPr id="18440" name="Rectangle 30"/>
            <p:cNvSpPr>
              <a:spLocks noChangeArrowheads="1"/>
            </p:cNvSpPr>
            <p:nvPr/>
          </p:nvSpPr>
          <p:spPr bwMode="auto">
            <a:xfrm>
              <a:off x="-3" y="-3"/>
              <a:ext cx="2995" cy="2694"/>
            </a:xfrm>
            <a:prstGeom prst="rect">
              <a:avLst/>
            </a:prstGeom>
            <a:noFill/>
            <a:ln w="9525" cap="sq">
              <a:noFill/>
              <a:miter lim="800000"/>
              <a:headEnd type="none" w="sm" len="sm"/>
              <a:tailEnd type="none" w="sm" len="sm"/>
            </a:ln>
          </p:spPr>
          <p:txBody>
            <a:bodyPr wrap="none">
              <a:spAutoFit/>
            </a:bodyPr>
            <a:lstStyle/>
            <a:p>
              <a:endParaRPr lang="tr-TR"/>
            </a:p>
          </p:txBody>
        </p:sp>
      </p:grpSp>
      <p:sp>
        <p:nvSpPr>
          <p:cNvPr id="18437" name="Text Box 31"/>
          <p:cNvSpPr txBox="1">
            <a:spLocks noChangeArrowheads="1"/>
          </p:cNvSpPr>
          <p:nvPr/>
        </p:nvSpPr>
        <p:spPr bwMode="auto">
          <a:xfrm>
            <a:off x="685800" y="182563"/>
            <a:ext cx="1295400" cy="304800"/>
          </a:xfrm>
          <a:prstGeom prst="rect">
            <a:avLst/>
          </a:prstGeom>
          <a:noFill/>
          <a:ln w="9525">
            <a:noFill/>
            <a:miter lim="800000"/>
            <a:headEnd/>
            <a:tailEnd/>
          </a:ln>
        </p:spPr>
        <p:txBody>
          <a:bodyPr>
            <a:spAutoFit/>
          </a:bodyPr>
          <a:lstStyle/>
          <a:p>
            <a:pPr algn="l">
              <a:spcBef>
                <a:spcPct val="50000"/>
              </a:spcBef>
            </a:pPr>
            <a:endParaRPr lang="en-US" sz="1400" b="0">
              <a:latin typeface="Arial Black" pitchFamily="34" charset="0"/>
            </a:endParaRPr>
          </a:p>
        </p:txBody>
      </p:sp>
      <p:sp>
        <p:nvSpPr>
          <p:cNvPr id="18438" name="Rectangle 32"/>
          <p:cNvSpPr>
            <a:spLocks noChangeArrowheads="1"/>
          </p:cNvSpPr>
          <p:nvPr/>
        </p:nvSpPr>
        <p:spPr bwMode="auto">
          <a:xfrm>
            <a:off x="107950" y="476250"/>
            <a:ext cx="8856663" cy="6167842"/>
          </a:xfrm>
          <a:prstGeom prst="rect">
            <a:avLst/>
          </a:prstGeom>
          <a:noFill/>
          <a:ln w="9525">
            <a:noFill/>
            <a:miter lim="800000"/>
            <a:headEnd/>
            <a:tailEnd/>
          </a:ln>
        </p:spPr>
        <p:txBody>
          <a:bodyPr>
            <a:spAutoFit/>
          </a:bodyPr>
          <a:lstStyle/>
          <a:p>
            <a:pPr>
              <a:lnSpc>
                <a:spcPct val="90000"/>
              </a:lnSpc>
              <a:spcBef>
                <a:spcPct val="50000"/>
              </a:spcBef>
              <a:buFont typeface="Wingdings" pitchFamily="2" charset="2"/>
              <a:buChar char="Ø"/>
              <a:tabLst>
                <a:tab pos="669925" algn="l"/>
              </a:tabLst>
            </a:pPr>
            <a:endParaRPr lang="tr-TR" dirty="0" smtClean="0">
              <a:solidFill>
                <a:srgbClr val="CC3300"/>
              </a:solidFill>
            </a:endParaRPr>
          </a:p>
          <a:p>
            <a:pPr>
              <a:lnSpc>
                <a:spcPct val="90000"/>
              </a:lnSpc>
              <a:spcBef>
                <a:spcPct val="50000"/>
              </a:spcBef>
              <a:tabLst>
                <a:tab pos="669925" algn="l"/>
              </a:tabLst>
            </a:pPr>
            <a:r>
              <a:rPr lang="tr-TR" dirty="0" smtClean="0">
                <a:solidFill>
                  <a:srgbClr val="000000"/>
                </a:solidFill>
                <a:cs typeface="Arial" pitchFamily="34" charset="0"/>
              </a:rPr>
              <a:t>2.Dar Mükellefiyette;</a:t>
            </a:r>
          </a:p>
          <a:p>
            <a:pPr>
              <a:lnSpc>
                <a:spcPct val="90000"/>
              </a:lnSpc>
              <a:spcBef>
                <a:spcPct val="50000"/>
              </a:spcBef>
              <a:tabLst>
                <a:tab pos="669925" algn="l"/>
              </a:tabLst>
            </a:pPr>
            <a:r>
              <a:rPr lang="tr-TR" dirty="0" smtClean="0">
                <a:solidFill>
                  <a:srgbClr val="000000"/>
                </a:solidFill>
                <a:cs typeface="Arial" pitchFamily="34" charset="0"/>
              </a:rPr>
              <a:t>Tamamı Türkiye’de tevkif suretiyle vergilendirilmiş olan; ücretler, serbest meslek kazançları,menkul ve gayrimenkul sermaye iratları ile diğer kazanç ve iratlar.  </a:t>
            </a:r>
          </a:p>
          <a:p>
            <a:pPr>
              <a:lnSpc>
                <a:spcPct val="90000"/>
              </a:lnSpc>
              <a:spcBef>
                <a:spcPct val="50000"/>
              </a:spcBef>
              <a:buFont typeface="Wingdings" pitchFamily="2" charset="2"/>
              <a:buChar char="Ø"/>
              <a:tabLst>
                <a:tab pos="669925" algn="l"/>
              </a:tabLst>
            </a:pPr>
            <a:r>
              <a:rPr lang="tr-TR" dirty="0" smtClean="0">
                <a:solidFill>
                  <a:srgbClr val="00B0F0"/>
                </a:solidFill>
              </a:rPr>
              <a:t>TOPLAMA </a:t>
            </a:r>
            <a:r>
              <a:rPr lang="tr-TR" dirty="0">
                <a:solidFill>
                  <a:srgbClr val="00B0F0"/>
                </a:solidFill>
              </a:rPr>
              <a:t>YAPILMAYAN HALLER</a:t>
            </a:r>
          </a:p>
          <a:p>
            <a:pPr>
              <a:lnSpc>
                <a:spcPct val="90000"/>
              </a:lnSpc>
              <a:spcBef>
                <a:spcPct val="50000"/>
              </a:spcBef>
              <a:tabLst>
                <a:tab pos="669925" algn="l"/>
              </a:tabLst>
            </a:pPr>
            <a:endParaRPr lang="tr-TR" sz="1200" dirty="0">
              <a:solidFill>
                <a:srgbClr val="000000"/>
              </a:solidFill>
            </a:endParaRPr>
          </a:p>
          <a:p>
            <a:pPr>
              <a:lnSpc>
                <a:spcPct val="90000"/>
              </a:lnSpc>
              <a:spcBef>
                <a:spcPct val="50000"/>
              </a:spcBef>
              <a:buFont typeface="Wingdings" pitchFamily="2" charset="2"/>
              <a:buChar char="Ø"/>
              <a:tabLst>
                <a:tab pos="669925" algn="l"/>
              </a:tabLst>
            </a:pPr>
            <a:r>
              <a:rPr lang="tr-TR" dirty="0">
                <a:solidFill>
                  <a:srgbClr val="000000"/>
                </a:solidFill>
                <a:cs typeface="Arial" pitchFamily="34" charset="0"/>
              </a:rPr>
              <a:t> Gerçek usulde vergilendirilmeyen zirai kazançlar, tek işverenden alınmış ve tevkif suretiyle vergilendirilmiş ücretler, 75 inci maddenin 15 ve 16 numaralı bentlerinde yazılı menkul sermaye iratları, kazanç ve iratların istisna hadleri içinde kalan kısmı, tutarı ne olursa olsun beyan edilmeyecek gelirler olarak belirlenmiştir.</a:t>
            </a:r>
            <a:endParaRPr lang="tr-TR" dirty="0">
              <a:solidFill>
                <a:srgbClr val="000000"/>
              </a:solidFill>
              <a:cs typeface="Times New Roman" pitchFamily="18" charset="0"/>
            </a:endParaRPr>
          </a:p>
          <a:p>
            <a:pPr>
              <a:lnSpc>
                <a:spcPct val="90000"/>
              </a:lnSpc>
              <a:spcBef>
                <a:spcPct val="50000"/>
              </a:spcBef>
              <a:buFont typeface="Wingdings" pitchFamily="2" charset="2"/>
              <a:buChar char="Ø"/>
              <a:tabLst>
                <a:tab pos="669925" algn="l"/>
              </a:tabLst>
            </a:pPr>
            <a:r>
              <a:rPr lang="tr-TR" dirty="0">
                <a:solidFill>
                  <a:srgbClr val="000000"/>
                </a:solidFill>
                <a:cs typeface="Arial" pitchFamily="34" charset="0"/>
              </a:rPr>
              <a:t> Stopaja ve </a:t>
            </a:r>
            <a:r>
              <a:rPr lang="tr-TR" dirty="0">
                <a:solidFill>
                  <a:srgbClr val="000000"/>
                </a:solidFill>
              </a:rPr>
              <a:t>istisnaya</a:t>
            </a:r>
            <a:r>
              <a:rPr lang="tr-TR" dirty="0">
                <a:solidFill>
                  <a:srgbClr val="000000"/>
                </a:solidFill>
                <a:cs typeface="Arial" pitchFamily="34" charset="0"/>
              </a:rPr>
              <a:t> tabi olmayan menkul ve gayrimenkul sermaye iratlarının beyanı, bunların toplam tutarının </a:t>
            </a:r>
            <a:r>
              <a:rPr lang="tr-TR" dirty="0" smtClean="0">
                <a:solidFill>
                  <a:srgbClr val="000000"/>
                </a:solidFill>
              </a:rPr>
              <a:t>1.390</a:t>
            </a:r>
            <a:r>
              <a:rPr lang="tr-TR" dirty="0">
                <a:solidFill>
                  <a:srgbClr val="000000"/>
                </a:solidFill>
              </a:rPr>
              <a:t>.-TL’yi</a:t>
            </a:r>
            <a:r>
              <a:rPr lang="tr-TR" dirty="0">
                <a:solidFill>
                  <a:srgbClr val="000000"/>
                </a:solidFill>
                <a:cs typeface="Arial" pitchFamily="34" charset="0"/>
              </a:rPr>
              <a:t> geçmesi durumunda söz konusu olacaktır. </a:t>
            </a:r>
            <a:r>
              <a:rPr lang="tr-TR" dirty="0">
                <a:solidFill>
                  <a:srgbClr val="00B0F0"/>
                </a:solidFill>
                <a:cs typeface="Arial" pitchFamily="34" charset="0"/>
              </a:rPr>
              <a:t>Bu düzenlemeyle, çok küçük gelirler için beyanname verilmesi zorunluluğu kaldırılmakta, mükellef ve vergi dairesi gereksiz ve verimsiz işlerden kurtarılmıştır.  </a:t>
            </a:r>
            <a:endParaRPr lang="tr-TR" dirty="0">
              <a:solidFill>
                <a:srgbClr val="00B0F0"/>
              </a:solidFill>
              <a:cs typeface="Times New Roman" pitchFamily="18" charset="0"/>
            </a:endParaRPr>
          </a:p>
          <a:p>
            <a:pPr>
              <a:lnSpc>
                <a:spcPct val="90000"/>
              </a:lnSpc>
              <a:spcBef>
                <a:spcPct val="50000"/>
              </a:spcBef>
              <a:buFont typeface="Wingdings" pitchFamily="2" charset="2"/>
              <a:buChar char="Ø"/>
              <a:tabLst>
                <a:tab pos="669925" algn="l"/>
              </a:tabLst>
            </a:pPr>
            <a:r>
              <a:rPr lang="tr-TR" dirty="0">
                <a:solidFill>
                  <a:srgbClr val="000000"/>
                </a:solidFill>
                <a:cs typeface="Arial" pitchFamily="34" charset="0"/>
              </a:rPr>
              <a:t> Ticari, zirai ve mesleki kazançlarını yıllık beyanname ile bildirmek zorunda olan tam mükellefler ile yıllık beyanname veren dar mükellefler de sadece yıllık beyanname verme yükümlülüğü getirilen kazanç ve iratlarını beyannamelerine dahil edeceklerdir.</a:t>
            </a:r>
            <a:endParaRPr lang="tr-TR" dirty="0">
              <a:solidFill>
                <a:srgbClr val="000000"/>
              </a:solidFill>
            </a:endParaRPr>
          </a:p>
        </p:txBody>
      </p:sp>
    </p:spTree>
  </p:cSld>
  <p:clrMapOvr>
    <a:masterClrMapping/>
  </p:clrMapOvr>
  <p:transition>
    <p:cover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2 Slayt Numarası Yer Tutucusu"/>
          <p:cNvSpPr>
            <a:spLocks noGrp="1"/>
          </p:cNvSpPr>
          <p:nvPr>
            <p:ph type="sldNum" sz="quarter" idx="12"/>
          </p:nvPr>
        </p:nvSpPr>
        <p:spPr/>
        <p:txBody>
          <a:bodyPr/>
          <a:lstStyle/>
          <a:p>
            <a:pPr>
              <a:defRPr/>
            </a:pPr>
            <a:fld id="{B82B3C04-B0FB-48D3-B2A5-1F3ACBBDEC0C}" type="slidenum">
              <a:rPr lang="tr-TR"/>
              <a:pPr>
                <a:defRPr/>
              </a:pPr>
              <a:t>6</a:t>
            </a:fld>
            <a:endParaRPr lang="tr-TR"/>
          </a:p>
        </p:txBody>
      </p:sp>
      <p:grpSp>
        <p:nvGrpSpPr>
          <p:cNvPr id="19459" name="Group 7"/>
          <p:cNvGrpSpPr>
            <a:grpSpLocks/>
          </p:cNvGrpSpPr>
          <p:nvPr/>
        </p:nvGrpSpPr>
        <p:grpSpPr bwMode="auto">
          <a:xfrm>
            <a:off x="609600" y="2581275"/>
            <a:ext cx="7086600" cy="4276725"/>
            <a:chOff x="-3" y="-3"/>
            <a:chExt cx="2995" cy="2694"/>
          </a:xfrm>
        </p:grpSpPr>
        <p:grpSp>
          <p:nvGrpSpPr>
            <p:cNvPr id="19462" name="Group 8"/>
            <p:cNvGrpSpPr>
              <a:grpSpLocks/>
            </p:cNvGrpSpPr>
            <p:nvPr/>
          </p:nvGrpSpPr>
          <p:grpSpPr bwMode="auto">
            <a:xfrm>
              <a:off x="0" y="0"/>
              <a:ext cx="2989" cy="2688"/>
              <a:chOff x="0" y="0"/>
              <a:chExt cx="2989" cy="2688"/>
            </a:xfrm>
          </p:grpSpPr>
          <p:grpSp>
            <p:nvGrpSpPr>
              <p:cNvPr id="19464" name="Group 9"/>
              <p:cNvGrpSpPr>
                <a:grpSpLocks/>
              </p:cNvGrpSpPr>
              <p:nvPr/>
            </p:nvGrpSpPr>
            <p:grpSpPr bwMode="auto">
              <a:xfrm>
                <a:off x="0" y="0"/>
                <a:ext cx="2989" cy="384"/>
                <a:chOff x="0" y="0"/>
                <a:chExt cx="2989" cy="384"/>
              </a:xfrm>
            </p:grpSpPr>
            <p:sp>
              <p:nvSpPr>
                <p:cNvPr id="19483" name="Rectangle 10"/>
                <p:cNvSpPr>
                  <a:spLocks noChangeArrowheads="1"/>
                </p:cNvSpPr>
                <p:nvPr/>
              </p:nvSpPr>
              <p:spPr bwMode="auto">
                <a:xfrm>
                  <a:off x="43" y="0"/>
                  <a:ext cx="2903" cy="384"/>
                </a:xfrm>
                <a:prstGeom prst="rect">
                  <a:avLst/>
                </a:prstGeom>
                <a:noFill/>
                <a:ln w="12700" cap="sq">
                  <a:noFill/>
                  <a:miter lim="800000"/>
                  <a:headEnd type="none" w="sm" len="sm"/>
                  <a:tailEnd type="none" w="sm" len="sm"/>
                </a:ln>
              </p:spPr>
              <p:txBody>
                <a:bodyPr/>
                <a:lstStyle/>
                <a:p>
                  <a:pPr eaLnBrk="0" hangingPunct="0"/>
                  <a:endParaRPr lang="en-US" sz="2000" b="0"/>
                </a:p>
              </p:txBody>
            </p:sp>
            <p:sp>
              <p:nvSpPr>
                <p:cNvPr id="19484" name="Rectangle 11"/>
                <p:cNvSpPr>
                  <a:spLocks noChangeArrowheads="1"/>
                </p:cNvSpPr>
                <p:nvPr/>
              </p:nvSpPr>
              <p:spPr bwMode="auto">
                <a:xfrm>
                  <a:off x="0" y="0"/>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19465" name="Group 12"/>
              <p:cNvGrpSpPr>
                <a:grpSpLocks/>
              </p:cNvGrpSpPr>
              <p:nvPr/>
            </p:nvGrpSpPr>
            <p:grpSpPr bwMode="auto">
              <a:xfrm>
                <a:off x="0" y="384"/>
                <a:ext cx="2989" cy="384"/>
                <a:chOff x="0" y="384"/>
                <a:chExt cx="2989" cy="384"/>
              </a:xfrm>
            </p:grpSpPr>
            <p:sp>
              <p:nvSpPr>
                <p:cNvPr id="19481" name="Rectangle 13"/>
                <p:cNvSpPr>
                  <a:spLocks noChangeArrowheads="1"/>
                </p:cNvSpPr>
                <p:nvPr/>
              </p:nvSpPr>
              <p:spPr bwMode="auto">
                <a:xfrm>
                  <a:off x="43" y="384"/>
                  <a:ext cx="2903" cy="384"/>
                </a:xfrm>
                <a:prstGeom prst="rect">
                  <a:avLst/>
                </a:prstGeom>
                <a:noFill/>
                <a:ln w="12700" cap="sq">
                  <a:noFill/>
                  <a:miter lim="800000"/>
                  <a:headEnd type="none" w="sm" len="sm"/>
                  <a:tailEnd type="none" w="sm" len="sm"/>
                </a:ln>
              </p:spPr>
              <p:txBody>
                <a:bodyPr/>
                <a:lstStyle/>
                <a:p>
                  <a:pPr>
                    <a:tabLst>
                      <a:tab pos="209550" algn="l"/>
                    </a:tabLst>
                  </a:pPr>
                  <a:endParaRPr lang="en-US" sz="2400" b="0"/>
                </a:p>
              </p:txBody>
            </p:sp>
            <p:sp>
              <p:nvSpPr>
                <p:cNvPr id="19482" name="Rectangle 14"/>
                <p:cNvSpPr>
                  <a:spLocks noChangeArrowheads="1"/>
                </p:cNvSpPr>
                <p:nvPr/>
              </p:nvSpPr>
              <p:spPr bwMode="auto">
                <a:xfrm>
                  <a:off x="0" y="384"/>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19466" name="Group 15"/>
              <p:cNvGrpSpPr>
                <a:grpSpLocks/>
              </p:cNvGrpSpPr>
              <p:nvPr/>
            </p:nvGrpSpPr>
            <p:grpSpPr bwMode="auto">
              <a:xfrm>
                <a:off x="0" y="768"/>
                <a:ext cx="2989" cy="384"/>
                <a:chOff x="0" y="768"/>
                <a:chExt cx="2989" cy="384"/>
              </a:xfrm>
            </p:grpSpPr>
            <p:sp>
              <p:nvSpPr>
                <p:cNvPr id="19479" name="Rectangle 16"/>
                <p:cNvSpPr>
                  <a:spLocks noChangeArrowheads="1"/>
                </p:cNvSpPr>
                <p:nvPr/>
              </p:nvSpPr>
              <p:spPr bwMode="auto">
                <a:xfrm>
                  <a:off x="43" y="768"/>
                  <a:ext cx="2903" cy="384"/>
                </a:xfrm>
                <a:prstGeom prst="rect">
                  <a:avLst/>
                </a:prstGeom>
                <a:noFill/>
                <a:ln w="12700" cap="sq">
                  <a:noFill/>
                  <a:miter lim="800000"/>
                  <a:headEnd type="none" w="sm" len="sm"/>
                  <a:tailEnd type="none" w="sm" len="sm"/>
                </a:ln>
              </p:spPr>
              <p:txBody>
                <a:bodyPr/>
                <a:lstStyle/>
                <a:p>
                  <a:pPr marL="292100" indent="-292100" eaLnBrk="0" hangingPunct="0">
                    <a:tabLst>
                      <a:tab pos="292100" algn="l"/>
                      <a:tab pos="298450" algn="l"/>
                    </a:tabLst>
                  </a:pPr>
                  <a:endParaRPr lang="en-US" sz="1600" b="0"/>
                </a:p>
              </p:txBody>
            </p:sp>
            <p:sp>
              <p:nvSpPr>
                <p:cNvPr id="19480" name="Rectangle 17"/>
                <p:cNvSpPr>
                  <a:spLocks noChangeArrowheads="1"/>
                </p:cNvSpPr>
                <p:nvPr/>
              </p:nvSpPr>
              <p:spPr bwMode="auto">
                <a:xfrm>
                  <a:off x="0" y="768"/>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19467" name="Group 18"/>
              <p:cNvGrpSpPr>
                <a:grpSpLocks/>
              </p:cNvGrpSpPr>
              <p:nvPr/>
            </p:nvGrpSpPr>
            <p:grpSpPr bwMode="auto">
              <a:xfrm>
                <a:off x="0" y="1152"/>
                <a:ext cx="2989" cy="384"/>
                <a:chOff x="0" y="1152"/>
                <a:chExt cx="2989" cy="384"/>
              </a:xfrm>
            </p:grpSpPr>
            <p:sp>
              <p:nvSpPr>
                <p:cNvPr id="19477" name="Rectangle 19"/>
                <p:cNvSpPr>
                  <a:spLocks noChangeArrowheads="1"/>
                </p:cNvSpPr>
                <p:nvPr/>
              </p:nvSpPr>
              <p:spPr bwMode="auto">
                <a:xfrm>
                  <a:off x="43" y="1152"/>
                  <a:ext cx="2903" cy="384"/>
                </a:xfrm>
                <a:prstGeom prst="rect">
                  <a:avLst/>
                </a:prstGeom>
                <a:noFill/>
                <a:ln w="12700" cap="sq">
                  <a:noFill/>
                  <a:miter lim="800000"/>
                  <a:headEnd type="none" w="sm" len="sm"/>
                  <a:tailEnd type="none" w="sm" len="sm"/>
                </a:ln>
              </p:spPr>
              <p:txBody>
                <a:bodyPr/>
                <a:lstStyle/>
                <a:p>
                  <a:pPr eaLnBrk="0" hangingPunct="0">
                    <a:tabLst>
                      <a:tab pos="298450" algn="l"/>
                    </a:tabLst>
                  </a:pPr>
                  <a:endParaRPr lang="en-US" sz="1600" b="0"/>
                </a:p>
              </p:txBody>
            </p:sp>
            <p:sp>
              <p:nvSpPr>
                <p:cNvPr id="19478" name="Rectangle 20"/>
                <p:cNvSpPr>
                  <a:spLocks noChangeArrowheads="1"/>
                </p:cNvSpPr>
                <p:nvPr/>
              </p:nvSpPr>
              <p:spPr bwMode="auto">
                <a:xfrm>
                  <a:off x="0" y="1152"/>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19468" name="Group 21"/>
              <p:cNvGrpSpPr>
                <a:grpSpLocks/>
              </p:cNvGrpSpPr>
              <p:nvPr/>
            </p:nvGrpSpPr>
            <p:grpSpPr bwMode="auto">
              <a:xfrm>
                <a:off x="0" y="1536"/>
                <a:ext cx="2989" cy="384"/>
                <a:chOff x="0" y="1536"/>
                <a:chExt cx="2989" cy="384"/>
              </a:xfrm>
            </p:grpSpPr>
            <p:sp>
              <p:nvSpPr>
                <p:cNvPr id="19475" name="Rectangle 22"/>
                <p:cNvSpPr>
                  <a:spLocks noChangeArrowheads="1"/>
                </p:cNvSpPr>
                <p:nvPr/>
              </p:nvSpPr>
              <p:spPr bwMode="auto">
                <a:xfrm>
                  <a:off x="43" y="1536"/>
                  <a:ext cx="2903" cy="384"/>
                </a:xfrm>
                <a:prstGeom prst="rect">
                  <a:avLst/>
                </a:prstGeom>
                <a:noFill/>
                <a:ln w="12700" cap="sq">
                  <a:noFill/>
                  <a:miter lim="800000"/>
                  <a:headEnd type="none" w="sm" len="sm"/>
                  <a:tailEnd type="none" w="sm" len="sm"/>
                </a:ln>
              </p:spPr>
              <p:txBody>
                <a:bodyPr/>
                <a:lstStyle/>
                <a:p>
                  <a:pPr algn="l">
                    <a:tabLst>
                      <a:tab pos="298450" algn="l"/>
                    </a:tabLst>
                  </a:pPr>
                  <a:r>
                    <a:rPr lang="tr-TR" sz="1600"/>
                    <a:t>	</a:t>
                  </a:r>
                  <a:endParaRPr lang="tr-TR" sz="1600" b="0"/>
                </a:p>
              </p:txBody>
            </p:sp>
            <p:sp>
              <p:nvSpPr>
                <p:cNvPr id="19476" name="Rectangle 23"/>
                <p:cNvSpPr>
                  <a:spLocks noChangeArrowheads="1"/>
                </p:cNvSpPr>
                <p:nvPr/>
              </p:nvSpPr>
              <p:spPr bwMode="auto">
                <a:xfrm>
                  <a:off x="0" y="1536"/>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19469" name="Group 24"/>
              <p:cNvGrpSpPr>
                <a:grpSpLocks/>
              </p:cNvGrpSpPr>
              <p:nvPr/>
            </p:nvGrpSpPr>
            <p:grpSpPr bwMode="auto">
              <a:xfrm>
                <a:off x="0" y="1920"/>
                <a:ext cx="2989" cy="384"/>
                <a:chOff x="0" y="1920"/>
                <a:chExt cx="2989" cy="384"/>
              </a:xfrm>
            </p:grpSpPr>
            <p:sp>
              <p:nvSpPr>
                <p:cNvPr id="19473" name="Rectangle 25"/>
                <p:cNvSpPr>
                  <a:spLocks noChangeArrowheads="1"/>
                </p:cNvSpPr>
                <p:nvPr/>
              </p:nvSpPr>
              <p:spPr bwMode="auto">
                <a:xfrm>
                  <a:off x="43" y="1920"/>
                  <a:ext cx="2903" cy="384"/>
                </a:xfrm>
                <a:prstGeom prst="rect">
                  <a:avLst/>
                </a:prstGeom>
                <a:noFill/>
                <a:ln w="12700" cap="sq">
                  <a:noFill/>
                  <a:miter lim="800000"/>
                  <a:headEnd type="none" w="sm" len="sm"/>
                  <a:tailEnd type="none" w="sm" len="sm"/>
                </a:ln>
              </p:spPr>
              <p:txBody>
                <a:bodyPr/>
                <a:lstStyle/>
                <a:p>
                  <a:pPr eaLnBrk="0" hangingPunct="0">
                    <a:tabLst>
                      <a:tab pos="298450" algn="l"/>
                    </a:tabLst>
                  </a:pPr>
                  <a:endParaRPr lang="en-US" sz="2400" b="0"/>
                </a:p>
              </p:txBody>
            </p:sp>
            <p:sp>
              <p:nvSpPr>
                <p:cNvPr id="19474" name="Rectangle 26"/>
                <p:cNvSpPr>
                  <a:spLocks noChangeArrowheads="1"/>
                </p:cNvSpPr>
                <p:nvPr/>
              </p:nvSpPr>
              <p:spPr bwMode="auto">
                <a:xfrm>
                  <a:off x="0" y="1920"/>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nvGrpSpPr>
              <p:cNvPr id="19470" name="Group 27"/>
              <p:cNvGrpSpPr>
                <a:grpSpLocks/>
              </p:cNvGrpSpPr>
              <p:nvPr/>
            </p:nvGrpSpPr>
            <p:grpSpPr bwMode="auto">
              <a:xfrm>
                <a:off x="0" y="2304"/>
                <a:ext cx="2989" cy="384"/>
                <a:chOff x="0" y="2304"/>
                <a:chExt cx="2989" cy="384"/>
              </a:xfrm>
            </p:grpSpPr>
            <p:sp>
              <p:nvSpPr>
                <p:cNvPr id="19471" name="Rectangle 28"/>
                <p:cNvSpPr>
                  <a:spLocks noChangeArrowheads="1"/>
                </p:cNvSpPr>
                <p:nvPr/>
              </p:nvSpPr>
              <p:spPr bwMode="auto">
                <a:xfrm>
                  <a:off x="43" y="2304"/>
                  <a:ext cx="2903" cy="384"/>
                </a:xfrm>
                <a:prstGeom prst="rect">
                  <a:avLst/>
                </a:prstGeom>
                <a:noFill/>
                <a:ln w="12700" cap="sq">
                  <a:noFill/>
                  <a:miter lim="800000"/>
                  <a:headEnd type="none" w="sm" len="sm"/>
                  <a:tailEnd type="none" w="sm" len="sm"/>
                </a:ln>
              </p:spPr>
              <p:txBody>
                <a:bodyPr/>
                <a:lstStyle/>
                <a:p>
                  <a:pPr>
                    <a:tabLst>
                      <a:tab pos="298450" algn="l"/>
                    </a:tabLst>
                  </a:pPr>
                  <a:endParaRPr lang="tr-TR" sz="1600" b="0">
                    <a:latin typeface="Times New Roman" pitchFamily="18" charset="0"/>
                    <a:cs typeface="Times New Roman" pitchFamily="18" charset="0"/>
                  </a:endParaRPr>
                </a:p>
                <a:p>
                  <a:pPr eaLnBrk="0" hangingPunct="0">
                    <a:tabLst>
                      <a:tab pos="298450" algn="l"/>
                    </a:tabLst>
                  </a:pPr>
                  <a:endParaRPr lang="tr-TR" sz="1600" b="0"/>
                </a:p>
              </p:txBody>
            </p:sp>
            <p:sp>
              <p:nvSpPr>
                <p:cNvPr id="19472" name="Rectangle 29"/>
                <p:cNvSpPr>
                  <a:spLocks noChangeArrowheads="1"/>
                </p:cNvSpPr>
                <p:nvPr/>
              </p:nvSpPr>
              <p:spPr bwMode="auto">
                <a:xfrm>
                  <a:off x="0" y="2304"/>
                  <a:ext cx="2989" cy="384"/>
                </a:xfrm>
                <a:prstGeom prst="rect">
                  <a:avLst/>
                </a:prstGeom>
                <a:noFill/>
                <a:ln w="7" cap="sq">
                  <a:noFill/>
                  <a:miter lim="800000"/>
                  <a:headEnd type="none" w="sm" len="sm"/>
                  <a:tailEnd type="none" w="sm" len="sm"/>
                </a:ln>
              </p:spPr>
              <p:txBody>
                <a:bodyPr wrap="none">
                  <a:spAutoFit/>
                </a:bodyPr>
                <a:lstStyle/>
                <a:p>
                  <a:endParaRPr lang="tr-TR"/>
                </a:p>
              </p:txBody>
            </p:sp>
          </p:grpSp>
        </p:grpSp>
        <p:sp>
          <p:nvSpPr>
            <p:cNvPr id="19463" name="Rectangle 30"/>
            <p:cNvSpPr>
              <a:spLocks noChangeArrowheads="1"/>
            </p:cNvSpPr>
            <p:nvPr/>
          </p:nvSpPr>
          <p:spPr bwMode="auto">
            <a:xfrm>
              <a:off x="-3" y="-3"/>
              <a:ext cx="2995" cy="2694"/>
            </a:xfrm>
            <a:prstGeom prst="rect">
              <a:avLst/>
            </a:prstGeom>
            <a:noFill/>
            <a:ln w="9525" cap="sq">
              <a:noFill/>
              <a:miter lim="800000"/>
              <a:headEnd type="none" w="sm" len="sm"/>
              <a:tailEnd type="none" w="sm" len="sm"/>
            </a:ln>
          </p:spPr>
          <p:txBody>
            <a:bodyPr wrap="none">
              <a:spAutoFit/>
            </a:bodyPr>
            <a:lstStyle/>
            <a:p>
              <a:endParaRPr lang="tr-TR"/>
            </a:p>
          </p:txBody>
        </p:sp>
      </p:grpSp>
      <p:sp>
        <p:nvSpPr>
          <p:cNvPr id="19460" name="Text Box 31"/>
          <p:cNvSpPr txBox="1">
            <a:spLocks noChangeArrowheads="1"/>
          </p:cNvSpPr>
          <p:nvPr/>
        </p:nvSpPr>
        <p:spPr bwMode="auto">
          <a:xfrm>
            <a:off x="685800" y="182563"/>
            <a:ext cx="1295400" cy="304800"/>
          </a:xfrm>
          <a:prstGeom prst="rect">
            <a:avLst/>
          </a:prstGeom>
          <a:noFill/>
          <a:ln w="9525">
            <a:noFill/>
            <a:miter lim="800000"/>
            <a:headEnd/>
            <a:tailEnd/>
          </a:ln>
        </p:spPr>
        <p:txBody>
          <a:bodyPr>
            <a:spAutoFit/>
          </a:bodyPr>
          <a:lstStyle/>
          <a:p>
            <a:pPr algn="l">
              <a:spcBef>
                <a:spcPct val="50000"/>
              </a:spcBef>
            </a:pPr>
            <a:endParaRPr lang="en-US" sz="1400" b="0">
              <a:latin typeface="Arial Black" pitchFamily="34" charset="0"/>
            </a:endParaRPr>
          </a:p>
        </p:txBody>
      </p:sp>
      <p:sp>
        <p:nvSpPr>
          <p:cNvPr id="19461" name="Rectangle 32"/>
          <p:cNvSpPr>
            <a:spLocks noChangeArrowheads="1"/>
          </p:cNvSpPr>
          <p:nvPr/>
        </p:nvSpPr>
        <p:spPr bwMode="auto">
          <a:xfrm>
            <a:off x="0" y="549275"/>
            <a:ext cx="9144000" cy="5819775"/>
          </a:xfrm>
          <a:prstGeom prst="rect">
            <a:avLst/>
          </a:prstGeom>
          <a:noFill/>
          <a:ln w="9525">
            <a:noFill/>
            <a:miter lim="800000"/>
            <a:headEnd/>
            <a:tailEnd/>
          </a:ln>
        </p:spPr>
        <p:txBody>
          <a:bodyPr>
            <a:spAutoFit/>
          </a:bodyPr>
          <a:lstStyle/>
          <a:p>
            <a:pPr algn="ctr">
              <a:lnSpc>
                <a:spcPct val="90000"/>
              </a:lnSpc>
              <a:spcBef>
                <a:spcPct val="50000"/>
              </a:spcBef>
              <a:buFont typeface="Wingdings" pitchFamily="2" charset="2"/>
              <a:buNone/>
            </a:pPr>
            <a:r>
              <a:rPr lang="tr-TR" sz="1200" dirty="0">
                <a:solidFill>
                  <a:srgbClr val="000000"/>
                </a:solidFill>
              </a:rPr>
              <a:t>	</a:t>
            </a:r>
            <a:r>
              <a:rPr lang="tr-TR" sz="2000" dirty="0">
                <a:solidFill>
                  <a:srgbClr val="00B0F0"/>
                </a:solidFill>
              </a:rPr>
              <a:t>TOPLAMA YAPILMAYAN </a:t>
            </a:r>
            <a:r>
              <a:rPr lang="tr-TR" sz="2000" dirty="0" smtClean="0">
                <a:solidFill>
                  <a:srgbClr val="00B0F0"/>
                </a:solidFill>
              </a:rPr>
              <a:t>HALLER</a:t>
            </a:r>
            <a:endParaRPr lang="tr-TR" sz="1200" dirty="0">
              <a:solidFill>
                <a:srgbClr val="00B0F0"/>
              </a:solidFill>
            </a:endParaRPr>
          </a:p>
          <a:p>
            <a:pPr>
              <a:lnSpc>
                <a:spcPct val="90000"/>
              </a:lnSpc>
              <a:spcBef>
                <a:spcPct val="50000"/>
              </a:spcBef>
              <a:buFont typeface="Wingdings" pitchFamily="2" charset="2"/>
              <a:buChar char="Ø"/>
            </a:pPr>
            <a:r>
              <a:rPr lang="tr-TR" sz="1600" dirty="0">
                <a:solidFill>
                  <a:srgbClr val="000000"/>
                </a:solidFill>
                <a:cs typeface="Arial" pitchFamily="34" charset="0"/>
              </a:rPr>
              <a:t> Beyana tabi gelirin sadece ücretlerden oluştuğu durumda, toplam ücret tutarı beyan sınırını geçse dahi, birinci işverenden sonraki işverenlerden alınan ücretler toplamının </a:t>
            </a:r>
            <a:r>
              <a:rPr lang="tr-TR" sz="1600" dirty="0" smtClean="0">
                <a:solidFill>
                  <a:srgbClr val="000000"/>
                </a:solidFill>
                <a:cs typeface="Arial" pitchFamily="34" charset="0"/>
              </a:rPr>
              <a:t>2013 </a:t>
            </a:r>
            <a:r>
              <a:rPr lang="tr-TR" sz="1600" dirty="0">
                <a:solidFill>
                  <a:srgbClr val="000000"/>
                </a:solidFill>
                <a:cs typeface="Arial" pitchFamily="34" charset="0"/>
              </a:rPr>
              <a:t>yılı için </a:t>
            </a:r>
            <a:r>
              <a:rPr lang="tr-TR" sz="1600" dirty="0" smtClean="0">
                <a:solidFill>
                  <a:srgbClr val="000000"/>
                </a:solidFill>
                <a:cs typeface="Arial" pitchFamily="34" charset="0"/>
              </a:rPr>
              <a:t>26.000</a:t>
            </a:r>
            <a:r>
              <a:rPr lang="tr-TR" sz="1600" dirty="0">
                <a:solidFill>
                  <a:srgbClr val="000000"/>
                </a:solidFill>
                <a:cs typeface="Arial" pitchFamily="34" charset="0"/>
              </a:rPr>
              <a:t>.-TL’yi aşmaması halinde beyanname verilmeyecektir. </a:t>
            </a:r>
            <a:endParaRPr lang="tr-TR" sz="1600" dirty="0">
              <a:solidFill>
                <a:srgbClr val="000000"/>
              </a:solidFill>
            </a:endParaRPr>
          </a:p>
          <a:p>
            <a:pPr>
              <a:lnSpc>
                <a:spcPct val="90000"/>
              </a:lnSpc>
              <a:spcBef>
                <a:spcPct val="50000"/>
              </a:spcBef>
              <a:buFont typeface="Wingdings" pitchFamily="2" charset="2"/>
              <a:buNone/>
            </a:pPr>
            <a:endParaRPr lang="tr-TR" sz="1200" b="0" dirty="0">
              <a:solidFill>
                <a:srgbClr val="000000"/>
              </a:solidFill>
            </a:endParaRPr>
          </a:p>
          <a:p>
            <a:pPr>
              <a:lnSpc>
                <a:spcPct val="90000"/>
              </a:lnSpc>
              <a:spcBef>
                <a:spcPct val="50000"/>
              </a:spcBef>
              <a:buFont typeface="Wingdings" pitchFamily="2" charset="2"/>
              <a:buChar char="Ø"/>
            </a:pPr>
            <a:r>
              <a:rPr lang="tr-TR" sz="1600" dirty="0">
                <a:solidFill>
                  <a:srgbClr val="000000"/>
                </a:solidFill>
                <a:cs typeface="Arial" pitchFamily="34" charset="0"/>
              </a:rPr>
              <a:t> Birden fazla işverenden ücret alınması halinde, birinci işverenden alınan ücretin hangisi olacağı mükellefçe serbestçe belirlenebilecektir. </a:t>
            </a:r>
          </a:p>
          <a:p>
            <a:pPr>
              <a:lnSpc>
                <a:spcPct val="90000"/>
              </a:lnSpc>
              <a:spcBef>
                <a:spcPct val="50000"/>
              </a:spcBef>
              <a:buFont typeface="Wingdings" pitchFamily="2" charset="2"/>
              <a:buNone/>
            </a:pPr>
            <a:endParaRPr lang="tr-TR" sz="1200" dirty="0">
              <a:solidFill>
                <a:srgbClr val="000000"/>
              </a:solidFill>
            </a:endParaRPr>
          </a:p>
          <a:p>
            <a:pPr>
              <a:lnSpc>
                <a:spcPct val="90000"/>
              </a:lnSpc>
              <a:spcBef>
                <a:spcPct val="50000"/>
              </a:spcBef>
              <a:buFont typeface="Wingdings" pitchFamily="2" charset="2"/>
              <a:buChar char="Ø"/>
            </a:pPr>
            <a:r>
              <a:rPr lang="tr-TR" sz="1600" dirty="0">
                <a:solidFill>
                  <a:srgbClr val="000000"/>
                </a:solidFill>
                <a:cs typeface="Arial" pitchFamily="34" charset="0"/>
              </a:rPr>
              <a:t> Diğer gelirler nedeniyle beyanname verilmesi halinde ücret gelirlerinin beyan edilip edilmeyeceğinin tespitinde, sadece birden sonraki işverenden elde edilen ücret gelirleri beyan sınırı olan </a:t>
            </a:r>
            <a:r>
              <a:rPr lang="tr-TR" sz="1600" dirty="0" smtClean="0">
                <a:solidFill>
                  <a:srgbClr val="000000"/>
                </a:solidFill>
                <a:cs typeface="Arial" pitchFamily="34" charset="0"/>
              </a:rPr>
              <a:t>26.000</a:t>
            </a:r>
            <a:r>
              <a:rPr lang="tr-TR" sz="1600" dirty="0">
                <a:solidFill>
                  <a:srgbClr val="000000"/>
                </a:solidFill>
                <a:cs typeface="Arial" pitchFamily="34" charset="0"/>
              </a:rPr>
              <a:t>.-TL ile kıyaslanacak olup, beyana tabi diğer gelirlerin tutarının önemi bulunmamaktadır.</a:t>
            </a:r>
          </a:p>
          <a:p>
            <a:pPr>
              <a:lnSpc>
                <a:spcPct val="90000"/>
              </a:lnSpc>
              <a:spcBef>
                <a:spcPct val="50000"/>
              </a:spcBef>
              <a:buFont typeface="Wingdings" pitchFamily="2" charset="2"/>
              <a:buNone/>
            </a:pPr>
            <a:endParaRPr lang="tr-TR" sz="1200" dirty="0">
              <a:solidFill>
                <a:srgbClr val="000000"/>
              </a:solidFill>
            </a:endParaRPr>
          </a:p>
          <a:p>
            <a:pPr>
              <a:lnSpc>
                <a:spcPct val="90000"/>
              </a:lnSpc>
              <a:spcBef>
                <a:spcPct val="50000"/>
              </a:spcBef>
              <a:buFont typeface="Wingdings" pitchFamily="2" charset="2"/>
              <a:buChar char="Ø"/>
            </a:pPr>
            <a:r>
              <a:rPr lang="tr-TR" sz="1600" dirty="0">
                <a:solidFill>
                  <a:srgbClr val="000000"/>
                </a:solidFill>
              </a:rPr>
              <a:t> </a:t>
            </a:r>
            <a:r>
              <a:rPr lang="tr-TR" sz="1600" u="sng" dirty="0">
                <a:solidFill>
                  <a:srgbClr val="000000"/>
                </a:solidFill>
                <a:cs typeface="Arial" pitchFamily="34" charset="0"/>
              </a:rPr>
              <a:t>Maddenin 1/c bendi uygulamasında; tevkif suretiyle vergilendirilmiş bulunan menkul ve gayrimenkul sermaye iratlarının beyan edilip edilmeyeceği ise şu şekilde belirlenecektir</a:t>
            </a:r>
            <a:r>
              <a:rPr lang="tr-TR" sz="1600" u="sng" dirty="0" smtClean="0">
                <a:solidFill>
                  <a:srgbClr val="000000"/>
                </a:solidFill>
                <a:cs typeface="Arial" pitchFamily="34" charset="0"/>
              </a:rPr>
              <a:t>.</a:t>
            </a:r>
            <a:r>
              <a:rPr lang="tr-TR" sz="1600" dirty="0" smtClean="0">
                <a:solidFill>
                  <a:srgbClr val="000000"/>
                </a:solidFill>
                <a:cs typeface="Arial" pitchFamily="34" charset="0"/>
              </a:rPr>
              <a:t> Öncelikle tevkif suretiyle vergilendirilmiş bulunan toplam tutarı 26.000.-</a:t>
            </a:r>
            <a:r>
              <a:rPr lang="tr-TR" sz="1600" dirty="0" err="1" smtClean="0">
                <a:solidFill>
                  <a:srgbClr val="000000"/>
                </a:solidFill>
                <a:cs typeface="Arial" pitchFamily="34" charset="0"/>
              </a:rPr>
              <a:t>TL’nı</a:t>
            </a:r>
            <a:r>
              <a:rPr lang="tr-TR" sz="1600" dirty="0" smtClean="0">
                <a:solidFill>
                  <a:srgbClr val="000000"/>
                </a:solidFill>
                <a:cs typeface="Arial" pitchFamily="34" charset="0"/>
              </a:rPr>
              <a:t> aşmayan  menkul ve gayrimenkul sermaye iratlarının tutarı, beyan edilmesi gereken diğer gelirlerin </a:t>
            </a:r>
            <a:r>
              <a:rPr lang="tr-TR" sz="1600" dirty="0" smtClean="0">
                <a:solidFill>
                  <a:srgbClr val="000000"/>
                </a:solidFill>
              </a:rPr>
              <a:t>        </a:t>
            </a:r>
            <a:r>
              <a:rPr lang="tr-TR" sz="1300" dirty="0" smtClean="0">
                <a:solidFill>
                  <a:srgbClr val="00B0F0"/>
                </a:solidFill>
                <a:cs typeface="Arial" pitchFamily="34" charset="0"/>
              </a:rPr>
              <a:t>( ticari kazanç, </a:t>
            </a:r>
            <a:r>
              <a:rPr lang="tr-TR" sz="1300" dirty="0">
                <a:solidFill>
                  <a:srgbClr val="00B0F0"/>
                </a:solidFill>
                <a:cs typeface="Arial" pitchFamily="34" charset="0"/>
              </a:rPr>
              <a:t>mesleki kazanç, gerçek usulde </a:t>
            </a:r>
            <a:r>
              <a:rPr lang="tr-TR" sz="1300" dirty="0" err="1">
                <a:solidFill>
                  <a:srgbClr val="00B0F0"/>
                </a:solidFill>
                <a:cs typeface="Arial" pitchFamily="34" charset="0"/>
              </a:rPr>
              <a:t>zırai</a:t>
            </a:r>
            <a:r>
              <a:rPr lang="tr-TR" sz="1300" dirty="0">
                <a:solidFill>
                  <a:srgbClr val="00B0F0"/>
                </a:solidFill>
                <a:cs typeface="Arial" pitchFamily="34" charset="0"/>
              </a:rPr>
              <a:t> kazanç ile diğer kazanç ve iratlar ) </a:t>
            </a:r>
            <a:r>
              <a:rPr lang="tr-TR" sz="1600" dirty="0">
                <a:solidFill>
                  <a:srgbClr val="000000"/>
                </a:solidFill>
                <a:cs typeface="Arial" pitchFamily="34" charset="0"/>
              </a:rPr>
              <a:t>toplam </a:t>
            </a:r>
            <a:r>
              <a:rPr lang="tr-TR" sz="1600" dirty="0" smtClean="0">
                <a:solidFill>
                  <a:srgbClr val="000000"/>
                </a:solidFill>
                <a:cs typeface="Arial" pitchFamily="34" charset="0"/>
              </a:rPr>
              <a:t>tutarına </a:t>
            </a:r>
            <a:r>
              <a:rPr lang="tr-TR" sz="1600" dirty="0">
                <a:solidFill>
                  <a:srgbClr val="000000"/>
                </a:solidFill>
                <a:cs typeface="Arial" pitchFamily="34" charset="0"/>
              </a:rPr>
              <a:t>eklenerek, bulunan tutar </a:t>
            </a:r>
            <a:r>
              <a:rPr lang="tr-TR" sz="1600" dirty="0" smtClean="0">
                <a:solidFill>
                  <a:srgbClr val="000000"/>
                </a:solidFill>
                <a:cs typeface="Arial" pitchFamily="34" charset="0"/>
              </a:rPr>
              <a:t>26.000</a:t>
            </a:r>
            <a:r>
              <a:rPr lang="tr-TR" sz="1600" dirty="0">
                <a:solidFill>
                  <a:srgbClr val="000000"/>
                </a:solidFill>
                <a:cs typeface="Arial" pitchFamily="34" charset="0"/>
              </a:rPr>
              <a:t>.-TL’lik beyan sınırını geçiyorsa, tevkif suretiyle vergilendirilmiş bulunan menkul ve gayrimenkul sermaye iratları verilecek beyannam</a:t>
            </a:r>
            <a:r>
              <a:rPr lang="tr-TR" sz="1600" dirty="0">
                <a:solidFill>
                  <a:srgbClr val="000000"/>
                </a:solidFill>
              </a:rPr>
              <a:t>e</a:t>
            </a:r>
            <a:r>
              <a:rPr lang="tr-TR" sz="1600" dirty="0">
                <a:solidFill>
                  <a:srgbClr val="000000"/>
                </a:solidFill>
                <a:cs typeface="Arial" pitchFamily="34" charset="0"/>
              </a:rPr>
              <a:t>ye dahil edilecektir.  Söz konusu beyan sınırının hesabında; bir ya da birden fazla işverenden ücret geliri elde ediliyorsa birden sonraki işverenlerden elde edilen ve toplam tutarı </a:t>
            </a:r>
            <a:r>
              <a:rPr lang="tr-TR" sz="1600" dirty="0" smtClean="0">
                <a:solidFill>
                  <a:srgbClr val="000000"/>
                </a:solidFill>
                <a:cs typeface="Arial" pitchFamily="34" charset="0"/>
              </a:rPr>
              <a:t>26.000</a:t>
            </a:r>
            <a:r>
              <a:rPr lang="tr-TR" sz="1600" dirty="0">
                <a:solidFill>
                  <a:srgbClr val="000000"/>
                </a:solidFill>
                <a:cs typeface="Arial" pitchFamily="34" charset="0"/>
              </a:rPr>
              <a:t>.-</a:t>
            </a:r>
            <a:r>
              <a:rPr lang="tr-TR" sz="1600" dirty="0" err="1">
                <a:solidFill>
                  <a:srgbClr val="000000"/>
                </a:solidFill>
                <a:cs typeface="Arial" pitchFamily="34" charset="0"/>
              </a:rPr>
              <a:t>TL’nı</a:t>
            </a:r>
            <a:r>
              <a:rPr lang="tr-TR" sz="1600" dirty="0">
                <a:solidFill>
                  <a:srgbClr val="000000"/>
                </a:solidFill>
                <a:cs typeface="Arial" pitchFamily="34" charset="0"/>
              </a:rPr>
              <a:t> aşmayan ücret gelirleri dikkate  alınmayacaktır.</a:t>
            </a:r>
          </a:p>
        </p:txBody>
      </p:sp>
    </p:spTree>
  </p:cSld>
  <p:clrMapOvr>
    <a:masterClrMapping/>
  </p:clrMapOvr>
  <p:transition>
    <p:cover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2" name="2 Slayt Numarası Yer Tutucusu"/>
          <p:cNvSpPr>
            <a:spLocks noGrp="1"/>
          </p:cNvSpPr>
          <p:nvPr>
            <p:ph type="sldNum" sz="quarter" idx="12"/>
          </p:nvPr>
        </p:nvSpPr>
        <p:spPr/>
        <p:txBody>
          <a:bodyPr/>
          <a:lstStyle/>
          <a:p>
            <a:pPr>
              <a:defRPr/>
            </a:pPr>
            <a:fld id="{72D3B653-8513-46BD-85DF-134FDD2BBD56}" type="slidenum">
              <a:rPr lang="tr-TR"/>
              <a:pPr>
                <a:defRPr/>
              </a:pPr>
              <a:t>7</a:t>
            </a:fld>
            <a:endParaRPr lang="tr-TR"/>
          </a:p>
        </p:txBody>
      </p:sp>
      <p:sp>
        <p:nvSpPr>
          <p:cNvPr id="20483" name="Text Box 31"/>
          <p:cNvSpPr txBox="1">
            <a:spLocks noChangeArrowheads="1"/>
          </p:cNvSpPr>
          <p:nvPr/>
        </p:nvSpPr>
        <p:spPr bwMode="auto">
          <a:xfrm>
            <a:off x="685800" y="182563"/>
            <a:ext cx="1295400" cy="304800"/>
          </a:xfrm>
          <a:prstGeom prst="rect">
            <a:avLst/>
          </a:prstGeom>
          <a:noFill/>
          <a:ln w="9525">
            <a:noFill/>
            <a:miter lim="800000"/>
            <a:headEnd/>
            <a:tailEnd/>
          </a:ln>
        </p:spPr>
        <p:txBody>
          <a:bodyPr>
            <a:spAutoFit/>
          </a:bodyPr>
          <a:lstStyle/>
          <a:p>
            <a:pPr algn="l">
              <a:spcBef>
                <a:spcPct val="50000"/>
              </a:spcBef>
            </a:pPr>
            <a:endParaRPr lang="en-US" sz="1400" b="0">
              <a:latin typeface="Arial Black" pitchFamily="34" charset="0"/>
            </a:endParaRPr>
          </a:p>
        </p:txBody>
      </p:sp>
      <p:sp>
        <p:nvSpPr>
          <p:cNvPr id="20484" name="Rectangle 32"/>
          <p:cNvSpPr>
            <a:spLocks noChangeArrowheads="1"/>
          </p:cNvSpPr>
          <p:nvPr/>
        </p:nvSpPr>
        <p:spPr bwMode="auto">
          <a:xfrm>
            <a:off x="250825" y="2205038"/>
            <a:ext cx="8659813" cy="800100"/>
          </a:xfrm>
          <a:prstGeom prst="rect">
            <a:avLst/>
          </a:prstGeom>
          <a:noFill/>
          <a:ln w="9525">
            <a:noFill/>
            <a:miter lim="800000"/>
            <a:headEnd/>
            <a:tailEnd/>
          </a:ln>
        </p:spPr>
        <p:txBody>
          <a:bodyPr>
            <a:spAutoFit/>
          </a:bodyPr>
          <a:lstStyle/>
          <a:p>
            <a:pPr algn="ctr">
              <a:lnSpc>
                <a:spcPct val="90000"/>
              </a:lnSpc>
              <a:spcBef>
                <a:spcPct val="50000"/>
              </a:spcBef>
            </a:pPr>
            <a:r>
              <a:rPr lang="tr-TR" sz="2000" dirty="0" smtClean="0">
                <a:solidFill>
                  <a:srgbClr val="00B0F0"/>
                </a:solidFill>
                <a:cs typeface="Arial" pitchFamily="34" charset="0"/>
              </a:rPr>
              <a:t>2013 </a:t>
            </a:r>
            <a:r>
              <a:rPr lang="tr-TR" sz="2000" dirty="0">
                <a:solidFill>
                  <a:srgbClr val="00B0F0"/>
                </a:solidFill>
                <a:cs typeface="Arial" pitchFamily="34" charset="0"/>
              </a:rPr>
              <a:t>YILINDA  ELDE EDİLEN GELİRLERİN</a:t>
            </a:r>
          </a:p>
          <a:p>
            <a:pPr algn="ctr">
              <a:lnSpc>
                <a:spcPct val="90000"/>
              </a:lnSpc>
              <a:spcBef>
                <a:spcPct val="50000"/>
              </a:spcBef>
            </a:pPr>
            <a:r>
              <a:rPr lang="tr-TR" sz="2000" dirty="0">
                <a:solidFill>
                  <a:srgbClr val="00B0F0"/>
                </a:solidFill>
                <a:cs typeface="Arial" pitchFamily="34" charset="0"/>
              </a:rPr>
              <a:t> BEYANINA İLİŞKİN  ÖRNEKLER</a:t>
            </a:r>
          </a:p>
        </p:txBody>
      </p:sp>
      <p:pic>
        <p:nvPicPr>
          <p:cNvPr id="20485" name="Picture 4"/>
          <p:cNvPicPr>
            <a:picLocks noChangeAspect="1" noChangeArrowheads="1"/>
          </p:cNvPicPr>
          <p:nvPr/>
        </p:nvPicPr>
        <p:blipFill>
          <a:blip r:embed="rId3" cstate="print"/>
          <a:srcRect/>
          <a:stretch>
            <a:fillRect/>
          </a:stretch>
        </p:blipFill>
        <p:spPr bwMode="auto">
          <a:xfrm>
            <a:off x="5219700" y="4410075"/>
            <a:ext cx="3713163" cy="2235200"/>
          </a:xfrm>
          <a:prstGeom prst="rect">
            <a:avLst/>
          </a:prstGeom>
          <a:noFill/>
          <a:ln w="9525" algn="ctr">
            <a:noFill/>
            <a:miter lim="800000"/>
            <a:headEnd/>
            <a:tailEnd/>
          </a:ln>
        </p:spPr>
      </p:pic>
    </p:spTree>
  </p:cSld>
  <p:clrMapOvr>
    <a:masterClrMapping/>
  </p:clrMapOvr>
  <p:transition>
    <p:cover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6" name="2 Slayt Numarası Yer Tutucusu"/>
          <p:cNvSpPr>
            <a:spLocks noGrp="1"/>
          </p:cNvSpPr>
          <p:nvPr>
            <p:ph type="sldNum" sz="quarter" idx="12"/>
          </p:nvPr>
        </p:nvSpPr>
        <p:spPr/>
        <p:txBody>
          <a:bodyPr/>
          <a:lstStyle/>
          <a:p>
            <a:pPr>
              <a:defRPr/>
            </a:pPr>
            <a:fld id="{E8DEB5E5-95C6-42F7-B7E9-ACFBF39A8C55}" type="slidenum">
              <a:rPr lang="tr-TR"/>
              <a:pPr>
                <a:defRPr/>
              </a:pPr>
              <a:t>8</a:t>
            </a:fld>
            <a:endParaRPr lang="tr-TR"/>
          </a:p>
        </p:txBody>
      </p:sp>
      <p:sp>
        <p:nvSpPr>
          <p:cNvPr id="21524" name="Rectangle 4"/>
          <p:cNvSpPr>
            <a:spLocks noChangeArrowheads="1"/>
          </p:cNvSpPr>
          <p:nvPr/>
        </p:nvSpPr>
        <p:spPr bwMode="auto">
          <a:xfrm>
            <a:off x="285720" y="285728"/>
            <a:ext cx="8429684" cy="5755422"/>
          </a:xfrm>
          <a:prstGeom prst="rect">
            <a:avLst/>
          </a:prstGeom>
          <a:noFill/>
          <a:ln w="9525" algn="ctr">
            <a:noFill/>
            <a:miter lim="800000"/>
            <a:headEnd/>
            <a:tailEnd/>
          </a:ln>
        </p:spPr>
        <p:txBody>
          <a:bodyPr wrap="square" anchor="ctr">
            <a:spAutoFit/>
          </a:bodyPr>
          <a:lstStyle/>
          <a:p>
            <a:r>
              <a:rPr lang="tr-TR" sz="1600" u="sng" dirty="0">
                <a:solidFill>
                  <a:srgbClr val="00B0F0"/>
                </a:solidFill>
                <a:cs typeface="Times New Roman" pitchFamily="18" charset="0"/>
              </a:rPr>
              <a:t>Örnek 1</a:t>
            </a:r>
            <a:r>
              <a:rPr lang="tr-TR" sz="1600" dirty="0" smtClean="0">
                <a:cs typeface="Times New Roman" pitchFamily="18" charset="0"/>
              </a:rPr>
              <a:t>:  Ayla hanım </a:t>
            </a:r>
            <a:r>
              <a:rPr lang="tr-TR" sz="1600" dirty="0" smtClean="0"/>
              <a:t>2013 yılında, </a:t>
            </a:r>
          </a:p>
          <a:p>
            <a:r>
              <a:rPr lang="tr-TR" sz="1600" dirty="0" smtClean="0">
                <a:solidFill>
                  <a:srgbClr val="00B0F0"/>
                </a:solidFill>
              </a:rPr>
              <a:t>konut </a:t>
            </a:r>
            <a:r>
              <a:rPr lang="tr-TR" sz="1600" dirty="0" smtClean="0"/>
              <a:t>olarak kiraya verdiği dairesinden </a:t>
            </a:r>
            <a:r>
              <a:rPr lang="tr-TR" sz="1600" dirty="0" smtClean="0">
                <a:solidFill>
                  <a:srgbClr val="00B0F0"/>
                </a:solidFill>
              </a:rPr>
              <a:t>5.000 TL </a:t>
            </a:r>
            <a:r>
              <a:rPr lang="tr-TR" sz="1600" dirty="0" smtClean="0"/>
              <a:t>kira geliri, </a:t>
            </a:r>
            <a:r>
              <a:rPr lang="tr-TR" sz="1600" dirty="0" smtClean="0">
                <a:solidFill>
                  <a:srgbClr val="00B0F0"/>
                </a:solidFill>
              </a:rPr>
              <a:t>birinci</a:t>
            </a:r>
            <a:r>
              <a:rPr lang="tr-TR" sz="1600" dirty="0" smtClean="0"/>
              <a:t> işverenden </a:t>
            </a:r>
            <a:r>
              <a:rPr lang="tr-TR" sz="1600" dirty="0" smtClean="0">
                <a:solidFill>
                  <a:srgbClr val="00B0F0"/>
                </a:solidFill>
              </a:rPr>
              <a:t>20.000 TL</a:t>
            </a:r>
            <a:r>
              <a:rPr lang="tr-TR" sz="1600" dirty="0" smtClean="0"/>
              <a:t>, </a:t>
            </a:r>
            <a:r>
              <a:rPr lang="tr-TR" sz="1600" dirty="0" smtClean="0">
                <a:solidFill>
                  <a:srgbClr val="00B0F0"/>
                </a:solidFill>
              </a:rPr>
              <a:t>ikinci </a:t>
            </a:r>
            <a:r>
              <a:rPr lang="tr-TR" sz="1600" dirty="0" smtClean="0"/>
              <a:t>işverenden ise </a:t>
            </a:r>
            <a:r>
              <a:rPr lang="tr-TR" sz="1600" dirty="0" smtClean="0">
                <a:solidFill>
                  <a:srgbClr val="00B0F0"/>
                </a:solidFill>
              </a:rPr>
              <a:t>15.000 TL </a:t>
            </a:r>
            <a:r>
              <a:rPr lang="tr-TR" sz="1600" dirty="0" smtClean="0"/>
              <a:t>ücret geliri ve gayrimenkul satışından kaynaklı </a:t>
            </a:r>
            <a:r>
              <a:rPr lang="tr-TR" sz="1600" dirty="0" smtClean="0">
                <a:solidFill>
                  <a:srgbClr val="00B0F0"/>
                </a:solidFill>
              </a:rPr>
              <a:t>60.000 TL değer artış kazancı </a:t>
            </a:r>
            <a:r>
              <a:rPr lang="tr-TR" sz="1600" dirty="0" smtClean="0"/>
              <a:t>elde etmiştir.</a:t>
            </a:r>
          </a:p>
          <a:p>
            <a:r>
              <a:rPr lang="tr-TR" sz="1600" dirty="0" smtClean="0"/>
              <a:t>                  </a:t>
            </a:r>
          </a:p>
          <a:p>
            <a:r>
              <a:rPr lang="tr-TR" sz="1600" dirty="0" smtClean="0"/>
              <a:t>Her ne kadar 2013 yılı bakımından gayrimenkul satışından elde edilen değer artış </a:t>
            </a:r>
          </a:p>
          <a:p>
            <a:endParaRPr lang="tr-TR" sz="1600" dirty="0" smtClean="0"/>
          </a:p>
          <a:p>
            <a:r>
              <a:rPr lang="tr-TR" sz="1600" dirty="0" smtClean="0"/>
              <a:t>kazancının 9.400 TL’si Gelir Vergisi Kanununun mükerrer 80 inci maddesine göre </a:t>
            </a:r>
          </a:p>
          <a:p>
            <a:endParaRPr lang="tr-TR" sz="1600" dirty="0" smtClean="0"/>
          </a:p>
          <a:p>
            <a:r>
              <a:rPr lang="tr-TR" sz="1600" dirty="0" smtClean="0"/>
              <a:t>gelir vergisinden istisna olsa da, mesken kira gelirine istisna uygulanıp </a:t>
            </a:r>
          </a:p>
          <a:p>
            <a:endParaRPr lang="tr-TR" sz="1600" dirty="0" smtClean="0"/>
          </a:p>
          <a:p>
            <a:r>
              <a:rPr lang="tr-TR" sz="1600" dirty="0" smtClean="0"/>
              <a:t>uygulanmayacağına yönelik kıyaslamaya esas tutarın tespitinde istisna düşülmeden </a:t>
            </a:r>
          </a:p>
          <a:p>
            <a:endParaRPr lang="tr-TR" sz="1600" dirty="0" smtClean="0"/>
          </a:p>
          <a:p>
            <a:r>
              <a:rPr lang="tr-TR" sz="1600" dirty="0" smtClean="0"/>
              <a:t>önceki tutarın tamamı dikkate alınacaktır. Buna göre elde edilen gelir toplamının, </a:t>
            </a:r>
          </a:p>
          <a:p>
            <a:endParaRPr lang="tr-TR" sz="1600" dirty="0" smtClean="0"/>
          </a:p>
          <a:p>
            <a:r>
              <a:rPr lang="tr-TR" sz="1600" dirty="0" smtClean="0"/>
              <a:t>(</a:t>
            </a:r>
            <a:r>
              <a:rPr lang="tr-TR" sz="1400" dirty="0" smtClean="0"/>
              <a:t>5.000 + 20.000 + 15.000 + 60.000 =</a:t>
            </a:r>
            <a:r>
              <a:rPr lang="tr-TR" sz="1600" dirty="0" smtClean="0"/>
              <a:t>) 100.000 TL, 2013 yılı bakımından Gelir Vergisi </a:t>
            </a:r>
          </a:p>
          <a:p>
            <a:endParaRPr lang="tr-TR" sz="1600" dirty="0" smtClean="0"/>
          </a:p>
          <a:p>
            <a:r>
              <a:rPr lang="tr-TR" sz="1600" dirty="0" smtClean="0"/>
              <a:t>Kanununun 103 üncü maddesinde yazılı tarifenin üçüncü diliminde ücret gelirleri için </a:t>
            </a:r>
          </a:p>
          <a:p>
            <a:endParaRPr lang="tr-TR" sz="1600" dirty="0" smtClean="0"/>
          </a:p>
          <a:p>
            <a:r>
              <a:rPr lang="tr-TR" sz="1600" dirty="0" smtClean="0"/>
              <a:t>belirlenen tutarı (94.000 TL) aşması nedeniyle, 5.000 TL’lik </a:t>
            </a:r>
            <a:r>
              <a:rPr lang="tr-TR" sz="1600" dirty="0" smtClean="0">
                <a:solidFill>
                  <a:srgbClr val="00B0F0"/>
                </a:solidFill>
              </a:rPr>
              <a:t>konut kira geliri </a:t>
            </a:r>
          </a:p>
          <a:p>
            <a:endParaRPr lang="tr-TR" sz="1600" dirty="0" smtClean="0">
              <a:solidFill>
                <a:srgbClr val="00B0F0"/>
              </a:solidFill>
            </a:endParaRPr>
          </a:p>
          <a:p>
            <a:r>
              <a:rPr lang="tr-TR" sz="1600" dirty="0" smtClean="0">
                <a:solidFill>
                  <a:srgbClr val="00B0F0"/>
                </a:solidFill>
              </a:rPr>
              <a:t>bakımından istisna uygulanması söz konusu olmayacaktır.</a:t>
            </a:r>
          </a:p>
          <a:p>
            <a:pPr indent="450850" eaLnBrk="0" hangingPunct="0"/>
            <a:endParaRPr lang="tr-TR" sz="1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0" name="2 Slayt Numarası Yer Tutucusu"/>
          <p:cNvSpPr>
            <a:spLocks noGrp="1"/>
          </p:cNvSpPr>
          <p:nvPr>
            <p:ph type="sldNum" sz="quarter" idx="12"/>
          </p:nvPr>
        </p:nvSpPr>
        <p:spPr/>
        <p:txBody>
          <a:bodyPr/>
          <a:lstStyle/>
          <a:p>
            <a:pPr>
              <a:defRPr/>
            </a:pPr>
            <a:fld id="{5A6AA1C2-E3EE-49CC-BEF5-C9FD403C89FD}" type="slidenum">
              <a:rPr lang="tr-TR"/>
              <a:pPr>
                <a:defRPr/>
              </a:pPr>
              <a:t>9</a:t>
            </a:fld>
            <a:endParaRPr lang="tr-TR"/>
          </a:p>
        </p:txBody>
      </p:sp>
      <p:sp>
        <p:nvSpPr>
          <p:cNvPr id="22548" name="Rectangle 1"/>
          <p:cNvSpPr>
            <a:spLocks noChangeArrowheads="1"/>
          </p:cNvSpPr>
          <p:nvPr/>
        </p:nvSpPr>
        <p:spPr bwMode="auto">
          <a:xfrm>
            <a:off x="179388" y="765174"/>
            <a:ext cx="8785225" cy="5047536"/>
          </a:xfrm>
          <a:prstGeom prst="rect">
            <a:avLst/>
          </a:prstGeom>
          <a:noFill/>
          <a:ln w="9525" algn="ctr">
            <a:noFill/>
            <a:miter lim="800000"/>
            <a:headEnd/>
            <a:tailEnd/>
          </a:ln>
        </p:spPr>
        <p:txBody>
          <a:bodyPr wrap="square" anchor="ctr">
            <a:spAutoFit/>
          </a:bodyPr>
          <a:lstStyle/>
          <a:p>
            <a:r>
              <a:rPr lang="tr-TR" u="sng" dirty="0" smtClean="0">
                <a:solidFill>
                  <a:srgbClr val="00B0F0"/>
                </a:solidFill>
                <a:cs typeface="Times New Roman" pitchFamily="18" charset="0"/>
              </a:rPr>
              <a:t>Örnek 2: </a:t>
            </a:r>
            <a:r>
              <a:rPr lang="tr-TR" sz="1600" dirty="0" smtClean="0"/>
              <a:t>Bay (A), 2013 yılında, </a:t>
            </a:r>
            <a:r>
              <a:rPr lang="tr-TR" sz="1600" dirty="0" smtClean="0">
                <a:solidFill>
                  <a:srgbClr val="00B0F0"/>
                </a:solidFill>
              </a:rPr>
              <a:t>konut </a:t>
            </a:r>
            <a:r>
              <a:rPr lang="tr-TR" sz="1600" dirty="0" smtClean="0"/>
              <a:t>olarak kiraya verdiği dairesinden </a:t>
            </a:r>
            <a:r>
              <a:rPr lang="tr-TR" sz="1600" dirty="0" smtClean="0">
                <a:solidFill>
                  <a:srgbClr val="00B0F0"/>
                </a:solidFill>
              </a:rPr>
              <a:t>5.000 TL</a:t>
            </a:r>
            <a:r>
              <a:rPr lang="tr-TR" sz="1600" dirty="0" smtClean="0"/>
              <a:t> kira geliri ile birlikte </a:t>
            </a:r>
            <a:r>
              <a:rPr lang="tr-TR" sz="1600" dirty="0" smtClean="0">
                <a:solidFill>
                  <a:srgbClr val="00B0F0"/>
                </a:solidFill>
              </a:rPr>
              <a:t>tamamı tevkif yoluyla vergilendirilmiş 40.000 TL işyeri kira </a:t>
            </a:r>
            <a:r>
              <a:rPr lang="tr-TR" sz="1600" dirty="0" smtClean="0"/>
              <a:t>geliri ve </a:t>
            </a:r>
            <a:r>
              <a:rPr lang="tr-TR" sz="1600" dirty="0" smtClean="0">
                <a:solidFill>
                  <a:srgbClr val="00B0F0"/>
                </a:solidFill>
              </a:rPr>
              <a:t>40.000 TL mevduat faizi</a:t>
            </a:r>
            <a:r>
              <a:rPr lang="tr-TR" sz="1600" dirty="0" smtClean="0"/>
              <a:t> elde etmiştir.</a:t>
            </a:r>
          </a:p>
          <a:p>
            <a:r>
              <a:rPr lang="tr-TR" sz="1600" u="sng" dirty="0" smtClean="0"/>
              <a:t>Bay (A)’</a:t>
            </a:r>
            <a:r>
              <a:rPr lang="tr-TR" sz="1600" u="sng" dirty="0" err="1" smtClean="0"/>
              <a:t>nın</a:t>
            </a:r>
            <a:r>
              <a:rPr lang="tr-TR" sz="1600" u="sng" dirty="0" smtClean="0"/>
              <a:t> elde ettiği kira gelirine istisna uygulanıp uygulanmayacağı, 2013 yılında elde edilen kira gelirinin istisna haddi üzerinde olması şartıyla,</a:t>
            </a:r>
            <a:r>
              <a:rPr lang="tr-TR" sz="1600" dirty="0" smtClean="0"/>
              <a:t> </a:t>
            </a:r>
          </a:p>
          <a:p>
            <a:endParaRPr lang="tr-TR" sz="1600" dirty="0" smtClean="0"/>
          </a:p>
          <a:p>
            <a:r>
              <a:rPr lang="tr-TR" sz="1600" dirty="0" smtClean="0"/>
              <a:t>beyan edilip edilmeyeceklerine bakılmaksızın </a:t>
            </a:r>
            <a:r>
              <a:rPr lang="tr-TR" sz="1600" dirty="0" smtClean="0">
                <a:solidFill>
                  <a:srgbClr val="00B0F0"/>
                </a:solidFill>
              </a:rPr>
              <a:t>ayrı ayrı veya birlikte mükellefin elde etmiş olduğu varsa ücret, menkul sermaye iradı, gayrimenkul sermaye iradı ile diğer kazanç ve iratlarının gayrisafi tutarları </a:t>
            </a:r>
            <a:r>
              <a:rPr lang="tr-TR" sz="1600" dirty="0" smtClean="0"/>
              <a:t>toplamının Gelir Vergisi Kanununun </a:t>
            </a:r>
            <a:r>
              <a:rPr lang="tr-TR" sz="1600" dirty="0" smtClean="0">
                <a:solidFill>
                  <a:srgbClr val="00B0F0"/>
                </a:solidFill>
              </a:rPr>
              <a:t>103 üncü madde</a:t>
            </a:r>
            <a:r>
              <a:rPr lang="tr-TR" sz="1600" dirty="0" smtClean="0"/>
              <a:t>sinde yazılı tarifenin </a:t>
            </a:r>
            <a:r>
              <a:rPr lang="tr-TR" sz="1600" dirty="0" smtClean="0">
                <a:solidFill>
                  <a:srgbClr val="00B0F0"/>
                </a:solidFill>
              </a:rPr>
              <a:t>üçüncü diliminde </a:t>
            </a:r>
            <a:r>
              <a:rPr lang="tr-TR" sz="1600" dirty="0" smtClean="0"/>
              <a:t>ücret gelirleri için belirlenen tutarı </a:t>
            </a:r>
            <a:r>
              <a:rPr lang="tr-TR" sz="1600" dirty="0" smtClean="0">
                <a:solidFill>
                  <a:srgbClr val="00B0F0"/>
                </a:solidFill>
              </a:rPr>
              <a:t>aşıp aşmadığına bakılarak tespit olunacaktır.</a:t>
            </a:r>
          </a:p>
          <a:p>
            <a:r>
              <a:rPr lang="tr-TR" sz="1600" dirty="0" smtClean="0"/>
              <a:t>Buna göre, Bay (A)’</a:t>
            </a:r>
            <a:r>
              <a:rPr lang="tr-TR" sz="1600" dirty="0" err="1" smtClean="0"/>
              <a:t>nın</a:t>
            </a:r>
            <a:r>
              <a:rPr lang="tr-TR" sz="1600" dirty="0" smtClean="0"/>
              <a:t> 2013 yılı içerisinde elde ettiği 5.000 TL’lik mesken kira gelirinin istisna haddi üzerinde olması nedeniyle, istisnadan yararlanılıp yararlanılamayacağının tespitinde bu tutar da hesaplamaya katılacak olup, elde edilen </a:t>
            </a:r>
            <a:r>
              <a:rPr lang="tr-TR" sz="1600" u="sng" dirty="0" smtClean="0">
                <a:solidFill>
                  <a:srgbClr val="00B0F0"/>
                </a:solidFill>
              </a:rPr>
              <a:t>tüm gelir </a:t>
            </a:r>
            <a:r>
              <a:rPr lang="tr-TR" sz="1400" u="sng" dirty="0" smtClean="0"/>
              <a:t>(kazanç ve iratlar) </a:t>
            </a:r>
            <a:r>
              <a:rPr lang="tr-TR" sz="1600" u="sng" dirty="0" smtClean="0">
                <a:solidFill>
                  <a:srgbClr val="00B0F0"/>
                </a:solidFill>
              </a:rPr>
              <a:t>toplamının da 94.000 TL’yi aşması durumunda istisnadan yararlanılması söz konusu olmayacaktır.</a:t>
            </a:r>
          </a:p>
          <a:p>
            <a:r>
              <a:rPr lang="tr-TR" sz="1600" dirty="0" smtClean="0"/>
              <a:t>Dolayısıyla, 2013 yılı içerisinde elde ettiği gelir toplamı </a:t>
            </a:r>
          </a:p>
          <a:p>
            <a:r>
              <a:rPr lang="tr-TR" sz="1600" dirty="0" smtClean="0"/>
              <a:t> </a:t>
            </a:r>
            <a:r>
              <a:rPr lang="tr-TR" sz="1600" dirty="0" smtClean="0">
                <a:solidFill>
                  <a:srgbClr val="00B0F0"/>
                </a:solidFill>
              </a:rPr>
              <a:t>(40.000 + 40.000 + 5.000 =) 85.000 TL</a:t>
            </a:r>
            <a:r>
              <a:rPr lang="tr-TR" sz="1600" dirty="0" smtClean="0"/>
              <a:t>, 2013 yılı bakımından Gelir Vergisi Kanununun 103 üncü maddesinde yazılı tarifenin üçüncü diliminde ücret gelirleri için belirlenen tutarı </a:t>
            </a:r>
            <a:r>
              <a:rPr lang="tr-TR" sz="1600" dirty="0" smtClean="0">
                <a:solidFill>
                  <a:srgbClr val="00B0F0"/>
                </a:solidFill>
              </a:rPr>
              <a:t>(94.000 TL) aşmadığından</a:t>
            </a:r>
            <a:r>
              <a:rPr lang="tr-TR" sz="1600" dirty="0" smtClean="0"/>
              <a:t> Bay (A)’</a:t>
            </a:r>
            <a:r>
              <a:rPr lang="tr-TR" sz="1600" dirty="0" err="1" smtClean="0"/>
              <a:t>nın</a:t>
            </a:r>
            <a:r>
              <a:rPr lang="tr-TR" sz="1600" dirty="0" smtClean="0"/>
              <a:t> elde ettiği </a:t>
            </a:r>
            <a:r>
              <a:rPr lang="tr-TR" sz="1600" dirty="0" smtClean="0">
                <a:solidFill>
                  <a:srgbClr val="00B0F0"/>
                </a:solidFill>
              </a:rPr>
              <a:t>kira geliri için istisna uygulanacaktır.</a:t>
            </a:r>
            <a:r>
              <a:rPr lang="tr-TR" sz="1600" u="sng" dirty="0" smtClean="0">
                <a:solidFill>
                  <a:srgbClr val="00B0F0"/>
                </a:solidFill>
                <a:cs typeface="Times New Roman" pitchFamily="18" charset="0"/>
              </a:rPr>
              <a:t>  </a:t>
            </a:r>
            <a:endParaRPr lang="tr-TR" sz="1600" dirty="0">
              <a:solidFill>
                <a:srgbClr val="00B0F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8062</TotalTime>
  <Words>2686</Words>
  <Application>Microsoft Office PowerPoint</Application>
  <PresentationFormat>Ekran Gösterisi (4:3)</PresentationFormat>
  <Paragraphs>542</Paragraphs>
  <Slides>39</Slides>
  <Notes>33</Notes>
  <HiddenSlides>0</HiddenSlides>
  <MMClips>0</MMClips>
  <ScaleCrop>false</ScaleCrop>
  <HeadingPairs>
    <vt:vector size="4" baseType="variant">
      <vt:variant>
        <vt:lpstr>Tema</vt:lpstr>
      </vt:variant>
      <vt:variant>
        <vt:i4>1</vt:i4>
      </vt:variant>
      <vt:variant>
        <vt:lpstr>Slayt Başlıkları</vt:lpstr>
      </vt:variant>
      <vt:variant>
        <vt:i4>39</vt:i4>
      </vt:variant>
    </vt:vector>
  </HeadingPairs>
  <TitlesOfParts>
    <vt:vector size="40" baseType="lpstr">
      <vt:lpstr>Ofis Teması</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lpstr>Slayt 25</vt:lpstr>
      <vt:lpstr>Slayt 26</vt:lpstr>
      <vt:lpstr>Slayt 27</vt:lpstr>
      <vt:lpstr>Slayt 28</vt:lpstr>
      <vt:lpstr>Slayt 29</vt:lpstr>
      <vt:lpstr>Slayt 30</vt:lpstr>
      <vt:lpstr>Slayt 31</vt:lpstr>
      <vt:lpstr>Slayt 32</vt:lpstr>
      <vt:lpstr>Slayt 33</vt:lpstr>
      <vt:lpstr>Slayt 34</vt:lpstr>
      <vt:lpstr>Slayt 35</vt:lpstr>
      <vt:lpstr>Slayt 36</vt:lpstr>
      <vt:lpstr>Slayt 37</vt:lpstr>
      <vt:lpstr>Slayt 38</vt:lpstr>
      <vt:lpstr>Slayt 39</vt:lpstr>
    </vt:vector>
  </TitlesOfParts>
  <Company>GELİRLER KONTROLÖRLÜĞÜ</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murat.yildiz</dc:creator>
  <cp:lastModifiedBy>user</cp:lastModifiedBy>
  <cp:revision>619</cp:revision>
  <dcterms:created xsi:type="dcterms:W3CDTF">2004-02-22T11:20:26Z</dcterms:created>
  <dcterms:modified xsi:type="dcterms:W3CDTF">2014-02-27T16:18:08Z</dcterms:modified>
</cp:coreProperties>
</file>