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8"/>
  </p:notesMasterIdLst>
  <p:handoutMasterIdLst>
    <p:handoutMasterId r:id="rId79"/>
  </p:handoutMasterIdLst>
  <p:sldIdLst>
    <p:sldId id="276" r:id="rId2"/>
    <p:sldId id="425" r:id="rId3"/>
    <p:sldId id="391" r:id="rId4"/>
    <p:sldId id="447" r:id="rId5"/>
    <p:sldId id="428"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27" r:id="rId19"/>
    <p:sldId id="430" r:id="rId20"/>
    <p:sldId id="460" r:id="rId21"/>
    <p:sldId id="431" r:id="rId22"/>
    <p:sldId id="432" r:id="rId23"/>
    <p:sldId id="461" r:id="rId24"/>
    <p:sldId id="434" r:id="rId25"/>
    <p:sldId id="435" r:id="rId26"/>
    <p:sldId id="436" r:id="rId27"/>
    <p:sldId id="437" r:id="rId28"/>
    <p:sldId id="438" r:id="rId29"/>
    <p:sldId id="440" r:id="rId30"/>
    <p:sldId id="442" r:id="rId31"/>
    <p:sldId id="444" r:id="rId32"/>
    <p:sldId id="445" r:id="rId33"/>
    <p:sldId id="446" r:id="rId34"/>
    <p:sldId id="462" r:id="rId35"/>
    <p:sldId id="463" r:id="rId36"/>
    <p:sldId id="464" r:id="rId37"/>
    <p:sldId id="465" r:id="rId38"/>
    <p:sldId id="499" r:id="rId39"/>
    <p:sldId id="500" r:id="rId40"/>
    <p:sldId id="501" r:id="rId41"/>
    <p:sldId id="502" r:id="rId42"/>
    <p:sldId id="503" r:id="rId43"/>
    <p:sldId id="504" r:id="rId44"/>
    <p:sldId id="505" r:id="rId45"/>
    <p:sldId id="506" r:id="rId46"/>
    <p:sldId id="507" r:id="rId47"/>
    <p:sldId id="508" r:id="rId48"/>
    <p:sldId id="509" r:id="rId49"/>
    <p:sldId id="510" r:id="rId50"/>
    <p:sldId id="511" r:id="rId51"/>
    <p:sldId id="512" r:id="rId52"/>
    <p:sldId id="513" r:id="rId53"/>
    <p:sldId id="514" r:id="rId54"/>
    <p:sldId id="515" r:id="rId55"/>
    <p:sldId id="516" r:id="rId56"/>
    <p:sldId id="517" r:id="rId57"/>
    <p:sldId id="518" r:id="rId58"/>
    <p:sldId id="519" r:id="rId59"/>
    <p:sldId id="520" r:id="rId60"/>
    <p:sldId id="523" r:id="rId61"/>
    <p:sldId id="524" r:id="rId62"/>
    <p:sldId id="525" r:id="rId63"/>
    <p:sldId id="526" r:id="rId64"/>
    <p:sldId id="527" r:id="rId65"/>
    <p:sldId id="528" r:id="rId66"/>
    <p:sldId id="529" r:id="rId67"/>
    <p:sldId id="530" r:id="rId68"/>
    <p:sldId id="531" r:id="rId69"/>
    <p:sldId id="532" r:id="rId70"/>
    <p:sldId id="533" r:id="rId71"/>
    <p:sldId id="534" r:id="rId72"/>
    <p:sldId id="535" r:id="rId73"/>
    <p:sldId id="536" r:id="rId74"/>
    <p:sldId id="537" r:id="rId75"/>
    <p:sldId id="538" r:id="rId76"/>
    <p:sldId id="539" r:id="rId77"/>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8273" autoAdjust="0"/>
  </p:normalViewPr>
  <p:slideViewPr>
    <p:cSldViewPr>
      <p:cViewPr varScale="1">
        <p:scale>
          <a:sx n="115" d="100"/>
          <a:sy n="115" d="100"/>
        </p:scale>
        <p:origin x="1530" y="102"/>
      </p:cViewPr>
      <p:guideLst>
        <p:guide orient="horz" pos="2160"/>
        <p:guide pos="2880"/>
      </p:guideLst>
    </p:cSldViewPr>
  </p:slideViewPr>
  <p:notesTextViewPr>
    <p:cViewPr>
      <p:scale>
        <a:sx n="1" d="1"/>
        <a:sy n="1" d="1"/>
      </p:scale>
      <p:origin x="0" y="0"/>
    </p:cViewPr>
  </p:notesTextViewPr>
  <p:sorterViewPr>
    <p:cViewPr>
      <p:scale>
        <a:sx n="100" d="100"/>
        <a:sy n="100" d="100"/>
      </p:scale>
      <p:origin x="0" y="1212"/>
    </p:cViewPr>
  </p:sorterViewPr>
  <p:notesViewPr>
    <p:cSldViewPr>
      <p:cViewPr varScale="1">
        <p:scale>
          <a:sx n="52" d="100"/>
          <a:sy n="52" d="100"/>
        </p:scale>
        <p:origin x="-289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7A428-0CB7-4B60-B8CE-22E4C7DA5778}" type="doc">
      <dgm:prSet loTypeId="urn:microsoft.com/office/officeart/2005/8/layout/bList2" loCatId="list" qsTypeId="urn:microsoft.com/office/officeart/2005/8/quickstyle/simple4" qsCatId="simple" csTypeId="urn:microsoft.com/office/officeart/2005/8/colors/accent4_2" csCatId="accent4" phldr="1"/>
      <dgm:spPr/>
      <dgm:t>
        <a:bodyPr/>
        <a:lstStyle/>
        <a:p>
          <a:endParaRPr lang="tr-TR"/>
        </a:p>
      </dgm:t>
    </dgm:pt>
    <dgm:pt modelId="{16800710-A7E9-4B01-952F-3FBA78C14E2F}">
      <dgm:prSet/>
      <dgm:spPr/>
      <dgm:t>
        <a:bodyPr/>
        <a:lstStyle/>
        <a:p>
          <a:pPr rtl="0"/>
          <a:r>
            <a:rPr lang="tr-TR" b="1">
              <a:solidFill>
                <a:srgbClr val="FFFFFF"/>
              </a:solidFill>
              <a:ea typeface="+mj-ea"/>
              <a:cs typeface="+mj-cs"/>
            </a:rPr>
            <a:t>GÜNCEL DEĞİŞİKLİKLER</a:t>
          </a:r>
          <a:endParaRPr lang="tr-TR" b="1" dirty="0"/>
        </a:p>
      </dgm:t>
    </dgm:pt>
    <dgm:pt modelId="{39478275-B175-4273-B272-EBAC706F26E1}" type="parTrans" cxnId="{1CC85786-D658-482D-97B0-80E012E86E8E}">
      <dgm:prSet/>
      <dgm:spPr/>
      <dgm:t>
        <a:bodyPr/>
        <a:lstStyle/>
        <a:p>
          <a:endParaRPr lang="tr-TR"/>
        </a:p>
      </dgm:t>
    </dgm:pt>
    <dgm:pt modelId="{3C69B8BC-B727-41D1-873D-76F9DE4434B1}" type="sibTrans" cxnId="{1CC85786-D658-482D-97B0-80E012E86E8E}">
      <dgm:prSet/>
      <dgm:spPr/>
      <dgm:t>
        <a:bodyPr/>
        <a:lstStyle/>
        <a:p>
          <a:endParaRPr lang="tr-TR"/>
        </a:p>
      </dgm:t>
    </dgm:pt>
    <dgm:pt modelId="{648ECFCC-8BDA-4764-A0ED-FCA2E50BBA43}">
      <dgm:prSet/>
      <dgm:spPr/>
      <dgm:t>
        <a:bodyPr/>
        <a:lstStyle/>
        <a:p>
          <a:pPr rtl="0"/>
          <a:r>
            <a:rPr lang="tr-TR" b="1" dirty="0">
              <a:solidFill>
                <a:srgbClr val="FFFFFF"/>
              </a:solidFill>
              <a:ea typeface="+mj-ea"/>
              <a:cs typeface="+mj-cs"/>
            </a:rPr>
            <a:t>YENİ TEŞVİKLER </a:t>
          </a:r>
          <a:endParaRPr lang="tr-TR" dirty="0"/>
        </a:p>
      </dgm:t>
    </dgm:pt>
    <dgm:pt modelId="{F5A5C23E-8D17-4CCD-BBAD-F2538C0A8B9C}" type="parTrans" cxnId="{E460E7BC-3EC0-4C51-8437-1130F6D1B785}">
      <dgm:prSet/>
      <dgm:spPr/>
      <dgm:t>
        <a:bodyPr/>
        <a:lstStyle/>
        <a:p>
          <a:endParaRPr lang="tr-TR"/>
        </a:p>
      </dgm:t>
    </dgm:pt>
    <dgm:pt modelId="{8CBA9B7F-A853-453B-B7DA-4C241E2BC5A1}" type="sibTrans" cxnId="{E460E7BC-3EC0-4C51-8437-1130F6D1B785}">
      <dgm:prSet/>
      <dgm:spPr/>
      <dgm:t>
        <a:bodyPr/>
        <a:lstStyle/>
        <a:p>
          <a:endParaRPr lang="tr-TR"/>
        </a:p>
      </dgm:t>
    </dgm:pt>
    <dgm:pt modelId="{FA08D212-F61C-4CEB-8684-6A6A579B1CE6}">
      <dgm:prSet/>
      <dgm:spPr/>
      <dgm:t>
        <a:bodyPr/>
        <a:lstStyle/>
        <a:p>
          <a:pPr rtl="0"/>
          <a:r>
            <a:rPr lang="tr-TR" b="1" dirty="0">
              <a:solidFill>
                <a:srgbClr val="FFFFFF"/>
              </a:solidFill>
              <a:ea typeface="+mj-ea"/>
              <a:cs typeface="+mj-cs"/>
            </a:rPr>
            <a:t>TEŞVİKLERDEN GERİYE DÖNÜK YARARLANMA UYGULAMASI</a:t>
          </a:r>
          <a:endParaRPr lang="tr-TR" dirty="0"/>
        </a:p>
      </dgm:t>
    </dgm:pt>
    <dgm:pt modelId="{882C629D-4821-4F45-9857-39658A4DBD78}" type="parTrans" cxnId="{60EA6D16-BD85-4B5D-9E3B-13080ABCF62F}">
      <dgm:prSet/>
      <dgm:spPr/>
      <dgm:t>
        <a:bodyPr/>
        <a:lstStyle/>
        <a:p>
          <a:endParaRPr lang="tr-TR"/>
        </a:p>
      </dgm:t>
    </dgm:pt>
    <dgm:pt modelId="{2CB583E6-AC47-40B8-9F1A-9C4C75321A5C}" type="sibTrans" cxnId="{60EA6D16-BD85-4B5D-9E3B-13080ABCF62F}">
      <dgm:prSet/>
      <dgm:spPr/>
      <dgm:t>
        <a:bodyPr/>
        <a:lstStyle/>
        <a:p>
          <a:endParaRPr lang="tr-TR"/>
        </a:p>
      </dgm:t>
    </dgm:pt>
    <dgm:pt modelId="{B92233D0-773D-49AB-A082-DAC32B5F7D4F}">
      <dgm:prSet>
        <dgm:style>
          <a:lnRef idx="2">
            <a:schemeClr val="dk1"/>
          </a:lnRef>
          <a:fillRef idx="1">
            <a:schemeClr val="lt1"/>
          </a:fillRef>
          <a:effectRef idx="0">
            <a:schemeClr val="dk1"/>
          </a:effectRef>
          <a:fontRef idx="minor">
            <a:schemeClr val="dk1"/>
          </a:fontRef>
        </dgm:style>
      </dgm:prSet>
      <dgm:spPr/>
      <dgm:t>
        <a:bodyPr/>
        <a:lstStyle/>
        <a:p>
          <a:r>
            <a:rPr lang="tr-TR" b="1" dirty="0"/>
            <a:t>7061 sayılı Kanun</a:t>
          </a:r>
        </a:p>
      </dgm:t>
    </dgm:pt>
    <dgm:pt modelId="{55CEF63F-6DF3-4C00-871F-0499CBF475BA}" type="parTrans" cxnId="{894248E6-7A11-479D-A0E3-9543D1B149E8}">
      <dgm:prSet/>
      <dgm:spPr/>
      <dgm:t>
        <a:bodyPr/>
        <a:lstStyle/>
        <a:p>
          <a:endParaRPr lang="tr-TR"/>
        </a:p>
      </dgm:t>
    </dgm:pt>
    <dgm:pt modelId="{5F91E098-B1FA-4187-B2FF-9475C765B67E}" type="sibTrans" cxnId="{894248E6-7A11-479D-A0E3-9543D1B149E8}">
      <dgm:prSet/>
      <dgm:spPr/>
      <dgm:t>
        <a:bodyPr/>
        <a:lstStyle/>
        <a:p>
          <a:endParaRPr lang="tr-TR"/>
        </a:p>
      </dgm:t>
    </dgm:pt>
    <dgm:pt modelId="{C01EACD6-B908-42ED-B587-4C242C55AB5C}">
      <dgm:prSet custT="1">
        <dgm:style>
          <a:lnRef idx="2">
            <a:schemeClr val="dk1"/>
          </a:lnRef>
          <a:fillRef idx="1">
            <a:schemeClr val="lt1"/>
          </a:fillRef>
          <a:effectRef idx="0">
            <a:schemeClr val="dk1"/>
          </a:effectRef>
          <a:fontRef idx="minor">
            <a:schemeClr val="dk1"/>
          </a:fontRef>
        </dgm:style>
      </dgm:prSet>
      <dgm:spPr/>
      <dgm:t>
        <a:bodyPr/>
        <a:lstStyle/>
        <a:p>
          <a:r>
            <a:rPr lang="tr-TR" sz="1000" b="1" dirty="0"/>
            <a:t>Malullük, yaşlılık ve ölüm sigortası işveren hissesinden 5 puanlık indirim</a:t>
          </a:r>
        </a:p>
      </dgm:t>
    </dgm:pt>
    <dgm:pt modelId="{FA411A34-2283-4B95-9C40-D381148BDA08}" type="parTrans" cxnId="{70D60613-9DD9-4D9B-AAC3-065C13A78DF0}">
      <dgm:prSet/>
      <dgm:spPr/>
      <dgm:t>
        <a:bodyPr/>
        <a:lstStyle/>
        <a:p>
          <a:endParaRPr lang="tr-TR"/>
        </a:p>
      </dgm:t>
    </dgm:pt>
    <dgm:pt modelId="{C954335D-38C9-4DC8-99CC-FB2233174F9F}" type="sibTrans" cxnId="{70D60613-9DD9-4D9B-AAC3-065C13A78DF0}">
      <dgm:prSet/>
      <dgm:spPr/>
      <dgm:t>
        <a:bodyPr/>
        <a:lstStyle/>
        <a:p>
          <a:endParaRPr lang="tr-TR"/>
        </a:p>
      </dgm:t>
    </dgm:pt>
    <dgm:pt modelId="{445A4DF9-FADC-4AC9-AC53-EFCA7A08AFC8}">
      <dgm:prSet>
        <dgm:style>
          <a:lnRef idx="2">
            <a:schemeClr val="dk1"/>
          </a:lnRef>
          <a:fillRef idx="1">
            <a:schemeClr val="lt1"/>
          </a:fillRef>
          <a:effectRef idx="0">
            <a:schemeClr val="dk1"/>
          </a:effectRef>
          <a:fontRef idx="minor">
            <a:schemeClr val="dk1"/>
          </a:fontRef>
        </dgm:style>
      </dgm:prSet>
      <dgm:spPr/>
      <dgm:t>
        <a:bodyPr/>
        <a:lstStyle/>
        <a:p>
          <a:r>
            <a:rPr lang="tr-TR" b="1" dirty="0"/>
            <a:t>Yeni ek istihdam teşviki</a:t>
          </a:r>
        </a:p>
      </dgm:t>
    </dgm:pt>
    <dgm:pt modelId="{5C396A2C-C2D8-4DA9-BBC0-A7AE9FDB9CCF}" type="parTrans" cxnId="{05DCC420-9684-4635-A3C8-6648B5CC1892}">
      <dgm:prSet/>
      <dgm:spPr/>
      <dgm:t>
        <a:bodyPr/>
        <a:lstStyle/>
        <a:p>
          <a:endParaRPr lang="tr-TR"/>
        </a:p>
      </dgm:t>
    </dgm:pt>
    <dgm:pt modelId="{4D34A68C-E06B-4870-AC53-E9F3666AFDAD}" type="sibTrans" cxnId="{05DCC420-9684-4635-A3C8-6648B5CC1892}">
      <dgm:prSet/>
      <dgm:spPr/>
      <dgm:t>
        <a:bodyPr/>
        <a:lstStyle/>
        <a:p>
          <a:endParaRPr lang="tr-TR"/>
        </a:p>
      </dgm:t>
    </dgm:pt>
    <dgm:pt modelId="{413FE986-E26C-4608-B3C7-C796DB1491E0}">
      <dgm:prSet>
        <dgm:style>
          <a:lnRef idx="2">
            <a:schemeClr val="dk1"/>
          </a:lnRef>
          <a:fillRef idx="1">
            <a:schemeClr val="lt1"/>
          </a:fillRef>
          <a:effectRef idx="0">
            <a:schemeClr val="dk1"/>
          </a:effectRef>
          <a:fontRef idx="minor">
            <a:schemeClr val="dk1"/>
          </a:fontRef>
        </dgm:style>
      </dgm:prSet>
      <dgm:spPr/>
      <dgm:t>
        <a:bodyPr/>
        <a:lstStyle/>
        <a:p>
          <a:endParaRPr lang="tr-TR" b="1" dirty="0"/>
        </a:p>
      </dgm:t>
    </dgm:pt>
    <dgm:pt modelId="{0591C291-D609-4F67-9963-19BD8C95BA8E}" type="parTrans" cxnId="{58B01C44-8DFD-4658-B2FD-B660D96B8325}">
      <dgm:prSet/>
      <dgm:spPr/>
      <dgm:t>
        <a:bodyPr/>
        <a:lstStyle/>
        <a:p>
          <a:endParaRPr lang="tr-TR"/>
        </a:p>
      </dgm:t>
    </dgm:pt>
    <dgm:pt modelId="{D0D7E5E1-2106-42DA-B688-B7A3B6600316}" type="sibTrans" cxnId="{58B01C44-8DFD-4658-B2FD-B660D96B8325}">
      <dgm:prSet/>
      <dgm:spPr/>
      <dgm:t>
        <a:bodyPr/>
        <a:lstStyle/>
        <a:p>
          <a:endParaRPr lang="tr-TR"/>
        </a:p>
      </dgm:t>
    </dgm:pt>
    <dgm:pt modelId="{A54F3F45-036B-4CD5-AB23-0AE20227B711}">
      <dgm:prSet custT="1">
        <dgm:style>
          <a:lnRef idx="2">
            <a:schemeClr val="dk1"/>
          </a:lnRef>
          <a:fillRef idx="1">
            <a:schemeClr val="lt1"/>
          </a:fillRef>
          <a:effectRef idx="0">
            <a:schemeClr val="dk1"/>
          </a:effectRef>
          <a:fontRef idx="minor">
            <a:schemeClr val="dk1"/>
          </a:fontRef>
        </dgm:style>
      </dgm:prSet>
      <dgm:spPr/>
      <dgm:t>
        <a:bodyPr/>
        <a:lstStyle/>
        <a:p>
          <a:r>
            <a:rPr lang="tr-TR" sz="1000" b="1" dirty="0"/>
            <a:t>Yurtdışına götürülen/gönderilen sigortalılara uygulanan 5 puanlık prim indirimi</a:t>
          </a:r>
        </a:p>
      </dgm:t>
    </dgm:pt>
    <dgm:pt modelId="{FE4ABFF0-8481-4BE4-852E-6A5464B2328D}" type="parTrans" cxnId="{254FF269-D260-4A32-BE4B-A054E0AB036D}">
      <dgm:prSet/>
      <dgm:spPr/>
      <dgm:t>
        <a:bodyPr/>
        <a:lstStyle/>
        <a:p>
          <a:endParaRPr lang="tr-TR"/>
        </a:p>
      </dgm:t>
    </dgm:pt>
    <dgm:pt modelId="{D2BEB3A2-DEBE-4C94-974C-8F522D1FCF12}" type="sibTrans" cxnId="{254FF269-D260-4A32-BE4B-A054E0AB036D}">
      <dgm:prSet/>
      <dgm:spPr/>
      <dgm:t>
        <a:bodyPr/>
        <a:lstStyle/>
        <a:p>
          <a:endParaRPr lang="tr-TR"/>
        </a:p>
      </dgm:t>
    </dgm:pt>
    <dgm:pt modelId="{260B9768-7D77-48AB-A939-886157706F0A}">
      <dgm:prSet custT="1">
        <dgm:style>
          <a:lnRef idx="2">
            <a:schemeClr val="dk1"/>
          </a:lnRef>
          <a:fillRef idx="1">
            <a:schemeClr val="lt1"/>
          </a:fillRef>
          <a:effectRef idx="0">
            <a:schemeClr val="dk1"/>
          </a:effectRef>
          <a:fontRef idx="minor">
            <a:schemeClr val="dk1"/>
          </a:fontRef>
        </dgm:style>
      </dgm:prSet>
      <dgm:spPr/>
      <dgm:t>
        <a:bodyPr/>
        <a:lstStyle/>
        <a:p>
          <a:r>
            <a:rPr lang="tr-TR" sz="1000" b="1" dirty="0"/>
            <a:t>Araştırma, geliştirme ve tasarım faaliyetlerine ilişkin teşvik</a:t>
          </a:r>
        </a:p>
      </dgm:t>
    </dgm:pt>
    <dgm:pt modelId="{4A617C07-A4CD-4D6B-A225-518B0F3BD2FE}" type="parTrans" cxnId="{C205DD0F-83BF-4459-87E6-BC6B4FA8CA1D}">
      <dgm:prSet/>
      <dgm:spPr/>
      <dgm:t>
        <a:bodyPr/>
        <a:lstStyle/>
        <a:p>
          <a:endParaRPr lang="tr-TR"/>
        </a:p>
      </dgm:t>
    </dgm:pt>
    <dgm:pt modelId="{5E968A13-1C58-464A-9969-9789308D52B2}" type="sibTrans" cxnId="{C205DD0F-83BF-4459-87E6-BC6B4FA8CA1D}">
      <dgm:prSet/>
      <dgm:spPr/>
      <dgm:t>
        <a:bodyPr/>
        <a:lstStyle/>
        <a:p>
          <a:endParaRPr lang="tr-TR"/>
        </a:p>
      </dgm:t>
    </dgm:pt>
    <dgm:pt modelId="{5EB0D80E-BD81-4FFB-B420-5A052CF758B0}">
      <dgm:prSet>
        <dgm:style>
          <a:lnRef idx="2">
            <a:schemeClr val="dk1"/>
          </a:lnRef>
          <a:fillRef idx="1">
            <a:schemeClr val="lt1"/>
          </a:fillRef>
          <a:effectRef idx="0">
            <a:schemeClr val="dk1"/>
          </a:effectRef>
          <a:fontRef idx="minor">
            <a:schemeClr val="dk1"/>
          </a:fontRef>
        </dgm:style>
      </dgm:prSet>
      <dgm:spPr/>
      <dgm:t>
        <a:bodyPr/>
        <a:lstStyle/>
        <a:p>
          <a:r>
            <a:rPr lang="tr-TR" b="1" dirty="0"/>
            <a:t>7103 sayılı Kanun</a:t>
          </a:r>
        </a:p>
      </dgm:t>
    </dgm:pt>
    <dgm:pt modelId="{CAA2A66B-14DB-42B4-9E9F-3066C4CA560C}" type="parTrans" cxnId="{7B93BD35-8B3F-4AC0-A590-275C506DA9C3}">
      <dgm:prSet/>
      <dgm:spPr/>
      <dgm:t>
        <a:bodyPr/>
        <a:lstStyle/>
        <a:p>
          <a:endParaRPr lang="tr-TR"/>
        </a:p>
      </dgm:t>
    </dgm:pt>
    <dgm:pt modelId="{8EDD85EE-70D4-4C17-98B1-D8AE59789899}" type="sibTrans" cxnId="{7B93BD35-8B3F-4AC0-A590-275C506DA9C3}">
      <dgm:prSet/>
      <dgm:spPr/>
      <dgm:t>
        <a:bodyPr/>
        <a:lstStyle/>
        <a:p>
          <a:endParaRPr lang="tr-TR"/>
        </a:p>
      </dgm:t>
    </dgm:pt>
    <dgm:pt modelId="{63C79419-752D-411C-AB2D-BA0CC1259960}">
      <dgm:prSet>
        <dgm:style>
          <a:lnRef idx="2">
            <a:schemeClr val="dk1"/>
          </a:lnRef>
          <a:fillRef idx="1">
            <a:schemeClr val="lt1"/>
          </a:fillRef>
          <a:effectRef idx="0">
            <a:schemeClr val="dk1"/>
          </a:effectRef>
          <a:fontRef idx="minor">
            <a:schemeClr val="dk1"/>
          </a:fontRef>
        </dgm:style>
      </dgm:prSet>
      <dgm:spPr/>
      <dgm:t>
        <a:bodyPr/>
        <a:lstStyle/>
        <a:p>
          <a:r>
            <a:rPr lang="tr-TR" b="1" dirty="0"/>
            <a:t>2018/11500 sayılı Bakanlar Kurulu Kararı</a:t>
          </a:r>
        </a:p>
      </dgm:t>
    </dgm:pt>
    <dgm:pt modelId="{0D985BE1-7526-4DB1-A706-5E26D5E5B4D5}" type="parTrans" cxnId="{0F595787-0FB6-46B5-927B-E7D0FBACD7FB}">
      <dgm:prSet/>
      <dgm:spPr/>
      <dgm:t>
        <a:bodyPr/>
        <a:lstStyle/>
        <a:p>
          <a:endParaRPr lang="tr-TR"/>
        </a:p>
      </dgm:t>
    </dgm:pt>
    <dgm:pt modelId="{1D3002ED-8E93-431A-99CE-72A8601713CE}" type="sibTrans" cxnId="{0F595787-0FB6-46B5-927B-E7D0FBACD7FB}">
      <dgm:prSet/>
      <dgm:spPr/>
      <dgm:t>
        <a:bodyPr/>
        <a:lstStyle/>
        <a:p>
          <a:endParaRPr lang="tr-TR"/>
        </a:p>
      </dgm:t>
    </dgm:pt>
    <dgm:pt modelId="{8D4F542D-9A8D-48E6-BAEA-FAFFE0F51542}">
      <dgm:prSet>
        <dgm:style>
          <a:lnRef idx="2">
            <a:schemeClr val="dk1"/>
          </a:lnRef>
          <a:fillRef idx="1">
            <a:schemeClr val="lt1"/>
          </a:fillRef>
          <a:effectRef idx="0">
            <a:schemeClr val="dk1"/>
          </a:effectRef>
          <a:fontRef idx="minor">
            <a:schemeClr val="dk1"/>
          </a:fontRef>
        </dgm:style>
      </dgm:prSet>
      <dgm:spPr/>
      <dgm:t>
        <a:bodyPr/>
        <a:lstStyle/>
        <a:p>
          <a:r>
            <a:rPr lang="tr-TR" b="1" dirty="0"/>
            <a:t> 7099 sayılı Kanun</a:t>
          </a:r>
        </a:p>
      </dgm:t>
    </dgm:pt>
    <dgm:pt modelId="{ED7FD03C-33B9-4B35-B5BD-7AD64BA0A483}" type="parTrans" cxnId="{7979C2F4-1B10-466F-8C13-F5B9D9F7F341}">
      <dgm:prSet/>
      <dgm:spPr/>
      <dgm:t>
        <a:bodyPr/>
        <a:lstStyle/>
        <a:p>
          <a:endParaRPr lang="tr-TR"/>
        </a:p>
      </dgm:t>
    </dgm:pt>
    <dgm:pt modelId="{DA0B4533-BDBC-440E-85B6-0765F16ECFA3}" type="sibTrans" cxnId="{7979C2F4-1B10-466F-8C13-F5B9D9F7F341}">
      <dgm:prSet/>
      <dgm:spPr/>
      <dgm:t>
        <a:bodyPr/>
        <a:lstStyle/>
        <a:p>
          <a:endParaRPr lang="tr-TR"/>
        </a:p>
      </dgm:t>
    </dgm:pt>
    <dgm:pt modelId="{719857FA-8AEF-447E-B6A1-3C550D239D78}">
      <dgm:prSet>
        <dgm:style>
          <a:lnRef idx="2">
            <a:schemeClr val="dk1"/>
          </a:lnRef>
          <a:fillRef idx="1">
            <a:schemeClr val="lt1"/>
          </a:fillRef>
          <a:effectRef idx="0">
            <a:schemeClr val="dk1"/>
          </a:effectRef>
          <a:fontRef idx="minor">
            <a:schemeClr val="dk1"/>
          </a:fontRef>
        </dgm:style>
      </dgm:prSet>
      <dgm:spPr/>
      <dgm:t>
        <a:bodyPr/>
        <a:lstStyle/>
        <a:p>
          <a:r>
            <a:rPr lang="tr-TR" b="1" dirty="0"/>
            <a:t>05/12/2017 tarihli S.S.İ.Y. Değişikliği</a:t>
          </a:r>
        </a:p>
      </dgm:t>
    </dgm:pt>
    <dgm:pt modelId="{B2A97FC2-4353-4720-840F-4267C7B36E22}" type="parTrans" cxnId="{4CB7318C-02B3-4205-B7D1-9268B29EC1BC}">
      <dgm:prSet/>
      <dgm:spPr/>
      <dgm:t>
        <a:bodyPr/>
        <a:lstStyle/>
        <a:p>
          <a:endParaRPr lang="tr-TR"/>
        </a:p>
      </dgm:t>
    </dgm:pt>
    <dgm:pt modelId="{D9BF437A-4B4B-4567-90A2-015B0ADBE316}" type="sibTrans" cxnId="{4CB7318C-02B3-4205-B7D1-9268B29EC1BC}">
      <dgm:prSet/>
      <dgm:spPr/>
      <dgm:t>
        <a:bodyPr/>
        <a:lstStyle/>
        <a:p>
          <a:endParaRPr lang="tr-TR"/>
        </a:p>
      </dgm:t>
    </dgm:pt>
    <dgm:pt modelId="{8B7B329B-34AA-436B-83E0-8C1E9B78448A}">
      <dgm:prSet custT="1">
        <dgm:style>
          <a:lnRef idx="2">
            <a:schemeClr val="dk1"/>
          </a:lnRef>
          <a:fillRef idx="1">
            <a:schemeClr val="lt1"/>
          </a:fillRef>
          <a:effectRef idx="0">
            <a:schemeClr val="dk1"/>
          </a:effectRef>
          <a:fontRef idx="minor">
            <a:schemeClr val="dk1"/>
          </a:fontRef>
        </dgm:style>
      </dgm:prSet>
      <dgm:spPr/>
      <dgm:t>
        <a:bodyPr/>
        <a:lstStyle/>
        <a:p>
          <a:r>
            <a:rPr lang="tr-TR" sz="1000" b="1" dirty="0"/>
            <a:t>İlave 6 puanlık prim indirimi</a:t>
          </a:r>
        </a:p>
      </dgm:t>
    </dgm:pt>
    <dgm:pt modelId="{579B35D8-BCDF-4B8F-A503-7A7C42FA3367}" type="parTrans" cxnId="{391CCFB4-5ADB-4BAA-910D-17D88410C550}">
      <dgm:prSet/>
      <dgm:spPr/>
      <dgm:t>
        <a:bodyPr/>
        <a:lstStyle/>
        <a:p>
          <a:endParaRPr lang="tr-TR"/>
        </a:p>
      </dgm:t>
    </dgm:pt>
    <dgm:pt modelId="{F79C4673-CBE5-49A8-98EC-D24B7072DAB1}" type="sibTrans" cxnId="{391CCFB4-5ADB-4BAA-910D-17D88410C550}">
      <dgm:prSet/>
      <dgm:spPr/>
      <dgm:t>
        <a:bodyPr/>
        <a:lstStyle/>
        <a:p>
          <a:endParaRPr lang="tr-TR"/>
        </a:p>
      </dgm:t>
    </dgm:pt>
    <dgm:pt modelId="{C2065404-8F55-498D-968F-56C1F73EC211}">
      <dgm:prSet custT="1">
        <dgm:style>
          <a:lnRef idx="2">
            <a:schemeClr val="dk1"/>
          </a:lnRef>
          <a:fillRef idx="1">
            <a:schemeClr val="lt1"/>
          </a:fillRef>
          <a:effectRef idx="0">
            <a:schemeClr val="dk1"/>
          </a:effectRef>
          <a:fontRef idx="minor">
            <a:schemeClr val="dk1"/>
          </a:fontRef>
        </dgm:style>
      </dgm:prSet>
      <dgm:spPr/>
      <dgm:t>
        <a:bodyPr/>
        <a:lstStyle/>
        <a:p>
          <a:r>
            <a:rPr lang="tr-TR" sz="1000" b="1" dirty="0"/>
            <a:t>Yatırımlarda devlet yardımları hakkında kararlar uyarınca uygulanan teşvik </a:t>
          </a:r>
        </a:p>
      </dgm:t>
    </dgm:pt>
    <dgm:pt modelId="{BC6859B7-4D37-4D2F-96B4-30BD5527B2F8}" type="parTrans" cxnId="{D96B33B7-2801-4186-B242-4C054E78AB0D}">
      <dgm:prSet/>
      <dgm:spPr/>
      <dgm:t>
        <a:bodyPr/>
        <a:lstStyle/>
        <a:p>
          <a:endParaRPr lang="tr-TR"/>
        </a:p>
      </dgm:t>
    </dgm:pt>
    <dgm:pt modelId="{83553BD5-1CE3-4955-91B0-BD4D4F724458}" type="sibTrans" cxnId="{D96B33B7-2801-4186-B242-4C054E78AB0D}">
      <dgm:prSet/>
      <dgm:spPr/>
      <dgm:t>
        <a:bodyPr/>
        <a:lstStyle/>
        <a:p>
          <a:endParaRPr lang="tr-TR"/>
        </a:p>
      </dgm:t>
    </dgm:pt>
    <dgm:pt modelId="{D072A1D8-9C5D-4E27-B84A-4C88640205B3}">
      <dgm:prSet custT="1">
        <dgm:style>
          <a:lnRef idx="2">
            <a:schemeClr val="dk1"/>
          </a:lnRef>
          <a:fillRef idx="1">
            <a:schemeClr val="lt1"/>
          </a:fillRef>
          <a:effectRef idx="0">
            <a:schemeClr val="dk1"/>
          </a:effectRef>
          <a:fontRef idx="minor">
            <a:schemeClr val="dk1"/>
          </a:fontRef>
        </dgm:style>
      </dgm:prSet>
      <dgm:spPr/>
      <dgm:t>
        <a:bodyPr/>
        <a:lstStyle/>
        <a:p>
          <a:r>
            <a:rPr lang="tr-TR" sz="1000" b="1" dirty="0"/>
            <a:t>İşsizlik ödeneği alanların istihdamı halinde uygulanan prim teşviki</a:t>
          </a:r>
        </a:p>
      </dgm:t>
    </dgm:pt>
    <dgm:pt modelId="{EDC03F81-407A-453E-BE08-C68483AFB645}" type="parTrans" cxnId="{916CB5CA-9E42-47BB-9AD2-7A771EF83A98}">
      <dgm:prSet/>
      <dgm:spPr/>
      <dgm:t>
        <a:bodyPr/>
        <a:lstStyle/>
        <a:p>
          <a:endParaRPr lang="tr-TR"/>
        </a:p>
      </dgm:t>
    </dgm:pt>
    <dgm:pt modelId="{01D6FAEE-9B9D-44EF-AD58-C924021F97A5}" type="sibTrans" cxnId="{916CB5CA-9E42-47BB-9AD2-7A771EF83A98}">
      <dgm:prSet/>
      <dgm:spPr/>
      <dgm:t>
        <a:bodyPr/>
        <a:lstStyle/>
        <a:p>
          <a:endParaRPr lang="tr-TR"/>
        </a:p>
      </dgm:t>
    </dgm:pt>
    <dgm:pt modelId="{DEDBAF3D-8FE7-4F66-8D05-3D7074C8A2EF}">
      <dgm:prSet custT="1">
        <dgm:style>
          <a:lnRef idx="2">
            <a:schemeClr val="dk1"/>
          </a:lnRef>
          <a:fillRef idx="1">
            <a:schemeClr val="lt1"/>
          </a:fillRef>
          <a:effectRef idx="0">
            <a:schemeClr val="dk1"/>
          </a:effectRef>
          <a:fontRef idx="minor">
            <a:schemeClr val="dk1"/>
          </a:fontRef>
        </dgm:style>
      </dgm:prSet>
      <dgm:spPr/>
      <dgm:t>
        <a:bodyPr/>
        <a:lstStyle/>
        <a:p>
          <a:r>
            <a:rPr lang="tr-TR" sz="1000" b="1" dirty="0"/>
            <a:t>Genç, kadın ve mesleki belge sahibi olanların istihdamına yönelik teşvik </a:t>
          </a:r>
        </a:p>
      </dgm:t>
    </dgm:pt>
    <dgm:pt modelId="{1244259A-4ADC-4141-81AC-2E7F9C550105}" type="parTrans" cxnId="{2D9EA838-0036-4ED5-BF14-02A4AB56C83E}">
      <dgm:prSet/>
      <dgm:spPr/>
      <dgm:t>
        <a:bodyPr/>
        <a:lstStyle/>
        <a:p>
          <a:endParaRPr lang="tr-TR"/>
        </a:p>
      </dgm:t>
    </dgm:pt>
    <dgm:pt modelId="{631F156F-BA46-4770-A6A2-17024B8F68AA}" type="sibTrans" cxnId="{2D9EA838-0036-4ED5-BF14-02A4AB56C83E}">
      <dgm:prSet/>
      <dgm:spPr/>
      <dgm:t>
        <a:bodyPr/>
        <a:lstStyle/>
        <a:p>
          <a:endParaRPr lang="tr-TR"/>
        </a:p>
      </dgm:t>
    </dgm:pt>
    <dgm:pt modelId="{CEF795AD-B5AF-4429-97F8-30E3DC0462DD}">
      <dgm:prSet custT="1">
        <dgm:style>
          <a:lnRef idx="2">
            <a:schemeClr val="dk1"/>
          </a:lnRef>
          <a:fillRef idx="1">
            <a:schemeClr val="lt1"/>
          </a:fillRef>
          <a:effectRef idx="0">
            <a:schemeClr val="dk1"/>
          </a:effectRef>
          <a:fontRef idx="minor">
            <a:schemeClr val="dk1"/>
          </a:fontRef>
        </dgm:style>
      </dgm:prSet>
      <dgm:spPr/>
      <dgm:t>
        <a:bodyPr/>
        <a:lstStyle/>
        <a:p>
          <a:r>
            <a:rPr lang="tr-TR" sz="1000" b="1" dirty="0"/>
            <a:t>İşbaşı eğitim programını tamamlayanların istihdamına yönelik teşvik</a:t>
          </a:r>
        </a:p>
      </dgm:t>
    </dgm:pt>
    <dgm:pt modelId="{72F14B73-C556-4BB1-B212-D072FBF7AF9E}" type="parTrans" cxnId="{32766D92-DD2B-4B6E-9950-A77DE411FCD2}">
      <dgm:prSet/>
      <dgm:spPr/>
      <dgm:t>
        <a:bodyPr/>
        <a:lstStyle/>
        <a:p>
          <a:endParaRPr lang="tr-TR"/>
        </a:p>
      </dgm:t>
    </dgm:pt>
    <dgm:pt modelId="{1DF2BEA7-320F-4E9C-AA22-C7F51A0BF1D7}" type="sibTrans" cxnId="{32766D92-DD2B-4B6E-9950-A77DE411FCD2}">
      <dgm:prSet/>
      <dgm:spPr/>
      <dgm:t>
        <a:bodyPr/>
        <a:lstStyle/>
        <a:p>
          <a:endParaRPr lang="tr-TR"/>
        </a:p>
      </dgm:t>
    </dgm:pt>
    <dgm:pt modelId="{A02C4719-8316-4050-B0FB-997B0C979198}">
      <dgm:prSet custT="1">
        <dgm:style>
          <a:lnRef idx="2">
            <a:schemeClr val="dk1"/>
          </a:lnRef>
          <a:fillRef idx="1">
            <a:schemeClr val="lt1"/>
          </a:fillRef>
          <a:effectRef idx="0">
            <a:schemeClr val="dk1"/>
          </a:effectRef>
          <a:fontRef idx="minor">
            <a:schemeClr val="dk1"/>
          </a:fontRef>
        </dgm:style>
      </dgm:prSet>
      <dgm:spPr/>
      <dgm:t>
        <a:bodyPr/>
        <a:lstStyle/>
        <a:p>
          <a:r>
            <a:rPr lang="tr-TR" sz="1000" b="1" dirty="0"/>
            <a:t>Engelli sigortalı istihdamına yönelik teşvik</a:t>
          </a:r>
        </a:p>
      </dgm:t>
    </dgm:pt>
    <dgm:pt modelId="{51B2CE34-903E-4D4A-A456-3565204EBFFE}" type="parTrans" cxnId="{341F27FC-8C23-455E-B19A-EF7AAA204212}">
      <dgm:prSet/>
      <dgm:spPr/>
      <dgm:t>
        <a:bodyPr/>
        <a:lstStyle/>
        <a:p>
          <a:endParaRPr lang="tr-TR"/>
        </a:p>
      </dgm:t>
    </dgm:pt>
    <dgm:pt modelId="{BCACACD2-6F11-4C07-80B7-FD31980960D5}" type="sibTrans" cxnId="{341F27FC-8C23-455E-B19A-EF7AAA204212}">
      <dgm:prSet/>
      <dgm:spPr/>
      <dgm:t>
        <a:bodyPr/>
        <a:lstStyle/>
        <a:p>
          <a:endParaRPr lang="tr-TR"/>
        </a:p>
      </dgm:t>
    </dgm:pt>
    <dgm:pt modelId="{EF6C1628-C57A-421F-A343-E5CA21CB5702}">
      <dgm:prSet custT="1">
        <dgm:style>
          <a:lnRef idx="2">
            <a:schemeClr val="dk1"/>
          </a:lnRef>
          <a:fillRef idx="1">
            <a:schemeClr val="lt1"/>
          </a:fillRef>
          <a:effectRef idx="0">
            <a:schemeClr val="dk1"/>
          </a:effectRef>
          <a:fontRef idx="minor">
            <a:schemeClr val="dk1"/>
          </a:fontRef>
        </dgm:style>
      </dgm:prSet>
      <dgm:spPr/>
      <dgm:t>
        <a:bodyPr/>
        <a:lstStyle/>
        <a:p>
          <a:r>
            <a:rPr lang="tr-TR" sz="1000" b="1" dirty="0"/>
            <a:t>Kültür yatırımları ve girişimleri hakkında uygulanan sigorta primi teşviki</a:t>
          </a:r>
        </a:p>
      </dgm:t>
    </dgm:pt>
    <dgm:pt modelId="{83F54930-C131-4CA8-B5E5-DBF0FD1B8585}" type="parTrans" cxnId="{54E95674-4F87-467A-B471-5132435A7B65}">
      <dgm:prSet/>
      <dgm:spPr/>
      <dgm:t>
        <a:bodyPr/>
        <a:lstStyle/>
        <a:p>
          <a:endParaRPr lang="tr-TR"/>
        </a:p>
      </dgm:t>
    </dgm:pt>
    <dgm:pt modelId="{1F32C57A-1648-421D-8F05-E9ECA279D6A2}" type="sibTrans" cxnId="{54E95674-4F87-467A-B471-5132435A7B65}">
      <dgm:prSet/>
      <dgm:spPr/>
      <dgm:t>
        <a:bodyPr/>
        <a:lstStyle/>
        <a:p>
          <a:endParaRPr lang="tr-TR"/>
        </a:p>
      </dgm:t>
    </dgm:pt>
    <dgm:pt modelId="{D02D9EF9-D926-4299-961A-FEA2EEDCE581}">
      <dgm:prSet custT="1">
        <dgm:style>
          <a:lnRef idx="2">
            <a:schemeClr val="dk1"/>
          </a:lnRef>
          <a:fillRef idx="1">
            <a:schemeClr val="lt1"/>
          </a:fillRef>
          <a:effectRef idx="0">
            <a:schemeClr val="dk1"/>
          </a:effectRef>
          <a:fontRef idx="minor">
            <a:schemeClr val="dk1"/>
          </a:fontRef>
        </dgm:style>
      </dgm:prSet>
      <dgm:spPr/>
      <dgm:t>
        <a:bodyPr/>
        <a:lstStyle/>
        <a:p>
          <a:endParaRPr lang="tr-TR" sz="1000" b="0" dirty="0"/>
        </a:p>
      </dgm:t>
    </dgm:pt>
    <dgm:pt modelId="{9243F4EE-02DF-4463-A437-1B66AA1AD910}" type="parTrans" cxnId="{171A8A4F-D6FC-4582-9DF1-1AE6011FC83D}">
      <dgm:prSet/>
      <dgm:spPr/>
      <dgm:t>
        <a:bodyPr/>
        <a:lstStyle/>
        <a:p>
          <a:endParaRPr lang="tr-TR"/>
        </a:p>
      </dgm:t>
    </dgm:pt>
    <dgm:pt modelId="{E3D11BA9-E5D7-4C27-BFD2-0BF2F835D7D9}" type="sibTrans" cxnId="{171A8A4F-D6FC-4582-9DF1-1AE6011FC83D}">
      <dgm:prSet/>
      <dgm:spPr/>
      <dgm:t>
        <a:bodyPr/>
        <a:lstStyle/>
        <a:p>
          <a:endParaRPr lang="tr-TR"/>
        </a:p>
      </dgm:t>
    </dgm:pt>
    <dgm:pt modelId="{30287B53-2D9C-48C2-9C0E-22BE3DF03889}">
      <dgm:prSet/>
      <dgm:spPr/>
      <dgm:t>
        <a:bodyPr/>
        <a:lstStyle/>
        <a:p>
          <a:pPr rtl="0"/>
          <a:r>
            <a:rPr lang="tr-TR" b="1" dirty="0"/>
            <a:t> </a:t>
          </a:r>
          <a:r>
            <a:rPr lang="tr-TR" b="1" dirty="0">
              <a:solidFill>
                <a:srgbClr val="FFFFFF"/>
              </a:solidFill>
              <a:ea typeface="+mj-ea"/>
              <a:cs typeface="+mj-cs"/>
            </a:rPr>
            <a:t>UYGULAMADA OLAN TEŞVİKLER</a:t>
          </a:r>
          <a:endParaRPr lang="tr-TR" dirty="0"/>
        </a:p>
      </dgm:t>
    </dgm:pt>
    <dgm:pt modelId="{DBF11E04-6EBC-4C8E-9F37-E7D2B9CF9462}" type="sibTrans" cxnId="{76FB5630-B0C6-4B2A-9A2F-8DB43F907480}">
      <dgm:prSet/>
      <dgm:spPr/>
      <dgm:t>
        <a:bodyPr/>
        <a:lstStyle/>
        <a:p>
          <a:endParaRPr lang="tr-TR"/>
        </a:p>
      </dgm:t>
    </dgm:pt>
    <dgm:pt modelId="{F4ED722D-2656-45A1-A1D9-2EEF522B26CB}" type="parTrans" cxnId="{76FB5630-B0C6-4B2A-9A2F-8DB43F907480}">
      <dgm:prSet/>
      <dgm:spPr/>
      <dgm:t>
        <a:bodyPr/>
        <a:lstStyle/>
        <a:p>
          <a:endParaRPr lang="tr-TR"/>
        </a:p>
      </dgm:t>
    </dgm:pt>
    <dgm:pt modelId="{7DFA1F75-A43F-4DFA-9D65-4F1D8051F5FC}">
      <dgm:prSet>
        <dgm:style>
          <a:lnRef idx="2">
            <a:schemeClr val="dk1"/>
          </a:lnRef>
          <a:fillRef idx="1">
            <a:schemeClr val="lt1"/>
          </a:fillRef>
          <a:effectRef idx="0">
            <a:schemeClr val="dk1"/>
          </a:effectRef>
          <a:fontRef idx="minor">
            <a:schemeClr val="dk1"/>
          </a:fontRef>
        </dgm:style>
      </dgm:prSet>
      <dgm:spPr/>
      <dgm:t>
        <a:bodyPr/>
        <a:lstStyle/>
        <a:p>
          <a:r>
            <a:rPr lang="tr-TR" b="1" dirty="0"/>
            <a:t>Bir senden bir benden teşviki</a:t>
          </a:r>
        </a:p>
      </dgm:t>
    </dgm:pt>
    <dgm:pt modelId="{F4E3AAA9-CF43-48DF-B37E-1E661702FD4C}" type="parTrans" cxnId="{E1DE6D4F-F31D-444C-9C39-28BFB1767143}">
      <dgm:prSet/>
      <dgm:spPr/>
      <dgm:t>
        <a:bodyPr/>
        <a:lstStyle/>
        <a:p>
          <a:endParaRPr lang="tr-TR"/>
        </a:p>
      </dgm:t>
    </dgm:pt>
    <dgm:pt modelId="{B0247A30-0DAA-49EB-B658-ADAF022DB8CE}" type="sibTrans" cxnId="{E1DE6D4F-F31D-444C-9C39-28BFB1767143}">
      <dgm:prSet/>
      <dgm:spPr/>
      <dgm:t>
        <a:bodyPr/>
        <a:lstStyle/>
        <a:p>
          <a:endParaRPr lang="tr-TR"/>
        </a:p>
      </dgm:t>
    </dgm:pt>
    <dgm:pt modelId="{76E1D603-7625-4283-8E9A-8E7C054EEC63}">
      <dgm:prSet>
        <dgm:style>
          <a:lnRef idx="2">
            <a:schemeClr val="dk1"/>
          </a:lnRef>
          <a:fillRef idx="1">
            <a:schemeClr val="lt1"/>
          </a:fillRef>
          <a:effectRef idx="0">
            <a:schemeClr val="dk1"/>
          </a:effectRef>
          <a:fontRef idx="minor">
            <a:schemeClr val="dk1"/>
          </a:fontRef>
        </dgm:style>
      </dgm:prSet>
      <dgm:spPr/>
      <dgm:t>
        <a:bodyPr/>
        <a:lstStyle/>
        <a:p>
          <a:r>
            <a:rPr lang="tr-TR" b="1" dirty="0"/>
            <a:t>Sosyal yardım alanların istihdamı halinde uygulanan teşvik</a:t>
          </a:r>
        </a:p>
      </dgm:t>
    </dgm:pt>
    <dgm:pt modelId="{017FC8FC-5210-42C8-987B-CFEFA3B0B713}" type="parTrans" cxnId="{AE5AEEB9-86A0-47D6-B0CC-56D996604321}">
      <dgm:prSet/>
      <dgm:spPr/>
      <dgm:t>
        <a:bodyPr/>
        <a:lstStyle/>
        <a:p>
          <a:endParaRPr lang="tr-TR"/>
        </a:p>
      </dgm:t>
    </dgm:pt>
    <dgm:pt modelId="{17DD8B15-F46F-413D-AA4A-0DFBE4C791B2}" type="sibTrans" cxnId="{AE5AEEB9-86A0-47D6-B0CC-56D996604321}">
      <dgm:prSet/>
      <dgm:spPr/>
      <dgm:t>
        <a:bodyPr/>
        <a:lstStyle/>
        <a:p>
          <a:endParaRPr lang="tr-TR"/>
        </a:p>
      </dgm:t>
    </dgm:pt>
    <dgm:pt modelId="{32BF91B5-30AA-444A-A47F-341AD018D3D4}">
      <dgm:prSet>
        <dgm:style>
          <a:lnRef idx="2">
            <a:schemeClr val="dk1"/>
          </a:lnRef>
          <a:fillRef idx="1">
            <a:schemeClr val="lt1"/>
          </a:fillRef>
          <a:effectRef idx="0">
            <a:schemeClr val="dk1"/>
          </a:effectRef>
          <a:fontRef idx="minor">
            <a:schemeClr val="dk1"/>
          </a:fontRef>
        </dgm:style>
      </dgm:prSet>
      <dgm:spPr/>
      <dgm:t>
        <a:bodyPr/>
        <a:lstStyle/>
        <a:p>
          <a:r>
            <a:rPr lang="tr-TR" b="1" dirty="0"/>
            <a:t>Sosyal hizmetlerden faydalanan çocukların istihdamı halinde uygulanan teşvik</a:t>
          </a:r>
        </a:p>
      </dgm:t>
    </dgm:pt>
    <dgm:pt modelId="{188B975F-40BD-491B-AA96-9888162A4B82}" type="parTrans" cxnId="{55675699-D09A-4FCF-8721-56B1D8C1E7D8}">
      <dgm:prSet/>
      <dgm:spPr/>
      <dgm:t>
        <a:bodyPr/>
        <a:lstStyle/>
        <a:p>
          <a:endParaRPr lang="tr-TR"/>
        </a:p>
      </dgm:t>
    </dgm:pt>
    <dgm:pt modelId="{2F5FC01B-7609-4FEC-916F-A94B0D307E69}" type="sibTrans" cxnId="{55675699-D09A-4FCF-8721-56B1D8C1E7D8}">
      <dgm:prSet/>
      <dgm:spPr/>
      <dgm:t>
        <a:bodyPr/>
        <a:lstStyle/>
        <a:p>
          <a:endParaRPr lang="tr-TR"/>
        </a:p>
      </dgm:t>
    </dgm:pt>
    <dgm:pt modelId="{76381DED-37D8-4CA7-B92B-531AE389CF9B}">
      <dgm:prSet>
        <dgm:style>
          <a:lnRef idx="2">
            <a:schemeClr val="dk1"/>
          </a:lnRef>
          <a:fillRef idx="1">
            <a:schemeClr val="lt1"/>
          </a:fillRef>
          <a:effectRef idx="0">
            <a:schemeClr val="dk1"/>
          </a:effectRef>
          <a:fontRef idx="minor">
            <a:schemeClr val="dk1"/>
          </a:fontRef>
        </dgm:style>
      </dgm:prSet>
      <dgm:spPr/>
      <dgm:t>
        <a:bodyPr/>
        <a:lstStyle/>
        <a:p>
          <a:r>
            <a:rPr lang="tr-TR" b="1" dirty="0"/>
            <a:t>2018 Yılı asgari ücret desteği</a:t>
          </a:r>
        </a:p>
      </dgm:t>
    </dgm:pt>
    <dgm:pt modelId="{972E6034-2A65-498F-A935-D3555CE0F0BE}" type="parTrans" cxnId="{041DCAAD-FFCB-4616-ACFE-C7A776157CDD}">
      <dgm:prSet/>
      <dgm:spPr/>
      <dgm:t>
        <a:bodyPr/>
        <a:lstStyle/>
        <a:p>
          <a:endParaRPr lang="tr-TR"/>
        </a:p>
      </dgm:t>
    </dgm:pt>
    <dgm:pt modelId="{527B6276-5797-451A-9F96-126D7348C2A0}" type="sibTrans" cxnId="{041DCAAD-FFCB-4616-ACFE-C7A776157CDD}">
      <dgm:prSet/>
      <dgm:spPr/>
      <dgm:t>
        <a:bodyPr/>
        <a:lstStyle/>
        <a:p>
          <a:endParaRPr lang="tr-TR"/>
        </a:p>
      </dgm:t>
    </dgm:pt>
    <dgm:pt modelId="{07B349ED-AB46-450F-A4CE-48FC8F823B57}">
      <dgm:prSet>
        <dgm:style>
          <a:lnRef idx="2">
            <a:schemeClr val="dk1"/>
          </a:lnRef>
          <a:fillRef idx="1">
            <a:schemeClr val="lt1"/>
          </a:fillRef>
          <a:effectRef idx="0">
            <a:schemeClr val="dk1"/>
          </a:effectRef>
          <a:fontRef idx="minor">
            <a:schemeClr val="dk1"/>
          </a:fontRef>
        </dgm:style>
      </dgm:prSet>
      <dgm:spPr/>
      <dgm:t>
        <a:bodyPr/>
        <a:lstStyle/>
        <a:p>
          <a:r>
            <a:rPr lang="tr-TR" b="1" i="1" u="none" dirty="0">
              <a:latin typeface="Calibri" panose="020F0502020204030204" pitchFamily="34" charset="0"/>
              <a:cs typeface="Calibri" panose="020F0502020204030204" pitchFamily="34" charset="0"/>
            </a:rPr>
            <a:t>01/04/2018 sonrasındaki dönemlere ilişkin geriye dönük teşviklerden yararlanma talepleri</a:t>
          </a:r>
          <a:endParaRPr lang="tr-TR" b="1" u="none" dirty="0">
            <a:latin typeface="Calibri" panose="020F0502020204030204" pitchFamily="34" charset="0"/>
            <a:cs typeface="Calibri" panose="020F0502020204030204" pitchFamily="34" charset="0"/>
          </a:endParaRPr>
        </a:p>
      </dgm:t>
    </dgm:pt>
    <dgm:pt modelId="{013AE4A4-5116-4F8A-B96B-6BA0DACD0C32}" type="parTrans" cxnId="{D61FB46E-39FA-46F9-9AEC-D2598F5B3F26}">
      <dgm:prSet/>
      <dgm:spPr/>
      <dgm:t>
        <a:bodyPr/>
        <a:lstStyle/>
        <a:p>
          <a:endParaRPr lang="tr-TR"/>
        </a:p>
      </dgm:t>
    </dgm:pt>
    <dgm:pt modelId="{452B5DF5-ACB9-4327-B234-1385A621412B}" type="sibTrans" cxnId="{D61FB46E-39FA-46F9-9AEC-D2598F5B3F26}">
      <dgm:prSet/>
      <dgm:spPr/>
      <dgm:t>
        <a:bodyPr/>
        <a:lstStyle/>
        <a:p>
          <a:endParaRPr lang="tr-TR"/>
        </a:p>
      </dgm:t>
    </dgm:pt>
    <dgm:pt modelId="{2BD596B2-4BA4-49E4-9CFF-C453AA7B262C}">
      <dgm:prSet>
        <dgm:style>
          <a:lnRef idx="2">
            <a:schemeClr val="dk1"/>
          </a:lnRef>
          <a:fillRef idx="1">
            <a:schemeClr val="lt1"/>
          </a:fillRef>
          <a:effectRef idx="0">
            <a:schemeClr val="dk1"/>
          </a:effectRef>
          <a:fontRef idx="minor">
            <a:schemeClr val="dk1"/>
          </a:fontRef>
        </dgm:style>
      </dgm:prSet>
      <dgm:spPr/>
      <dgm:t>
        <a:bodyPr/>
        <a:lstStyle/>
        <a:p>
          <a:r>
            <a:rPr lang="tr-TR" b="1" i="1" u="none" dirty="0">
              <a:latin typeface="Calibri" panose="020F0502020204030204" pitchFamily="34" charset="0"/>
              <a:cs typeface="Calibri" panose="020F0502020204030204" pitchFamily="34" charset="0"/>
            </a:rPr>
            <a:t>01/04/2018 öncesi dönemlere ilişkin geriye dönük teşviklerden yararlanma talepleri</a:t>
          </a:r>
          <a:endParaRPr lang="tr-TR" b="1" u="none" dirty="0">
            <a:latin typeface="Calibri" panose="020F0502020204030204" pitchFamily="34" charset="0"/>
            <a:cs typeface="Calibri" panose="020F0502020204030204" pitchFamily="34" charset="0"/>
          </a:endParaRPr>
        </a:p>
      </dgm:t>
    </dgm:pt>
    <dgm:pt modelId="{C12FE8B9-F5B5-448E-AF6B-7FF35EDE2F7C}" type="parTrans" cxnId="{994E0B81-62A5-4661-A279-143EF5EA45A6}">
      <dgm:prSet/>
      <dgm:spPr/>
      <dgm:t>
        <a:bodyPr/>
        <a:lstStyle/>
        <a:p>
          <a:endParaRPr lang="tr-TR"/>
        </a:p>
      </dgm:t>
    </dgm:pt>
    <dgm:pt modelId="{F12A8E6F-82EA-4F25-AAA4-2577C289FD1B}" type="sibTrans" cxnId="{994E0B81-62A5-4661-A279-143EF5EA45A6}">
      <dgm:prSet/>
      <dgm:spPr/>
      <dgm:t>
        <a:bodyPr/>
        <a:lstStyle/>
        <a:p>
          <a:endParaRPr lang="tr-TR"/>
        </a:p>
      </dgm:t>
    </dgm:pt>
    <dgm:pt modelId="{6CD5EEF3-F8F6-4995-9AA2-E319E0D48CD0}">
      <dgm:prSet>
        <dgm:style>
          <a:lnRef idx="2">
            <a:schemeClr val="dk1"/>
          </a:lnRef>
          <a:fillRef idx="1">
            <a:schemeClr val="lt1"/>
          </a:fillRef>
          <a:effectRef idx="0">
            <a:schemeClr val="dk1"/>
          </a:effectRef>
          <a:fontRef idx="minor">
            <a:schemeClr val="dk1"/>
          </a:fontRef>
        </dgm:style>
      </dgm:prSet>
      <dgm:spPr/>
      <dgm:t>
        <a:bodyPr/>
        <a:lstStyle/>
        <a:p>
          <a:endParaRPr lang="tr-TR" b="1" u="none" dirty="0">
            <a:latin typeface="Calibri" panose="020F0502020204030204" pitchFamily="34" charset="0"/>
            <a:cs typeface="Calibri" panose="020F0502020204030204" pitchFamily="34" charset="0"/>
          </a:endParaRPr>
        </a:p>
      </dgm:t>
    </dgm:pt>
    <dgm:pt modelId="{9F74B261-0124-4506-9A42-2E1C39900B57}" type="parTrans" cxnId="{259AEDA7-8548-4964-BE13-9859550B5279}">
      <dgm:prSet/>
      <dgm:spPr/>
      <dgm:t>
        <a:bodyPr/>
        <a:lstStyle/>
        <a:p>
          <a:endParaRPr lang="tr-TR"/>
        </a:p>
      </dgm:t>
    </dgm:pt>
    <dgm:pt modelId="{16DC8EA1-9DBA-4A63-862B-D0294B432F2E}" type="sibTrans" cxnId="{259AEDA7-8548-4964-BE13-9859550B5279}">
      <dgm:prSet/>
      <dgm:spPr/>
      <dgm:t>
        <a:bodyPr/>
        <a:lstStyle/>
        <a:p>
          <a:endParaRPr lang="tr-TR"/>
        </a:p>
      </dgm:t>
    </dgm:pt>
    <dgm:pt modelId="{2B0E3B70-12FB-428A-BB22-494108EC13B3}" type="pres">
      <dgm:prSet presAssocID="{E217A428-0CB7-4B60-B8CE-22E4C7DA5778}" presName="diagram" presStyleCnt="0">
        <dgm:presLayoutVars>
          <dgm:dir/>
          <dgm:animLvl val="lvl"/>
          <dgm:resizeHandles val="exact"/>
        </dgm:presLayoutVars>
      </dgm:prSet>
      <dgm:spPr/>
      <dgm:t>
        <a:bodyPr/>
        <a:lstStyle/>
        <a:p>
          <a:endParaRPr lang="tr-TR"/>
        </a:p>
      </dgm:t>
    </dgm:pt>
    <dgm:pt modelId="{6A316FFA-578F-4D66-BA47-B3D9FA66CF0C}" type="pres">
      <dgm:prSet presAssocID="{16800710-A7E9-4B01-952F-3FBA78C14E2F}" presName="compNode" presStyleCnt="0"/>
      <dgm:spPr/>
    </dgm:pt>
    <dgm:pt modelId="{17C431FF-3F10-407F-872B-31A276CE200E}" type="pres">
      <dgm:prSet presAssocID="{16800710-A7E9-4B01-952F-3FBA78C14E2F}" presName="childRect" presStyleLbl="bgAcc1" presStyleIdx="0" presStyleCnt="4" custScaleX="108376" custScaleY="115479" custLinFactNeighborX="-161" custLinFactNeighborY="3252">
        <dgm:presLayoutVars>
          <dgm:bulletEnabled val="1"/>
        </dgm:presLayoutVars>
      </dgm:prSet>
      <dgm:spPr/>
      <dgm:t>
        <a:bodyPr/>
        <a:lstStyle/>
        <a:p>
          <a:endParaRPr lang="tr-TR"/>
        </a:p>
      </dgm:t>
    </dgm:pt>
    <dgm:pt modelId="{FBEC8F83-E3C9-44B9-A8D5-48E46C50B751}" type="pres">
      <dgm:prSet presAssocID="{16800710-A7E9-4B01-952F-3FBA78C14E2F}" presName="parentText" presStyleLbl="node1" presStyleIdx="0" presStyleCnt="0">
        <dgm:presLayoutVars>
          <dgm:chMax val="0"/>
          <dgm:bulletEnabled val="1"/>
        </dgm:presLayoutVars>
      </dgm:prSet>
      <dgm:spPr/>
      <dgm:t>
        <a:bodyPr/>
        <a:lstStyle/>
        <a:p>
          <a:endParaRPr lang="tr-TR"/>
        </a:p>
      </dgm:t>
    </dgm:pt>
    <dgm:pt modelId="{2506B007-8C6E-4742-83CD-0039C38CA4CE}" type="pres">
      <dgm:prSet presAssocID="{16800710-A7E9-4B01-952F-3FBA78C14E2F}" presName="parentRect" presStyleLbl="alignNode1" presStyleIdx="0" presStyleCnt="4" custLinFactNeighborX="-1034" custLinFactNeighborY="8132"/>
      <dgm:spPr/>
      <dgm:t>
        <a:bodyPr/>
        <a:lstStyle/>
        <a:p>
          <a:endParaRPr lang="tr-TR"/>
        </a:p>
      </dgm:t>
    </dgm:pt>
    <dgm:pt modelId="{5B72C7DD-C471-466D-A861-A0641F7AC5FD}" type="pres">
      <dgm:prSet presAssocID="{16800710-A7E9-4B01-952F-3FBA78C14E2F}" presName="adorn" presStyleLbl="fgAccFollowNode1" presStyleIdx="0" presStyleCnt="4" custScaleX="126209" custScaleY="104956"/>
      <dgm:spPr>
        <a:blipFill rotWithShape="1">
          <a:blip xmlns:r="http://schemas.openxmlformats.org/officeDocument/2006/relationships" r:embed="rId1"/>
          <a:srcRect/>
          <a:stretch>
            <a:fillRect l="-3000" r="-3000"/>
          </a:stretch>
        </a:blipFill>
      </dgm:spPr>
    </dgm:pt>
    <dgm:pt modelId="{EC1D81F2-AFAB-4594-AABB-621B4859D727}" type="pres">
      <dgm:prSet presAssocID="{3C69B8BC-B727-41D1-873D-76F9DE4434B1}" presName="sibTrans" presStyleLbl="sibTrans2D1" presStyleIdx="0" presStyleCnt="0"/>
      <dgm:spPr/>
      <dgm:t>
        <a:bodyPr/>
        <a:lstStyle/>
        <a:p>
          <a:endParaRPr lang="tr-TR"/>
        </a:p>
      </dgm:t>
    </dgm:pt>
    <dgm:pt modelId="{FFAF95AE-BA5A-48CF-9C6C-2A66E1B0E919}" type="pres">
      <dgm:prSet presAssocID="{30287B53-2D9C-48C2-9C0E-22BE3DF03889}" presName="compNode" presStyleCnt="0"/>
      <dgm:spPr/>
    </dgm:pt>
    <dgm:pt modelId="{E6C33FDF-2FDA-45A7-B891-4832B8AFABC1}" type="pres">
      <dgm:prSet presAssocID="{30287B53-2D9C-48C2-9C0E-22BE3DF03889}" presName="childRect" presStyleLbl="bgAcc1" presStyleIdx="1" presStyleCnt="4" custScaleX="185422" custScaleY="461794" custLinFactNeighborX="-1543" custLinFactNeighborY="-6675">
        <dgm:presLayoutVars>
          <dgm:bulletEnabled val="1"/>
        </dgm:presLayoutVars>
      </dgm:prSet>
      <dgm:spPr/>
      <dgm:t>
        <a:bodyPr/>
        <a:lstStyle/>
        <a:p>
          <a:endParaRPr lang="tr-TR"/>
        </a:p>
      </dgm:t>
    </dgm:pt>
    <dgm:pt modelId="{71F1CC14-43E1-4FD6-A885-3B966BABAFB7}" type="pres">
      <dgm:prSet presAssocID="{30287B53-2D9C-48C2-9C0E-22BE3DF03889}" presName="parentText" presStyleLbl="node1" presStyleIdx="0" presStyleCnt="0">
        <dgm:presLayoutVars>
          <dgm:chMax val="0"/>
          <dgm:bulletEnabled val="1"/>
        </dgm:presLayoutVars>
      </dgm:prSet>
      <dgm:spPr/>
      <dgm:t>
        <a:bodyPr/>
        <a:lstStyle/>
        <a:p>
          <a:endParaRPr lang="tr-TR"/>
        </a:p>
      </dgm:t>
    </dgm:pt>
    <dgm:pt modelId="{6E521DB3-3648-4425-83E8-A64E2094C4ED}" type="pres">
      <dgm:prSet presAssocID="{30287B53-2D9C-48C2-9C0E-22BE3DF03889}" presName="parentRect" presStyleLbl="alignNode1" presStyleIdx="1" presStyleCnt="4" custScaleX="115234" custScaleY="70031" custLinFactNeighborX="159" custLinFactNeighborY="19417"/>
      <dgm:spPr/>
      <dgm:t>
        <a:bodyPr/>
        <a:lstStyle/>
        <a:p>
          <a:endParaRPr lang="tr-TR"/>
        </a:p>
      </dgm:t>
    </dgm:pt>
    <dgm:pt modelId="{2551917D-708F-49B3-AC73-55FC61076DE0}" type="pres">
      <dgm:prSet presAssocID="{30287B53-2D9C-48C2-9C0E-22BE3DF03889}" presName="adorn" presStyleLbl="fgAccFollowNode1" presStyleIdx="1" presStyleCnt="4"/>
      <dgm:spPr>
        <a:blipFill rotWithShape="1">
          <a:blip xmlns:r="http://schemas.openxmlformats.org/officeDocument/2006/relationships" r:embed="rId2"/>
          <a:stretch>
            <a:fillRect/>
          </a:stretch>
        </a:blipFill>
      </dgm:spPr>
    </dgm:pt>
    <dgm:pt modelId="{0BA483A3-2FBD-4587-B86D-B40EE97FD499}" type="pres">
      <dgm:prSet presAssocID="{DBF11E04-6EBC-4C8E-9F37-E7D2B9CF9462}" presName="sibTrans" presStyleLbl="sibTrans2D1" presStyleIdx="0" presStyleCnt="0"/>
      <dgm:spPr/>
      <dgm:t>
        <a:bodyPr/>
        <a:lstStyle/>
        <a:p>
          <a:endParaRPr lang="tr-TR"/>
        </a:p>
      </dgm:t>
    </dgm:pt>
    <dgm:pt modelId="{3BF6691F-69CB-4F4A-86A9-E44CC4703789}" type="pres">
      <dgm:prSet presAssocID="{648ECFCC-8BDA-4764-A0ED-FCA2E50BBA43}" presName="compNode" presStyleCnt="0"/>
      <dgm:spPr/>
    </dgm:pt>
    <dgm:pt modelId="{F00E08C7-D816-4947-A4A8-E1BCD7B1AAD8}" type="pres">
      <dgm:prSet presAssocID="{648ECFCC-8BDA-4764-A0ED-FCA2E50BBA43}" presName="childRect" presStyleLbl="bgAcc1" presStyleIdx="2" presStyleCnt="4" custScaleX="110057" custScaleY="121601" custLinFactNeighborX="2327" custLinFactNeighborY="-239">
        <dgm:presLayoutVars>
          <dgm:bulletEnabled val="1"/>
        </dgm:presLayoutVars>
      </dgm:prSet>
      <dgm:spPr/>
      <dgm:t>
        <a:bodyPr/>
        <a:lstStyle/>
        <a:p>
          <a:endParaRPr lang="tr-TR"/>
        </a:p>
      </dgm:t>
    </dgm:pt>
    <dgm:pt modelId="{B5EC8EED-3A71-4FDF-AC0B-1DA5869354EA}" type="pres">
      <dgm:prSet presAssocID="{648ECFCC-8BDA-4764-A0ED-FCA2E50BBA43}" presName="parentText" presStyleLbl="node1" presStyleIdx="0" presStyleCnt="0">
        <dgm:presLayoutVars>
          <dgm:chMax val="0"/>
          <dgm:bulletEnabled val="1"/>
        </dgm:presLayoutVars>
      </dgm:prSet>
      <dgm:spPr/>
      <dgm:t>
        <a:bodyPr/>
        <a:lstStyle/>
        <a:p>
          <a:endParaRPr lang="tr-TR"/>
        </a:p>
      </dgm:t>
    </dgm:pt>
    <dgm:pt modelId="{C90400A5-9D99-4E64-9F95-AA83131EB42A}" type="pres">
      <dgm:prSet presAssocID="{648ECFCC-8BDA-4764-A0ED-FCA2E50BBA43}" presName="parentRect" presStyleLbl="alignNode1" presStyleIdx="2" presStyleCnt="4" custScaleX="110838" custScaleY="63980" custLinFactNeighborX="2522" custLinFactNeighborY="3222"/>
      <dgm:spPr/>
      <dgm:t>
        <a:bodyPr/>
        <a:lstStyle/>
        <a:p>
          <a:endParaRPr lang="tr-TR"/>
        </a:p>
      </dgm:t>
    </dgm:pt>
    <dgm:pt modelId="{7C6B4B5C-0B0A-45B4-A32A-3534ACDF28F1}" type="pres">
      <dgm:prSet presAssocID="{648ECFCC-8BDA-4764-A0ED-FCA2E50BBA43}" presName="adorn" presStyleLbl="fgAccFollowNode1" presStyleIdx="2" presStyleCnt="4"/>
      <dgm:spPr>
        <a:blipFill rotWithShape="1">
          <a:blip xmlns:r="http://schemas.openxmlformats.org/officeDocument/2006/relationships" r:embed="rId2"/>
          <a:stretch>
            <a:fillRect/>
          </a:stretch>
        </a:blipFill>
      </dgm:spPr>
    </dgm:pt>
    <dgm:pt modelId="{2D6E7158-005D-44AA-9311-A35991E98D4E}" type="pres">
      <dgm:prSet presAssocID="{8CBA9B7F-A853-453B-B7DA-4C241E2BC5A1}" presName="sibTrans" presStyleLbl="sibTrans2D1" presStyleIdx="0" presStyleCnt="0"/>
      <dgm:spPr/>
      <dgm:t>
        <a:bodyPr/>
        <a:lstStyle/>
        <a:p>
          <a:endParaRPr lang="tr-TR"/>
        </a:p>
      </dgm:t>
    </dgm:pt>
    <dgm:pt modelId="{E174FC7E-DD95-4A81-BA86-D2302886A5D0}" type="pres">
      <dgm:prSet presAssocID="{FA08D212-F61C-4CEB-8684-6A6A579B1CE6}" presName="compNode" presStyleCnt="0"/>
      <dgm:spPr/>
    </dgm:pt>
    <dgm:pt modelId="{A9D77970-6DFD-4579-8096-6D83C93AC501}" type="pres">
      <dgm:prSet presAssocID="{FA08D212-F61C-4CEB-8684-6A6A579B1CE6}" presName="childRect" presStyleLbl="bgAcc1" presStyleIdx="3" presStyleCnt="4" custScaleY="103579">
        <dgm:presLayoutVars>
          <dgm:bulletEnabled val="1"/>
        </dgm:presLayoutVars>
      </dgm:prSet>
      <dgm:spPr/>
      <dgm:t>
        <a:bodyPr/>
        <a:lstStyle/>
        <a:p>
          <a:endParaRPr lang="tr-TR"/>
        </a:p>
      </dgm:t>
    </dgm:pt>
    <dgm:pt modelId="{7296039F-7BD1-4F5B-9990-B9177A74850E}" type="pres">
      <dgm:prSet presAssocID="{FA08D212-F61C-4CEB-8684-6A6A579B1CE6}" presName="parentText" presStyleLbl="node1" presStyleIdx="0" presStyleCnt="0">
        <dgm:presLayoutVars>
          <dgm:chMax val="0"/>
          <dgm:bulletEnabled val="1"/>
        </dgm:presLayoutVars>
      </dgm:prSet>
      <dgm:spPr/>
      <dgm:t>
        <a:bodyPr/>
        <a:lstStyle/>
        <a:p>
          <a:endParaRPr lang="tr-TR"/>
        </a:p>
      </dgm:t>
    </dgm:pt>
    <dgm:pt modelId="{2EED7D99-DF90-48B5-881B-127B9DE0A4A4}" type="pres">
      <dgm:prSet presAssocID="{FA08D212-F61C-4CEB-8684-6A6A579B1CE6}" presName="parentRect" presStyleLbl="alignNode1" presStyleIdx="3" presStyleCnt="4" custLinFactNeighborX="579" custLinFactNeighborY="1552"/>
      <dgm:spPr/>
      <dgm:t>
        <a:bodyPr/>
        <a:lstStyle/>
        <a:p>
          <a:endParaRPr lang="tr-TR"/>
        </a:p>
      </dgm:t>
    </dgm:pt>
    <dgm:pt modelId="{F5A6B844-07D0-4EE6-8381-2B6D450A0B40}" type="pres">
      <dgm:prSet presAssocID="{FA08D212-F61C-4CEB-8684-6A6A579B1CE6}" presName="adorn" presStyleLbl="fgAccFollowNode1" presStyleIdx="3" presStyleCnt="4"/>
      <dgm:spPr>
        <a:blipFill rotWithShape="1">
          <a:blip xmlns:r="http://schemas.openxmlformats.org/officeDocument/2006/relationships" r:embed="rId2"/>
          <a:stretch>
            <a:fillRect/>
          </a:stretch>
        </a:blipFill>
      </dgm:spPr>
    </dgm:pt>
  </dgm:ptLst>
  <dgm:cxnLst>
    <dgm:cxn modelId="{171A8A4F-D6FC-4582-9DF1-1AE6011FC83D}" srcId="{30287B53-2D9C-48C2-9C0E-22BE3DF03889}" destId="{D02D9EF9-D926-4299-961A-FEA2EEDCE581}" srcOrd="10" destOrd="0" parTransId="{9243F4EE-02DF-4463-A437-1B66AA1AD910}" sibTransId="{E3D11BA9-E5D7-4C27-BFD2-0BF2F835D7D9}"/>
    <dgm:cxn modelId="{916CB5CA-9E42-47BB-9AD2-7A771EF83A98}" srcId="{30287B53-2D9C-48C2-9C0E-22BE3DF03889}" destId="{D072A1D8-9C5D-4E27-B84A-4C88640205B3}" srcOrd="4" destOrd="0" parTransId="{EDC03F81-407A-453E-BE08-C68483AFB645}" sibTransId="{01D6FAEE-9B9D-44EF-AD58-C924021F97A5}"/>
    <dgm:cxn modelId="{1AFB604B-E7D4-4480-843F-0B956383DAC6}" type="presOf" srcId="{8D4F542D-9A8D-48E6-BAEA-FAFFE0F51542}" destId="{17C431FF-3F10-407F-872B-31A276CE200E}" srcOrd="0" destOrd="1" presId="urn:microsoft.com/office/officeart/2005/8/layout/bList2"/>
    <dgm:cxn modelId="{32766D92-DD2B-4B6E-9950-A77DE411FCD2}" srcId="{30287B53-2D9C-48C2-9C0E-22BE3DF03889}" destId="{CEF795AD-B5AF-4429-97F8-30E3DC0462DD}" srcOrd="6" destOrd="0" parTransId="{72F14B73-C556-4BB1-B212-D072FBF7AF9E}" sibTransId="{1DF2BEA7-320F-4E9C-AA22-C7F51A0BF1D7}"/>
    <dgm:cxn modelId="{F96E24E1-B33B-412D-A5C9-7A0CC6C8CFEB}" type="presOf" srcId="{A02C4719-8316-4050-B0FB-997B0C979198}" destId="{E6C33FDF-2FDA-45A7-B891-4832B8AFABC1}" srcOrd="0" destOrd="7" presId="urn:microsoft.com/office/officeart/2005/8/layout/bList2"/>
    <dgm:cxn modelId="{C205DD0F-83BF-4459-87E6-BC6B4FA8CA1D}" srcId="{30287B53-2D9C-48C2-9C0E-22BE3DF03889}" destId="{260B9768-7D77-48AB-A939-886157706F0A}" srcOrd="8" destOrd="0" parTransId="{4A617C07-A4CD-4D6B-A225-518B0F3BD2FE}" sibTransId="{5E968A13-1C58-464A-9969-9789308D52B2}"/>
    <dgm:cxn modelId="{42F778C3-D165-4ED2-9EEE-11DBA09DC007}" type="presOf" srcId="{76381DED-37D8-4CA7-B92B-531AE389CF9B}" destId="{F00E08C7-D816-4947-A4A8-E1BCD7B1AAD8}" srcOrd="0" destOrd="4" presId="urn:microsoft.com/office/officeart/2005/8/layout/bList2"/>
    <dgm:cxn modelId="{1CC85786-D658-482D-97B0-80E012E86E8E}" srcId="{E217A428-0CB7-4B60-B8CE-22E4C7DA5778}" destId="{16800710-A7E9-4B01-952F-3FBA78C14E2F}" srcOrd="0" destOrd="0" parTransId="{39478275-B175-4273-B272-EBAC706F26E1}" sibTransId="{3C69B8BC-B727-41D1-873D-76F9DE4434B1}"/>
    <dgm:cxn modelId="{341F27FC-8C23-455E-B19A-EF7AAA204212}" srcId="{30287B53-2D9C-48C2-9C0E-22BE3DF03889}" destId="{A02C4719-8316-4050-B0FB-997B0C979198}" srcOrd="7" destOrd="0" parTransId="{51B2CE34-903E-4D4A-A456-3565204EBFFE}" sibTransId="{BCACACD2-6F11-4C07-80B7-FD31980960D5}"/>
    <dgm:cxn modelId="{3B07B8EF-0B1D-4BAB-989B-9EFA36B36DC1}" type="presOf" srcId="{C01EACD6-B908-42ED-B587-4C242C55AB5C}" destId="{E6C33FDF-2FDA-45A7-B891-4832B8AFABC1}" srcOrd="0" destOrd="0" presId="urn:microsoft.com/office/officeart/2005/8/layout/bList2"/>
    <dgm:cxn modelId="{046FAE85-E67F-4F40-89B4-01D6A73C9BA5}" type="presOf" srcId="{648ECFCC-8BDA-4764-A0ED-FCA2E50BBA43}" destId="{B5EC8EED-3A71-4FDF-AC0B-1DA5869354EA}" srcOrd="0" destOrd="0" presId="urn:microsoft.com/office/officeart/2005/8/layout/bList2"/>
    <dgm:cxn modelId="{94B84DB1-B72C-4BBD-91B2-EEA00BE17280}" type="presOf" srcId="{3C69B8BC-B727-41D1-873D-76F9DE4434B1}" destId="{EC1D81F2-AFAB-4594-AABB-621B4859D727}" srcOrd="0" destOrd="0" presId="urn:microsoft.com/office/officeart/2005/8/layout/bList2"/>
    <dgm:cxn modelId="{60EA6D16-BD85-4B5D-9E3B-13080ABCF62F}" srcId="{E217A428-0CB7-4B60-B8CE-22E4C7DA5778}" destId="{FA08D212-F61C-4CEB-8684-6A6A579B1CE6}" srcOrd="3" destOrd="0" parTransId="{882C629D-4821-4F45-9857-39658A4DBD78}" sibTransId="{2CB583E6-AC47-40B8-9F1A-9C4C75321A5C}"/>
    <dgm:cxn modelId="{6A004C52-375C-4691-8D84-8377E954BA19}" type="presOf" srcId="{CEF795AD-B5AF-4429-97F8-30E3DC0462DD}" destId="{E6C33FDF-2FDA-45A7-B891-4832B8AFABC1}" srcOrd="0" destOrd="6" presId="urn:microsoft.com/office/officeart/2005/8/layout/bList2"/>
    <dgm:cxn modelId="{55675699-D09A-4FCF-8721-56B1D8C1E7D8}" srcId="{648ECFCC-8BDA-4764-A0ED-FCA2E50BBA43}" destId="{32BF91B5-30AA-444A-A47F-341AD018D3D4}" srcOrd="3" destOrd="0" parTransId="{188B975F-40BD-491B-AA96-9888162A4B82}" sibTransId="{2F5FC01B-7609-4FEC-916F-A94B0D307E69}"/>
    <dgm:cxn modelId="{6C343048-7E1F-4E1C-A022-E828E678FDB3}" type="presOf" srcId="{16800710-A7E9-4B01-952F-3FBA78C14E2F}" destId="{2506B007-8C6E-4742-83CD-0039C38CA4CE}" srcOrd="1" destOrd="0" presId="urn:microsoft.com/office/officeart/2005/8/layout/bList2"/>
    <dgm:cxn modelId="{ACFCBC16-8184-4925-A5B0-8233225F0171}" type="presOf" srcId="{FA08D212-F61C-4CEB-8684-6A6A579B1CE6}" destId="{2EED7D99-DF90-48B5-881B-127B9DE0A4A4}" srcOrd="1" destOrd="0" presId="urn:microsoft.com/office/officeart/2005/8/layout/bList2"/>
    <dgm:cxn modelId="{CAC804FE-0742-4DFB-A308-2BCD1209D39A}" type="presOf" srcId="{648ECFCC-8BDA-4764-A0ED-FCA2E50BBA43}" destId="{C90400A5-9D99-4E64-9F95-AA83131EB42A}" srcOrd="1" destOrd="0" presId="urn:microsoft.com/office/officeart/2005/8/layout/bList2"/>
    <dgm:cxn modelId="{05DCC420-9684-4635-A3C8-6648B5CC1892}" srcId="{648ECFCC-8BDA-4764-A0ED-FCA2E50BBA43}" destId="{445A4DF9-FADC-4AC9-AC53-EFCA7A08AFC8}" srcOrd="0" destOrd="0" parTransId="{5C396A2C-C2D8-4DA9-BBC0-A7AE9FDB9CCF}" sibTransId="{4D34A68C-E06B-4870-AC53-E9F3666AFDAD}"/>
    <dgm:cxn modelId="{5B2CBA97-381B-4F48-B5BE-351E5820ECBF}" type="presOf" srcId="{413FE986-E26C-4608-B3C7-C796DB1491E0}" destId="{A9D77970-6DFD-4579-8096-6D83C93AC501}" srcOrd="0" destOrd="0" presId="urn:microsoft.com/office/officeart/2005/8/layout/bList2"/>
    <dgm:cxn modelId="{5DAF4637-5BBC-4D64-97AC-BE7F18550787}" type="presOf" srcId="{16800710-A7E9-4B01-952F-3FBA78C14E2F}" destId="{FBEC8F83-E3C9-44B9-A8D5-48E46C50B751}" srcOrd="0" destOrd="0" presId="urn:microsoft.com/office/officeart/2005/8/layout/bList2"/>
    <dgm:cxn modelId="{C7E9AC4D-BF05-411D-84E7-0EE043D68AD6}" type="presOf" srcId="{D072A1D8-9C5D-4E27-B84A-4C88640205B3}" destId="{E6C33FDF-2FDA-45A7-B891-4832B8AFABC1}" srcOrd="0" destOrd="4" presId="urn:microsoft.com/office/officeart/2005/8/layout/bList2"/>
    <dgm:cxn modelId="{D9806B5D-A662-419D-A869-D6C5F9987CC3}" type="presOf" srcId="{2BD596B2-4BA4-49E4-9CFF-C453AA7B262C}" destId="{A9D77970-6DFD-4579-8096-6D83C93AC501}" srcOrd="0" destOrd="3" presId="urn:microsoft.com/office/officeart/2005/8/layout/bList2"/>
    <dgm:cxn modelId="{93D358BF-D7C5-4A20-8D27-56E79D3D46D3}" type="presOf" srcId="{E217A428-0CB7-4B60-B8CE-22E4C7DA5778}" destId="{2B0E3B70-12FB-428A-BB22-494108EC13B3}" srcOrd="0" destOrd="0" presId="urn:microsoft.com/office/officeart/2005/8/layout/bList2"/>
    <dgm:cxn modelId="{58B01C44-8DFD-4658-B2FD-B660D96B8325}" srcId="{FA08D212-F61C-4CEB-8684-6A6A579B1CE6}" destId="{413FE986-E26C-4608-B3C7-C796DB1491E0}" srcOrd="0" destOrd="0" parTransId="{0591C291-D609-4F67-9963-19BD8C95BA8E}" sibTransId="{D0D7E5E1-2106-42DA-B688-B7A3B6600316}"/>
    <dgm:cxn modelId="{994E0B81-62A5-4661-A279-143EF5EA45A6}" srcId="{FA08D212-F61C-4CEB-8684-6A6A579B1CE6}" destId="{2BD596B2-4BA4-49E4-9CFF-C453AA7B262C}" srcOrd="3" destOrd="0" parTransId="{C12FE8B9-F5B5-448E-AF6B-7FF35EDE2F7C}" sibTransId="{F12A8E6F-82EA-4F25-AAA4-2577C289FD1B}"/>
    <dgm:cxn modelId="{C08D4269-FAF9-4825-9347-7370C58FB8E9}" type="presOf" srcId="{5EB0D80E-BD81-4FFB-B420-5A052CF758B0}" destId="{17C431FF-3F10-407F-872B-31A276CE200E}" srcOrd="0" destOrd="2" presId="urn:microsoft.com/office/officeart/2005/8/layout/bList2"/>
    <dgm:cxn modelId="{C33E2D94-E658-4445-82F6-F0656F33083E}" type="presOf" srcId="{DBF11E04-6EBC-4C8E-9F37-E7D2B9CF9462}" destId="{0BA483A3-2FBD-4587-B86D-B40EE97FD499}" srcOrd="0" destOrd="0" presId="urn:microsoft.com/office/officeart/2005/8/layout/bList2"/>
    <dgm:cxn modelId="{A5C86E7F-8B88-49DF-A0CB-D1288AFE2AE2}" type="presOf" srcId="{8B7B329B-34AA-436B-83E0-8C1E9B78448A}" destId="{E6C33FDF-2FDA-45A7-B891-4832B8AFABC1}" srcOrd="0" destOrd="2" presId="urn:microsoft.com/office/officeart/2005/8/layout/bList2"/>
    <dgm:cxn modelId="{AE5AEEB9-86A0-47D6-B0CC-56D996604321}" srcId="{648ECFCC-8BDA-4764-A0ED-FCA2E50BBA43}" destId="{76E1D603-7625-4283-8E9A-8E7C054EEC63}" srcOrd="2" destOrd="0" parTransId="{017FC8FC-5210-42C8-987B-CFEFA3B0B713}" sibTransId="{17DD8B15-F46F-413D-AA4A-0DFBE4C791B2}"/>
    <dgm:cxn modelId="{4999BC89-854E-4E21-9956-DFAA0B20DB0D}" type="presOf" srcId="{B92233D0-773D-49AB-A082-DAC32B5F7D4F}" destId="{17C431FF-3F10-407F-872B-31A276CE200E}" srcOrd="0" destOrd="0" presId="urn:microsoft.com/office/officeart/2005/8/layout/bList2"/>
    <dgm:cxn modelId="{2ABA1E6E-6C7C-4579-B668-CA5836BEF6D9}" type="presOf" srcId="{260B9768-7D77-48AB-A939-886157706F0A}" destId="{E6C33FDF-2FDA-45A7-B891-4832B8AFABC1}" srcOrd="0" destOrd="8" presId="urn:microsoft.com/office/officeart/2005/8/layout/bList2"/>
    <dgm:cxn modelId="{9A8429D0-36B0-4A6A-A5E0-525268BD74DD}" type="presOf" srcId="{30287B53-2D9C-48C2-9C0E-22BE3DF03889}" destId="{71F1CC14-43E1-4FD6-A885-3B966BABAFB7}" srcOrd="0" destOrd="0" presId="urn:microsoft.com/office/officeart/2005/8/layout/bList2"/>
    <dgm:cxn modelId="{2BD0EFD0-1731-4151-8671-4D2F086A99A5}" type="presOf" srcId="{32BF91B5-30AA-444A-A47F-341AD018D3D4}" destId="{F00E08C7-D816-4947-A4A8-E1BCD7B1AAD8}" srcOrd="0" destOrd="3" presId="urn:microsoft.com/office/officeart/2005/8/layout/bList2"/>
    <dgm:cxn modelId="{C8CFF1E3-4F47-4814-B729-E9338D9625E3}" type="presOf" srcId="{30287B53-2D9C-48C2-9C0E-22BE3DF03889}" destId="{6E521DB3-3648-4425-83E8-A64E2094C4ED}" srcOrd="1" destOrd="0" presId="urn:microsoft.com/office/officeart/2005/8/layout/bList2"/>
    <dgm:cxn modelId="{E8059B5F-1131-41F1-8B2C-664F5E63E7D6}" type="presOf" srcId="{A54F3F45-036B-4CD5-AB23-0AE20227B711}" destId="{E6C33FDF-2FDA-45A7-B891-4832B8AFABC1}" srcOrd="0" destOrd="1" presId="urn:microsoft.com/office/officeart/2005/8/layout/bList2"/>
    <dgm:cxn modelId="{254FF269-D260-4A32-BE4B-A054E0AB036D}" srcId="{30287B53-2D9C-48C2-9C0E-22BE3DF03889}" destId="{A54F3F45-036B-4CD5-AB23-0AE20227B711}" srcOrd="1" destOrd="0" parTransId="{FE4ABFF0-8481-4BE4-852E-6A5464B2328D}" sibTransId="{D2BEB3A2-DEBE-4C94-974C-8F522D1FCF12}"/>
    <dgm:cxn modelId="{70D60613-9DD9-4D9B-AAC3-065C13A78DF0}" srcId="{30287B53-2D9C-48C2-9C0E-22BE3DF03889}" destId="{C01EACD6-B908-42ED-B587-4C242C55AB5C}" srcOrd="0" destOrd="0" parTransId="{FA411A34-2283-4B95-9C40-D381148BDA08}" sibTransId="{C954335D-38C9-4DC8-99CC-FB2233174F9F}"/>
    <dgm:cxn modelId="{E5402C05-5D92-4EFF-B344-77CB9CBBE8DF}" type="presOf" srcId="{63C79419-752D-411C-AB2D-BA0CC1259960}" destId="{17C431FF-3F10-407F-872B-31A276CE200E}" srcOrd="0" destOrd="3" presId="urn:microsoft.com/office/officeart/2005/8/layout/bList2"/>
    <dgm:cxn modelId="{DFA50FC5-9EF5-4161-9368-EEEF25096792}" type="presOf" srcId="{6CD5EEF3-F8F6-4995-9AA2-E319E0D48CD0}" destId="{A9D77970-6DFD-4579-8096-6D83C93AC501}" srcOrd="0" destOrd="2" presId="urn:microsoft.com/office/officeart/2005/8/layout/bList2"/>
    <dgm:cxn modelId="{54E95674-4F87-467A-B471-5132435A7B65}" srcId="{30287B53-2D9C-48C2-9C0E-22BE3DF03889}" destId="{EF6C1628-C57A-421F-A343-E5CA21CB5702}" srcOrd="9" destOrd="0" parTransId="{83F54930-C131-4CA8-B5E5-DBF0FD1B8585}" sibTransId="{1F32C57A-1648-421D-8F05-E9ECA279D6A2}"/>
    <dgm:cxn modelId="{041DCAAD-FFCB-4616-ACFE-C7A776157CDD}" srcId="{648ECFCC-8BDA-4764-A0ED-FCA2E50BBA43}" destId="{76381DED-37D8-4CA7-B92B-531AE389CF9B}" srcOrd="4" destOrd="0" parTransId="{972E6034-2A65-498F-A935-D3555CE0F0BE}" sibTransId="{527B6276-5797-451A-9F96-126D7348C2A0}"/>
    <dgm:cxn modelId="{259AEDA7-8548-4964-BE13-9859550B5279}" srcId="{FA08D212-F61C-4CEB-8684-6A6A579B1CE6}" destId="{6CD5EEF3-F8F6-4995-9AA2-E319E0D48CD0}" srcOrd="2" destOrd="0" parTransId="{9F74B261-0124-4506-9A42-2E1C39900B57}" sibTransId="{16DC8EA1-9DBA-4A63-862B-D0294B432F2E}"/>
    <dgm:cxn modelId="{F5425962-DCF8-4620-823C-60AE34664F7D}" type="presOf" srcId="{719857FA-8AEF-447E-B6A1-3C550D239D78}" destId="{17C431FF-3F10-407F-872B-31A276CE200E}" srcOrd="0" destOrd="4" presId="urn:microsoft.com/office/officeart/2005/8/layout/bList2"/>
    <dgm:cxn modelId="{C89490D4-C5CA-43C8-B81B-E10277BD064E}" type="presOf" srcId="{07B349ED-AB46-450F-A4CE-48FC8F823B57}" destId="{A9D77970-6DFD-4579-8096-6D83C93AC501}" srcOrd="0" destOrd="1" presId="urn:microsoft.com/office/officeart/2005/8/layout/bList2"/>
    <dgm:cxn modelId="{7B93BD35-8B3F-4AC0-A590-275C506DA9C3}" srcId="{16800710-A7E9-4B01-952F-3FBA78C14E2F}" destId="{5EB0D80E-BD81-4FFB-B420-5A052CF758B0}" srcOrd="2" destOrd="0" parTransId="{CAA2A66B-14DB-42B4-9E9F-3066C4CA560C}" sibTransId="{8EDD85EE-70D4-4C17-98B1-D8AE59789899}"/>
    <dgm:cxn modelId="{76FB5630-B0C6-4B2A-9A2F-8DB43F907480}" srcId="{E217A428-0CB7-4B60-B8CE-22E4C7DA5778}" destId="{30287B53-2D9C-48C2-9C0E-22BE3DF03889}" srcOrd="1" destOrd="0" parTransId="{F4ED722D-2656-45A1-A1D9-2EEF522B26CB}" sibTransId="{DBF11E04-6EBC-4C8E-9F37-E7D2B9CF9462}"/>
    <dgm:cxn modelId="{4CB7318C-02B3-4205-B7D1-9268B29EC1BC}" srcId="{16800710-A7E9-4B01-952F-3FBA78C14E2F}" destId="{719857FA-8AEF-447E-B6A1-3C550D239D78}" srcOrd="4" destOrd="0" parTransId="{B2A97FC2-4353-4720-840F-4267C7B36E22}" sibTransId="{D9BF437A-4B4B-4567-90A2-015B0ADBE316}"/>
    <dgm:cxn modelId="{A3C259A0-8121-48BE-B607-1FC59EDD474B}" type="presOf" srcId="{445A4DF9-FADC-4AC9-AC53-EFCA7A08AFC8}" destId="{F00E08C7-D816-4947-A4A8-E1BCD7B1AAD8}" srcOrd="0" destOrd="0" presId="urn:microsoft.com/office/officeart/2005/8/layout/bList2"/>
    <dgm:cxn modelId="{D61FB46E-39FA-46F9-9AEC-D2598F5B3F26}" srcId="{FA08D212-F61C-4CEB-8684-6A6A579B1CE6}" destId="{07B349ED-AB46-450F-A4CE-48FC8F823B57}" srcOrd="1" destOrd="0" parTransId="{013AE4A4-5116-4F8A-B96B-6BA0DACD0C32}" sibTransId="{452B5DF5-ACB9-4327-B234-1385A621412B}"/>
    <dgm:cxn modelId="{2D9EA838-0036-4ED5-BF14-02A4AB56C83E}" srcId="{30287B53-2D9C-48C2-9C0E-22BE3DF03889}" destId="{DEDBAF3D-8FE7-4F66-8D05-3D7074C8A2EF}" srcOrd="5" destOrd="0" parTransId="{1244259A-4ADC-4141-81AC-2E7F9C550105}" sibTransId="{631F156F-BA46-4770-A6A2-17024B8F68AA}"/>
    <dgm:cxn modelId="{2CDEBC6D-A61E-41D9-B279-3EEEF3F2E9BE}" type="presOf" srcId="{7DFA1F75-A43F-4DFA-9D65-4F1D8051F5FC}" destId="{F00E08C7-D816-4947-A4A8-E1BCD7B1AAD8}" srcOrd="0" destOrd="1" presId="urn:microsoft.com/office/officeart/2005/8/layout/bList2"/>
    <dgm:cxn modelId="{8301B52C-9E7A-4386-8DFA-931720C93AB0}" type="presOf" srcId="{8CBA9B7F-A853-453B-B7DA-4C241E2BC5A1}" destId="{2D6E7158-005D-44AA-9311-A35991E98D4E}" srcOrd="0" destOrd="0" presId="urn:microsoft.com/office/officeart/2005/8/layout/bList2"/>
    <dgm:cxn modelId="{894248E6-7A11-479D-A0E3-9543D1B149E8}" srcId="{16800710-A7E9-4B01-952F-3FBA78C14E2F}" destId="{B92233D0-773D-49AB-A082-DAC32B5F7D4F}" srcOrd="0" destOrd="0" parTransId="{55CEF63F-6DF3-4C00-871F-0499CBF475BA}" sibTransId="{5F91E098-B1FA-4187-B2FF-9475C765B67E}"/>
    <dgm:cxn modelId="{00D71EA7-F82E-4D95-AFC1-E8EB71695F68}" type="presOf" srcId="{76E1D603-7625-4283-8E9A-8E7C054EEC63}" destId="{F00E08C7-D816-4947-A4A8-E1BCD7B1AAD8}" srcOrd="0" destOrd="2" presId="urn:microsoft.com/office/officeart/2005/8/layout/bList2"/>
    <dgm:cxn modelId="{0F595787-0FB6-46B5-927B-E7D0FBACD7FB}" srcId="{16800710-A7E9-4B01-952F-3FBA78C14E2F}" destId="{63C79419-752D-411C-AB2D-BA0CC1259960}" srcOrd="3" destOrd="0" parTransId="{0D985BE1-7526-4DB1-A706-5E26D5E5B4D5}" sibTransId="{1D3002ED-8E93-431A-99CE-72A8601713CE}"/>
    <dgm:cxn modelId="{3A2EBA42-B8FB-4572-BB10-240D70BC406D}" type="presOf" srcId="{C2065404-8F55-498D-968F-56C1F73EC211}" destId="{E6C33FDF-2FDA-45A7-B891-4832B8AFABC1}" srcOrd="0" destOrd="3" presId="urn:microsoft.com/office/officeart/2005/8/layout/bList2"/>
    <dgm:cxn modelId="{219E2CED-0680-4656-A1B4-778928B18977}" type="presOf" srcId="{EF6C1628-C57A-421F-A343-E5CA21CB5702}" destId="{E6C33FDF-2FDA-45A7-B891-4832B8AFABC1}" srcOrd="0" destOrd="9" presId="urn:microsoft.com/office/officeart/2005/8/layout/bList2"/>
    <dgm:cxn modelId="{E460E7BC-3EC0-4C51-8437-1130F6D1B785}" srcId="{E217A428-0CB7-4B60-B8CE-22E4C7DA5778}" destId="{648ECFCC-8BDA-4764-A0ED-FCA2E50BBA43}" srcOrd="2" destOrd="0" parTransId="{F5A5C23E-8D17-4CCD-BBAD-F2538C0A8B9C}" sibTransId="{8CBA9B7F-A853-453B-B7DA-4C241E2BC5A1}"/>
    <dgm:cxn modelId="{459E040D-732A-40EC-82E5-53AFC128FFD9}" type="presOf" srcId="{FA08D212-F61C-4CEB-8684-6A6A579B1CE6}" destId="{7296039F-7BD1-4F5B-9990-B9177A74850E}" srcOrd="0" destOrd="0" presId="urn:microsoft.com/office/officeart/2005/8/layout/bList2"/>
    <dgm:cxn modelId="{FB744080-EF41-4DA8-AD3A-6EEF8E1EAFBD}" type="presOf" srcId="{DEDBAF3D-8FE7-4F66-8D05-3D7074C8A2EF}" destId="{E6C33FDF-2FDA-45A7-B891-4832B8AFABC1}" srcOrd="0" destOrd="5" presId="urn:microsoft.com/office/officeart/2005/8/layout/bList2"/>
    <dgm:cxn modelId="{E1DE6D4F-F31D-444C-9C39-28BFB1767143}" srcId="{648ECFCC-8BDA-4764-A0ED-FCA2E50BBA43}" destId="{7DFA1F75-A43F-4DFA-9D65-4F1D8051F5FC}" srcOrd="1" destOrd="0" parTransId="{F4E3AAA9-CF43-48DF-B37E-1E661702FD4C}" sibTransId="{B0247A30-0DAA-49EB-B658-ADAF022DB8CE}"/>
    <dgm:cxn modelId="{D96B33B7-2801-4186-B242-4C054E78AB0D}" srcId="{30287B53-2D9C-48C2-9C0E-22BE3DF03889}" destId="{C2065404-8F55-498D-968F-56C1F73EC211}" srcOrd="3" destOrd="0" parTransId="{BC6859B7-4D37-4D2F-96B4-30BD5527B2F8}" sibTransId="{83553BD5-1CE3-4955-91B0-BD4D4F724458}"/>
    <dgm:cxn modelId="{2D62F045-9A6B-4D29-86A9-FE0936C3080D}" type="presOf" srcId="{D02D9EF9-D926-4299-961A-FEA2EEDCE581}" destId="{E6C33FDF-2FDA-45A7-B891-4832B8AFABC1}" srcOrd="0" destOrd="10" presId="urn:microsoft.com/office/officeart/2005/8/layout/bList2"/>
    <dgm:cxn modelId="{391CCFB4-5ADB-4BAA-910D-17D88410C550}" srcId="{30287B53-2D9C-48C2-9C0E-22BE3DF03889}" destId="{8B7B329B-34AA-436B-83E0-8C1E9B78448A}" srcOrd="2" destOrd="0" parTransId="{579B35D8-BCDF-4B8F-A503-7A7C42FA3367}" sibTransId="{F79C4673-CBE5-49A8-98EC-D24B7072DAB1}"/>
    <dgm:cxn modelId="{7979C2F4-1B10-466F-8C13-F5B9D9F7F341}" srcId="{16800710-A7E9-4B01-952F-3FBA78C14E2F}" destId="{8D4F542D-9A8D-48E6-BAEA-FAFFE0F51542}" srcOrd="1" destOrd="0" parTransId="{ED7FD03C-33B9-4B35-B5BD-7AD64BA0A483}" sibTransId="{DA0B4533-BDBC-440E-85B6-0765F16ECFA3}"/>
    <dgm:cxn modelId="{4B0C0655-2B82-4717-B98D-9A7E3562A21B}" type="presParOf" srcId="{2B0E3B70-12FB-428A-BB22-494108EC13B3}" destId="{6A316FFA-578F-4D66-BA47-B3D9FA66CF0C}" srcOrd="0" destOrd="0" presId="urn:microsoft.com/office/officeart/2005/8/layout/bList2"/>
    <dgm:cxn modelId="{61754ACA-B46A-4F91-BC58-3BB0328E0341}" type="presParOf" srcId="{6A316FFA-578F-4D66-BA47-B3D9FA66CF0C}" destId="{17C431FF-3F10-407F-872B-31A276CE200E}" srcOrd="0" destOrd="0" presId="urn:microsoft.com/office/officeart/2005/8/layout/bList2"/>
    <dgm:cxn modelId="{4E538305-ABFB-42EE-8DF8-D5AF3D9C045E}" type="presParOf" srcId="{6A316FFA-578F-4D66-BA47-B3D9FA66CF0C}" destId="{FBEC8F83-E3C9-44B9-A8D5-48E46C50B751}" srcOrd="1" destOrd="0" presId="urn:microsoft.com/office/officeart/2005/8/layout/bList2"/>
    <dgm:cxn modelId="{9DBF6C0C-EB9A-49AF-88DD-1F743A379AEF}" type="presParOf" srcId="{6A316FFA-578F-4D66-BA47-B3D9FA66CF0C}" destId="{2506B007-8C6E-4742-83CD-0039C38CA4CE}" srcOrd="2" destOrd="0" presId="urn:microsoft.com/office/officeart/2005/8/layout/bList2"/>
    <dgm:cxn modelId="{F8F93117-7F09-449A-A485-D8AF30E84B5D}" type="presParOf" srcId="{6A316FFA-578F-4D66-BA47-B3D9FA66CF0C}" destId="{5B72C7DD-C471-466D-A861-A0641F7AC5FD}" srcOrd="3" destOrd="0" presId="urn:microsoft.com/office/officeart/2005/8/layout/bList2"/>
    <dgm:cxn modelId="{4AFC9DB1-DC66-4874-A03F-D7396166BB97}" type="presParOf" srcId="{2B0E3B70-12FB-428A-BB22-494108EC13B3}" destId="{EC1D81F2-AFAB-4594-AABB-621B4859D727}" srcOrd="1" destOrd="0" presId="urn:microsoft.com/office/officeart/2005/8/layout/bList2"/>
    <dgm:cxn modelId="{6AFC67AC-0BF5-48DB-8173-B867FD905B57}" type="presParOf" srcId="{2B0E3B70-12FB-428A-BB22-494108EC13B3}" destId="{FFAF95AE-BA5A-48CF-9C6C-2A66E1B0E919}" srcOrd="2" destOrd="0" presId="urn:microsoft.com/office/officeart/2005/8/layout/bList2"/>
    <dgm:cxn modelId="{AA6CB074-2981-49E1-99AC-AE013AAA389D}" type="presParOf" srcId="{FFAF95AE-BA5A-48CF-9C6C-2A66E1B0E919}" destId="{E6C33FDF-2FDA-45A7-B891-4832B8AFABC1}" srcOrd="0" destOrd="0" presId="urn:microsoft.com/office/officeart/2005/8/layout/bList2"/>
    <dgm:cxn modelId="{74C19030-ED2B-4005-9EC9-3CBB31C2837C}" type="presParOf" srcId="{FFAF95AE-BA5A-48CF-9C6C-2A66E1B0E919}" destId="{71F1CC14-43E1-4FD6-A885-3B966BABAFB7}" srcOrd="1" destOrd="0" presId="urn:microsoft.com/office/officeart/2005/8/layout/bList2"/>
    <dgm:cxn modelId="{C4404825-05EC-4354-82E4-EC1B3746366B}" type="presParOf" srcId="{FFAF95AE-BA5A-48CF-9C6C-2A66E1B0E919}" destId="{6E521DB3-3648-4425-83E8-A64E2094C4ED}" srcOrd="2" destOrd="0" presId="urn:microsoft.com/office/officeart/2005/8/layout/bList2"/>
    <dgm:cxn modelId="{FE6A3CD8-53A8-46F2-8B72-7339BDDE5CEC}" type="presParOf" srcId="{FFAF95AE-BA5A-48CF-9C6C-2A66E1B0E919}" destId="{2551917D-708F-49B3-AC73-55FC61076DE0}" srcOrd="3" destOrd="0" presId="urn:microsoft.com/office/officeart/2005/8/layout/bList2"/>
    <dgm:cxn modelId="{CC97EFCC-9C98-490B-BB92-253096D225DA}" type="presParOf" srcId="{2B0E3B70-12FB-428A-BB22-494108EC13B3}" destId="{0BA483A3-2FBD-4587-B86D-B40EE97FD499}" srcOrd="3" destOrd="0" presId="urn:microsoft.com/office/officeart/2005/8/layout/bList2"/>
    <dgm:cxn modelId="{F1BC4EB4-8B86-4A2D-9DF1-9A1F3194D433}" type="presParOf" srcId="{2B0E3B70-12FB-428A-BB22-494108EC13B3}" destId="{3BF6691F-69CB-4F4A-86A9-E44CC4703789}" srcOrd="4" destOrd="0" presId="urn:microsoft.com/office/officeart/2005/8/layout/bList2"/>
    <dgm:cxn modelId="{79768871-4FED-4769-977A-EA398692FA39}" type="presParOf" srcId="{3BF6691F-69CB-4F4A-86A9-E44CC4703789}" destId="{F00E08C7-D816-4947-A4A8-E1BCD7B1AAD8}" srcOrd="0" destOrd="0" presId="urn:microsoft.com/office/officeart/2005/8/layout/bList2"/>
    <dgm:cxn modelId="{96E9EA49-3A7E-4064-A8BA-2409822EE9CB}" type="presParOf" srcId="{3BF6691F-69CB-4F4A-86A9-E44CC4703789}" destId="{B5EC8EED-3A71-4FDF-AC0B-1DA5869354EA}" srcOrd="1" destOrd="0" presId="urn:microsoft.com/office/officeart/2005/8/layout/bList2"/>
    <dgm:cxn modelId="{3CC56B39-5526-41CC-A3EA-13580A4F04F0}" type="presParOf" srcId="{3BF6691F-69CB-4F4A-86A9-E44CC4703789}" destId="{C90400A5-9D99-4E64-9F95-AA83131EB42A}" srcOrd="2" destOrd="0" presId="urn:microsoft.com/office/officeart/2005/8/layout/bList2"/>
    <dgm:cxn modelId="{7FFE01D6-9FA2-4C71-A8AD-147F615F5544}" type="presParOf" srcId="{3BF6691F-69CB-4F4A-86A9-E44CC4703789}" destId="{7C6B4B5C-0B0A-45B4-A32A-3534ACDF28F1}" srcOrd="3" destOrd="0" presId="urn:microsoft.com/office/officeart/2005/8/layout/bList2"/>
    <dgm:cxn modelId="{0071D5D9-0F37-4CE1-ACB6-978A7B661355}" type="presParOf" srcId="{2B0E3B70-12FB-428A-BB22-494108EC13B3}" destId="{2D6E7158-005D-44AA-9311-A35991E98D4E}" srcOrd="5" destOrd="0" presId="urn:microsoft.com/office/officeart/2005/8/layout/bList2"/>
    <dgm:cxn modelId="{C17D7FA5-7819-41EC-94D5-203E72833765}" type="presParOf" srcId="{2B0E3B70-12FB-428A-BB22-494108EC13B3}" destId="{E174FC7E-DD95-4A81-BA86-D2302886A5D0}" srcOrd="6" destOrd="0" presId="urn:microsoft.com/office/officeart/2005/8/layout/bList2"/>
    <dgm:cxn modelId="{5F642A53-586E-4FFF-A03E-9360CA5F9901}" type="presParOf" srcId="{E174FC7E-DD95-4A81-BA86-D2302886A5D0}" destId="{A9D77970-6DFD-4579-8096-6D83C93AC501}" srcOrd="0" destOrd="0" presId="urn:microsoft.com/office/officeart/2005/8/layout/bList2"/>
    <dgm:cxn modelId="{95CEA14D-C1E0-424A-A3A9-2768EEADA0F7}" type="presParOf" srcId="{E174FC7E-DD95-4A81-BA86-D2302886A5D0}" destId="{7296039F-7BD1-4F5B-9990-B9177A74850E}" srcOrd="1" destOrd="0" presId="urn:microsoft.com/office/officeart/2005/8/layout/bList2"/>
    <dgm:cxn modelId="{BCFB0852-4F33-4600-A28E-5717A8A13BDF}" type="presParOf" srcId="{E174FC7E-DD95-4A81-BA86-D2302886A5D0}" destId="{2EED7D99-DF90-48B5-881B-127B9DE0A4A4}" srcOrd="2" destOrd="0" presId="urn:microsoft.com/office/officeart/2005/8/layout/bList2"/>
    <dgm:cxn modelId="{A7404A39-D78D-4A1F-981B-66A8D5B44DC9}" type="presParOf" srcId="{E174FC7E-DD95-4A81-BA86-D2302886A5D0}" destId="{F5A6B844-07D0-4EE6-8381-2B6D450A0B4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1EF1DE66-7D27-4690-83A5-690F7DA7A495}">
      <dgm:prSet phldrT="[Metin]" custT="1"/>
      <dgm:spPr>
        <a:solidFill>
          <a:srgbClr val="0070C0"/>
        </a:solidFill>
      </dgm:spPr>
      <dgm:t>
        <a:bodyPr/>
        <a:lstStyle/>
        <a:p>
          <a:r>
            <a:rPr lang="tr-TR" sz="1600" b="1" i="1" u="sng" dirty="0">
              <a:latin typeface="Calibri" panose="020F0502020204030204" pitchFamily="34" charset="0"/>
              <a:cs typeface="Calibri" panose="020F0502020204030204" pitchFamily="34" charset="0"/>
            </a:rPr>
            <a:t>Hangi işyerleri bu teşvik kapsamındadır?</a:t>
          </a:r>
          <a:endParaRPr lang="tr-TR" sz="1600" dirty="0">
            <a:latin typeface="Calibri" panose="020F0502020204030204" pitchFamily="34" charset="0"/>
            <a:cs typeface="Calibri" panose="020F0502020204030204" pitchFamily="34" charset="0"/>
          </a:endParaRPr>
        </a:p>
      </dgm:t>
    </dgm:pt>
    <dgm:pt modelId="{BE0CBCE3-7D87-4135-BD56-5899F84FE4D5}" type="parTrans" cxnId="{6A975F8C-F05B-4CA7-9D0C-CF324AAD2E07}">
      <dgm:prSet/>
      <dgm:spPr/>
      <dgm:t>
        <a:bodyPr/>
        <a:lstStyle/>
        <a:p>
          <a:endParaRPr lang="tr-TR" sz="1600"/>
        </a:p>
      </dgm:t>
    </dgm:pt>
    <dgm:pt modelId="{26600848-0612-449B-BB6B-172B7F6FF7DA}" type="sibTrans" cxnId="{6A975F8C-F05B-4CA7-9D0C-CF324AAD2E07}">
      <dgm:prSet/>
      <dgm:spPr/>
      <dgm:t>
        <a:bodyPr/>
        <a:lstStyle/>
        <a:p>
          <a:endParaRPr lang="tr-TR" sz="1600"/>
        </a:p>
      </dgm:t>
    </dgm:pt>
    <dgm:pt modelId="{DE806A6D-CBE9-4EE8-AD1B-A94073633B24}">
      <dgm:prSet phldrT="[Metin]" custT="1"/>
      <dgm:spPr>
        <a:solidFill>
          <a:srgbClr val="0070C0"/>
        </a:solidFill>
      </dgm:spPr>
      <dgm:t>
        <a:bodyPr/>
        <a:lstStyle/>
        <a:p>
          <a:r>
            <a:rPr lang="tr-TR" sz="1600" b="1" i="1" u="sng" dirty="0">
              <a:latin typeface="Calibri" panose="020F0502020204030204" pitchFamily="34" charset="0"/>
              <a:cs typeface="Calibri" panose="020F0502020204030204" pitchFamily="34" charset="0"/>
            </a:rPr>
            <a:t>Teşvikten yararlanılamayacak sigortalılar kimlerdir?</a:t>
          </a:r>
          <a:endParaRPr lang="tr-TR" sz="1600" dirty="0">
            <a:latin typeface="Calibri" panose="020F0502020204030204" pitchFamily="34" charset="0"/>
            <a:cs typeface="Calibri" panose="020F0502020204030204" pitchFamily="34" charset="0"/>
          </a:endParaRPr>
        </a:p>
      </dgm:t>
    </dgm:pt>
    <dgm:pt modelId="{E9701BE2-B68A-4E8B-8C42-5E34E1266047}" type="parTrans" cxnId="{EEC95BCA-11AE-4610-B94D-A6304322DEE5}">
      <dgm:prSet/>
      <dgm:spPr/>
      <dgm:t>
        <a:bodyPr/>
        <a:lstStyle/>
        <a:p>
          <a:endParaRPr lang="tr-TR" sz="1600"/>
        </a:p>
      </dgm:t>
    </dgm:pt>
    <dgm:pt modelId="{49DFCC03-523C-4C28-BB42-FA1EC48F7ACC}" type="sibTrans" cxnId="{EEC95BCA-11AE-4610-B94D-A6304322DEE5}">
      <dgm:prSet/>
      <dgm:spPr/>
      <dgm:t>
        <a:bodyPr/>
        <a:lstStyle/>
        <a:p>
          <a:endParaRPr lang="tr-TR" sz="1600"/>
        </a:p>
      </dgm:t>
    </dgm:pt>
    <dgm:pt modelId="{1A35D9D9-8C2C-415F-B78C-C988C9E52421}">
      <dgm:prSet phldrT="[Metin]" custT="1"/>
      <dgm:spPr>
        <a:solidFill>
          <a:srgbClr val="0070C0"/>
        </a:solidFill>
      </dgm:spPr>
      <dgm:t>
        <a:bodyPr/>
        <a:lstStyle/>
        <a:p>
          <a:r>
            <a:rPr lang="tr-TR" sz="1600" b="1" u="sng" dirty="0">
              <a:latin typeface="Calibri" panose="020F0502020204030204" pitchFamily="34" charset="0"/>
              <a:cs typeface="Calibri" panose="020F0502020204030204" pitchFamily="34" charset="0"/>
            </a:rPr>
            <a:t>Teşvikten yararlanılamayacak sigortalılar kimlerdir?</a:t>
          </a:r>
          <a:endParaRPr lang="tr-TR" sz="1600" u="sng" dirty="0">
            <a:latin typeface="Calibri" panose="020F0502020204030204" pitchFamily="34" charset="0"/>
            <a:cs typeface="Calibri" panose="020F0502020204030204" pitchFamily="34" charset="0"/>
          </a:endParaRPr>
        </a:p>
      </dgm:t>
    </dgm:pt>
    <dgm:pt modelId="{13F4C87C-6069-4C30-92A0-229AB92205FF}" type="parTrans" cxnId="{DD8C6298-E209-409D-B564-C2C1290A57B5}">
      <dgm:prSet/>
      <dgm:spPr/>
      <dgm:t>
        <a:bodyPr/>
        <a:lstStyle/>
        <a:p>
          <a:endParaRPr lang="tr-TR" sz="1600"/>
        </a:p>
      </dgm:t>
    </dgm:pt>
    <dgm:pt modelId="{A57BF86D-8E95-4CE7-9592-E57322D855C9}" type="sibTrans" cxnId="{DD8C6298-E209-409D-B564-C2C1290A57B5}">
      <dgm:prSet/>
      <dgm:spPr/>
      <dgm:t>
        <a:bodyPr/>
        <a:lstStyle/>
        <a:p>
          <a:endParaRPr lang="tr-TR" sz="1600"/>
        </a:p>
      </dgm:t>
    </dgm:pt>
    <dgm:pt modelId="{0F340088-94EA-4DEC-A9FB-09641930B594}">
      <dgm:prSet custT="1">
        <dgm:style>
          <a:lnRef idx="2">
            <a:schemeClr val="dk1"/>
          </a:lnRef>
          <a:fillRef idx="1">
            <a:schemeClr val="lt1"/>
          </a:fillRef>
          <a:effectRef idx="0">
            <a:schemeClr val="dk1"/>
          </a:effectRef>
          <a:fontRef idx="minor">
            <a:schemeClr val="dk1"/>
          </a:fontRef>
        </dgm:style>
      </dgm:prSet>
      <dgm:spPr/>
      <dgm:t>
        <a:bodyPr/>
        <a:lstStyle/>
        <a:p>
          <a:pPr algn="just"/>
          <a:endParaRPr lang="tr-TR" sz="1600" dirty="0">
            <a:latin typeface="Calibri" panose="020F0502020204030204" pitchFamily="34" charset="0"/>
            <a:cs typeface="Calibri" panose="020F0502020204030204" pitchFamily="34" charset="0"/>
          </a:endParaRPr>
        </a:p>
      </dgm:t>
    </dgm:pt>
    <dgm:pt modelId="{DD93309B-2C39-4C78-9AB1-90DECCEDF741}" type="parTrans" cxnId="{35ACC4BB-3BE1-44D1-A64B-B8C2F33FECD1}">
      <dgm:prSet/>
      <dgm:spPr/>
      <dgm:t>
        <a:bodyPr/>
        <a:lstStyle/>
        <a:p>
          <a:endParaRPr lang="tr-TR" sz="1600"/>
        </a:p>
      </dgm:t>
    </dgm:pt>
    <dgm:pt modelId="{517AC1EF-27D8-4AEF-A3ED-2EC07B310D55}" type="sibTrans" cxnId="{35ACC4BB-3BE1-44D1-A64B-B8C2F33FECD1}">
      <dgm:prSet/>
      <dgm:spPr/>
      <dgm:t>
        <a:bodyPr/>
        <a:lstStyle/>
        <a:p>
          <a:endParaRPr lang="tr-TR" sz="1600"/>
        </a:p>
      </dgm:t>
    </dgm:pt>
    <dgm:pt modelId="{DD72852F-4A85-4FD8-AB76-84200E7F91B2}">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Özel sektör işverenlerince çalıştırılan engelli sigortalılardan dolayı sigorta primi işveren hissesi teşvikinden yararlanılması mümkün bulunmaktadır.</a:t>
          </a:r>
        </a:p>
      </dgm:t>
    </dgm:pt>
    <dgm:pt modelId="{459D109E-C89B-47CD-BE54-6DA8FF1E6EFE}" type="parTrans" cxnId="{FA557C4C-19BB-4945-81E9-C9FBBC1C4FEA}">
      <dgm:prSet/>
      <dgm:spPr/>
      <dgm:t>
        <a:bodyPr/>
        <a:lstStyle/>
        <a:p>
          <a:endParaRPr lang="tr-TR" sz="1600"/>
        </a:p>
      </dgm:t>
    </dgm:pt>
    <dgm:pt modelId="{A70C0721-0ACD-439A-88C0-BFD5F1FC59A9}" type="sibTrans" cxnId="{FA557C4C-19BB-4945-81E9-C9FBBC1C4FEA}">
      <dgm:prSet/>
      <dgm:spPr/>
      <dgm:t>
        <a:bodyPr/>
        <a:lstStyle/>
        <a:p>
          <a:endParaRPr lang="tr-TR" sz="1600"/>
        </a:p>
      </dgm:t>
    </dgm:pt>
    <dgm:pt modelId="{F7AA58BE-FF9A-48CE-A0FD-4824A0F1C560}">
      <dgm:prSet custT="1">
        <dgm:style>
          <a:lnRef idx="2">
            <a:schemeClr val="dk1"/>
          </a:lnRef>
          <a:fillRef idx="1">
            <a:schemeClr val="lt1"/>
          </a:fillRef>
          <a:effectRef idx="0">
            <a:schemeClr val="dk1"/>
          </a:effectRef>
          <a:fontRef idx="minor">
            <a:schemeClr val="dk1"/>
          </a:fontRef>
        </dgm:style>
      </dgm:prSet>
      <dgm:spPr/>
      <dgm:t>
        <a:bodyPr/>
        <a:lstStyle/>
        <a:p>
          <a:pPr algn="just"/>
          <a:endParaRPr lang="tr-TR" sz="1600" dirty="0">
            <a:latin typeface="Calibri" panose="020F0502020204030204" pitchFamily="34" charset="0"/>
            <a:cs typeface="Calibri" panose="020F0502020204030204" pitchFamily="34" charset="0"/>
          </a:endParaRPr>
        </a:p>
      </dgm:t>
    </dgm:pt>
    <dgm:pt modelId="{D6D3FD1E-DA6B-4B2A-9E6D-E27A59FFFBD0}" type="parTrans" cxnId="{CF6EA1B8-3264-4188-ADA9-4B8BD5744591}">
      <dgm:prSet/>
      <dgm:spPr/>
      <dgm:t>
        <a:bodyPr/>
        <a:lstStyle/>
        <a:p>
          <a:endParaRPr lang="tr-TR" sz="1600"/>
        </a:p>
      </dgm:t>
    </dgm:pt>
    <dgm:pt modelId="{57E446A9-5EEA-45FC-A490-C59A5FD1ED14}" type="sibTrans" cxnId="{CF6EA1B8-3264-4188-ADA9-4B8BD5744591}">
      <dgm:prSet/>
      <dgm:spPr/>
      <dgm:t>
        <a:bodyPr/>
        <a:lstStyle/>
        <a:p>
          <a:endParaRPr lang="tr-TR" sz="1600"/>
        </a:p>
      </dgm:t>
    </dgm:pt>
    <dgm:pt modelId="{339A6508-635E-4066-94B5-DDE012FEE479}">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Yer altında ve su altında çalışanlar, sosyal güvenlik destek primine tabi olarak çalışanlar,  yurt dışında çalışanlar, aday çırak, çırak ve işletmelerde mesleki eğitim gören öğrenciler için teşvikten yararlanılması mümkün değildir.</a:t>
          </a:r>
        </a:p>
      </dgm:t>
    </dgm:pt>
    <dgm:pt modelId="{8C97F219-69A5-4071-ABCD-6C84798EC33F}" type="parTrans" cxnId="{D1711401-9FD4-4AE1-897E-CED04855C417}">
      <dgm:prSet/>
      <dgm:spPr/>
      <dgm:t>
        <a:bodyPr/>
        <a:lstStyle/>
        <a:p>
          <a:endParaRPr lang="tr-TR" sz="1600"/>
        </a:p>
      </dgm:t>
    </dgm:pt>
    <dgm:pt modelId="{F72C71A7-D245-4C08-9B9E-5A31E3F51478}" type="sibTrans" cxnId="{D1711401-9FD4-4AE1-897E-CED04855C417}">
      <dgm:prSet/>
      <dgm:spPr/>
      <dgm:t>
        <a:bodyPr/>
        <a:lstStyle/>
        <a:p>
          <a:endParaRPr lang="tr-TR" sz="1600"/>
        </a:p>
      </dgm:t>
    </dgm:pt>
    <dgm:pt modelId="{87B5DCF5-EFB8-41CC-B278-AA6DF850649C}">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Yer altında ve su altında çalışanlar, sosyal güvenlik destek primine tabi olarak çalışanlar,  yurt dışında çalışanlar, aday çırak, çırak ve işletmelerde mesleki eğitim gören öğrenciler için teşvikten yararlanılması mümkün bulunmamaktadır.</a:t>
          </a:r>
        </a:p>
      </dgm:t>
    </dgm:pt>
    <dgm:pt modelId="{F507A7FB-DEA0-463B-8714-6A6DA773DB2B}" type="parTrans" cxnId="{1C5008E3-99D9-4360-B9B2-335844F56E65}">
      <dgm:prSet/>
      <dgm:spPr/>
      <dgm:t>
        <a:bodyPr/>
        <a:lstStyle/>
        <a:p>
          <a:endParaRPr lang="tr-TR" sz="1600"/>
        </a:p>
      </dgm:t>
    </dgm:pt>
    <dgm:pt modelId="{9A5E2698-5A50-4C9D-9976-85ECB52B324F}" type="sibTrans" cxnId="{1C5008E3-99D9-4360-B9B2-335844F56E65}">
      <dgm:prSet/>
      <dgm:spPr/>
      <dgm:t>
        <a:bodyPr/>
        <a:lstStyle/>
        <a:p>
          <a:endParaRPr lang="tr-TR" sz="1600"/>
        </a:p>
      </dgm:t>
    </dgm:pt>
    <dgm:pt modelId="{2615773F-0193-4AA9-AC54-3513D9165EDF}" type="pres">
      <dgm:prSet presAssocID="{95BFC80B-3D77-430E-9B4F-1648571C718A}" presName="Name0" presStyleCnt="0">
        <dgm:presLayoutVars>
          <dgm:dir/>
          <dgm:animLvl val="lvl"/>
          <dgm:resizeHandles/>
        </dgm:presLayoutVars>
      </dgm:prSet>
      <dgm:spPr/>
      <dgm:t>
        <a:bodyPr/>
        <a:lstStyle/>
        <a:p>
          <a:endParaRPr lang="tr-TR"/>
        </a:p>
      </dgm:t>
    </dgm:pt>
    <dgm:pt modelId="{71C86254-7559-4596-A91E-01F9B9B7F80E}" type="pres">
      <dgm:prSet presAssocID="{1EF1DE66-7D27-4690-83A5-690F7DA7A495}" presName="linNode" presStyleCnt="0"/>
      <dgm:spPr/>
    </dgm:pt>
    <dgm:pt modelId="{8C8B6B76-BC10-489D-9C66-461631FB042A}" type="pres">
      <dgm:prSet presAssocID="{1EF1DE66-7D27-4690-83A5-690F7DA7A495}" presName="parentShp" presStyleLbl="node1" presStyleIdx="0" presStyleCnt="3">
        <dgm:presLayoutVars>
          <dgm:bulletEnabled val="1"/>
        </dgm:presLayoutVars>
      </dgm:prSet>
      <dgm:spPr/>
      <dgm:t>
        <a:bodyPr/>
        <a:lstStyle/>
        <a:p>
          <a:endParaRPr lang="tr-TR"/>
        </a:p>
      </dgm:t>
    </dgm:pt>
    <dgm:pt modelId="{F73BA62C-C8A7-41CF-BDC5-FD89E914446D}" type="pres">
      <dgm:prSet presAssocID="{1EF1DE66-7D27-4690-83A5-690F7DA7A495}" presName="childShp" presStyleLbl="bgAccFollowNode1" presStyleIdx="0" presStyleCnt="3">
        <dgm:presLayoutVars>
          <dgm:bulletEnabled val="1"/>
        </dgm:presLayoutVars>
      </dgm:prSet>
      <dgm:spPr/>
      <dgm:t>
        <a:bodyPr/>
        <a:lstStyle/>
        <a:p>
          <a:endParaRPr lang="tr-TR"/>
        </a:p>
      </dgm:t>
    </dgm:pt>
    <dgm:pt modelId="{9DD595F3-152D-4C1C-947A-54CD3B64ED4C}" type="pres">
      <dgm:prSet presAssocID="{26600848-0612-449B-BB6B-172B7F6FF7DA}" presName="spacing" presStyleCnt="0"/>
      <dgm:spPr/>
    </dgm:pt>
    <dgm:pt modelId="{078DD319-0F5A-4BB7-9875-BD525C06F383}" type="pres">
      <dgm:prSet presAssocID="{DE806A6D-CBE9-4EE8-AD1B-A94073633B24}" presName="linNode" presStyleCnt="0"/>
      <dgm:spPr/>
    </dgm:pt>
    <dgm:pt modelId="{1A100BB5-2F68-4541-A915-2022C7C85141}" type="pres">
      <dgm:prSet presAssocID="{DE806A6D-CBE9-4EE8-AD1B-A94073633B24}" presName="parentShp" presStyleLbl="node1" presStyleIdx="1" presStyleCnt="3">
        <dgm:presLayoutVars>
          <dgm:bulletEnabled val="1"/>
        </dgm:presLayoutVars>
      </dgm:prSet>
      <dgm:spPr/>
      <dgm:t>
        <a:bodyPr/>
        <a:lstStyle/>
        <a:p>
          <a:endParaRPr lang="tr-TR"/>
        </a:p>
      </dgm:t>
    </dgm:pt>
    <dgm:pt modelId="{3D7A3179-EA6A-4AA9-A812-A78E8E943D07}" type="pres">
      <dgm:prSet presAssocID="{DE806A6D-CBE9-4EE8-AD1B-A94073633B24}" presName="childShp" presStyleLbl="bgAccFollowNode1" presStyleIdx="1" presStyleCnt="3">
        <dgm:presLayoutVars>
          <dgm:bulletEnabled val="1"/>
        </dgm:presLayoutVars>
      </dgm:prSet>
      <dgm:spPr/>
      <dgm:t>
        <a:bodyPr/>
        <a:lstStyle/>
        <a:p>
          <a:endParaRPr lang="tr-TR"/>
        </a:p>
      </dgm:t>
    </dgm:pt>
    <dgm:pt modelId="{3267B441-CEEB-44BB-9233-A517DD48A1A9}" type="pres">
      <dgm:prSet presAssocID="{49DFCC03-523C-4C28-BB42-FA1EC48F7ACC}" presName="spacing" presStyleCnt="0"/>
      <dgm:spPr/>
    </dgm:pt>
    <dgm:pt modelId="{BCD35CAF-4EC5-4736-98DD-D4AAF0B6D6D7}" type="pres">
      <dgm:prSet presAssocID="{1A35D9D9-8C2C-415F-B78C-C988C9E52421}" presName="linNode" presStyleCnt="0"/>
      <dgm:spPr/>
    </dgm:pt>
    <dgm:pt modelId="{B4B4BDDA-9092-4848-8C2D-29449829BA4E}" type="pres">
      <dgm:prSet presAssocID="{1A35D9D9-8C2C-415F-B78C-C988C9E52421}" presName="parentShp" presStyleLbl="node1" presStyleIdx="2" presStyleCnt="3" custLinFactNeighborX="667" custLinFactNeighborY="481">
        <dgm:presLayoutVars>
          <dgm:bulletEnabled val="1"/>
        </dgm:presLayoutVars>
      </dgm:prSet>
      <dgm:spPr/>
      <dgm:t>
        <a:bodyPr/>
        <a:lstStyle/>
        <a:p>
          <a:endParaRPr lang="tr-TR"/>
        </a:p>
      </dgm:t>
    </dgm:pt>
    <dgm:pt modelId="{4166B9F6-3E2B-46EA-8E89-3F30FF841C97}" type="pres">
      <dgm:prSet presAssocID="{1A35D9D9-8C2C-415F-B78C-C988C9E52421}" presName="childShp" presStyleLbl="bgAccFollowNode1" presStyleIdx="2" presStyleCnt="3">
        <dgm:presLayoutVars>
          <dgm:bulletEnabled val="1"/>
        </dgm:presLayoutVars>
      </dgm:prSet>
      <dgm:spPr/>
      <dgm:t>
        <a:bodyPr/>
        <a:lstStyle/>
        <a:p>
          <a:endParaRPr lang="tr-TR"/>
        </a:p>
      </dgm:t>
    </dgm:pt>
  </dgm:ptLst>
  <dgm:cxnLst>
    <dgm:cxn modelId="{E5C0BEC7-99C1-45EE-8963-AF35248AEA09}" type="presOf" srcId="{95BFC80B-3D77-430E-9B4F-1648571C718A}" destId="{2615773F-0193-4AA9-AC54-3513D9165EDF}" srcOrd="0" destOrd="0" presId="urn:microsoft.com/office/officeart/2005/8/layout/vList6"/>
    <dgm:cxn modelId="{6B321083-41A5-4832-92E6-72D5A8D08328}" type="presOf" srcId="{DE806A6D-CBE9-4EE8-AD1B-A94073633B24}" destId="{1A100BB5-2F68-4541-A915-2022C7C85141}" srcOrd="0" destOrd="0" presId="urn:microsoft.com/office/officeart/2005/8/layout/vList6"/>
    <dgm:cxn modelId="{1C5008E3-99D9-4360-B9B2-335844F56E65}" srcId="{1A35D9D9-8C2C-415F-B78C-C988C9E52421}" destId="{87B5DCF5-EFB8-41CC-B278-AA6DF850649C}" srcOrd="0" destOrd="0" parTransId="{F507A7FB-DEA0-463B-8714-6A6DA773DB2B}" sibTransId="{9A5E2698-5A50-4C9D-9976-85ECB52B324F}"/>
    <dgm:cxn modelId="{6A975F8C-F05B-4CA7-9D0C-CF324AAD2E07}" srcId="{95BFC80B-3D77-430E-9B4F-1648571C718A}" destId="{1EF1DE66-7D27-4690-83A5-690F7DA7A495}" srcOrd="0" destOrd="0" parTransId="{BE0CBCE3-7D87-4135-BD56-5899F84FE4D5}" sibTransId="{26600848-0612-449B-BB6B-172B7F6FF7DA}"/>
    <dgm:cxn modelId="{0AABF094-12D8-4EE1-B5FE-0498AB478F2C}" type="presOf" srcId="{F7AA58BE-FF9A-48CE-A0FD-4824A0F1C560}" destId="{F73BA62C-C8A7-41CF-BDC5-FD89E914446D}" srcOrd="0" destOrd="0" presId="urn:microsoft.com/office/officeart/2005/8/layout/vList6"/>
    <dgm:cxn modelId="{35ACC4BB-3BE1-44D1-A64B-B8C2F33FECD1}" srcId="{1EF1DE66-7D27-4690-83A5-690F7DA7A495}" destId="{0F340088-94EA-4DEC-A9FB-09641930B594}" srcOrd="2" destOrd="0" parTransId="{DD93309B-2C39-4C78-9AB1-90DECCEDF741}" sibTransId="{517AC1EF-27D8-4AEF-A3ED-2EC07B310D55}"/>
    <dgm:cxn modelId="{FA557C4C-19BB-4945-81E9-C9FBBC1C4FEA}" srcId="{1EF1DE66-7D27-4690-83A5-690F7DA7A495}" destId="{DD72852F-4A85-4FD8-AB76-84200E7F91B2}" srcOrd="1" destOrd="0" parTransId="{459D109E-C89B-47CD-BE54-6DA8FF1E6EFE}" sibTransId="{A70C0721-0ACD-439A-88C0-BFD5F1FC59A9}"/>
    <dgm:cxn modelId="{36C0C5A5-6886-4797-B378-E843B3F9BF8F}" type="presOf" srcId="{87B5DCF5-EFB8-41CC-B278-AA6DF850649C}" destId="{4166B9F6-3E2B-46EA-8E89-3F30FF841C97}" srcOrd="0" destOrd="0" presId="urn:microsoft.com/office/officeart/2005/8/layout/vList6"/>
    <dgm:cxn modelId="{CF6EA1B8-3264-4188-ADA9-4B8BD5744591}" srcId="{1EF1DE66-7D27-4690-83A5-690F7DA7A495}" destId="{F7AA58BE-FF9A-48CE-A0FD-4824A0F1C560}" srcOrd="0" destOrd="0" parTransId="{D6D3FD1E-DA6B-4B2A-9E6D-E27A59FFFBD0}" sibTransId="{57E446A9-5EEA-45FC-A490-C59A5FD1ED14}"/>
    <dgm:cxn modelId="{2B6DDF7C-F2D7-4965-A54D-D6B2C508F70F}" type="presOf" srcId="{0F340088-94EA-4DEC-A9FB-09641930B594}" destId="{F73BA62C-C8A7-41CF-BDC5-FD89E914446D}" srcOrd="0" destOrd="2" presId="urn:microsoft.com/office/officeart/2005/8/layout/vList6"/>
    <dgm:cxn modelId="{D1711401-9FD4-4AE1-897E-CED04855C417}" srcId="{DE806A6D-CBE9-4EE8-AD1B-A94073633B24}" destId="{339A6508-635E-4066-94B5-DDE012FEE479}" srcOrd="0" destOrd="0" parTransId="{8C97F219-69A5-4071-ABCD-6C84798EC33F}" sibTransId="{F72C71A7-D245-4C08-9B9E-5A31E3F51478}"/>
    <dgm:cxn modelId="{9262B158-66EB-417C-B2A4-3CEC36F4B455}" type="presOf" srcId="{1A35D9D9-8C2C-415F-B78C-C988C9E52421}" destId="{B4B4BDDA-9092-4848-8C2D-29449829BA4E}" srcOrd="0" destOrd="0" presId="urn:microsoft.com/office/officeart/2005/8/layout/vList6"/>
    <dgm:cxn modelId="{40A9F05D-C6FB-487E-92CE-514F8D213C14}" type="presOf" srcId="{339A6508-635E-4066-94B5-DDE012FEE479}" destId="{3D7A3179-EA6A-4AA9-A812-A78E8E943D07}" srcOrd="0" destOrd="0" presId="urn:microsoft.com/office/officeart/2005/8/layout/vList6"/>
    <dgm:cxn modelId="{7563367D-B825-4273-BD7A-3C51A0A053BE}" type="presOf" srcId="{1EF1DE66-7D27-4690-83A5-690F7DA7A495}" destId="{8C8B6B76-BC10-489D-9C66-461631FB042A}" srcOrd="0" destOrd="0" presId="urn:microsoft.com/office/officeart/2005/8/layout/vList6"/>
    <dgm:cxn modelId="{DD8C6298-E209-409D-B564-C2C1290A57B5}" srcId="{95BFC80B-3D77-430E-9B4F-1648571C718A}" destId="{1A35D9D9-8C2C-415F-B78C-C988C9E52421}" srcOrd="2" destOrd="0" parTransId="{13F4C87C-6069-4C30-92A0-229AB92205FF}" sibTransId="{A57BF86D-8E95-4CE7-9592-E57322D855C9}"/>
    <dgm:cxn modelId="{EEC95BCA-11AE-4610-B94D-A6304322DEE5}" srcId="{95BFC80B-3D77-430E-9B4F-1648571C718A}" destId="{DE806A6D-CBE9-4EE8-AD1B-A94073633B24}" srcOrd="1" destOrd="0" parTransId="{E9701BE2-B68A-4E8B-8C42-5E34E1266047}" sibTransId="{49DFCC03-523C-4C28-BB42-FA1EC48F7ACC}"/>
    <dgm:cxn modelId="{FFB0FB74-2AA4-46F4-B763-0A73705BB9DA}" type="presOf" srcId="{DD72852F-4A85-4FD8-AB76-84200E7F91B2}" destId="{F73BA62C-C8A7-41CF-BDC5-FD89E914446D}" srcOrd="0" destOrd="1" presId="urn:microsoft.com/office/officeart/2005/8/layout/vList6"/>
    <dgm:cxn modelId="{CE2CF603-9A72-4108-A1F2-ADDBC988CCEE}" type="presParOf" srcId="{2615773F-0193-4AA9-AC54-3513D9165EDF}" destId="{71C86254-7559-4596-A91E-01F9B9B7F80E}" srcOrd="0" destOrd="0" presId="urn:microsoft.com/office/officeart/2005/8/layout/vList6"/>
    <dgm:cxn modelId="{A0DDDF43-6166-4FAF-8B16-8918C3B77CEB}" type="presParOf" srcId="{71C86254-7559-4596-A91E-01F9B9B7F80E}" destId="{8C8B6B76-BC10-489D-9C66-461631FB042A}" srcOrd="0" destOrd="0" presId="urn:microsoft.com/office/officeart/2005/8/layout/vList6"/>
    <dgm:cxn modelId="{E7984517-05AB-4BE7-B17F-36AF34F75C3D}" type="presParOf" srcId="{71C86254-7559-4596-A91E-01F9B9B7F80E}" destId="{F73BA62C-C8A7-41CF-BDC5-FD89E914446D}" srcOrd="1" destOrd="0" presId="urn:microsoft.com/office/officeart/2005/8/layout/vList6"/>
    <dgm:cxn modelId="{1460F0E0-6B85-4C25-820F-1FF2C26422AE}" type="presParOf" srcId="{2615773F-0193-4AA9-AC54-3513D9165EDF}" destId="{9DD595F3-152D-4C1C-947A-54CD3B64ED4C}" srcOrd="1" destOrd="0" presId="urn:microsoft.com/office/officeart/2005/8/layout/vList6"/>
    <dgm:cxn modelId="{E3EF9648-EA82-4BD9-9C58-BCDCD3B6A830}" type="presParOf" srcId="{2615773F-0193-4AA9-AC54-3513D9165EDF}" destId="{078DD319-0F5A-4BB7-9875-BD525C06F383}" srcOrd="2" destOrd="0" presId="urn:microsoft.com/office/officeart/2005/8/layout/vList6"/>
    <dgm:cxn modelId="{9B63B31C-6D69-4CE0-8A55-EE11417E13E0}" type="presParOf" srcId="{078DD319-0F5A-4BB7-9875-BD525C06F383}" destId="{1A100BB5-2F68-4541-A915-2022C7C85141}" srcOrd="0" destOrd="0" presId="urn:microsoft.com/office/officeart/2005/8/layout/vList6"/>
    <dgm:cxn modelId="{A9012D2B-D550-4AD8-BD29-3F97AF0266D0}" type="presParOf" srcId="{078DD319-0F5A-4BB7-9875-BD525C06F383}" destId="{3D7A3179-EA6A-4AA9-A812-A78E8E943D07}" srcOrd="1" destOrd="0" presId="urn:microsoft.com/office/officeart/2005/8/layout/vList6"/>
    <dgm:cxn modelId="{292524B7-7584-448E-906B-D207672955F3}" type="presParOf" srcId="{2615773F-0193-4AA9-AC54-3513D9165EDF}" destId="{3267B441-CEEB-44BB-9233-A517DD48A1A9}" srcOrd="3" destOrd="0" presId="urn:microsoft.com/office/officeart/2005/8/layout/vList6"/>
    <dgm:cxn modelId="{7F0266BA-F4B4-4470-9E4E-A469786BF021}" type="presParOf" srcId="{2615773F-0193-4AA9-AC54-3513D9165EDF}" destId="{BCD35CAF-4EC5-4736-98DD-D4AAF0B6D6D7}" srcOrd="4" destOrd="0" presId="urn:microsoft.com/office/officeart/2005/8/layout/vList6"/>
    <dgm:cxn modelId="{E3C50BD9-C4A2-4135-8ADC-2E668D7CD521}" type="presParOf" srcId="{BCD35CAF-4EC5-4736-98DD-D4AAF0B6D6D7}" destId="{B4B4BDDA-9092-4848-8C2D-29449829BA4E}" srcOrd="0" destOrd="0" presId="urn:microsoft.com/office/officeart/2005/8/layout/vList6"/>
    <dgm:cxn modelId="{2C9B0107-153C-4202-8E91-4E6A8C7322C1}" type="presParOf" srcId="{BCD35CAF-4EC5-4736-98DD-D4AAF0B6D6D7}" destId="{4166B9F6-3E2B-46EA-8E89-3F30FF841C9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simple2" qsCatId="simple" csTypeId="urn:microsoft.com/office/officeart/2005/8/colors/colorful2" csCatId="colorful" phldr="1"/>
      <dgm:spPr/>
      <dgm:t>
        <a:bodyPr/>
        <a:lstStyle/>
        <a:p>
          <a:endParaRPr lang="tr-TR"/>
        </a:p>
      </dgm:t>
    </dgm:pt>
    <dgm:pt modelId="{1EF1DE66-7D27-4690-83A5-690F7DA7A495}">
      <dgm:prSet phldrT="[Metin]" custT="1"/>
      <dgm:spPr>
        <a:solidFill>
          <a:srgbClr val="0070C0"/>
        </a:solidFill>
      </dgm:spPr>
      <dgm:t>
        <a:bodyPr/>
        <a:lstStyle/>
        <a:p>
          <a:r>
            <a:rPr lang="tr-TR" sz="1600" b="1" i="1" u="sng" dirty="0">
              <a:latin typeface="Calibri" panose="020F0502020204030204" pitchFamily="34" charset="0"/>
              <a:cs typeface="Calibri" panose="020F0502020204030204" pitchFamily="34" charset="0"/>
            </a:rPr>
            <a:t>Sigorta primi işveren hissesi desteğinden kapsama giren her bir sigortalı için yararlanılabilecek süre nedir?</a:t>
          </a:r>
          <a:endParaRPr lang="tr-TR" sz="1600" dirty="0">
            <a:latin typeface="Calibri" panose="020F0502020204030204" pitchFamily="34" charset="0"/>
            <a:cs typeface="Calibri" panose="020F0502020204030204" pitchFamily="34" charset="0"/>
          </a:endParaRPr>
        </a:p>
      </dgm:t>
    </dgm:pt>
    <dgm:pt modelId="{BE0CBCE3-7D87-4135-BD56-5899F84FE4D5}" type="parTrans" cxnId="{6A975F8C-F05B-4CA7-9D0C-CF324AAD2E07}">
      <dgm:prSet/>
      <dgm:spPr/>
      <dgm:t>
        <a:bodyPr/>
        <a:lstStyle/>
        <a:p>
          <a:endParaRPr lang="tr-TR"/>
        </a:p>
      </dgm:t>
    </dgm:pt>
    <dgm:pt modelId="{26600848-0612-449B-BB6B-172B7F6FF7DA}" type="sibTrans" cxnId="{6A975F8C-F05B-4CA7-9D0C-CF324AAD2E07}">
      <dgm:prSet/>
      <dgm:spPr/>
      <dgm:t>
        <a:bodyPr/>
        <a:lstStyle/>
        <a:p>
          <a:endParaRPr lang="tr-TR"/>
        </a:p>
      </dgm:t>
    </dgm:pt>
    <dgm:pt modelId="{DE806A6D-CBE9-4EE8-AD1B-A94073633B24}">
      <dgm:prSet phldrT="[Metin]" custT="1"/>
      <dgm:spPr>
        <a:solidFill>
          <a:srgbClr val="0070C0"/>
        </a:solidFill>
      </dgm:spPr>
      <dgm:t>
        <a:bodyPr/>
        <a:lstStyle/>
        <a:p>
          <a:r>
            <a:rPr lang="tr-TR" sz="1600" b="1" u="sng" dirty="0">
              <a:latin typeface="Calibri" panose="020F0502020204030204" pitchFamily="34" charset="0"/>
              <a:cs typeface="Calibri" panose="020F0502020204030204" pitchFamily="34" charset="0"/>
            </a:rPr>
            <a:t>İşverenin birden fazla Ar-Ge kapsamına giren işyeri olması durumunda başvuru nasıl yapılacak?</a:t>
          </a:r>
          <a:endParaRPr lang="tr-TR" sz="1600" u="sng" dirty="0">
            <a:latin typeface="Calibri" panose="020F0502020204030204" pitchFamily="34" charset="0"/>
            <a:cs typeface="Calibri" panose="020F0502020204030204" pitchFamily="34" charset="0"/>
          </a:endParaRPr>
        </a:p>
      </dgm:t>
    </dgm:pt>
    <dgm:pt modelId="{E9701BE2-B68A-4E8B-8C42-5E34E1266047}" type="parTrans" cxnId="{EEC95BCA-11AE-4610-B94D-A6304322DEE5}">
      <dgm:prSet/>
      <dgm:spPr/>
      <dgm:t>
        <a:bodyPr/>
        <a:lstStyle/>
        <a:p>
          <a:endParaRPr lang="tr-TR"/>
        </a:p>
      </dgm:t>
    </dgm:pt>
    <dgm:pt modelId="{49DFCC03-523C-4C28-BB42-FA1EC48F7ACC}" type="sibTrans" cxnId="{EEC95BCA-11AE-4610-B94D-A6304322DEE5}">
      <dgm:prSet/>
      <dgm:spPr/>
      <dgm:t>
        <a:bodyPr/>
        <a:lstStyle/>
        <a:p>
          <a:endParaRPr lang="tr-TR"/>
        </a:p>
      </dgm:t>
    </dgm:pt>
    <dgm:pt modelId="{1A35D9D9-8C2C-415F-B78C-C988C9E52421}">
      <dgm:prSet phldrT="[Metin]" custT="1"/>
      <dgm:spPr>
        <a:solidFill>
          <a:srgbClr val="0070C0"/>
        </a:solidFill>
      </dgm:spPr>
      <dgm:t>
        <a:bodyPr/>
        <a:lstStyle/>
        <a:p>
          <a:r>
            <a:rPr lang="tr-TR" sz="1600" b="1" dirty="0">
              <a:latin typeface="Calibri" panose="020F0502020204030204" pitchFamily="34" charset="0"/>
              <a:cs typeface="Calibri" panose="020F0502020204030204" pitchFamily="34" charset="0"/>
            </a:rPr>
            <a:t>Diğer teşvik kanunlarından yararlanılan sigortalılar için 5746 sayılı kanunda öngörülen destek hükmünden yararlanılması mümkün müdür?</a:t>
          </a:r>
          <a:endParaRPr lang="tr-TR" sz="1600" dirty="0">
            <a:latin typeface="Calibri" panose="020F0502020204030204" pitchFamily="34" charset="0"/>
            <a:cs typeface="Calibri" panose="020F0502020204030204" pitchFamily="34" charset="0"/>
          </a:endParaRPr>
        </a:p>
      </dgm:t>
    </dgm:pt>
    <dgm:pt modelId="{13F4C87C-6069-4C30-92A0-229AB92205FF}" type="parTrans" cxnId="{DD8C6298-E209-409D-B564-C2C1290A57B5}">
      <dgm:prSet/>
      <dgm:spPr/>
      <dgm:t>
        <a:bodyPr/>
        <a:lstStyle/>
        <a:p>
          <a:endParaRPr lang="tr-TR"/>
        </a:p>
      </dgm:t>
    </dgm:pt>
    <dgm:pt modelId="{A57BF86D-8E95-4CE7-9592-E57322D855C9}" type="sibTrans" cxnId="{DD8C6298-E209-409D-B564-C2C1290A57B5}">
      <dgm:prSet/>
      <dgm:spPr/>
      <dgm:t>
        <a:bodyPr/>
        <a:lstStyle/>
        <a:p>
          <a:endParaRPr lang="tr-TR"/>
        </a:p>
      </dgm:t>
    </dgm:pt>
    <dgm:pt modelId="{2CC60985-4391-49F1-BBD1-8A4110F55CCB}">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Sigorta primi işveren hissesi desteği uygulamasından, ilgili kanunda aranılan şartları sağlamak kaydıyla destek kapsama giren her bir sigortalı için 31/12/2023 tarihine kadar yararlanılması mümkündür.</a:t>
          </a:r>
        </a:p>
      </dgm:t>
    </dgm:pt>
    <dgm:pt modelId="{8AC99E2A-F73B-403C-92C8-313B2759B4FC}" type="parTrans" cxnId="{106A4E74-18DA-4C00-B264-D9835D39720E}">
      <dgm:prSet/>
      <dgm:spPr/>
      <dgm:t>
        <a:bodyPr/>
        <a:lstStyle/>
        <a:p>
          <a:endParaRPr lang="tr-TR"/>
        </a:p>
      </dgm:t>
    </dgm:pt>
    <dgm:pt modelId="{15E2D838-8424-4DE1-B019-16115DA5032F}" type="sibTrans" cxnId="{106A4E74-18DA-4C00-B264-D9835D39720E}">
      <dgm:prSet/>
      <dgm:spPr/>
      <dgm:t>
        <a:bodyPr/>
        <a:lstStyle/>
        <a:p>
          <a:endParaRPr lang="tr-TR"/>
        </a:p>
      </dgm:t>
    </dgm:pt>
    <dgm:pt modelId="{FD07AFEC-5D74-4E4F-9B5D-44CA11796A32}">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Teşvik kapsamına giren her bir işyeri için ayrı ayrı başvuru yapılır ve her bir işyeri </a:t>
          </a:r>
          <a:r>
            <a:rPr lang="tr-TR" sz="1600" dirty="0" err="1">
              <a:latin typeface="Calibri" panose="020F0502020204030204" pitchFamily="34" charset="0"/>
              <a:cs typeface="Calibri" panose="020F0502020204030204" pitchFamily="34" charset="0"/>
            </a:rPr>
            <a:t>müstakilen</a:t>
          </a:r>
          <a:r>
            <a:rPr lang="tr-TR" sz="1600" dirty="0">
              <a:latin typeface="Calibri" panose="020F0502020204030204" pitchFamily="34" charset="0"/>
              <a:cs typeface="Calibri" panose="020F0502020204030204" pitchFamily="34" charset="0"/>
            </a:rPr>
            <a:t> değerlendirilir. İşyerlerinin, aynı organizasyon yapısı içinde birden fazla Ar-Ge merkezinin bulunması durumunda, her bir Ar-Ge merkezi için yeni işyeri dosyası tescil edilmek suretiyle ayrı başvuru yapılır.</a:t>
          </a:r>
        </a:p>
      </dgm:t>
    </dgm:pt>
    <dgm:pt modelId="{C9FC8E03-3FEF-4BBB-9BF3-44A05CFDF9C1}" type="parTrans" cxnId="{792BF3AA-0104-4B22-A285-033DD74E79EA}">
      <dgm:prSet/>
      <dgm:spPr/>
      <dgm:t>
        <a:bodyPr/>
        <a:lstStyle/>
        <a:p>
          <a:endParaRPr lang="tr-TR"/>
        </a:p>
      </dgm:t>
    </dgm:pt>
    <dgm:pt modelId="{7577E1FF-036B-4446-AF54-4E19E68F6766}" type="sibTrans" cxnId="{792BF3AA-0104-4B22-A285-033DD74E79EA}">
      <dgm:prSet/>
      <dgm:spPr/>
      <dgm:t>
        <a:bodyPr/>
        <a:lstStyle/>
        <a:p>
          <a:endParaRPr lang="tr-TR"/>
        </a:p>
      </dgm:t>
    </dgm:pt>
    <dgm:pt modelId="{E066555B-6FF3-434A-B712-21A699B189B8}">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Beş puanlık prim indirimi hariç diğer sigorta prim teşviklerinde yararlanmakta olan işverenlerin, teşvik kapsamına giren sigortalılarından dolayı aynı dönem için ve mükerrer olarak 5746 sayılı Kanunda öngörülen destekten yararlanmaları mümkün bulunmamaktadır.</a:t>
          </a:r>
        </a:p>
      </dgm:t>
    </dgm:pt>
    <dgm:pt modelId="{40244160-D0C1-4DA4-8C96-105FCEF0AFB1}" type="parTrans" cxnId="{DC962E52-A603-4962-9CBB-61F6738C8473}">
      <dgm:prSet/>
      <dgm:spPr/>
      <dgm:t>
        <a:bodyPr/>
        <a:lstStyle/>
        <a:p>
          <a:endParaRPr lang="tr-TR"/>
        </a:p>
      </dgm:t>
    </dgm:pt>
    <dgm:pt modelId="{3AA6FA62-F8D1-4E93-848F-AC9015BBB36E}" type="sibTrans" cxnId="{DC962E52-A603-4962-9CBB-61F6738C8473}">
      <dgm:prSet/>
      <dgm:spPr/>
      <dgm:t>
        <a:bodyPr/>
        <a:lstStyle/>
        <a:p>
          <a:endParaRPr lang="tr-TR"/>
        </a:p>
      </dgm:t>
    </dgm:pt>
    <dgm:pt modelId="{1F4F4CB5-E8C1-44E7-A3D8-E18FEA9C9967}" type="pres">
      <dgm:prSet presAssocID="{95BFC80B-3D77-430E-9B4F-1648571C718A}" presName="Name0" presStyleCnt="0">
        <dgm:presLayoutVars>
          <dgm:dir/>
          <dgm:animLvl val="lvl"/>
          <dgm:resizeHandles/>
        </dgm:presLayoutVars>
      </dgm:prSet>
      <dgm:spPr/>
      <dgm:t>
        <a:bodyPr/>
        <a:lstStyle/>
        <a:p>
          <a:endParaRPr lang="tr-TR"/>
        </a:p>
      </dgm:t>
    </dgm:pt>
    <dgm:pt modelId="{62C062ED-11F2-4FF4-B64B-1E328059C206}" type="pres">
      <dgm:prSet presAssocID="{1EF1DE66-7D27-4690-83A5-690F7DA7A495}" presName="linNode" presStyleCnt="0"/>
      <dgm:spPr/>
    </dgm:pt>
    <dgm:pt modelId="{7DD83C51-4528-423A-B018-7A9B569E44BD}" type="pres">
      <dgm:prSet presAssocID="{1EF1DE66-7D27-4690-83A5-690F7DA7A495}" presName="parentShp" presStyleLbl="node1" presStyleIdx="0" presStyleCnt="3">
        <dgm:presLayoutVars>
          <dgm:bulletEnabled val="1"/>
        </dgm:presLayoutVars>
      </dgm:prSet>
      <dgm:spPr/>
      <dgm:t>
        <a:bodyPr/>
        <a:lstStyle/>
        <a:p>
          <a:endParaRPr lang="tr-TR"/>
        </a:p>
      </dgm:t>
    </dgm:pt>
    <dgm:pt modelId="{6EE01B6A-E30C-411C-8905-B1FA9C015752}" type="pres">
      <dgm:prSet presAssocID="{1EF1DE66-7D27-4690-83A5-690F7DA7A495}" presName="childShp" presStyleLbl="bgAccFollowNode1" presStyleIdx="0" presStyleCnt="3">
        <dgm:presLayoutVars>
          <dgm:bulletEnabled val="1"/>
        </dgm:presLayoutVars>
      </dgm:prSet>
      <dgm:spPr/>
      <dgm:t>
        <a:bodyPr/>
        <a:lstStyle/>
        <a:p>
          <a:endParaRPr lang="tr-TR"/>
        </a:p>
      </dgm:t>
    </dgm:pt>
    <dgm:pt modelId="{89854DF4-154D-40D8-AFB4-A48DD7BC2307}" type="pres">
      <dgm:prSet presAssocID="{26600848-0612-449B-BB6B-172B7F6FF7DA}" presName="spacing" presStyleCnt="0"/>
      <dgm:spPr/>
    </dgm:pt>
    <dgm:pt modelId="{91784032-8283-4674-B347-AD2401C9D462}" type="pres">
      <dgm:prSet presAssocID="{DE806A6D-CBE9-4EE8-AD1B-A94073633B24}" presName="linNode" presStyleCnt="0"/>
      <dgm:spPr/>
    </dgm:pt>
    <dgm:pt modelId="{041A0356-5B92-4242-8BDD-D46AC13A80ED}" type="pres">
      <dgm:prSet presAssocID="{DE806A6D-CBE9-4EE8-AD1B-A94073633B24}" presName="parentShp" presStyleLbl="node1" presStyleIdx="1" presStyleCnt="3">
        <dgm:presLayoutVars>
          <dgm:bulletEnabled val="1"/>
        </dgm:presLayoutVars>
      </dgm:prSet>
      <dgm:spPr/>
      <dgm:t>
        <a:bodyPr/>
        <a:lstStyle/>
        <a:p>
          <a:endParaRPr lang="tr-TR"/>
        </a:p>
      </dgm:t>
    </dgm:pt>
    <dgm:pt modelId="{5F1C464C-88C8-4E29-AC86-505A3640A051}" type="pres">
      <dgm:prSet presAssocID="{DE806A6D-CBE9-4EE8-AD1B-A94073633B24}" presName="childShp" presStyleLbl="bgAccFollowNode1" presStyleIdx="1" presStyleCnt="3">
        <dgm:presLayoutVars>
          <dgm:bulletEnabled val="1"/>
        </dgm:presLayoutVars>
      </dgm:prSet>
      <dgm:spPr/>
      <dgm:t>
        <a:bodyPr/>
        <a:lstStyle/>
        <a:p>
          <a:endParaRPr lang="tr-TR"/>
        </a:p>
      </dgm:t>
    </dgm:pt>
    <dgm:pt modelId="{F1B6D9C5-C24C-45BC-AA42-E8E5D7E847B9}" type="pres">
      <dgm:prSet presAssocID="{49DFCC03-523C-4C28-BB42-FA1EC48F7ACC}" presName="spacing" presStyleCnt="0"/>
      <dgm:spPr/>
    </dgm:pt>
    <dgm:pt modelId="{7A18153E-A5D2-4D9D-A886-114A3D670190}" type="pres">
      <dgm:prSet presAssocID="{1A35D9D9-8C2C-415F-B78C-C988C9E52421}" presName="linNode" presStyleCnt="0"/>
      <dgm:spPr/>
    </dgm:pt>
    <dgm:pt modelId="{74981C1D-591B-46B1-B87C-FCB57D444792}" type="pres">
      <dgm:prSet presAssocID="{1A35D9D9-8C2C-415F-B78C-C988C9E52421}" presName="parentShp" presStyleLbl="node1" presStyleIdx="2" presStyleCnt="3">
        <dgm:presLayoutVars>
          <dgm:bulletEnabled val="1"/>
        </dgm:presLayoutVars>
      </dgm:prSet>
      <dgm:spPr/>
      <dgm:t>
        <a:bodyPr/>
        <a:lstStyle/>
        <a:p>
          <a:endParaRPr lang="tr-TR"/>
        </a:p>
      </dgm:t>
    </dgm:pt>
    <dgm:pt modelId="{6FFB83E9-C682-402D-8FA1-30DFEAB74EF2}" type="pres">
      <dgm:prSet presAssocID="{1A35D9D9-8C2C-415F-B78C-C988C9E52421}" presName="childShp" presStyleLbl="bgAccFollowNode1" presStyleIdx="2" presStyleCnt="3">
        <dgm:presLayoutVars>
          <dgm:bulletEnabled val="1"/>
        </dgm:presLayoutVars>
      </dgm:prSet>
      <dgm:spPr/>
      <dgm:t>
        <a:bodyPr/>
        <a:lstStyle/>
        <a:p>
          <a:endParaRPr lang="tr-TR"/>
        </a:p>
      </dgm:t>
    </dgm:pt>
  </dgm:ptLst>
  <dgm:cxnLst>
    <dgm:cxn modelId="{792BF3AA-0104-4B22-A285-033DD74E79EA}" srcId="{DE806A6D-CBE9-4EE8-AD1B-A94073633B24}" destId="{FD07AFEC-5D74-4E4F-9B5D-44CA11796A32}" srcOrd="0" destOrd="0" parTransId="{C9FC8E03-3FEF-4BBB-9BF3-44A05CFDF9C1}" sibTransId="{7577E1FF-036B-4446-AF54-4E19E68F6766}"/>
    <dgm:cxn modelId="{6A975F8C-F05B-4CA7-9D0C-CF324AAD2E07}" srcId="{95BFC80B-3D77-430E-9B4F-1648571C718A}" destId="{1EF1DE66-7D27-4690-83A5-690F7DA7A495}" srcOrd="0" destOrd="0" parTransId="{BE0CBCE3-7D87-4135-BD56-5899F84FE4D5}" sibTransId="{26600848-0612-449B-BB6B-172B7F6FF7DA}"/>
    <dgm:cxn modelId="{EFD21B14-628F-446F-9E24-3A542D3BB565}" type="presOf" srcId="{1EF1DE66-7D27-4690-83A5-690F7DA7A495}" destId="{7DD83C51-4528-423A-B018-7A9B569E44BD}" srcOrd="0" destOrd="0" presId="urn:microsoft.com/office/officeart/2005/8/layout/vList6"/>
    <dgm:cxn modelId="{EF34C3B1-803E-4EF6-851A-C17F94C5738F}" type="presOf" srcId="{2CC60985-4391-49F1-BBD1-8A4110F55CCB}" destId="{6EE01B6A-E30C-411C-8905-B1FA9C015752}" srcOrd="0" destOrd="0" presId="urn:microsoft.com/office/officeart/2005/8/layout/vList6"/>
    <dgm:cxn modelId="{E81D93A6-ED40-4850-BB22-516267587F7A}" type="presOf" srcId="{E066555B-6FF3-434A-B712-21A699B189B8}" destId="{6FFB83E9-C682-402D-8FA1-30DFEAB74EF2}" srcOrd="0" destOrd="0" presId="urn:microsoft.com/office/officeart/2005/8/layout/vList6"/>
    <dgm:cxn modelId="{3852B349-EDC0-41A5-A053-F746999E6772}" type="presOf" srcId="{1A35D9D9-8C2C-415F-B78C-C988C9E52421}" destId="{74981C1D-591B-46B1-B87C-FCB57D444792}" srcOrd="0" destOrd="0" presId="urn:microsoft.com/office/officeart/2005/8/layout/vList6"/>
    <dgm:cxn modelId="{F6A37B29-6764-4425-83A3-726AFB7DD685}" type="presOf" srcId="{DE806A6D-CBE9-4EE8-AD1B-A94073633B24}" destId="{041A0356-5B92-4242-8BDD-D46AC13A80ED}" srcOrd="0" destOrd="0" presId="urn:microsoft.com/office/officeart/2005/8/layout/vList6"/>
    <dgm:cxn modelId="{AB3B94A7-2BD1-4470-B774-4F8F57A1FC2A}" type="presOf" srcId="{95BFC80B-3D77-430E-9B4F-1648571C718A}" destId="{1F4F4CB5-E8C1-44E7-A3D8-E18FEA9C9967}" srcOrd="0" destOrd="0" presId="urn:microsoft.com/office/officeart/2005/8/layout/vList6"/>
    <dgm:cxn modelId="{539A7309-E61C-49D9-845D-8A2A1133AB06}" type="presOf" srcId="{FD07AFEC-5D74-4E4F-9B5D-44CA11796A32}" destId="{5F1C464C-88C8-4E29-AC86-505A3640A051}" srcOrd="0" destOrd="0" presId="urn:microsoft.com/office/officeart/2005/8/layout/vList6"/>
    <dgm:cxn modelId="{DC962E52-A603-4962-9CBB-61F6738C8473}" srcId="{1A35D9D9-8C2C-415F-B78C-C988C9E52421}" destId="{E066555B-6FF3-434A-B712-21A699B189B8}" srcOrd="0" destOrd="0" parTransId="{40244160-D0C1-4DA4-8C96-105FCEF0AFB1}" sibTransId="{3AA6FA62-F8D1-4E93-848F-AC9015BBB36E}"/>
    <dgm:cxn modelId="{DD8C6298-E209-409D-B564-C2C1290A57B5}" srcId="{95BFC80B-3D77-430E-9B4F-1648571C718A}" destId="{1A35D9D9-8C2C-415F-B78C-C988C9E52421}" srcOrd="2" destOrd="0" parTransId="{13F4C87C-6069-4C30-92A0-229AB92205FF}" sibTransId="{A57BF86D-8E95-4CE7-9592-E57322D855C9}"/>
    <dgm:cxn modelId="{EEC95BCA-11AE-4610-B94D-A6304322DEE5}" srcId="{95BFC80B-3D77-430E-9B4F-1648571C718A}" destId="{DE806A6D-CBE9-4EE8-AD1B-A94073633B24}" srcOrd="1" destOrd="0" parTransId="{E9701BE2-B68A-4E8B-8C42-5E34E1266047}" sibTransId="{49DFCC03-523C-4C28-BB42-FA1EC48F7ACC}"/>
    <dgm:cxn modelId="{106A4E74-18DA-4C00-B264-D9835D39720E}" srcId="{1EF1DE66-7D27-4690-83A5-690F7DA7A495}" destId="{2CC60985-4391-49F1-BBD1-8A4110F55CCB}" srcOrd="0" destOrd="0" parTransId="{8AC99E2A-F73B-403C-92C8-313B2759B4FC}" sibTransId="{15E2D838-8424-4DE1-B019-16115DA5032F}"/>
    <dgm:cxn modelId="{F98EB3F6-02AA-44F6-BDD8-FB4EDCAD5BCB}" type="presParOf" srcId="{1F4F4CB5-E8C1-44E7-A3D8-E18FEA9C9967}" destId="{62C062ED-11F2-4FF4-B64B-1E328059C206}" srcOrd="0" destOrd="0" presId="urn:microsoft.com/office/officeart/2005/8/layout/vList6"/>
    <dgm:cxn modelId="{E6F600E2-61F9-4337-95BD-75871B8767BA}" type="presParOf" srcId="{62C062ED-11F2-4FF4-B64B-1E328059C206}" destId="{7DD83C51-4528-423A-B018-7A9B569E44BD}" srcOrd="0" destOrd="0" presId="urn:microsoft.com/office/officeart/2005/8/layout/vList6"/>
    <dgm:cxn modelId="{582D4D99-4D3A-4FBC-B9BD-F1A5F14A78D4}" type="presParOf" srcId="{62C062ED-11F2-4FF4-B64B-1E328059C206}" destId="{6EE01B6A-E30C-411C-8905-B1FA9C015752}" srcOrd="1" destOrd="0" presId="urn:microsoft.com/office/officeart/2005/8/layout/vList6"/>
    <dgm:cxn modelId="{549E6425-9708-4295-A31F-69A3DF294291}" type="presParOf" srcId="{1F4F4CB5-E8C1-44E7-A3D8-E18FEA9C9967}" destId="{89854DF4-154D-40D8-AFB4-A48DD7BC2307}" srcOrd="1" destOrd="0" presId="urn:microsoft.com/office/officeart/2005/8/layout/vList6"/>
    <dgm:cxn modelId="{0C848FC6-1C00-4766-8137-5CD03564063B}" type="presParOf" srcId="{1F4F4CB5-E8C1-44E7-A3D8-E18FEA9C9967}" destId="{91784032-8283-4674-B347-AD2401C9D462}" srcOrd="2" destOrd="0" presId="urn:microsoft.com/office/officeart/2005/8/layout/vList6"/>
    <dgm:cxn modelId="{9382D0C9-F1CF-47C2-8635-2A41CC74D277}" type="presParOf" srcId="{91784032-8283-4674-B347-AD2401C9D462}" destId="{041A0356-5B92-4242-8BDD-D46AC13A80ED}" srcOrd="0" destOrd="0" presId="urn:microsoft.com/office/officeart/2005/8/layout/vList6"/>
    <dgm:cxn modelId="{C1B824CA-11C6-469C-ACC4-B83523A6DD15}" type="presParOf" srcId="{91784032-8283-4674-B347-AD2401C9D462}" destId="{5F1C464C-88C8-4E29-AC86-505A3640A051}" srcOrd="1" destOrd="0" presId="urn:microsoft.com/office/officeart/2005/8/layout/vList6"/>
    <dgm:cxn modelId="{6AD2886A-58D8-40B6-BDE8-4FBC1BF1C9C1}" type="presParOf" srcId="{1F4F4CB5-E8C1-44E7-A3D8-E18FEA9C9967}" destId="{F1B6D9C5-C24C-45BC-AA42-E8E5D7E847B9}" srcOrd="3" destOrd="0" presId="urn:microsoft.com/office/officeart/2005/8/layout/vList6"/>
    <dgm:cxn modelId="{C287130B-CA57-4109-9C4B-0F27A5E79A1F}" type="presParOf" srcId="{1F4F4CB5-E8C1-44E7-A3D8-E18FEA9C9967}" destId="{7A18153E-A5D2-4D9D-A886-114A3D670190}" srcOrd="4" destOrd="0" presId="urn:microsoft.com/office/officeart/2005/8/layout/vList6"/>
    <dgm:cxn modelId="{0AF7D940-9EFD-4A92-8886-8629ADEE2890}" type="presParOf" srcId="{7A18153E-A5D2-4D9D-A886-114A3D670190}" destId="{74981C1D-591B-46B1-B87C-FCB57D444792}" srcOrd="0" destOrd="0" presId="urn:microsoft.com/office/officeart/2005/8/layout/vList6"/>
    <dgm:cxn modelId="{091F8C4B-D0FD-49D4-BDEB-13C290A143CF}" type="presParOf" srcId="{7A18153E-A5D2-4D9D-A886-114A3D670190}" destId="{6FFB83E9-C682-402D-8FA1-30DFEAB74EF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1EF1DE66-7D27-4690-83A5-690F7DA7A495}">
      <dgm:prSet phldrT="[Metin]" custT="1"/>
      <dgm:spPr>
        <a:solidFill>
          <a:srgbClr val="0070C0"/>
        </a:solidFill>
      </dgm:spPr>
      <dgm:t>
        <a:bodyPr/>
        <a:lstStyle/>
        <a:p>
          <a:r>
            <a:rPr lang="tr-TR" sz="2000" b="1" i="1" u="sng" dirty="0">
              <a:latin typeface="Calibri" panose="020F0502020204030204" pitchFamily="34" charset="0"/>
              <a:cs typeface="Calibri" panose="020F0502020204030204" pitchFamily="34" charset="0"/>
            </a:rPr>
            <a:t>Teşvik başvurusunda gerekli olan belgeler nelerdir?</a:t>
          </a:r>
          <a:endParaRPr lang="tr-TR" sz="2000" dirty="0">
            <a:latin typeface="Calibri" panose="020F0502020204030204" pitchFamily="34" charset="0"/>
            <a:cs typeface="Calibri" panose="020F0502020204030204" pitchFamily="34" charset="0"/>
          </a:endParaRPr>
        </a:p>
      </dgm:t>
    </dgm:pt>
    <dgm:pt modelId="{BE0CBCE3-7D87-4135-BD56-5899F84FE4D5}" type="parTrans" cxnId="{6A975F8C-F05B-4CA7-9D0C-CF324AAD2E07}">
      <dgm:prSet/>
      <dgm:spPr/>
      <dgm:t>
        <a:bodyPr/>
        <a:lstStyle/>
        <a:p>
          <a:endParaRPr lang="tr-TR"/>
        </a:p>
      </dgm:t>
    </dgm:pt>
    <dgm:pt modelId="{26600848-0612-449B-BB6B-172B7F6FF7DA}" type="sibTrans" cxnId="{6A975F8C-F05B-4CA7-9D0C-CF324AAD2E07}">
      <dgm:prSet/>
      <dgm:spPr/>
      <dgm:t>
        <a:bodyPr/>
        <a:lstStyle/>
        <a:p>
          <a:endParaRPr lang="tr-TR"/>
        </a:p>
      </dgm:t>
    </dgm:pt>
    <dgm:pt modelId="{DE806A6D-CBE9-4EE8-AD1B-A94073633B24}">
      <dgm:prSet phldrT="[Metin]" custT="1"/>
      <dgm:spPr>
        <a:solidFill>
          <a:srgbClr val="0070C0"/>
        </a:solidFill>
      </dgm:spPr>
      <dgm:t>
        <a:bodyPr/>
        <a:lstStyle/>
        <a:p>
          <a:r>
            <a:rPr lang="tr-TR" sz="1600" b="1" i="1" u="sng" dirty="0">
              <a:latin typeface="Calibri" panose="020F0502020204030204" pitchFamily="34" charset="0"/>
              <a:cs typeface="Calibri" panose="020F0502020204030204" pitchFamily="34" charset="0"/>
            </a:rPr>
            <a:t>Teşvik kapsamına giren işverenin yasal ödeme süresi geçmiş sigorta primi, idari para cezası veya bunlara ilişkin gecikme cezası bulunması teşvikten yararlanmasına engel midir?</a:t>
          </a:r>
          <a:endParaRPr lang="tr-TR" sz="1600" dirty="0">
            <a:latin typeface="Calibri" panose="020F0502020204030204" pitchFamily="34" charset="0"/>
            <a:cs typeface="Calibri" panose="020F0502020204030204" pitchFamily="34" charset="0"/>
          </a:endParaRPr>
        </a:p>
      </dgm:t>
    </dgm:pt>
    <dgm:pt modelId="{E9701BE2-B68A-4E8B-8C42-5E34E1266047}" type="parTrans" cxnId="{EEC95BCA-11AE-4610-B94D-A6304322DEE5}">
      <dgm:prSet/>
      <dgm:spPr/>
      <dgm:t>
        <a:bodyPr/>
        <a:lstStyle/>
        <a:p>
          <a:endParaRPr lang="tr-TR"/>
        </a:p>
      </dgm:t>
    </dgm:pt>
    <dgm:pt modelId="{49DFCC03-523C-4C28-BB42-FA1EC48F7ACC}" type="sibTrans" cxnId="{EEC95BCA-11AE-4610-B94D-A6304322DEE5}">
      <dgm:prSet/>
      <dgm:spPr/>
      <dgm:t>
        <a:bodyPr/>
        <a:lstStyle/>
        <a:p>
          <a:endParaRPr lang="tr-TR"/>
        </a:p>
      </dgm:t>
    </dgm:pt>
    <dgm:pt modelId="{1A35D9D9-8C2C-415F-B78C-C988C9E52421}">
      <dgm:prSet phldrT="[Metin]" custT="1"/>
      <dgm:spPr>
        <a:solidFill>
          <a:srgbClr val="0070C0"/>
        </a:solidFill>
      </dgm:spPr>
      <dgm:t>
        <a:bodyPr/>
        <a:lstStyle/>
        <a:p>
          <a:pPr algn="just"/>
          <a:r>
            <a:rPr lang="tr-TR" sz="1600" b="1" dirty="0">
              <a:effectLst/>
              <a:latin typeface="Calibri" panose="020F0502020204030204" pitchFamily="34" charset="0"/>
              <a:ea typeface="Calibri" panose="020F0502020204030204" pitchFamily="34" charset="0"/>
              <a:cs typeface="Calibri" panose="020F0502020204030204" pitchFamily="34" charset="0"/>
            </a:rPr>
            <a:t>Teşvikten yararlanan işverenin işyerini devretmesi halinde devralan işverenin teşvikten yararlanması mümkün mü?</a:t>
          </a:r>
          <a:endParaRPr lang="tr-TR" sz="1600" dirty="0">
            <a:latin typeface="Calibri" panose="020F0502020204030204" pitchFamily="34" charset="0"/>
            <a:cs typeface="Calibri" panose="020F0502020204030204" pitchFamily="34" charset="0"/>
          </a:endParaRPr>
        </a:p>
      </dgm:t>
    </dgm:pt>
    <dgm:pt modelId="{13F4C87C-6069-4C30-92A0-229AB92205FF}" type="parTrans" cxnId="{DD8C6298-E209-409D-B564-C2C1290A57B5}">
      <dgm:prSet/>
      <dgm:spPr/>
      <dgm:t>
        <a:bodyPr/>
        <a:lstStyle/>
        <a:p>
          <a:endParaRPr lang="tr-TR"/>
        </a:p>
      </dgm:t>
    </dgm:pt>
    <dgm:pt modelId="{A57BF86D-8E95-4CE7-9592-E57322D855C9}" type="sibTrans" cxnId="{DD8C6298-E209-409D-B564-C2C1290A57B5}">
      <dgm:prSet/>
      <dgm:spPr/>
      <dgm:t>
        <a:bodyPr/>
        <a:lstStyle/>
        <a:p>
          <a:endParaRPr lang="tr-TR"/>
        </a:p>
      </dgm:t>
    </dgm:pt>
    <dgm:pt modelId="{2B0A8B02-A0CC-4387-9FE0-7DB31A8B3C75}">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İşverenler, ‘Kültür Yatırım’ veya ‘Kültür Girişim Belgesi’ ile beraber, ilgili vergi dairesinden alacakları kurumlar vergisi mükellefi olduklarını gösteren belgeyi dilekçe ekinde ibraz etmek suretiyle Kuruma başvuruda bulunacaklardır.</a:t>
          </a:r>
        </a:p>
      </dgm:t>
    </dgm:pt>
    <dgm:pt modelId="{D8D6F3E9-7052-4C4E-B1E2-65C9FA830D7E}" type="parTrans" cxnId="{6A15A6C7-D4D4-4E79-841C-E3BF07EDD229}">
      <dgm:prSet/>
      <dgm:spPr/>
      <dgm:t>
        <a:bodyPr/>
        <a:lstStyle/>
        <a:p>
          <a:endParaRPr lang="tr-TR"/>
        </a:p>
      </dgm:t>
    </dgm:pt>
    <dgm:pt modelId="{D7A1F05D-4F5B-4A57-9D83-A350F06F8AEC}" type="sibTrans" cxnId="{6A15A6C7-D4D4-4E79-841C-E3BF07EDD229}">
      <dgm:prSet/>
      <dgm:spPr/>
      <dgm:t>
        <a:bodyPr/>
        <a:lstStyle/>
        <a:p>
          <a:endParaRPr lang="tr-TR"/>
        </a:p>
      </dgm:t>
    </dgm:pt>
    <dgm:pt modelId="{A385783F-C21B-40DA-92FA-07CE3AE147F5}">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İşverenin sigorta primi teşvikinden yararlanabilmesi için, Türkiye genelinde yasal ödeme süresi geçmiş sigorta primi, işsizlik sigortası primi, idari para cezası ile bunlara ilişkin gecikme cezası ve gecikme zammı borçlarının toplamının aylık asgari ücretin brüt tutarından fazla olmaması gerekmektedir.</a:t>
          </a:r>
        </a:p>
      </dgm:t>
    </dgm:pt>
    <dgm:pt modelId="{BB04519F-D30D-40FB-95FE-B2D56FE40F11}" type="parTrans" cxnId="{1BAF18B9-353C-48F5-8478-29E7AE8D0615}">
      <dgm:prSet/>
      <dgm:spPr/>
      <dgm:t>
        <a:bodyPr/>
        <a:lstStyle/>
        <a:p>
          <a:endParaRPr lang="tr-TR"/>
        </a:p>
      </dgm:t>
    </dgm:pt>
    <dgm:pt modelId="{E30F9DCC-1D70-4E72-9EAD-2313C9BDC0BD}" type="sibTrans" cxnId="{1BAF18B9-353C-48F5-8478-29E7AE8D0615}">
      <dgm:prSet/>
      <dgm:spPr/>
      <dgm:t>
        <a:bodyPr/>
        <a:lstStyle/>
        <a:p>
          <a:endParaRPr lang="tr-TR"/>
        </a:p>
      </dgm:t>
    </dgm:pt>
    <dgm:pt modelId="{2AD77328-CF6A-4EA3-86F1-8909785E429A}">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Belgeli yatırımı veya girişimi, Kültür ve Turizm Bakanlığının izni ile devralan işyerleri, bu durumu Bakanlıktan alacakları yazı ile kanıtlamaları halinde kalan süre için teşvikten yararlanabileceklerdir.</a:t>
          </a:r>
        </a:p>
      </dgm:t>
    </dgm:pt>
    <dgm:pt modelId="{7D4BD7A9-1137-46C3-92D6-7A359983229A}" type="parTrans" cxnId="{F04F0EE9-624F-4764-B069-E0391DC482D4}">
      <dgm:prSet/>
      <dgm:spPr/>
      <dgm:t>
        <a:bodyPr/>
        <a:lstStyle/>
        <a:p>
          <a:endParaRPr lang="tr-TR"/>
        </a:p>
      </dgm:t>
    </dgm:pt>
    <dgm:pt modelId="{76F79C6A-7055-49A8-92B3-60A7FDCDADA7}" type="sibTrans" cxnId="{F04F0EE9-624F-4764-B069-E0391DC482D4}">
      <dgm:prSet/>
      <dgm:spPr/>
      <dgm:t>
        <a:bodyPr/>
        <a:lstStyle/>
        <a:p>
          <a:endParaRPr lang="tr-TR"/>
        </a:p>
      </dgm:t>
    </dgm:pt>
    <dgm:pt modelId="{4DD6C863-21D1-489E-827C-337B15920488}" type="pres">
      <dgm:prSet presAssocID="{95BFC80B-3D77-430E-9B4F-1648571C718A}" presName="Name0" presStyleCnt="0">
        <dgm:presLayoutVars>
          <dgm:dir/>
          <dgm:animLvl val="lvl"/>
          <dgm:resizeHandles/>
        </dgm:presLayoutVars>
      </dgm:prSet>
      <dgm:spPr/>
      <dgm:t>
        <a:bodyPr/>
        <a:lstStyle/>
        <a:p>
          <a:endParaRPr lang="tr-TR"/>
        </a:p>
      </dgm:t>
    </dgm:pt>
    <dgm:pt modelId="{41AB2496-3D3B-48CC-ADB9-70B5DAB28D4A}" type="pres">
      <dgm:prSet presAssocID="{1EF1DE66-7D27-4690-83A5-690F7DA7A495}" presName="linNode" presStyleCnt="0"/>
      <dgm:spPr/>
    </dgm:pt>
    <dgm:pt modelId="{54806642-F94E-4091-A818-D1FAA80803E9}" type="pres">
      <dgm:prSet presAssocID="{1EF1DE66-7D27-4690-83A5-690F7DA7A495}" presName="parentShp" presStyleLbl="node1" presStyleIdx="0" presStyleCnt="3">
        <dgm:presLayoutVars>
          <dgm:bulletEnabled val="1"/>
        </dgm:presLayoutVars>
      </dgm:prSet>
      <dgm:spPr/>
      <dgm:t>
        <a:bodyPr/>
        <a:lstStyle/>
        <a:p>
          <a:endParaRPr lang="tr-TR"/>
        </a:p>
      </dgm:t>
    </dgm:pt>
    <dgm:pt modelId="{662A74B1-3176-4C56-AA6E-215D3D43397B}" type="pres">
      <dgm:prSet presAssocID="{1EF1DE66-7D27-4690-83A5-690F7DA7A495}" presName="childShp" presStyleLbl="bgAccFollowNode1" presStyleIdx="0" presStyleCnt="3">
        <dgm:presLayoutVars>
          <dgm:bulletEnabled val="1"/>
        </dgm:presLayoutVars>
      </dgm:prSet>
      <dgm:spPr/>
      <dgm:t>
        <a:bodyPr/>
        <a:lstStyle/>
        <a:p>
          <a:endParaRPr lang="tr-TR"/>
        </a:p>
      </dgm:t>
    </dgm:pt>
    <dgm:pt modelId="{DD9BD36D-C923-4F7F-A5AB-643012C5FD12}" type="pres">
      <dgm:prSet presAssocID="{26600848-0612-449B-BB6B-172B7F6FF7DA}" presName="spacing" presStyleCnt="0"/>
      <dgm:spPr/>
    </dgm:pt>
    <dgm:pt modelId="{4CCF1ED5-660F-4948-B7FC-5C774C70B8A7}" type="pres">
      <dgm:prSet presAssocID="{DE806A6D-CBE9-4EE8-AD1B-A94073633B24}" presName="linNode" presStyleCnt="0"/>
      <dgm:spPr/>
    </dgm:pt>
    <dgm:pt modelId="{9530AF58-BE83-42E9-9F0B-A4B13D5A5903}" type="pres">
      <dgm:prSet presAssocID="{DE806A6D-CBE9-4EE8-AD1B-A94073633B24}" presName="parentShp" presStyleLbl="node1" presStyleIdx="1" presStyleCnt="3">
        <dgm:presLayoutVars>
          <dgm:bulletEnabled val="1"/>
        </dgm:presLayoutVars>
      </dgm:prSet>
      <dgm:spPr/>
      <dgm:t>
        <a:bodyPr/>
        <a:lstStyle/>
        <a:p>
          <a:endParaRPr lang="tr-TR"/>
        </a:p>
      </dgm:t>
    </dgm:pt>
    <dgm:pt modelId="{6BC2CB4A-54EF-4437-A67A-2525A717CE6B}" type="pres">
      <dgm:prSet presAssocID="{DE806A6D-CBE9-4EE8-AD1B-A94073633B24}" presName="childShp" presStyleLbl="bgAccFollowNode1" presStyleIdx="1" presStyleCnt="3" custScaleY="120284" custLinFactNeighborX="-606" custLinFactNeighborY="2372">
        <dgm:presLayoutVars>
          <dgm:bulletEnabled val="1"/>
        </dgm:presLayoutVars>
      </dgm:prSet>
      <dgm:spPr/>
      <dgm:t>
        <a:bodyPr/>
        <a:lstStyle/>
        <a:p>
          <a:endParaRPr lang="tr-TR"/>
        </a:p>
      </dgm:t>
    </dgm:pt>
    <dgm:pt modelId="{4D30E029-7E17-4A25-A7C6-B26CF7BCE4B2}" type="pres">
      <dgm:prSet presAssocID="{49DFCC03-523C-4C28-BB42-FA1EC48F7ACC}" presName="spacing" presStyleCnt="0"/>
      <dgm:spPr/>
    </dgm:pt>
    <dgm:pt modelId="{E9F5FCB5-9CF7-48E4-87D3-163294BC81AE}" type="pres">
      <dgm:prSet presAssocID="{1A35D9D9-8C2C-415F-B78C-C988C9E52421}" presName="linNode" presStyleCnt="0"/>
      <dgm:spPr/>
    </dgm:pt>
    <dgm:pt modelId="{90813DC6-B9BC-4DF2-AD4A-A8C013417B63}" type="pres">
      <dgm:prSet presAssocID="{1A35D9D9-8C2C-415F-B78C-C988C9E52421}" presName="parentShp" presStyleLbl="node1" presStyleIdx="2" presStyleCnt="3">
        <dgm:presLayoutVars>
          <dgm:bulletEnabled val="1"/>
        </dgm:presLayoutVars>
      </dgm:prSet>
      <dgm:spPr/>
      <dgm:t>
        <a:bodyPr/>
        <a:lstStyle/>
        <a:p>
          <a:endParaRPr lang="tr-TR"/>
        </a:p>
      </dgm:t>
    </dgm:pt>
    <dgm:pt modelId="{59197F1A-D424-4A41-A375-761396915E88}" type="pres">
      <dgm:prSet presAssocID="{1A35D9D9-8C2C-415F-B78C-C988C9E52421}" presName="childShp" presStyleLbl="bgAccFollowNode1" presStyleIdx="2" presStyleCnt="3">
        <dgm:presLayoutVars>
          <dgm:bulletEnabled val="1"/>
        </dgm:presLayoutVars>
      </dgm:prSet>
      <dgm:spPr/>
      <dgm:t>
        <a:bodyPr/>
        <a:lstStyle/>
        <a:p>
          <a:endParaRPr lang="tr-TR"/>
        </a:p>
      </dgm:t>
    </dgm:pt>
  </dgm:ptLst>
  <dgm:cxnLst>
    <dgm:cxn modelId="{057F52C0-8DD8-480E-9372-8B38DF34728E}" type="presOf" srcId="{2AD77328-CF6A-4EA3-86F1-8909785E429A}" destId="{59197F1A-D424-4A41-A375-761396915E88}" srcOrd="0" destOrd="0" presId="urn:microsoft.com/office/officeart/2005/8/layout/vList6"/>
    <dgm:cxn modelId="{844B533D-18D9-4F33-97DD-630FCEC2EA82}" type="presOf" srcId="{2B0A8B02-A0CC-4387-9FE0-7DB31A8B3C75}" destId="{662A74B1-3176-4C56-AA6E-215D3D43397B}" srcOrd="0" destOrd="0" presId="urn:microsoft.com/office/officeart/2005/8/layout/vList6"/>
    <dgm:cxn modelId="{6A975F8C-F05B-4CA7-9D0C-CF324AAD2E07}" srcId="{95BFC80B-3D77-430E-9B4F-1648571C718A}" destId="{1EF1DE66-7D27-4690-83A5-690F7DA7A495}" srcOrd="0" destOrd="0" parTransId="{BE0CBCE3-7D87-4135-BD56-5899F84FE4D5}" sibTransId="{26600848-0612-449B-BB6B-172B7F6FF7DA}"/>
    <dgm:cxn modelId="{DD8C6298-E209-409D-B564-C2C1290A57B5}" srcId="{95BFC80B-3D77-430E-9B4F-1648571C718A}" destId="{1A35D9D9-8C2C-415F-B78C-C988C9E52421}" srcOrd="2" destOrd="0" parTransId="{13F4C87C-6069-4C30-92A0-229AB92205FF}" sibTransId="{A57BF86D-8E95-4CE7-9592-E57322D855C9}"/>
    <dgm:cxn modelId="{1BAF18B9-353C-48F5-8478-29E7AE8D0615}" srcId="{DE806A6D-CBE9-4EE8-AD1B-A94073633B24}" destId="{A385783F-C21B-40DA-92FA-07CE3AE147F5}" srcOrd="0" destOrd="0" parTransId="{BB04519F-D30D-40FB-95FE-B2D56FE40F11}" sibTransId="{E30F9DCC-1D70-4E72-9EAD-2313C9BDC0BD}"/>
    <dgm:cxn modelId="{FBCAB24F-9448-48B8-985B-6DF738C85100}" type="presOf" srcId="{A385783F-C21B-40DA-92FA-07CE3AE147F5}" destId="{6BC2CB4A-54EF-4437-A67A-2525A717CE6B}" srcOrd="0" destOrd="0" presId="urn:microsoft.com/office/officeart/2005/8/layout/vList6"/>
    <dgm:cxn modelId="{F04F0EE9-624F-4764-B069-E0391DC482D4}" srcId="{1A35D9D9-8C2C-415F-B78C-C988C9E52421}" destId="{2AD77328-CF6A-4EA3-86F1-8909785E429A}" srcOrd="0" destOrd="0" parTransId="{7D4BD7A9-1137-46C3-92D6-7A359983229A}" sibTransId="{76F79C6A-7055-49A8-92B3-60A7FDCDADA7}"/>
    <dgm:cxn modelId="{6A15A6C7-D4D4-4E79-841C-E3BF07EDD229}" srcId="{1EF1DE66-7D27-4690-83A5-690F7DA7A495}" destId="{2B0A8B02-A0CC-4387-9FE0-7DB31A8B3C75}" srcOrd="0" destOrd="0" parTransId="{D8D6F3E9-7052-4C4E-B1E2-65C9FA830D7E}" sibTransId="{D7A1F05D-4F5B-4A57-9D83-A350F06F8AEC}"/>
    <dgm:cxn modelId="{A224186C-EE3B-4F7C-8898-C21F2B2B42D9}" type="presOf" srcId="{95BFC80B-3D77-430E-9B4F-1648571C718A}" destId="{4DD6C863-21D1-489E-827C-337B15920488}" srcOrd="0" destOrd="0" presId="urn:microsoft.com/office/officeart/2005/8/layout/vList6"/>
    <dgm:cxn modelId="{8DE28BB8-F560-423C-A6BE-A8B69A78B54F}" type="presOf" srcId="{DE806A6D-CBE9-4EE8-AD1B-A94073633B24}" destId="{9530AF58-BE83-42E9-9F0B-A4B13D5A5903}" srcOrd="0" destOrd="0" presId="urn:microsoft.com/office/officeart/2005/8/layout/vList6"/>
    <dgm:cxn modelId="{19E6AD8A-85DD-4E96-8BFA-79B71EAE3BF2}" type="presOf" srcId="{1EF1DE66-7D27-4690-83A5-690F7DA7A495}" destId="{54806642-F94E-4091-A818-D1FAA80803E9}" srcOrd="0" destOrd="0" presId="urn:microsoft.com/office/officeart/2005/8/layout/vList6"/>
    <dgm:cxn modelId="{BBCA07BA-E222-4A14-A8A7-1A8A393D940B}" type="presOf" srcId="{1A35D9D9-8C2C-415F-B78C-C988C9E52421}" destId="{90813DC6-B9BC-4DF2-AD4A-A8C013417B63}" srcOrd="0" destOrd="0" presId="urn:microsoft.com/office/officeart/2005/8/layout/vList6"/>
    <dgm:cxn modelId="{EEC95BCA-11AE-4610-B94D-A6304322DEE5}" srcId="{95BFC80B-3D77-430E-9B4F-1648571C718A}" destId="{DE806A6D-CBE9-4EE8-AD1B-A94073633B24}" srcOrd="1" destOrd="0" parTransId="{E9701BE2-B68A-4E8B-8C42-5E34E1266047}" sibTransId="{49DFCC03-523C-4C28-BB42-FA1EC48F7ACC}"/>
    <dgm:cxn modelId="{72E726A9-379A-4E5A-9A5B-67940CEAA880}" type="presParOf" srcId="{4DD6C863-21D1-489E-827C-337B15920488}" destId="{41AB2496-3D3B-48CC-ADB9-70B5DAB28D4A}" srcOrd="0" destOrd="0" presId="urn:microsoft.com/office/officeart/2005/8/layout/vList6"/>
    <dgm:cxn modelId="{C0037F39-A5BB-4D6D-9779-A2A2F81604DF}" type="presParOf" srcId="{41AB2496-3D3B-48CC-ADB9-70B5DAB28D4A}" destId="{54806642-F94E-4091-A818-D1FAA80803E9}" srcOrd="0" destOrd="0" presId="urn:microsoft.com/office/officeart/2005/8/layout/vList6"/>
    <dgm:cxn modelId="{72F4F77C-6C9A-4B88-9178-BA2E5338F921}" type="presParOf" srcId="{41AB2496-3D3B-48CC-ADB9-70B5DAB28D4A}" destId="{662A74B1-3176-4C56-AA6E-215D3D43397B}" srcOrd="1" destOrd="0" presId="urn:microsoft.com/office/officeart/2005/8/layout/vList6"/>
    <dgm:cxn modelId="{CAD2E1FF-CBE9-45B7-B394-ABA1E36E4129}" type="presParOf" srcId="{4DD6C863-21D1-489E-827C-337B15920488}" destId="{DD9BD36D-C923-4F7F-A5AB-643012C5FD12}" srcOrd="1" destOrd="0" presId="urn:microsoft.com/office/officeart/2005/8/layout/vList6"/>
    <dgm:cxn modelId="{6174E13C-0F88-4DEC-91A5-639718639B73}" type="presParOf" srcId="{4DD6C863-21D1-489E-827C-337B15920488}" destId="{4CCF1ED5-660F-4948-B7FC-5C774C70B8A7}" srcOrd="2" destOrd="0" presId="urn:microsoft.com/office/officeart/2005/8/layout/vList6"/>
    <dgm:cxn modelId="{D40473CC-6AA4-4AC6-AF85-932F85EFED05}" type="presParOf" srcId="{4CCF1ED5-660F-4948-B7FC-5C774C70B8A7}" destId="{9530AF58-BE83-42E9-9F0B-A4B13D5A5903}" srcOrd="0" destOrd="0" presId="urn:microsoft.com/office/officeart/2005/8/layout/vList6"/>
    <dgm:cxn modelId="{30ABCB2C-24C8-45B9-88A7-7D3A97324317}" type="presParOf" srcId="{4CCF1ED5-660F-4948-B7FC-5C774C70B8A7}" destId="{6BC2CB4A-54EF-4437-A67A-2525A717CE6B}" srcOrd="1" destOrd="0" presId="urn:microsoft.com/office/officeart/2005/8/layout/vList6"/>
    <dgm:cxn modelId="{5570E610-8E7F-4909-9F6A-FA241BC2CAA5}" type="presParOf" srcId="{4DD6C863-21D1-489E-827C-337B15920488}" destId="{4D30E029-7E17-4A25-A7C6-B26CF7BCE4B2}" srcOrd="3" destOrd="0" presId="urn:microsoft.com/office/officeart/2005/8/layout/vList6"/>
    <dgm:cxn modelId="{4E90EC27-86EC-4EE6-995B-F810227347AE}" type="presParOf" srcId="{4DD6C863-21D1-489E-827C-337B15920488}" destId="{E9F5FCB5-9CF7-48E4-87D3-163294BC81AE}" srcOrd="4" destOrd="0" presId="urn:microsoft.com/office/officeart/2005/8/layout/vList6"/>
    <dgm:cxn modelId="{862CF2FB-7482-48B5-9748-5F132704D32D}" type="presParOf" srcId="{E9F5FCB5-9CF7-48E4-87D3-163294BC81AE}" destId="{90813DC6-B9BC-4DF2-AD4A-A8C013417B63}" srcOrd="0" destOrd="0" presId="urn:microsoft.com/office/officeart/2005/8/layout/vList6"/>
    <dgm:cxn modelId="{E233A0E4-E3B2-40AA-A726-0E6AC4EAB31E}" type="presParOf" srcId="{E9F5FCB5-9CF7-48E4-87D3-163294BC81AE}" destId="{59197F1A-D424-4A41-A375-761396915E8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EDAEABA-A6B0-49EF-A83C-AF226806D257}" type="doc">
      <dgm:prSet loTypeId="urn:microsoft.com/office/officeart/2008/layout/AscendingPictureAccentProcess" loCatId="picture" qsTypeId="urn:microsoft.com/office/officeart/2005/8/quickstyle/simple2" qsCatId="simple" csTypeId="urn:microsoft.com/office/officeart/2005/8/colors/colorful2" csCatId="colorful" phldr="1"/>
      <dgm:spPr/>
    </dgm:pt>
    <dgm:pt modelId="{765BA165-0281-47E2-87A2-204D2C4875DF}">
      <dgm:prSet phldrT="[Metin]" custT="1"/>
      <dgm:spPr>
        <a:solidFill>
          <a:srgbClr val="0070C0"/>
        </a:solidFill>
      </dgm:spPr>
      <dgm:t>
        <a:bodyPr/>
        <a:lstStyle/>
        <a:p>
          <a:r>
            <a:rPr lang="tr-TR" sz="1200" b="1" dirty="0">
              <a:solidFill>
                <a:schemeClr val="bg1"/>
              </a:solidFill>
            </a:rPr>
            <a:t>işyerinde yapılan kontrol ve denetimlerde çalıştırdığı kişileri sigortalı olarak bildirmediği veya bildirilen sigortalıyı fiilen çalıştırmadığı tespit edilen işyeri işverenlerinin bazı sigorta primi teşvik destek ve indirimlerden </a:t>
          </a:r>
        </a:p>
        <a:p>
          <a:r>
            <a:rPr lang="tr-TR" sz="1200" b="1" dirty="0">
              <a:solidFill>
                <a:schemeClr val="bg1"/>
              </a:solidFill>
            </a:rPr>
            <a:t>bir yıl süreyle yararlanması mümkün bulunmamaktaydı. </a:t>
          </a:r>
        </a:p>
      </dgm:t>
    </dgm:pt>
    <dgm:pt modelId="{BD5B98F4-A4D1-4124-8637-B366270AC847}" type="parTrans" cxnId="{E4B117F3-F4D1-46C2-8B1D-F60129130096}">
      <dgm:prSet/>
      <dgm:spPr/>
      <dgm:t>
        <a:bodyPr/>
        <a:lstStyle/>
        <a:p>
          <a:endParaRPr lang="tr-TR"/>
        </a:p>
      </dgm:t>
    </dgm:pt>
    <dgm:pt modelId="{8060948C-A0A4-4871-9AB0-E1682A44E59E}" type="sibTrans" cxnId="{E4B117F3-F4D1-46C2-8B1D-F6012913009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tr-TR"/>
        </a:p>
      </dgm:t>
    </dgm:pt>
    <dgm:pt modelId="{9C8796E2-EB37-4CD4-A505-41EF06EAE431}">
      <dgm:prSet phldrT="[Metin]" custT="1"/>
      <dgm:spPr>
        <a:solidFill>
          <a:srgbClr val="0070C0"/>
        </a:solidFill>
      </dgm:spPr>
      <dgm:t>
        <a:bodyPr/>
        <a:lstStyle/>
        <a:p>
          <a:r>
            <a:rPr lang="tr-TR" sz="1200" b="1" dirty="0">
              <a:solidFill>
                <a:schemeClr val="bg1"/>
              </a:solidFill>
            </a:rPr>
            <a:t>mahkeme kararıyla veya yapılan kontrol ve denetimlerde çalıştırdığı kişileri sigortalı olarak bildirmediği veya bildirilen sigortalıyı fiilen çalıştırmadığı tespit edilen işyerleri ilk tespitte bir ay süreyle, ilk tespit tarihinden itibaren üç yıl içinde tekrar eden ve yasaklama kapsamına giren her bir tespit için ise birer yıl süreyle sigorta primi teşvik, destek ve indirimlerden yararlanamayacaktır.</a:t>
          </a:r>
        </a:p>
      </dgm:t>
    </dgm:pt>
    <dgm:pt modelId="{13DB1DA9-C2CF-4097-948C-7669689B9FDC}" type="parTrans" cxnId="{EA2D6558-4367-4956-9751-9DE30CF1D3FA}">
      <dgm:prSet/>
      <dgm:spPr/>
      <dgm:t>
        <a:bodyPr/>
        <a:lstStyle/>
        <a:p>
          <a:endParaRPr lang="tr-TR"/>
        </a:p>
      </dgm:t>
    </dgm:pt>
    <dgm:pt modelId="{76FDFBC2-DFA5-49C3-B8D4-A33AE53A593F}" type="sibTrans" cxnId="{EA2D6558-4367-4956-9751-9DE30CF1D3FA}">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t>
        <a:bodyPr/>
        <a:lstStyle/>
        <a:p>
          <a:endParaRPr lang="tr-TR"/>
        </a:p>
      </dgm:t>
    </dgm:pt>
    <dgm:pt modelId="{915FE203-528B-45DB-8C90-8C5912E317BB}" type="pres">
      <dgm:prSet presAssocID="{FEDAEABA-A6B0-49EF-A83C-AF226806D257}" presName="Name0" presStyleCnt="0">
        <dgm:presLayoutVars>
          <dgm:chMax val="7"/>
          <dgm:chPref val="7"/>
          <dgm:dir/>
        </dgm:presLayoutVars>
      </dgm:prSet>
      <dgm:spPr/>
    </dgm:pt>
    <dgm:pt modelId="{E1B2ED7F-EC48-48A7-AB40-714CC830F526}" type="pres">
      <dgm:prSet presAssocID="{FEDAEABA-A6B0-49EF-A83C-AF226806D257}" presName="dot1" presStyleLbl="alignNode1" presStyleIdx="0" presStyleCnt="10"/>
      <dgm:spPr/>
    </dgm:pt>
    <dgm:pt modelId="{BCBE29C3-93C1-47D4-B580-6B06FC51701A}" type="pres">
      <dgm:prSet presAssocID="{FEDAEABA-A6B0-49EF-A83C-AF226806D257}" presName="dot2" presStyleLbl="alignNode1" presStyleIdx="1" presStyleCnt="10"/>
      <dgm:spPr/>
    </dgm:pt>
    <dgm:pt modelId="{D89BFF8C-2642-408E-ABB3-FB88DC6A5277}" type="pres">
      <dgm:prSet presAssocID="{FEDAEABA-A6B0-49EF-A83C-AF226806D257}" presName="dot3" presStyleLbl="alignNode1" presStyleIdx="2" presStyleCnt="10"/>
      <dgm:spPr/>
    </dgm:pt>
    <dgm:pt modelId="{6E928178-E442-4464-B566-5D004FFA2A2C}" type="pres">
      <dgm:prSet presAssocID="{FEDAEABA-A6B0-49EF-A83C-AF226806D257}" presName="dotArrow1" presStyleLbl="alignNode1" presStyleIdx="3" presStyleCnt="10"/>
      <dgm:spPr/>
    </dgm:pt>
    <dgm:pt modelId="{360A0570-953F-4E69-ADB3-BC366173E947}" type="pres">
      <dgm:prSet presAssocID="{FEDAEABA-A6B0-49EF-A83C-AF226806D257}" presName="dotArrow2" presStyleLbl="alignNode1" presStyleIdx="4" presStyleCnt="10"/>
      <dgm:spPr/>
    </dgm:pt>
    <dgm:pt modelId="{4D48D1BD-F271-4BD3-A654-7DB4207D7468}" type="pres">
      <dgm:prSet presAssocID="{FEDAEABA-A6B0-49EF-A83C-AF226806D257}" presName="dotArrow3" presStyleLbl="alignNode1" presStyleIdx="5" presStyleCnt="10"/>
      <dgm:spPr/>
    </dgm:pt>
    <dgm:pt modelId="{88A1463E-C20E-4CD6-BE5A-C5C98A79AF00}" type="pres">
      <dgm:prSet presAssocID="{FEDAEABA-A6B0-49EF-A83C-AF226806D257}" presName="dotArrow4" presStyleLbl="alignNode1" presStyleIdx="6" presStyleCnt="10"/>
      <dgm:spPr/>
    </dgm:pt>
    <dgm:pt modelId="{6737FA31-4D6B-4500-B2C6-040BBFBA1445}" type="pres">
      <dgm:prSet presAssocID="{FEDAEABA-A6B0-49EF-A83C-AF226806D257}" presName="dotArrow5" presStyleLbl="alignNode1" presStyleIdx="7" presStyleCnt="10"/>
      <dgm:spPr/>
    </dgm:pt>
    <dgm:pt modelId="{B5C4172E-8D1F-46EF-9C5F-387CDFC8B70C}" type="pres">
      <dgm:prSet presAssocID="{FEDAEABA-A6B0-49EF-A83C-AF226806D257}" presName="dotArrow6" presStyleLbl="alignNode1" presStyleIdx="8" presStyleCnt="10"/>
      <dgm:spPr/>
    </dgm:pt>
    <dgm:pt modelId="{EBC781DB-F61F-43C1-887E-4FEB0BBD358A}" type="pres">
      <dgm:prSet presAssocID="{FEDAEABA-A6B0-49EF-A83C-AF226806D257}" presName="dotArrow7" presStyleLbl="alignNode1" presStyleIdx="9" presStyleCnt="10"/>
      <dgm:spPr/>
    </dgm:pt>
    <dgm:pt modelId="{5EE0681A-B51E-426F-8EE5-14060EB82B75}" type="pres">
      <dgm:prSet presAssocID="{765BA165-0281-47E2-87A2-204D2C4875DF}" presName="parTx1" presStyleLbl="node1" presStyleIdx="0" presStyleCnt="2" custScaleX="163051" custScaleY="339836" custLinFactNeighborX="-31425" custLinFactNeighborY="68773"/>
      <dgm:spPr/>
      <dgm:t>
        <a:bodyPr/>
        <a:lstStyle/>
        <a:p>
          <a:endParaRPr lang="tr-TR"/>
        </a:p>
      </dgm:t>
    </dgm:pt>
    <dgm:pt modelId="{67CA8884-C385-40D5-8D78-0F853830F41E}" type="pres">
      <dgm:prSet presAssocID="{8060948C-A0A4-4871-9AB0-E1682A44E59E}" presName="picture1" presStyleCnt="0"/>
      <dgm:spPr/>
    </dgm:pt>
    <dgm:pt modelId="{728F90A8-B6FC-4DA7-B70B-0D8CA6E15AFA}" type="pres">
      <dgm:prSet presAssocID="{8060948C-A0A4-4871-9AB0-E1682A44E59E}" presName="imageRepeatNode" presStyleLbl="fgImgPlace1" presStyleIdx="0" presStyleCnt="2" custScaleX="64750" custScaleY="79948" custLinFactX="-5880" custLinFactNeighborX="-100000" custLinFactNeighborY="-25733"/>
      <dgm:spPr/>
      <dgm:t>
        <a:bodyPr/>
        <a:lstStyle/>
        <a:p>
          <a:endParaRPr lang="tr-TR"/>
        </a:p>
      </dgm:t>
    </dgm:pt>
    <dgm:pt modelId="{B3ED4675-C724-400F-9AF2-B385665E72EC}" type="pres">
      <dgm:prSet presAssocID="{9C8796E2-EB37-4CD4-A505-41EF06EAE431}" presName="parTx2" presStyleLbl="node1" presStyleIdx="1" presStyleCnt="2" custScaleX="147907" custScaleY="393175" custLinFactNeighborX="29620" custLinFactNeighborY="-59584"/>
      <dgm:spPr/>
      <dgm:t>
        <a:bodyPr/>
        <a:lstStyle/>
        <a:p>
          <a:endParaRPr lang="tr-TR"/>
        </a:p>
      </dgm:t>
    </dgm:pt>
    <dgm:pt modelId="{6C867F29-D705-44F1-8652-5EB29936CD7F}" type="pres">
      <dgm:prSet presAssocID="{76FDFBC2-DFA5-49C3-B8D4-A33AE53A593F}" presName="picture2" presStyleCnt="0"/>
      <dgm:spPr/>
    </dgm:pt>
    <dgm:pt modelId="{EA3E978C-3F56-4701-B898-F47D8FFF7949}" type="pres">
      <dgm:prSet presAssocID="{76FDFBC2-DFA5-49C3-B8D4-A33AE53A593F}" presName="imageRepeatNode" presStyleLbl="fgImgPlace1" presStyleIdx="1" presStyleCnt="2" custAng="18823158" custScaleX="59929" custScaleY="58431" custLinFactX="128629" custLinFactNeighborX="200000" custLinFactNeighborY="-97564"/>
      <dgm:spPr/>
      <dgm:t>
        <a:bodyPr/>
        <a:lstStyle/>
        <a:p>
          <a:endParaRPr lang="tr-TR"/>
        </a:p>
      </dgm:t>
    </dgm:pt>
  </dgm:ptLst>
  <dgm:cxnLst>
    <dgm:cxn modelId="{EA2D6558-4367-4956-9751-9DE30CF1D3FA}" srcId="{FEDAEABA-A6B0-49EF-A83C-AF226806D257}" destId="{9C8796E2-EB37-4CD4-A505-41EF06EAE431}" srcOrd="1" destOrd="0" parTransId="{13DB1DA9-C2CF-4097-948C-7669689B9FDC}" sibTransId="{76FDFBC2-DFA5-49C3-B8D4-A33AE53A593F}"/>
    <dgm:cxn modelId="{23DB88F1-D08A-4F51-B8CC-4B5E823B68EF}" type="presOf" srcId="{9C8796E2-EB37-4CD4-A505-41EF06EAE431}" destId="{B3ED4675-C724-400F-9AF2-B385665E72EC}" srcOrd="0" destOrd="0" presId="urn:microsoft.com/office/officeart/2008/layout/AscendingPictureAccentProcess"/>
    <dgm:cxn modelId="{F292A5BD-B76E-41EF-ABCC-0E854E662363}" type="presOf" srcId="{765BA165-0281-47E2-87A2-204D2C4875DF}" destId="{5EE0681A-B51E-426F-8EE5-14060EB82B75}" srcOrd="0" destOrd="0" presId="urn:microsoft.com/office/officeart/2008/layout/AscendingPictureAccentProcess"/>
    <dgm:cxn modelId="{D605A5BA-27D2-4866-ACF7-3E5481D30DDE}" type="presOf" srcId="{8060948C-A0A4-4871-9AB0-E1682A44E59E}" destId="{728F90A8-B6FC-4DA7-B70B-0D8CA6E15AFA}" srcOrd="0" destOrd="0" presId="urn:microsoft.com/office/officeart/2008/layout/AscendingPictureAccentProcess"/>
    <dgm:cxn modelId="{E4B117F3-F4D1-46C2-8B1D-F60129130096}" srcId="{FEDAEABA-A6B0-49EF-A83C-AF226806D257}" destId="{765BA165-0281-47E2-87A2-204D2C4875DF}" srcOrd="0" destOrd="0" parTransId="{BD5B98F4-A4D1-4124-8637-B366270AC847}" sibTransId="{8060948C-A0A4-4871-9AB0-E1682A44E59E}"/>
    <dgm:cxn modelId="{C7A6614D-14BD-4EEB-B9FD-B48DC3C2922C}" type="presOf" srcId="{76FDFBC2-DFA5-49C3-B8D4-A33AE53A593F}" destId="{EA3E978C-3F56-4701-B898-F47D8FFF7949}" srcOrd="0" destOrd="0" presId="urn:microsoft.com/office/officeart/2008/layout/AscendingPictureAccentProcess"/>
    <dgm:cxn modelId="{6F6969C6-AFEA-4AAD-8075-FE6C2A22F364}" type="presOf" srcId="{FEDAEABA-A6B0-49EF-A83C-AF226806D257}" destId="{915FE203-528B-45DB-8C90-8C5912E317BB}" srcOrd="0" destOrd="0" presId="urn:microsoft.com/office/officeart/2008/layout/AscendingPictureAccentProcess"/>
    <dgm:cxn modelId="{AD9D6D10-7CB7-4C22-B3E4-9C17E6034BDD}" type="presParOf" srcId="{915FE203-528B-45DB-8C90-8C5912E317BB}" destId="{E1B2ED7F-EC48-48A7-AB40-714CC830F526}" srcOrd="0" destOrd="0" presId="urn:microsoft.com/office/officeart/2008/layout/AscendingPictureAccentProcess"/>
    <dgm:cxn modelId="{9BDAB81D-1D56-413C-AEFB-0589EEF8282D}" type="presParOf" srcId="{915FE203-528B-45DB-8C90-8C5912E317BB}" destId="{BCBE29C3-93C1-47D4-B580-6B06FC51701A}" srcOrd="1" destOrd="0" presId="urn:microsoft.com/office/officeart/2008/layout/AscendingPictureAccentProcess"/>
    <dgm:cxn modelId="{5FDA0B4C-A8BD-421D-8A96-114D52FE7131}" type="presParOf" srcId="{915FE203-528B-45DB-8C90-8C5912E317BB}" destId="{D89BFF8C-2642-408E-ABB3-FB88DC6A5277}" srcOrd="2" destOrd="0" presId="urn:microsoft.com/office/officeart/2008/layout/AscendingPictureAccentProcess"/>
    <dgm:cxn modelId="{17786932-D573-41E5-9133-489C6997759A}" type="presParOf" srcId="{915FE203-528B-45DB-8C90-8C5912E317BB}" destId="{6E928178-E442-4464-B566-5D004FFA2A2C}" srcOrd="3" destOrd="0" presId="urn:microsoft.com/office/officeart/2008/layout/AscendingPictureAccentProcess"/>
    <dgm:cxn modelId="{26DAC2A1-28E5-4660-B128-B5439EC54BD0}" type="presParOf" srcId="{915FE203-528B-45DB-8C90-8C5912E317BB}" destId="{360A0570-953F-4E69-ADB3-BC366173E947}" srcOrd="4" destOrd="0" presId="urn:microsoft.com/office/officeart/2008/layout/AscendingPictureAccentProcess"/>
    <dgm:cxn modelId="{131E07AB-7DCF-4EAF-88B1-31C5E8C9B305}" type="presParOf" srcId="{915FE203-528B-45DB-8C90-8C5912E317BB}" destId="{4D48D1BD-F271-4BD3-A654-7DB4207D7468}" srcOrd="5" destOrd="0" presId="urn:microsoft.com/office/officeart/2008/layout/AscendingPictureAccentProcess"/>
    <dgm:cxn modelId="{332DF160-5AEE-4C44-996E-A64E3BEBBA4F}" type="presParOf" srcId="{915FE203-528B-45DB-8C90-8C5912E317BB}" destId="{88A1463E-C20E-4CD6-BE5A-C5C98A79AF00}" srcOrd="6" destOrd="0" presId="urn:microsoft.com/office/officeart/2008/layout/AscendingPictureAccentProcess"/>
    <dgm:cxn modelId="{EA3A9A2B-9E6A-42E5-BC74-D1FFF2A0780B}" type="presParOf" srcId="{915FE203-528B-45DB-8C90-8C5912E317BB}" destId="{6737FA31-4D6B-4500-B2C6-040BBFBA1445}" srcOrd="7" destOrd="0" presId="urn:microsoft.com/office/officeart/2008/layout/AscendingPictureAccentProcess"/>
    <dgm:cxn modelId="{14D0AF7A-0FE8-41F2-BE2A-91958E0F1646}" type="presParOf" srcId="{915FE203-528B-45DB-8C90-8C5912E317BB}" destId="{B5C4172E-8D1F-46EF-9C5F-387CDFC8B70C}" srcOrd="8" destOrd="0" presId="urn:microsoft.com/office/officeart/2008/layout/AscendingPictureAccentProcess"/>
    <dgm:cxn modelId="{FA1C086C-3459-413B-9BBF-3B01E278545E}" type="presParOf" srcId="{915FE203-528B-45DB-8C90-8C5912E317BB}" destId="{EBC781DB-F61F-43C1-887E-4FEB0BBD358A}" srcOrd="9" destOrd="0" presId="urn:microsoft.com/office/officeart/2008/layout/AscendingPictureAccentProcess"/>
    <dgm:cxn modelId="{28E361C9-9C84-4304-8C92-A14DFCD6D622}" type="presParOf" srcId="{915FE203-528B-45DB-8C90-8C5912E317BB}" destId="{5EE0681A-B51E-426F-8EE5-14060EB82B75}" srcOrd="10" destOrd="0" presId="urn:microsoft.com/office/officeart/2008/layout/AscendingPictureAccentProcess"/>
    <dgm:cxn modelId="{D289298D-150A-4BB6-AFEF-DE56359A9B8B}" type="presParOf" srcId="{915FE203-528B-45DB-8C90-8C5912E317BB}" destId="{67CA8884-C385-40D5-8D78-0F853830F41E}" srcOrd="11" destOrd="0" presId="urn:microsoft.com/office/officeart/2008/layout/AscendingPictureAccentProcess"/>
    <dgm:cxn modelId="{94926605-6507-4C5A-BF7C-E104582EF501}" type="presParOf" srcId="{67CA8884-C385-40D5-8D78-0F853830F41E}" destId="{728F90A8-B6FC-4DA7-B70B-0D8CA6E15AFA}" srcOrd="0" destOrd="0" presId="urn:microsoft.com/office/officeart/2008/layout/AscendingPictureAccentProcess"/>
    <dgm:cxn modelId="{B6E1829A-A65F-4C36-8305-7696DE2149F6}" type="presParOf" srcId="{915FE203-528B-45DB-8C90-8C5912E317BB}" destId="{B3ED4675-C724-400F-9AF2-B385665E72EC}" srcOrd="12" destOrd="0" presId="urn:microsoft.com/office/officeart/2008/layout/AscendingPictureAccentProcess"/>
    <dgm:cxn modelId="{E260F493-5316-469A-953F-9EE39EB99DD7}" type="presParOf" srcId="{915FE203-528B-45DB-8C90-8C5912E317BB}" destId="{6C867F29-D705-44F1-8652-5EB29936CD7F}" srcOrd="13" destOrd="0" presId="urn:microsoft.com/office/officeart/2008/layout/AscendingPictureAccentProcess"/>
    <dgm:cxn modelId="{10B56A9A-D58A-4C0C-8D9B-00B0B842E978}" type="presParOf" srcId="{6C867F29-D705-44F1-8652-5EB29936CD7F}" destId="{EA3E978C-3F56-4701-B898-F47D8FFF7949}"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1EF1DE66-7D27-4690-83A5-690F7DA7A495}">
      <dgm:prSet phldrT="[Metin]" custT="1"/>
      <dgm:spPr>
        <a:solidFill>
          <a:srgbClr val="0070C0"/>
        </a:solidFill>
      </dgm:spPr>
      <dgm:t>
        <a:bodyPr/>
        <a:lstStyle/>
        <a:p>
          <a:r>
            <a:rPr lang="tr-TR" sz="1600" b="1" i="1" u="sng" dirty="0">
              <a:latin typeface="Calibri" panose="020F0502020204030204" pitchFamily="34" charset="0"/>
              <a:cs typeface="Calibri" panose="020F0502020204030204" pitchFamily="34" charset="0"/>
            </a:rPr>
            <a:t>Yeni uygulama kapsamında bir ay/bir yıl süreyle yasaklama kapsamına girecek işyerleri nasıl tespit edilmektedir?</a:t>
          </a:r>
          <a:endParaRPr lang="tr-TR" sz="1600" dirty="0">
            <a:latin typeface="Calibri" panose="020F0502020204030204" pitchFamily="34" charset="0"/>
            <a:cs typeface="Calibri" panose="020F0502020204030204" pitchFamily="34" charset="0"/>
          </a:endParaRPr>
        </a:p>
      </dgm:t>
    </dgm:pt>
    <dgm:pt modelId="{BE0CBCE3-7D87-4135-BD56-5899F84FE4D5}" type="parTrans" cxnId="{6A975F8C-F05B-4CA7-9D0C-CF324AAD2E07}">
      <dgm:prSet/>
      <dgm:spPr/>
      <dgm:t>
        <a:bodyPr/>
        <a:lstStyle/>
        <a:p>
          <a:endParaRPr lang="tr-TR"/>
        </a:p>
      </dgm:t>
    </dgm:pt>
    <dgm:pt modelId="{26600848-0612-449B-BB6B-172B7F6FF7DA}" type="sibTrans" cxnId="{6A975F8C-F05B-4CA7-9D0C-CF324AAD2E07}">
      <dgm:prSet/>
      <dgm:spPr/>
      <dgm:t>
        <a:bodyPr/>
        <a:lstStyle/>
        <a:p>
          <a:endParaRPr lang="tr-TR"/>
        </a:p>
      </dgm:t>
    </dgm:pt>
    <dgm:pt modelId="{DE806A6D-CBE9-4EE8-AD1B-A94073633B24}">
      <dgm:prSet phldrT="[Metin]" custT="1"/>
      <dgm:spPr>
        <a:solidFill>
          <a:srgbClr val="0070C0"/>
        </a:solidFill>
      </dgm:spPr>
      <dgm:t>
        <a:bodyPr/>
        <a:lstStyle/>
        <a:p>
          <a:r>
            <a:rPr lang="tr-TR" sz="1600" b="1" i="1" u="sng" dirty="0">
              <a:latin typeface="Calibri" panose="020F0502020204030204" pitchFamily="34" charset="0"/>
              <a:cs typeface="Calibri" panose="020F0502020204030204" pitchFamily="34" charset="0"/>
            </a:rPr>
            <a:t>Yasaklama kapsamına girecek işyerlerinin tespitine ilişkin toplam sigortalı sayısı ne şekilde hesaplanmaktadır?</a:t>
          </a:r>
          <a:endParaRPr lang="tr-TR" sz="1600" dirty="0">
            <a:latin typeface="Calibri" panose="020F0502020204030204" pitchFamily="34" charset="0"/>
            <a:cs typeface="Calibri" panose="020F0502020204030204" pitchFamily="34" charset="0"/>
          </a:endParaRPr>
        </a:p>
      </dgm:t>
    </dgm:pt>
    <dgm:pt modelId="{E9701BE2-B68A-4E8B-8C42-5E34E1266047}" type="parTrans" cxnId="{EEC95BCA-11AE-4610-B94D-A6304322DEE5}">
      <dgm:prSet/>
      <dgm:spPr/>
      <dgm:t>
        <a:bodyPr/>
        <a:lstStyle/>
        <a:p>
          <a:endParaRPr lang="tr-TR"/>
        </a:p>
      </dgm:t>
    </dgm:pt>
    <dgm:pt modelId="{49DFCC03-523C-4C28-BB42-FA1EC48F7ACC}" type="sibTrans" cxnId="{EEC95BCA-11AE-4610-B94D-A6304322DEE5}">
      <dgm:prSet/>
      <dgm:spPr/>
      <dgm:t>
        <a:bodyPr/>
        <a:lstStyle/>
        <a:p>
          <a:endParaRPr lang="tr-TR"/>
        </a:p>
      </dgm:t>
    </dgm:pt>
    <dgm:pt modelId="{F8C2C175-6D72-4F47-B366-D98074D530CF}">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Tespite ilişkin tutanağın düzenlendiği aya/ mahkeme kararının kesinleştiği aya/ resmi kurum ve kuruluşlardan alınan yazıların Kuruma intikal ettiği aya ilişkin olarak, Kuruma verilen asıl ve ek nitelikteki aylık prim ve hizmet belgelerinde kayıtlı sigortalı sayısından, iptal nitelikteki aylık prim ve hizmet belgelerinde kayıtlı sigortalı sayısı düşülmek suretiyle hesaplanmaktadır. </a:t>
          </a:r>
        </a:p>
      </dgm:t>
    </dgm:pt>
    <dgm:pt modelId="{430D3D44-991C-4664-AE4A-D2C6E02B804B}" type="parTrans" cxnId="{8D77F0EA-B2EE-40E1-8919-E087863AB9F4}">
      <dgm:prSet/>
      <dgm:spPr/>
      <dgm:t>
        <a:bodyPr/>
        <a:lstStyle/>
        <a:p>
          <a:endParaRPr lang="tr-TR"/>
        </a:p>
      </dgm:t>
    </dgm:pt>
    <dgm:pt modelId="{0BEA5F4E-1CB6-425C-837E-B72614D6099A}" type="sibTrans" cxnId="{8D77F0EA-B2EE-40E1-8919-E087863AB9F4}">
      <dgm:prSet/>
      <dgm:spPr/>
      <dgm:t>
        <a:bodyPr/>
        <a:lstStyle/>
        <a:p>
          <a:endParaRPr lang="tr-TR"/>
        </a:p>
      </dgm:t>
    </dgm:pt>
    <dgm:pt modelId="{ECA44F80-57EF-4AAC-81F4-4F6BC320588A}">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Mahkeme kararıyla veya yapılan kontrol ve denetimlerde, çalıştırılan toplam sigortalı sayısının %1’ini aşan sayıda veya beş kişiden fazla sayıda çalıştırdığı kişileri sigortalı olarak bildirmediği veya bildirdiği kişileri fiilen çalıştırmadığı tespit edilen işyerleri hakkında bir ay/bir yıl yasaklama yapılacaktır.  </a:t>
          </a:r>
        </a:p>
      </dgm:t>
    </dgm:pt>
    <dgm:pt modelId="{7FF5E13F-EB4E-4DB0-A2E5-E902C5AF05CF}" type="parTrans" cxnId="{F19D5DE3-0E9C-44DA-B285-C137A9AA85CC}">
      <dgm:prSet/>
      <dgm:spPr/>
      <dgm:t>
        <a:bodyPr/>
        <a:lstStyle/>
        <a:p>
          <a:endParaRPr lang="tr-TR"/>
        </a:p>
      </dgm:t>
    </dgm:pt>
    <dgm:pt modelId="{44F97915-B260-478F-AF6F-5E03EF18DF37}" type="sibTrans" cxnId="{F19D5DE3-0E9C-44DA-B285-C137A9AA85CC}">
      <dgm:prSet/>
      <dgm:spPr/>
      <dgm:t>
        <a:bodyPr/>
        <a:lstStyle/>
        <a:p>
          <a:endParaRPr lang="tr-TR"/>
        </a:p>
      </dgm:t>
    </dgm:pt>
    <dgm:pt modelId="{6F0DAD2E-C0E6-45B4-9A2F-C4A4E722D933}" type="pres">
      <dgm:prSet presAssocID="{95BFC80B-3D77-430E-9B4F-1648571C718A}" presName="Name0" presStyleCnt="0">
        <dgm:presLayoutVars>
          <dgm:dir/>
          <dgm:animLvl val="lvl"/>
          <dgm:resizeHandles/>
        </dgm:presLayoutVars>
      </dgm:prSet>
      <dgm:spPr/>
      <dgm:t>
        <a:bodyPr/>
        <a:lstStyle/>
        <a:p>
          <a:endParaRPr lang="tr-TR"/>
        </a:p>
      </dgm:t>
    </dgm:pt>
    <dgm:pt modelId="{445A2FCA-E023-48B4-9FC0-7E6FFA688B4D}" type="pres">
      <dgm:prSet presAssocID="{1EF1DE66-7D27-4690-83A5-690F7DA7A495}" presName="linNode" presStyleCnt="0"/>
      <dgm:spPr/>
    </dgm:pt>
    <dgm:pt modelId="{FE85F2C8-7F3D-4066-A487-ACBC4C93A78F}" type="pres">
      <dgm:prSet presAssocID="{1EF1DE66-7D27-4690-83A5-690F7DA7A495}" presName="parentShp" presStyleLbl="node1" presStyleIdx="0" presStyleCnt="2">
        <dgm:presLayoutVars>
          <dgm:bulletEnabled val="1"/>
        </dgm:presLayoutVars>
      </dgm:prSet>
      <dgm:spPr/>
      <dgm:t>
        <a:bodyPr/>
        <a:lstStyle/>
        <a:p>
          <a:endParaRPr lang="tr-TR"/>
        </a:p>
      </dgm:t>
    </dgm:pt>
    <dgm:pt modelId="{2B7BF7D6-7E24-4D5F-94C5-D6E0CA0AC417}" type="pres">
      <dgm:prSet presAssocID="{1EF1DE66-7D27-4690-83A5-690F7DA7A495}" presName="childShp" presStyleLbl="bgAccFollowNode1" presStyleIdx="0" presStyleCnt="2" custLinFactNeighborX="2215">
        <dgm:presLayoutVars>
          <dgm:bulletEnabled val="1"/>
        </dgm:presLayoutVars>
      </dgm:prSet>
      <dgm:spPr/>
      <dgm:t>
        <a:bodyPr/>
        <a:lstStyle/>
        <a:p>
          <a:endParaRPr lang="tr-TR"/>
        </a:p>
      </dgm:t>
    </dgm:pt>
    <dgm:pt modelId="{74F5B7F9-088E-4FB2-8461-411DCD7FFBAC}" type="pres">
      <dgm:prSet presAssocID="{26600848-0612-449B-BB6B-172B7F6FF7DA}" presName="spacing" presStyleCnt="0"/>
      <dgm:spPr/>
    </dgm:pt>
    <dgm:pt modelId="{868200FC-46BF-4BFD-8DD1-739CB1A0A60B}" type="pres">
      <dgm:prSet presAssocID="{DE806A6D-CBE9-4EE8-AD1B-A94073633B24}" presName="linNode" presStyleCnt="0"/>
      <dgm:spPr/>
    </dgm:pt>
    <dgm:pt modelId="{AAA882AB-3815-454D-BF20-B82B46B5846A}" type="pres">
      <dgm:prSet presAssocID="{DE806A6D-CBE9-4EE8-AD1B-A94073633B24}" presName="parentShp" presStyleLbl="node1" presStyleIdx="1" presStyleCnt="2">
        <dgm:presLayoutVars>
          <dgm:bulletEnabled val="1"/>
        </dgm:presLayoutVars>
      </dgm:prSet>
      <dgm:spPr/>
      <dgm:t>
        <a:bodyPr/>
        <a:lstStyle/>
        <a:p>
          <a:endParaRPr lang="tr-TR"/>
        </a:p>
      </dgm:t>
    </dgm:pt>
    <dgm:pt modelId="{183EC61A-4ECB-4786-9BAD-42C2BC4DB821}" type="pres">
      <dgm:prSet presAssocID="{DE806A6D-CBE9-4EE8-AD1B-A94073633B24}" presName="childShp" presStyleLbl="bgAccFollowNode1" presStyleIdx="1" presStyleCnt="2" custScaleX="102830" custScaleY="104762">
        <dgm:presLayoutVars>
          <dgm:bulletEnabled val="1"/>
        </dgm:presLayoutVars>
      </dgm:prSet>
      <dgm:spPr/>
      <dgm:t>
        <a:bodyPr/>
        <a:lstStyle/>
        <a:p>
          <a:endParaRPr lang="tr-TR"/>
        </a:p>
      </dgm:t>
    </dgm:pt>
  </dgm:ptLst>
  <dgm:cxnLst>
    <dgm:cxn modelId="{5A8FCA9F-D836-4FDE-995F-EA0F72A958D1}" type="presOf" srcId="{F8C2C175-6D72-4F47-B366-D98074D530CF}" destId="{183EC61A-4ECB-4786-9BAD-42C2BC4DB821}" srcOrd="0" destOrd="0" presId="urn:microsoft.com/office/officeart/2005/8/layout/vList6"/>
    <dgm:cxn modelId="{27D4A040-499F-493A-BD0A-41E16DAE772D}" type="presOf" srcId="{95BFC80B-3D77-430E-9B4F-1648571C718A}" destId="{6F0DAD2E-C0E6-45B4-9A2F-C4A4E722D933}" srcOrd="0" destOrd="0" presId="urn:microsoft.com/office/officeart/2005/8/layout/vList6"/>
    <dgm:cxn modelId="{912D9646-370E-45BE-9C3C-2AE079284C6F}" type="presOf" srcId="{ECA44F80-57EF-4AAC-81F4-4F6BC320588A}" destId="{2B7BF7D6-7E24-4D5F-94C5-D6E0CA0AC417}" srcOrd="0" destOrd="0" presId="urn:microsoft.com/office/officeart/2005/8/layout/vList6"/>
    <dgm:cxn modelId="{F19D5DE3-0E9C-44DA-B285-C137A9AA85CC}" srcId="{1EF1DE66-7D27-4690-83A5-690F7DA7A495}" destId="{ECA44F80-57EF-4AAC-81F4-4F6BC320588A}" srcOrd="0" destOrd="0" parTransId="{7FF5E13F-EB4E-4DB0-A2E5-E902C5AF05CF}" sibTransId="{44F97915-B260-478F-AF6F-5E03EF18DF37}"/>
    <dgm:cxn modelId="{8D77F0EA-B2EE-40E1-8919-E087863AB9F4}" srcId="{DE806A6D-CBE9-4EE8-AD1B-A94073633B24}" destId="{F8C2C175-6D72-4F47-B366-D98074D530CF}" srcOrd="0" destOrd="0" parTransId="{430D3D44-991C-4664-AE4A-D2C6E02B804B}" sibTransId="{0BEA5F4E-1CB6-425C-837E-B72614D6099A}"/>
    <dgm:cxn modelId="{2310804F-CC0B-42D3-87AE-EF0F64D2C17E}" type="presOf" srcId="{1EF1DE66-7D27-4690-83A5-690F7DA7A495}" destId="{FE85F2C8-7F3D-4066-A487-ACBC4C93A78F}" srcOrd="0" destOrd="0" presId="urn:microsoft.com/office/officeart/2005/8/layout/vList6"/>
    <dgm:cxn modelId="{EEC95BCA-11AE-4610-B94D-A6304322DEE5}" srcId="{95BFC80B-3D77-430E-9B4F-1648571C718A}" destId="{DE806A6D-CBE9-4EE8-AD1B-A94073633B24}" srcOrd="1" destOrd="0" parTransId="{E9701BE2-B68A-4E8B-8C42-5E34E1266047}" sibTransId="{49DFCC03-523C-4C28-BB42-FA1EC48F7ACC}"/>
    <dgm:cxn modelId="{6A975F8C-F05B-4CA7-9D0C-CF324AAD2E07}" srcId="{95BFC80B-3D77-430E-9B4F-1648571C718A}" destId="{1EF1DE66-7D27-4690-83A5-690F7DA7A495}" srcOrd="0" destOrd="0" parTransId="{BE0CBCE3-7D87-4135-BD56-5899F84FE4D5}" sibTransId="{26600848-0612-449B-BB6B-172B7F6FF7DA}"/>
    <dgm:cxn modelId="{088DAC46-9D3E-443C-BA68-092F201B766C}" type="presOf" srcId="{DE806A6D-CBE9-4EE8-AD1B-A94073633B24}" destId="{AAA882AB-3815-454D-BF20-B82B46B5846A}" srcOrd="0" destOrd="0" presId="urn:microsoft.com/office/officeart/2005/8/layout/vList6"/>
    <dgm:cxn modelId="{9A81C8ED-8999-4883-98D0-DA9E8960CEF4}" type="presParOf" srcId="{6F0DAD2E-C0E6-45B4-9A2F-C4A4E722D933}" destId="{445A2FCA-E023-48B4-9FC0-7E6FFA688B4D}" srcOrd="0" destOrd="0" presId="urn:microsoft.com/office/officeart/2005/8/layout/vList6"/>
    <dgm:cxn modelId="{3787B6C0-893D-4AF1-A2F5-AC9DCF601D70}" type="presParOf" srcId="{445A2FCA-E023-48B4-9FC0-7E6FFA688B4D}" destId="{FE85F2C8-7F3D-4066-A487-ACBC4C93A78F}" srcOrd="0" destOrd="0" presId="urn:microsoft.com/office/officeart/2005/8/layout/vList6"/>
    <dgm:cxn modelId="{580A8E85-7ECC-4A36-BE1E-7D71AFA7E938}" type="presParOf" srcId="{445A2FCA-E023-48B4-9FC0-7E6FFA688B4D}" destId="{2B7BF7D6-7E24-4D5F-94C5-D6E0CA0AC417}" srcOrd="1" destOrd="0" presId="urn:microsoft.com/office/officeart/2005/8/layout/vList6"/>
    <dgm:cxn modelId="{214F6A6E-DE23-4F86-8D52-FEE8D9AC9FD0}" type="presParOf" srcId="{6F0DAD2E-C0E6-45B4-9A2F-C4A4E722D933}" destId="{74F5B7F9-088E-4FB2-8461-411DCD7FFBAC}" srcOrd="1" destOrd="0" presId="urn:microsoft.com/office/officeart/2005/8/layout/vList6"/>
    <dgm:cxn modelId="{1AF09A78-64D4-4AD1-99C2-070E27B1A9AB}" type="presParOf" srcId="{6F0DAD2E-C0E6-45B4-9A2F-C4A4E722D933}" destId="{868200FC-46BF-4BFD-8DD1-739CB1A0A60B}" srcOrd="2" destOrd="0" presId="urn:microsoft.com/office/officeart/2005/8/layout/vList6"/>
    <dgm:cxn modelId="{1C535F45-5799-45CC-A895-FAEDA9F67FD9}" type="presParOf" srcId="{868200FC-46BF-4BFD-8DD1-739CB1A0A60B}" destId="{AAA882AB-3815-454D-BF20-B82B46B5846A}" srcOrd="0" destOrd="0" presId="urn:microsoft.com/office/officeart/2005/8/layout/vList6"/>
    <dgm:cxn modelId="{E267D32E-1E6B-4C71-8C9D-10E12D80810E}" type="presParOf" srcId="{868200FC-46BF-4BFD-8DD1-739CB1A0A60B}" destId="{183EC61A-4ECB-4786-9BAD-42C2BC4DB82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1EF1DE66-7D27-4690-83A5-690F7DA7A495}">
      <dgm:prSet phldrT="[Metin]" custT="1"/>
      <dgm:spPr>
        <a:solidFill>
          <a:srgbClr val="0070C0"/>
        </a:solidFill>
      </dgm:spPr>
      <dgm:t>
        <a:bodyPr/>
        <a:lstStyle/>
        <a:p>
          <a:r>
            <a:rPr lang="tr-TR" sz="1600" b="1" i="1" u="sng" dirty="0">
              <a:latin typeface="Calibri" panose="020F0502020204030204" pitchFamily="34" charset="0"/>
              <a:cs typeface="Calibri" panose="020F0502020204030204" pitchFamily="34" charset="0"/>
            </a:rPr>
            <a:t>Toplam sigortalı sayısının hesabına hangi kapsamdaki sigortalar dahil edilmeyecektir?</a:t>
          </a:r>
          <a:endParaRPr lang="tr-TR" sz="1600" dirty="0">
            <a:latin typeface="Calibri" panose="020F0502020204030204" pitchFamily="34" charset="0"/>
            <a:cs typeface="Calibri" panose="020F0502020204030204" pitchFamily="34" charset="0"/>
          </a:endParaRPr>
        </a:p>
      </dgm:t>
    </dgm:pt>
    <dgm:pt modelId="{BE0CBCE3-7D87-4135-BD56-5899F84FE4D5}" type="parTrans" cxnId="{6A975F8C-F05B-4CA7-9D0C-CF324AAD2E07}">
      <dgm:prSet/>
      <dgm:spPr/>
      <dgm:t>
        <a:bodyPr/>
        <a:lstStyle/>
        <a:p>
          <a:endParaRPr lang="tr-TR"/>
        </a:p>
      </dgm:t>
    </dgm:pt>
    <dgm:pt modelId="{26600848-0612-449B-BB6B-172B7F6FF7DA}" type="sibTrans" cxnId="{6A975F8C-F05B-4CA7-9D0C-CF324AAD2E07}">
      <dgm:prSet/>
      <dgm:spPr/>
      <dgm:t>
        <a:bodyPr/>
        <a:lstStyle/>
        <a:p>
          <a:endParaRPr lang="tr-TR"/>
        </a:p>
      </dgm:t>
    </dgm:pt>
    <dgm:pt modelId="{DE806A6D-CBE9-4EE8-AD1B-A94073633B24}">
      <dgm:prSet phldrT="[Metin]" custT="1"/>
      <dgm:spPr>
        <a:solidFill>
          <a:srgbClr val="0070C0"/>
        </a:solidFill>
      </dgm:spPr>
      <dgm:t>
        <a:bodyPr/>
        <a:lstStyle/>
        <a:p>
          <a:r>
            <a:rPr lang="tr-TR" sz="1600" b="1" i="1" u="sng" dirty="0">
              <a:latin typeface="Calibri" panose="020F0502020204030204" pitchFamily="34" charset="0"/>
              <a:cs typeface="Calibri" panose="020F0502020204030204" pitchFamily="34" charset="0"/>
            </a:rPr>
            <a:t>Teşviklerden bir yıllık yararlanamama kapsamına giren ve 1/4/2017 tarihinde bu bir yıllık yararlanamama süresi devam eden işyerleriyle ilgili olarak ne şekilde işlem yapılacaktır?</a:t>
          </a:r>
          <a:endParaRPr lang="tr-TR" sz="1600" dirty="0">
            <a:latin typeface="Calibri" panose="020F0502020204030204" pitchFamily="34" charset="0"/>
            <a:cs typeface="Calibri" panose="020F0502020204030204" pitchFamily="34" charset="0"/>
          </a:endParaRPr>
        </a:p>
      </dgm:t>
    </dgm:pt>
    <dgm:pt modelId="{E9701BE2-B68A-4E8B-8C42-5E34E1266047}" type="parTrans" cxnId="{EEC95BCA-11AE-4610-B94D-A6304322DEE5}">
      <dgm:prSet/>
      <dgm:spPr/>
      <dgm:t>
        <a:bodyPr/>
        <a:lstStyle/>
        <a:p>
          <a:endParaRPr lang="tr-TR"/>
        </a:p>
      </dgm:t>
    </dgm:pt>
    <dgm:pt modelId="{49DFCC03-523C-4C28-BB42-FA1EC48F7ACC}" type="sibTrans" cxnId="{EEC95BCA-11AE-4610-B94D-A6304322DEE5}">
      <dgm:prSet/>
      <dgm:spPr/>
      <dgm:t>
        <a:bodyPr/>
        <a:lstStyle/>
        <a:p>
          <a:endParaRPr lang="tr-TR"/>
        </a:p>
      </dgm:t>
    </dgm:pt>
    <dgm:pt modelId="{F8C2C175-6D72-4F47-B366-D98074D530CF}">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400" dirty="0">
              <a:latin typeface="Calibri" panose="020F0502020204030204" pitchFamily="34" charset="0"/>
              <a:cs typeface="Calibri" panose="020F0502020204030204" pitchFamily="34" charset="0"/>
            </a:rPr>
            <a:t>Söz konusu işyerleri için sigorta primi teşvik, destek ve indirimlerden yararlanmamaya esas olan tespitler Ek 14 üncü maddenin birinci fıkrası kapsamında ilk tespit sayılacak olup yasaklamaya esas olan tespit, 5510 sayılı Kanunun Ek 14 üncü maddesinin birinci fıkrasına göre ilk tespit sayıldığından, yasaklama 2017/Nisan ayına ilişkin aylık prim ve hizmet belgesinden itibaren kaldırılacak, 2017/Nisan ayından önceki dönemlerde yararlanılmayan sigorta primi teşvik, destek ve indirimlerden yararlanılmayacaktır</a:t>
          </a:r>
        </a:p>
      </dgm:t>
    </dgm:pt>
    <dgm:pt modelId="{430D3D44-991C-4664-AE4A-D2C6E02B804B}" type="parTrans" cxnId="{8D77F0EA-B2EE-40E1-8919-E087863AB9F4}">
      <dgm:prSet/>
      <dgm:spPr/>
      <dgm:t>
        <a:bodyPr/>
        <a:lstStyle/>
        <a:p>
          <a:endParaRPr lang="tr-TR"/>
        </a:p>
      </dgm:t>
    </dgm:pt>
    <dgm:pt modelId="{0BEA5F4E-1CB6-425C-837E-B72614D6099A}" type="sibTrans" cxnId="{8D77F0EA-B2EE-40E1-8919-E087863AB9F4}">
      <dgm:prSet/>
      <dgm:spPr/>
      <dgm:t>
        <a:bodyPr/>
        <a:lstStyle/>
        <a:p>
          <a:endParaRPr lang="tr-TR"/>
        </a:p>
      </dgm:t>
    </dgm:pt>
    <dgm:pt modelId="{ECA44F80-57EF-4AAC-81F4-4F6BC320588A}">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400" dirty="0">
              <a:latin typeface="Calibri" panose="020F0502020204030204" pitchFamily="34" charset="0"/>
              <a:cs typeface="Calibri" panose="020F0502020204030204" pitchFamily="34" charset="0"/>
            </a:rPr>
            <a:t>İlgili ay içinde sosyal güvenlik destek primine tabi olarak çalışan sigortalılar ile çeşitli nedenlerle ay içinde çalışması bulunmayan ve ücret ödenmeyen (istirahat veya ücretsiz izin gibi nedenlerle aylık prim ve hizmet belgesinde (0) gün ve (0) kazançlı olarak kayıtlı) sigortalılar da hesaplamaya dahil edilecek, buna karşın aday çırak, çırak ve işletmelerde mesleki eğitim gören öğrenciler, staja tabi tutulan öğrenciler ile üniversitelerde kısmi zamanlı çalıştırılan öğrenciler ve Türkiye İş Kurumu’nca düzenlenen eğitimlere katılan kursiyerler dikkate alınmayacaktır.</a:t>
          </a:r>
        </a:p>
      </dgm:t>
    </dgm:pt>
    <dgm:pt modelId="{7FF5E13F-EB4E-4DB0-A2E5-E902C5AF05CF}" type="parTrans" cxnId="{F19D5DE3-0E9C-44DA-B285-C137A9AA85CC}">
      <dgm:prSet/>
      <dgm:spPr/>
      <dgm:t>
        <a:bodyPr/>
        <a:lstStyle/>
        <a:p>
          <a:endParaRPr lang="tr-TR"/>
        </a:p>
      </dgm:t>
    </dgm:pt>
    <dgm:pt modelId="{44F97915-B260-478F-AF6F-5E03EF18DF37}" type="sibTrans" cxnId="{F19D5DE3-0E9C-44DA-B285-C137A9AA85CC}">
      <dgm:prSet/>
      <dgm:spPr/>
      <dgm:t>
        <a:bodyPr/>
        <a:lstStyle/>
        <a:p>
          <a:endParaRPr lang="tr-TR"/>
        </a:p>
      </dgm:t>
    </dgm:pt>
    <dgm:pt modelId="{6F0DAD2E-C0E6-45B4-9A2F-C4A4E722D933}" type="pres">
      <dgm:prSet presAssocID="{95BFC80B-3D77-430E-9B4F-1648571C718A}" presName="Name0" presStyleCnt="0">
        <dgm:presLayoutVars>
          <dgm:dir/>
          <dgm:animLvl val="lvl"/>
          <dgm:resizeHandles/>
        </dgm:presLayoutVars>
      </dgm:prSet>
      <dgm:spPr/>
      <dgm:t>
        <a:bodyPr/>
        <a:lstStyle/>
        <a:p>
          <a:endParaRPr lang="tr-TR"/>
        </a:p>
      </dgm:t>
    </dgm:pt>
    <dgm:pt modelId="{445A2FCA-E023-48B4-9FC0-7E6FFA688B4D}" type="pres">
      <dgm:prSet presAssocID="{1EF1DE66-7D27-4690-83A5-690F7DA7A495}" presName="linNode" presStyleCnt="0"/>
      <dgm:spPr/>
    </dgm:pt>
    <dgm:pt modelId="{FE85F2C8-7F3D-4066-A487-ACBC4C93A78F}" type="pres">
      <dgm:prSet presAssocID="{1EF1DE66-7D27-4690-83A5-690F7DA7A495}" presName="parentShp" presStyleLbl="node1" presStyleIdx="0" presStyleCnt="2">
        <dgm:presLayoutVars>
          <dgm:bulletEnabled val="1"/>
        </dgm:presLayoutVars>
      </dgm:prSet>
      <dgm:spPr/>
      <dgm:t>
        <a:bodyPr/>
        <a:lstStyle/>
        <a:p>
          <a:endParaRPr lang="tr-TR"/>
        </a:p>
      </dgm:t>
    </dgm:pt>
    <dgm:pt modelId="{2B7BF7D6-7E24-4D5F-94C5-D6E0CA0AC417}" type="pres">
      <dgm:prSet presAssocID="{1EF1DE66-7D27-4690-83A5-690F7DA7A495}" presName="childShp" presStyleLbl="bgAccFollowNode1" presStyleIdx="0" presStyleCnt="2" custScaleY="117856" custLinFactNeighborX="2215">
        <dgm:presLayoutVars>
          <dgm:bulletEnabled val="1"/>
        </dgm:presLayoutVars>
      </dgm:prSet>
      <dgm:spPr/>
      <dgm:t>
        <a:bodyPr/>
        <a:lstStyle/>
        <a:p>
          <a:endParaRPr lang="tr-TR"/>
        </a:p>
      </dgm:t>
    </dgm:pt>
    <dgm:pt modelId="{74F5B7F9-088E-4FB2-8461-411DCD7FFBAC}" type="pres">
      <dgm:prSet presAssocID="{26600848-0612-449B-BB6B-172B7F6FF7DA}" presName="spacing" presStyleCnt="0"/>
      <dgm:spPr/>
    </dgm:pt>
    <dgm:pt modelId="{868200FC-46BF-4BFD-8DD1-739CB1A0A60B}" type="pres">
      <dgm:prSet presAssocID="{DE806A6D-CBE9-4EE8-AD1B-A94073633B24}" presName="linNode" presStyleCnt="0"/>
      <dgm:spPr/>
    </dgm:pt>
    <dgm:pt modelId="{AAA882AB-3815-454D-BF20-B82B46B5846A}" type="pres">
      <dgm:prSet presAssocID="{DE806A6D-CBE9-4EE8-AD1B-A94073633B24}" presName="parentShp" presStyleLbl="node1" presStyleIdx="1" presStyleCnt="2">
        <dgm:presLayoutVars>
          <dgm:bulletEnabled val="1"/>
        </dgm:presLayoutVars>
      </dgm:prSet>
      <dgm:spPr/>
      <dgm:t>
        <a:bodyPr/>
        <a:lstStyle/>
        <a:p>
          <a:endParaRPr lang="tr-TR"/>
        </a:p>
      </dgm:t>
    </dgm:pt>
    <dgm:pt modelId="{183EC61A-4ECB-4786-9BAD-42C2BC4DB821}" type="pres">
      <dgm:prSet presAssocID="{DE806A6D-CBE9-4EE8-AD1B-A94073633B24}" presName="childShp" presStyleLbl="bgAccFollowNode1" presStyleIdx="1" presStyleCnt="2" custScaleX="102830" custScaleY="104762">
        <dgm:presLayoutVars>
          <dgm:bulletEnabled val="1"/>
        </dgm:presLayoutVars>
      </dgm:prSet>
      <dgm:spPr/>
      <dgm:t>
        <a:bodyPr/>
        <a:lstStyle/>
        <a:p>
          <a:endParaRPr lang="tr-TR"/>
        </a:p>
      </dgm:t>
    </dgm:pt>
  </dgm:ptLst>
  <dgm:cxnLst>
    <dgm:cxn modelId="{5A8FCA9F-D836-4FDE-995F-EA0F72A958D1}" type="presOf" srcId="{F8C2C175-6D72-4F47-B366-D98074D530CF}" destId="{183EC61A-4ECB-4786-9BAD-42C2BC4DB821}" srcOrd="0" destOrd="0" presId="urn:microsoft.com/office/officeart/2005/8/layout/vList6"/>
    <dgm:cxn modelId="{27D4A040-499F-493A-BD0A-41E16DAE772D}" type="presOf" srcId="{95BFC80B-3D77-430E-9B4F-1648571C718A}" destId="{6F0DAD2E-C0E6-45B4-9A2F-C4A4E722D933}" srcOrd="0" destOrd="0" presId="urn:microsoft.com/office/officeart/2005/8/layout/vList6"/>
    <dgm:cxn modelId="{912D9646-370E-45BE-9C3C-2AE079284C6F}" type="presOf" srcId="{ECA44F80-57EF-4AAC-81F4-4F6BC320588A}" destId="{2B7BF7D6-7E24-4D5F-94C5-D6E0CA0AC417}" srcOrd="0" destOrd="0" presId="urn:microsoft.com/office/officeart/2005/8/layout/vList6"/>
    <dgm:cxn modelId="{F19D5DE3-0E9C-44DA-B285-C137A9AA85CC}" srcId="{1EF1DE66-7D27-4690-83A5-690F7DA7A495}" destId="{ECA44F80-57EF-4AAC-81F4-4F6BC320588A}" srcOrd="0" destOrd="0" parTransId="{7FF5E13F-EB4E-4DB0-A2E5-E902C5AF05CF}" sibTransId="{44F97915-B260-478F-AF6F-5E03EF18DF37}"/>
    <dgm:cxn modelId="{8D77F0EA-B2EE-40E1-8919-E087863AB9F4}" srcId="{DE806A6D-CBE9-4EE8-AD1B-A94073633B24}" destId="{F8C2C175-6D72-4F47-B366-D98074D530CF}" srcOrd="0" destOrd="0" parTransId="{430D3D44-991C-4664-AE4A-D2C6E02B804B}" sibTransId="{0BEA5F4E-1CB6-425C-837E-B72614D6099A}"/>
    <dgm:cxn modelId="{2310804F-CC0B-42D3-87AE-EF0F64D2C17E}" type="presOf" srcId="{1EF1DE66-7D27-4690-83A5-690F7DA7A495}" destId="{FE85F2C8-7F3D-4066-A487-ACBC4C93A78F}" srcOrd="0" destOrd="0" presId="urn:microsoft.com/office/officeart/2005/8/layout/vList6"/>
    <dgm:cxn modelId="{EEC95BCA-11AE-4610-B94D-A6304322DEE5}" srcId="{95BFC80B-3D77-430E-9B4F-1648571C718A}" destId="{DE806A6D-CBE9-4EE8-AD1B-A94073633B24}" srcOrd="1" destOrd="0" parTransId="{E9701BE2-B68A-4E8B-8C42-5E34E1266047}" sibTransId="{49DFCC03-523C-4C28-BB42-FA1EC48F7ACC}"/>
    <dgm:cxn modelId="{6A975F8C-F05B-4CA7-9D0C-CF324AAD2E07}" srcId="{95BFC80B-3D77-430E-9B4F-1648571C718A}" destId="{1EF1DE66-7D27-4690-83A5-690F7DA7A495}" srcOrd="0" destOrd="0" parTransId="{BE0CBCE3-7D87-4135-BD56-5899F84FE4D5}" sibTransId="{26600848-0612-449B-BB6B-172B7F6FF7DA}"/>
    <dgm:cxn modelId="{088DAC46-9D3E-443C-BA68-092F201B766C}" type="presOf" srcId="{DE806A6D-CBE9-4EE8-AD1B-A94073633B24}" destId="{AAA882AB-3815-454D-BF20-B82B46B5846A}" srcOrd="0" destOrd="0" presId="urn:microsoft.com/office/officeart/2005/8/layout/vList6"/>
    <dgm:cxn modelId="{9A81C8ED-8999-4883-98D0-DA9E8960CEF4}" type="presParOf" srcId="{6F0DAD2E-C0E6-45B4-9A2F-C4A4E722D933}" destId="{445A2FCA-E023-48B4-9FC0-7E6FFA688B4D}" srcOrd="0" destOrd="0" presId="urn:microsoft.com/office/officeart/2005/8/layout/vList6"/>
    <dgm:cxn modelId="{3787B6C0-893D-4AF1-A2F5-AC9DCF601D70}" type="presParOf" srcId="{445A2FCA-E023-48B4-9FC0-7E6FFA688B4D}" destId="{FE85F2C8-7F3D-4066-A487-ACBC4C93A78F}" srcOrd="0" destOrd="0" presId="urn:microsoft.com/office/officeart/2005/8/layout/vList6"/>
    <dgm:cxn modelId="{580A8E85-7ECC-4A36-BE1E-7D71AFA7E938}" type="presParOf" srcId="{445A2FCA-E023-48B4-9FC0-7E6FFA688B4D}" destId="{2B7BF7D6-7E24-4D5F-94C5-D6E0CA0AC417}" srcOrd="1" destOrd="0" presId="urn:microsoft.com/office/officeart/2005/8/layout/vList6"/>
    <dgm:cxn modelId="{214F6A6E-DE23-4F86-8D52-FEE8D9AC9FD0}" type="presParOf" srcId="{6F0DAD2E-C0E6-45B4-9A2F-C4A4E722D933}" destId="{74F5B7F9-088E-4FB2-8461-411DCD7FFBAC}" srcOrd="1" destOrd="0" presId="urn:microsoft.com/office/officeart/2005/8/layout/vList6"/>
    <dgm:cxn modelId="{1AF09A78-64D4-4AD1-99C2-070E27B1A9AB}" type="presParOf" srcId="{6F0DAD2E-C0E6-45B4-9A2F-C4A4E722D933}" destId="{868200FC-46BF-4BFD-8DD1-739CB1A0A60B}" srcOrd="2" destOrd="0" presId="urn:microsoft.com/office/officeart/2005/8/layout/vList6"/>
    <dgm:cxn modelId="{1C535F45-5799-45CC-A895-FAEDA9F67FD9}" type="presParOf" srcId="{868200FC-46BF-4BFD-8DD1-739CB1A0A60B}" destId="{AAA882AB-3815-454D-BF20-B82B46B5846A}" srcOrd="0" destOrd="0" presId="urn:microsoft.com/office/officeart/2005/8/layout/vList6"/>
    <dgm:cxn modelId="{E267D32E-1E6B-4C71-8C9D-10E12D80810E}" type="presParOf" srcId="{868200FC-46BF-4BFD-8DD1-739CB1A0A60B}" destId="{183EC61A-4ECB-4786-9BAD-42C2BC4DB82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1EF1DE66-7D27-4690-83A5-690F7DA7A495}">
      <dgm:prSet phldrT="[Metin]" custT="1"/>
      <dgm:spPr>
        <a:solidFill>
          <a:srgbClr val="0070C0"/>
        </a:solidFill>
      </dgm:spPr>
      <dgm:t>
        <a:bodyPr/>
        <a:lstStyle/>
        <a:p>
          <a:r>
            <a:rPr lang="tr-TR" sz="1600" b="1" dirty="0">
              <a:latin typeface="Calibri" panose="020F0502020204030204" pitchFamily="34" charset="0"/>
              <a:cs typeface="Calibri" panose="020F0502020204030204" pitchFamily="34" charset="0"/>
            </a:rPr>
            <a:t>1/4/2017 tarihinden önce çalıştırılan kişilerin sigortalı olarak bildirilmediğinin veya bildirilen sigortalının fiilen çalışmadığının tespit edilmesi nedeniyle yasaklama kapsamına girdiği halde 1/4/2017 tarihine kadar bir yıllık yasaklama işlemi yapılmamış olan işyerleriyle ilgili olarak ne şekilde işlem yapılacaktır?</a:t>
          </a:r>
          <a:endParaRPr lang="tr-TR" sz="1600" dirty="0">
            <a:latin typeface="Calibri" panose="020F0502020204030204" pitchFamily="34" charset="0"/>
            <a:cs typeface="Calibri" panose="020F0502020204030204" pitchFamily="34" charset="0"/>
          </a:endParaRPr>
        </a:p>
      </dgm:t>
    </dgm:pt>
    <dgm:pt modelId="{BE0CBCE3-7D87-4135-BD56-5899F84FE4D5}" type="parTrans" cxnId="{6A975F8C-F05B-4CA7-9D0C-CF324AAD2E07}">
      <dgm:prSet/>
      <dgm:spPr/>
      <dgm:t>
        <a:bodyPr/>
        <a:lstStyle/>
        <a:p>
          <a:endParaRPr lang="tr-TR"/>
        </a:p>
      </dgm:t>
    </dgm:pt>
    <dgm:pt modelId="{26600848-0612-449B-BB6B-172B7F6FF7DA}" type="sibTrans" cxnId="{6A975F8C-F05B-4CA7-9D0C-CF324AAD2E07}">
      <dgm:prSet/>
      <dgm:spPr/>
      <dgm:t>
        <a:bodyPr/>
        <a:lstStyle/>
        <a:p>
          <a:endParaRPr lang="tr-TR"/>
        </a:p>
      </dgm:t>
    </dgm:pt>
    <dgm:pt modelId="{DE806A6D-CBE9-4EE8-AD1B-A94073633B24}">
      <dgm:prSet phldrT="[Metin]" custT="1"/>
      <dgm:spPr>
        <a:solidFill>
          <a:srgbClr val="0070C0"/>
        </a:solidFill>
      </dgm:spPr>
      <dgm:t>
        <a:bodyPr/>
        <a:lstStyle/>
        <a:p>
          <a:r>
            <a:rPr lang="tr-TR" sz="1600" b="1" dirty="0">
              <a:latin typeface="Calibri" panose="020F0502020204030204" pitchFamily="34" charset="0"/>
              <a:cs typeface="Calibri" panose="020F0502020204030204" pitchFamily="34" charset="0"/>
            </a:rPr>
            <a:t>5510 sayılı Kanunun Ek 14 üncü maddesi kapsamında yasaklama hükümleri </a:t>
          </a:r>
          <a:r>
            <a:rPr lang="tr-TR" sz="1600" b="1" u="sng" dirty="0">
              <a:latin typeface="Calibri" panose="020F0502020204030204" pitchFamily="34" charset="0"/>
              <a:cs typeface="Calibri" panose="020F0502020204030204" pitchFamily="34" charset="0"/>
            </a:rPr>
            <a:t>uygulanmayacak</a:t>
          </a:r>
          <a:r>
            <a:rPr lang="tr-TR" sz="1600" b="1" dirty="0">
              <a:latin typeface="Calibri" panose="020F0502020204030204" pitchFamily="34" charset="0"/>
              <a:cs typeface="Calibri" panose="020F0502020204030204" pitchFamily="34" charset="0"/>
            </a:rPr>
            <a:t> sigorta prim teşvik, indirim ve destekler hangileridir?</a:t>
          </a:r>
          <a:endParaRPr lang="tr-TR" sz="1600" dirty="0">
            <a:latin typeface="Calibri" panose="020F0502020204030204" pitchFamily="34" charset="0"/>
            <a:cs typeface="Calibri" panose="020F0502020204030204" pitchFamily="34" charset="0"/>
          </a:endParaRPr>
        </a:p>
      </dgm:t>
    </dgm:pt>
    <dgm:pt modelId="{E9701BE2-B68A-4E8B-8C42-5E34E1266047}" type="parTrans" cxnId="{EEC95BCA-11AE-4610-B94D-A6304322DEE5}">
      <dgm:prSet/>
      <dgm:spPr/>
      <dgm:t>
        <a:bodyPr/>
        <a:lstStyle/>
        <a:p>
          <a:endParaRPr lang="tr-TR"/>
        </a:p>
      </dgm:t>
    </dgm:pt>
    <dgm:pt modelId="{49DFCC03-523C-4C28-BB42-FA1EC48F7ACC}" type="sibTrans" cxnId="{EEC95BCA-11AE-4610-B94D-A6304322DEE5}">
      <dgm:prSet/>
      <dgm:spPr/>
      <dgm:t>
        <a:bodyPr/>
        <a:lstStyle/>
        <a:p>
          <a:endParaRPr lang="tr-TR"/>
        </a:p>
      </dgm:t>
    </dgm:pt>
    <dgm:pt modelId="{F8C2C175-6D72-4F47-B366-D98074D530CF}">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400" b="0" dirty="0">
              <a:latin typeface="Calibri" panose="020F0502020204030204" pitchFamily="34" charset="0"/>
              <a:cs typeface="Calibri" panose="020F0502020204030204" pitchFamily="34" charset="0"/>
            </a:rPr>
            <a:t>5510 sayılı Kanunun Ek 14 üncü maddesi kapsamında yasaklama hükümleri; mahkeme kararıyla veya yapılan kontrol ve denetimlerde çalıştırdığı kişileri sigortalı olarak bildirmediği veya bildirilen sigortalıyı fiilen çalıştırmadığı tespit edilen işyerleri için 5510 sayılı Kanunun geçici 71 inci maddesi ile 4447 sayılı Kanunun 50 </a:t>
          </a:r>
          <a:r>
            <a:rPr lang="tr-TR" sz="1400" b="0" dirty="0" err="1">
              <a:latin typeface="Calibri" panose="020F0502020204030204" pitchFamily="34" charset="0"/>
              <a:cs typeface="Calibri" panose="020F0502020204030204" pitchFamily="34" charset="0"/>
            </a:rPr>
            <a:t>nci</a:t>
          </a:r>
          <a:r>
            <a:rPr lang="tr-TR" sz="1400" b="0" dirty="0">
              <a:latin typeface="Calibri" panose="020F0502020204030204" pitchFamily="34" charset="0"/>
              <a:cs typeface="Calibri" panose="020F0502020204030204" pitchFamily="34" charset="0"/>
            </a:rPr>
            <a:t> maddesinin beşinci fıkrası ile geçici 17 maddesi hakkında; bildirilen sigortalının fiilen çalıştırılmadığına yönelik tespitlerde 4447 sayılı Kanunun geçici 10 uncu maddesi ve geçici 15 inci maddesi ile 3294 sayılı Kanunun Ek 5 inci maddesi hakkında uygulanmayacaktır.</a:t>
          </a:r>
          <a:endParaRPr lang="tr-TR" sz="1400" dirty="0">
            <a:latin typeface="Calibri" panose="020F0502020204030204" pitchFamily="34" charset="0"/>
            <a:cs typeface="Calibri" panose="020F0502020204030204" pitchFamily="34" charset="0"/>
          </a:endParaRPr>
        </a:p>
      </dgm:t>
    </dgm:pt>
    <dgm:pt modelId="{430D3D44-991C-4664-AE4A-D2C6E02B804B}" type="parTrans" cxnId="{8D77F0EA-B2EE-40E1-8919-E087863AB9F4}">
      <dgm:prSet/>
      <dgm:spPr/>
      <dgm:t>
        <a:bodyPr/>
        <a:lstStyle/>
        <a:p>
          <a:endParaRPr lang="tr-TR"/>
        </a:p>
      </dgm:t>
    </dgm:pt>
    <dgm:pt modelId="{0BEA5F4E-1CB6-425C-837E-B72614D6099A}" type="sibTrans" cxnId="{8D77F0EA-B2EE-40E1-8919-E087863AB9F4}">
      <dgm:prSet/>
      <dgm:spPr/>
      <dgm:t>
        <a:bodyPr/>
        <a:lstStyle/>
        <a:p>
          <a:endParaRPr lang="tr-TR"/>
        </a:p>
      </dgm:t>
    </dgm:pt>
    <dgm:pt modelId="{ECA44F80-57EF-4AAC-81F4-4F6BC320588A}">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Öncelikle söz konusu tespitin 5510 sayılı Kanunun Ek 14 üncü maddesine göre yasaklama kapsamına girip girmediği yeniden değerlendirilecek olup, söz konusu tespitin yasaklama kapsamına girdiğinin anlaşılması durumunda 1/4/2017 tarihinden önce düzenlenen tutanak tarihini/ mahkemenin kesinleşmiş karar tarihini/resmi kurum ve kuruluşlardan alınan yazıların Kuruma intikal tarihini takip eden aybaşından itibaren bir ay süreyle geriye yönelik yasaklama işlemi yapılacaktır.</a:t>
          </a:r>
          <a:endParaRPr lang="tr-TR" sz="1400" dirty="0">
            <a:solidFill>
              <a:srgbClr val="0070C0"/>
            </a:solidFill>
            <a:latin typeface="Calibri" panose="020F0502020204030204" pitchFamily="34" charset="0"/>
            <a:cs typeface="Calibri" panose="020F0502020204030204" pitchFamily="34" charset="0"/>
          </a:endParaRPr>
        </a:p>
      </dgm:t>
    </dgm:pt>
    <dgm:pt modelId="{7FF5E13F-EB4E-4DB0-A2E5-E902C5AF05CF}" type="parTrans" cxnId="{F19D5DE3-0E9C-44DA-B285-C137A9AA85CC}">
      <dgm:prSet/>
      <dgm:spPr/>
      <dgm:t>
        <a:bodyPr/>
        <a:lstStyle/>
        <a:p>
          <a:endParaRPr lang="tr-TR"/>
        </a:p>
      </dgm:t>
    </dgm:pt>
    <dgm:pt modelId="{44F97915-B260-478F-AF6F-5E03EF18DF37}" type="sibTrans" cxnId="{F19D5DE3-0E9C-44DA-B285-C137A9AA85CC}">
      <dgm:prSet/>
      <dgm:spPr/>
      <dgm:t>
        <a:bodyPr/>
        <a:lstStyle/>
        <a:p>
          <a:endParaRPr lang="tr-TR"/>
        </a:p>
      </dgm:t>
    </dgm:pt>
    <dgm:pt modelId="{6F0DAD2E-C0E6-45B4-9A2F-C4A4E722D933}" type="pres">
      <dgm:prSet presAssocID="{95BFC80B-3D77-430E-9B4F-1648571C718A}" presName="Name0" presStyleCnt="0">
        <dgm:presLayoutVars>
          <dgm:dir/>
          <dgm:animLvl val="lvl"/>
          <dgm:resizeHandles/>
        </dgm:presLayoutVars>
      </dgm:prSet>
      <dgm:spPr/>
      <dgm:t>
        <a:bodyPr/>
        <a:lstStyle/>
        <a:p>
          <a:endParaRPr lang="tr-TR"/>
        </a:p>
      </dgm:t>
    </dgm:pt>
    <dgm:pt modelId="{445A2FCA-E023-48B4-9FC0-7E6FFA688B4D}" type="pres">
      <dgm:prSet presAssocID="{1EF1DE66-7D27-4690-83A5-690F7DA7A495}" presName="linNode" presStyleCnt="0"/>
      <dgm:spPr/>
    </dgm:pt>
    <dgm:pt modelId="{FE85F2C8-7F3D-4066-A487-ACBC4C93A78F}" type="pres">
      <dgm:prSet presAssocID="{1EF1DE66-7D27-4690-83A5-690F7DA7A495}" presName="parentShp" presStyleLbl="node1" presStyleIdx="0" presStyleCnt="2" custScaleY="111494">
        <dgm:presLayoutVars>
          <dgm:bulletEnabled val="1"/>
        </dgm:presLayoutVars>
      </dgm:prSet>
      <dgm:spPr/>
      <dgm:t>
        <a:bodyPr/>
        <a:lstStyle/>
        <a:p>
          <a:endParaRPr lang="tr-TR"/>
        </a:p>
      </dgm:t>
    </dgm:pt>
    <dgm:pt modelId="{2B7BF7D6-7E24-4D5F-94C5-D6E0CA0AC417}" type="pres">
      <dgm:prSet presAssocID="{1EF1DE66-7D27-4690-83A5-690F7DA7A495}" presName="childShp" presStyleLbl="bgAccFollowNode1" presStyleIdx="0" presStyleCnt="2" custScaleY="117856" custLinFactNeighborX="2215">
        <dgm:presLayoutVars>
          <dgm:bulletEnabled val="1"/>
        </dgm:presLayoutVars>
      </dgm:prSet>
      <dgm:spPr/>
      <dgm:t>
        <a:bodyPr/>
        <a:lstStyle/>
        <a:p>
          <a:endParaRPr lang="tr-TR"/>
        </a:p>
      </dgm:t>
    </dgm:pt>
    <dgm:pt modelId="{74F5B7F9-088E-4FB2-8461-411DCD7FFBAC}" type="pres">
      <dgm:prSet presAssocID="{26600848-0612-449B-BB6B-172B7F6FF7DA}" presName="spacing" presStyleCnt="0"/>
      <dgm:spPr/>
    </dgm:pt>
    <dgm:pt modelId="{868200FC-46BF-4BFD-8DD1-739CB1A0A60B}" type="pres">
      <dgm:prSet presAssocID="{DE806A6D-CBE9-4EE8-AD1B-A94073633B24}" presName="linNode" presStyleCnt="0"/>
      <dgm:spPr/>
    </dgm:pt>
    <dgm:pt modelId="{AAA882AB-3815-454D-BF20-B82B46B5846A}" type="pres">
      <dgm:prSet presAssocID="{DE806A6D-CBE9-4EE8-AD1B-A94073633B24}" presName="parentShp" presStyleLbl="node1" presStyleIdx="1" presStyleCnt="2">
        <dgm:presLayoutVars>
          <dgm:bulletEnabled val="1"/>
        </dgm:presLayoutVars>
      </dgm:prSet>
      <dgm:spPr/>
      <dgm:t>
        <a:bodyPr/>
        <a:lstStyle/>
        <a:p>
          <a:endParaRPr lang="tr-TR"/>
        </a:p>
      </dgm:t>
    </dgm:pt>
    <dgm:pt modelId="{183EC61A-4ECB-4786-9BAD-42C2BC4DB821}" type="pres">
      <dgm:prSet presAssocID="{DE806A6D-CBE9-4EE8-AD1B-A94073633B24}" presName="childShp" presStyleLbl="bgAccFollowNode1" presStyleIdx="1" presStyleCnt="2" custScaleX="102830" custScaleY="144323">
        <dgm:presLayoutVars>
          <dgm:bulletEnabled val="1"/>
        </dgm:presLayoutVars>
      </dgm:prSet>
      <dgm:spPr/>
      <dgm:t>
        <a:bodyPr/>
        <a:lstStyle/>
        <a:p>
          <a:endParaRPr lang="tr-TR"/>
        </a:p>
      </dgm:t>
    </dgm:pt>
  </dgm:ptLst>
  <dgm:cxnLst>
    <dgm:cxn modelId="{5A8FCA9F-D836-4FDE-995F-EA0F72A958D1}" type="presOf" srcId="{F8C2C175-6D72-4F47-B366-D98074D530CF}" destId="{183EC61A-4ECB-4786-9BAD-42C2BC4DB821}" srcOrd="0" destOrd="0" presId="urn:microsoft.com/office/officeart/2005/8/layout/vList6"/>
    <dgm:cxn modelId="{27D4A040-499F-493A-BD0A-41E16DAE772D}" type="presOf" srcId="{95BFC80B-3D77-430E-9B4F-1648571C718A}" destId="{6F0DAD2E-C0E6-45B4-9A2F-C4A4E722D933}" srcOrd="0" destOrd="0" presId="urn:microsoft.com/office/officeart/2005/8/layout/vList6"/>
    <dgm:cxn modelId="{912D9646-370E-45BE-9C3C-2AE079284C6F}" type="presOf" srcId="{ECA44F80-57EF-4AAC-81F4-4F6BC320588A}" destId="{2B7BF7D6-7E24-4D5F-94C5-D6E0CA0AC417}" srcOrd="0" destOrd="0" presId="urn:microsoft.com/office/officeart/2005/8/layout/vList6"/>
    <dgm:cxn modelId="{F19D5DE3-0E9C-44DA-B285-C137A9AA85CC}" srcId="{1EF1DE66-7D27-4690-83A5-690F7DA7A495}" destId="{ECA44F80-57EF-4AAC-81F4-4F6BC320588A}" srcOrd="0" destOrd="0" parTransId="{7FF5E13F-EB4E-4DB0-A2E5-E902C5AF05CF}" sibTransId="{44F97915-B260-478F-AF6F-5E03EF18DF37}"/>
    <dgm:cxn modelId="{8D77F0EA-B2EE-40E1-8919-E087863AB9F4}" srcId="{DE806A6D-CBE9-4EE8-AD1B-A94073633B24}" destId="{F8C2C175-6D72-4F47-B366-D98074D530CF}" srcOrd="0" destOrd="0" parTransId="{430D3D44-991C-4664-AE4A-D2C6E02B804B}" sibTransId="{0BEA5F4E-1CB6-425C-837E-B72614D6099A}"/>
    <dgm:cxn modelId="{2310804F-CC0B-42D3-87AE-EF0F64D2C17E}" type="presOf" srcId="{1EF1DE66-7D27-4690-83A5-690F7DA7A495}" destId="{FE85F2C8-7F3D-4066-A487-ACBC4C93A78F}" srcOrd="0" destOrd="0" presId="urn:microsoft.com/office/officeart/2005/8/layout/vList6"/>
    <dgm:cxn modelId="{EEC95BCA-11AE-4610-B94D-A6304322DEE5}" srcId="{95BFC80B-3D77-430E-9B4F-1648571C718A}" destId="{DE806A6D-CBE9-4EE8-AD1B-A94073633B24}" srcOrd="1" destOrd="0" parTransId="{E9701BE2-B68A-4E8B-8C42-5E34E1266047}" sibTransId="{49DFCC03-523C-4C28-BB42-FA1EC48F7ACC}"/>
    <dgm:cxn modelId="{6A975F8C-F05B-4CA7-9D0C-CF324AAD2E07}" srcId="{95BFC80B-3D77-430E-9B4F-1648571C718A}" destId="{1EF1DE66-7D27-4690-83A5-690F7DA7A495}" srcOrd="0" destOrd="0" parTransId="{BE0CBCE3-7D87-4135-BD56-5899F84FE4D5}" sibTransId="{26600848-0612-449B-BB6B-172B7F6FF7DA}"/>
    <dgm:cxn modelId="{088DAC46-9D3E-443C-BA68-092F201B766C}" type="presOf" srcId="{DE806A6D-CBE9-4EE8-AD1B-A94073633B24}" destId="{AAA882AB-3815-454D-BF20-B82B46B5846A}" srcOrd="0" destOrd="0" presId="urn:microsoft.com/office/officeart/2005/8/layout/vList6"/>
    <dgm:cxn modelId="{9A81C8ED-8999-4883-98D0-DA9E8960CEF4}" type="presParOf" srcId="{6F0DAD2E-C0E6-45B4-9A2F-C4A4E722D933}" destId="{445A2FCA-E023-48B4-9FC0-7E6FFA688B4D}" srcOrd="0" destOrd="0" presId="urn:microsoft.com/office/officeart/2005/8/layout/vList6"/>
    <dgm:cxn modelId="{3787B6C0-893D-4AF1-A2F5-AC9DCF601D70}" type="presParOf" srcId="{445A2FCA-E023-48B4-9FC0-7E6FFA688B4D}" destId="{FE85F2C8-7F3D-4066-A487-ACBC4C93A78F}" srcOrd="0" destOrd="0" presId="urn:microsoft.com/office/officeart/2005/8/layout/vList6"/>
    <dgm:cxn modelId="{580A8E85-7ECC-4A36-BE1E-7D71AFA7E938}" type="presParOf" srcId="{445A2FCA-E023-48B4-9FC0-7E6FFA688B4D}" destId="{2B7BF7D6-7E24-4D5F-94C5-D6E0CA0AC417}" srcOrd="1" destOrd="0" presId="urn:microsoft.com/office/officeart/2005/8/layout/vList6"/>
    <dgm:cxn modelId="{214F6A6E-DE23-4F86-8D52-FEE8D9AC9FD0}" type="presParOf" srcId="{6F0DAD2E-C0E6-45B4-9A2F-C4A4E722D933}" destId="{74F5B7F9-088E-4FB2-8461-411DCD7FFBAC}" srcOrd="1" destOrd="0" presId="urn:microsoft.com/office/officeart/2005/8/layout/vList6"/>
    <dgm:cxn modelId="{1AF09A78-64D4-4AD1-99C2-070E27B1A9AB}" type="presParOf" srcId="{6F0DAD2E-C0E6-45B4-9A2F-C4A4E722D933}" destId="{868200FC-46BF-4BFD-8DD1-739CB1A0A60B}" srcOrd="2" destOrd="0" presId="urn:microsoft.com/office/officeart/2005/8/layout/vList6"/>
    <dgm:cxn modelId="{1C535F45-5799-45CC-A895-FAEDA9F67FD9}" type="presParOf" srcId="{868200FC-46BF-4BFD-8DD1-739CB1A0A60B}" destId="{AAA882AB-3815-454D-BF20-B82B46B5846A}" srcOrd="0" destOrd="0" presId="urn:microsoft.com/office/officeart/2005/8/layout/vList6"/>
    <dgm:cxn modelId="{E267D32E-1E6B-4C71-8C9D-10E12D80810E}" type="presParOf" srcId="{868200FC-46BF-4BFD-8DD1-739CB1A0A60B}" destId="{183EC61A-4ECB-4786-9BAD-42C2BC4DB82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1EF1DE66-7D27-4690-83A5-690F7DA7A495}">
      <dgm:prSet phldrT="[Metin]" custT="1"/>
      <dgm:spPr>
        <a:solidFill>
          <a:srgbClr val="0070C0"/>
        </a:solidFill>
      </dgm:spPr>
      <dgm:t>
        <a:bodyPr/>
        <a:lstStyle/>
        <a:p>
          <a:r>
            <a:rPr lang="tr-TR" sz="1600" b="1" i="1" u="none" dirty="0">
              <a:latin typeface="Calibri" panose="020F0502020204030204" pitchFamily="34" charset="0"/>
              <a:cs typeface="Calibri" panose="020F0502020204030204" pitchFamily="34" charset="0"/>
            </a:rPr>
            <a:t>01/04/2018 sonrasındaki dönemlere ilişkin geriye dönük teşviklerden yararlanma talepleri</a:t>
          </a:r>
          <a:endParaRPr lang="tr-TR" sz="1600" u="none" dirty="0">
            <a:latin typeface="Calibri" panose="020F0502020204030204" pitchFamily="34" charset="0"/>
            <a:cs typeface="Calibri" panose="020F0502020204030204" pitchFamily="34" charset="0"/>
          </a:endParaRPr>
        </a:p>
      </dgm:t>
    </dgm:pt>
    <dgm:pt modelId="{BE0CBCE3-7D87-4135-BD56-5899F84FE4D5}" type="parTrans" cxnId="{6A975F8C-F05B-4CA7-9D0C-CF324AAD2E07}">
      <dgm:prSet/>
      <dgm:spPr/>
      <dgm:t>
        <a:bodyPr/>
        <a:lstStyle/>
        <a:p>
          <a:endParaRPr lang="tr-TR"/>
        </a:p>
      </dgm:t>
    </dgm:pt>
    <dgm:pt modelId="{26600848-0612-449B-BB6B-172B7F6FF7DA}" type="sibTrans" cxnId="{6A975F8C-F05B-4CA7-9D0C-CF324AAD2E07}">
      <dgm:prSet/>
      <dgm:spPr/>
      <dgm:t>
        <a:bodyPr/>
        <a:lstStyle/>
        <a:p>
          <a:endParaRPr lang="tr-TR"/>
        </a:p>
      </dgm:t>
    </dgm:pt>
    <dgm:pt modelId="{ECA44F80-57EF-4AAC-81F4-4F6BC320588A}">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400" dirty="0"/>
            <a:t>Teşvik, destek ve indirimlerden yararlanılabileceği halde yararlanılmadığı ay/dönemlerde gerekli tüm koşulların sağlanmış olması ve yararlanılmayan ayı/dönemi takip eden altı ay içerisinde Kuruma müracaat edilmesi şartlarıyla, başvuru tarihinden geriye yönelik en fazla altı aya ilişkin olmak üzere, yararlanılmamış olan prim teşviki, destek ve indirimlerinden yararlanılabilir veya yararlanılmış olan teşvik, destek ve indirimleri başka bir prim teşviki, destek ve indirimi ile değiştirilebilir.</a:t>
          </a:r>
          <a:endParaRPr lang="tr-TR" sz="1400" dirty="0">
            <a:latin typeface="Calibri" panose="020F0502020204030204" pitchFamily="34" charset="0"/>
            <a:cs typeface="Calibri" panose="020F0502020204030204" pitchFamily="34" charset="0"/>
          </a:endParaRPr>
        </a:p>
      </dgm:t>
    </dgm:pt>
    <dgm:pt modelId="{7FF5E13F-EB4E-4DB0-A2E5-E902C5AF05CF}" type="parTrans" cxnId="{F19D5DE3-0E9C-44DA-B285-C137A9AA85CC}">
      <dgm:prSet/>
      <dgm:spPr/>
      <dgm:t>
        <a:bodyPr/>
        <a:lstStyle/>
        <a:p>
          <a:endParaRPr lang="tr-TR"/>
        </a:p>
      </dgm:t>
    </dgm:pt>
    <dgm:pt modelId="{44F97915-B260-478F-AF6F-5E03EF18DF37}" type="sibTrans" cxnId="{F19D5DE3-0E9C-44DA-B285-C137A9AA85CC}">
      <dgm:prSet/>
      <dgm:spPr/>
      <dgm:t>
        <a:bodyPr/>
        <a:lstStyle/>
        <a:p>
          <a:endParaRPr lang="tr-TR"/>
        </a:p>
      </dgm:t>
    </dgm:pt>
    <dgm:pt modelId="{D9DCF393-2EBA-4F17-B875-71E01FEE2CFB}">
      <dgm:prSet custT="1">
        <dgm:style>
          <a:lnRef idx="2">
            <a:schemeClr val="dk1"/>
          </a:lnRef>
          <a:fillRef idx="1">
            <a:schemeClr val="lt1"/>
          </a:fillRef>
          <a:effectRef idx="0">
            <a:schemeClr val="dk1"/>
          </a:effectRef>
          <a:fontRef idx="minor">
            <a:schemeClr val="dk1"/>
          </a:fontRef>
        </dgm:style>
      </dgm:prSet>
      <dgm:spPr/>
      <dgm:t>
        <a:bodyPr/>
        <a:lstStyle/>
        <a:p>
          <a:pPr algn="just"/>
          <a:endParaRPr lang="tr-TR" sz="1600" dirty="0">
            <a:latin typeface="Calibri" panose="020F0502020204030204" pitchFamily="34" charset="0"/>
            <a:cs typeface="Calibri" panose="020F0502020204030204" pitchFamily="34" charset="0"/>
          </a:endParaRPr>
        </a:p>
      </dgm:t>
    </dgm:pt>
    <dgm:pt modelId="{6A57C069-EF5C-434E-A6B4-72E4B9853F4C}" type="parTrans" cxnId="{A1D72E18-C711-494D-A9F5-5B1611A23146}">
      <dgm:prSet/>
      <dgm:spPr/>
      <dgm:t>
        <a:bodyPr/>
        <a:lstStyle/>
        <a:p>
          <a:endParaRPr lang="tr-TR"/>
        </a:p>
      </dgm:t>
    </dgm:pt>
    <dgm:pt modelId="{50A276FD-B537-4081-86B8-153BC18E2F0B}" type="sibTrans" cxnId="{A1D72E18-C711-494D-A9F5-5B1611A23146}">
      <dgm:prSet/>
      <dgm:spPr/>
      <dgm:t>
        <a:bodyPr/>
        <a:lstStyle/>
        <a:p>
          <a:endParaRPr lang="tr-TR"/>
        </a:p>
      </dgm:t>
    </dgm:pt>
    <dgm:pt modelId="{6F0DAD2E-C0E6-45B4-9A2F-C4A4E722D933}" type="pres">
      <dgm:prSet presAssocID="{95BFC80B-3D77-430E-9B4F-1648571C718A}" presName="Name0" presStyleCnt="0">
        <dgm:presLayoutVars>
          <dgm:dir/>
          <dgm:animLvl val="lvl"/>
          <dgm:resizeHandles/>
        </dgm:presLayoutVars>
      </dgm:prSet>
      <dgm:spPr/>
      <dgm:t>
        <a:bodyPr/>
        <a:lstStyle/>
        <a:p>
          <a:endParaRPr lang="tr-TR"/>
        </a:p>
      </dgm:t>
    </dgm:pt>
    <dgm:pt modelId="{445A2FCA-E023-48B4-9FC0-7E6FFA688B4D}" type="pres">
      <dgm:prSet presAssocID="{1EF1DE66-7D27-4690-83A5-690F7DA7A495}" presName="linNode" presStyleCnt="0"/>
      <dgm:spPr/>
    </dgm:pt>
    <dgm:pt modelId="{FE85F2C8-7F3D-4066-A487-ACBC4C93A78F}" type="pres">
      <dgm:prSet presAssocID="{1EF1DE66-7D27-4690-83A5-690F7DA7A495}" presName="parentShp" presStyleLbl="node1" presStyleIdx="0" presStyleCnt="1" custScaleX="114337">
        <dgm:presLayoutVars>
          <dgm:bulletEnabled val="1"/>
        </dgm:presLayoutVars>
      </dgm:prSet>
      <dgm:spPr/>
      <dgm:t>
        <a:bodyPr/>
        <a:lstStyle/>
        <a:p>
          <a:endParaRPr lang="tr-TR"/>
        </a:p>
      </dgm:t>
    </dgm:pt>
    <dgm:pt modelId="{2B7BF7D6-7E24-4D5F-94C5-D6E0CA0AC417}" type="pres">
      <dgm:prSet presAssocID="{1EF1DE66-7D27-4690-83A5-690F7DA7A495}" presName="childShp" presStyleLbl="bgAccFollowNode1" presStyleIdx="0" presStyleCnt="1" custLinFactNeighborX="2215">
        <dgm:presLayoutVars>
          <dgm:bulletEnabled val="1"/>
        </dgm:presLayoutVars>
      </dgm:prSet>
      <dgm:spPr/>
      <dgm:t>
        <a:bodyPr/>
        <a:lstStyle/>
        <a:p>
          <a:endParaRPr lang="tr-TR"/>
        </a:p>
      </dgm:t>
    </dgm:pt>
  </dgm:ptLst>
  <dgm:cxnLst>
    <dgm:cxn modelId="{2310804F-CC0B-42D3-87AE-EF0F64D2C17E}" type="presOf" srcId="{1EF1DE66-7D27-4690-83A5-690F7DA7A495}" destId="{FE85F2C8-7F3D-4066-A487-ACBC4C93A78F}" srcOrd="0" destOrd="0" presId="urn:microsoft.com/office/officeart/2005/8/layout/vList6"/>
    <dgm:cxn modelId="{A1D72E18-C711-494D-A9F5-5B1611A23146}" srcId="{1EF1DE66-7D27-4690-83A5-690F7DA7A495}" destId="{D9DCF393-2EBA-4F17-B875-71E01FEE2CFB}" srcOrd="0" destOrd="0" parTransId="{6A57C069-EF5C-434E-A6B4-72E4B9853F4C}" sibTransId="{50A276FD-B537-4081-86B8-153BC18E2F0B}"/>
    <dgm:cxn modelId="{912D9646-370E-45BE-9C3C-2AE079284C6F}" type="presOf" srcId="{ECA44F80-57EF-4AAC-81F4-4F6BC320588A}" destId="{2B7BF7D6-7E24-4D5F-94C5-D6E0CA0AC417}" srcOrd="0" destOrd="1" presId="urn:microsoft.com/office/officeart/2005/8/layout/vList6"/>
    <dgm:cxn modelId="{19A6814B-B15B-48CA-A4A0-72D28BD24F34}" type="presOf" srcId="{D9DCF393-2EBA-4F17-B875-71E01FEE2CFB}" destId="{2B7BF7D6-7E24-4D5F-94C5-D6E0CA0AC417}" srcOrd="0" destOrd="0" presId="urn:microsoft.com/office/officeart/2005/8/layout/vList6"/>
    <dgm:cxn modelId="{6A975F8C-F05B-4CA7-9D0C-CF324AAD2E07}" srcId="{95BFC80B-3D77-430E-9B4F-1648571C718A}" destId="{1EF1DE66-7D27-4690-83A5-690F7DA7A495}" srcOrd="0" destOrd="0" parTransId="{BE0CBCE3-7D87-4135-BD56-5899F84FE4D5}" sibTransId="{26600848-0612-449B-BB6B-172B7F6FF7DA}"/>
    <dgm:cxn modelId="{27D4A040-499F-493A-BD0A-41E16DAE772D}" type="presOf" srcId="{95BFC80B-3D77-430E-9B4F-1648571C718A}" destId="{6F0DAD2E-C0E6-45B4-9A2F-C4A4E722D933}" srcOrd="0" destOrd="0" presId="urn:microsoft.com/office/officeart/2005/8/layout/vList6"/>
    <dgm:cxn modelId="{F19D5DE3-0E9C-44DA-B285-C137A9AA85CC}" srcId="{1EF1DE66-7D27-4690-83A5-690F7DA7A495}" destId="{ECA44F80-57EF-4AAC-81F4-4F6BC320588A}" srcOrd="1" destOrd="0" parTransId="{7FF5E13F-EB4E-4DB0-A2E5-E902C5AF05CF}" sibTransId="{44F97915-B260-478F-AF6F-5E03EF18DF37}"/>
    <dgm:cxn modelId="{9A81C8ED-8999-4883-98D0-DA9E8960CEF4}" type="presParOf" srcId="{6F0DAD2E-C0E6-45B4-9A2F-C4A4E722D933}" destId="{445A2FCA-E023-48B4-9FC0-7E6FFA688B4D}" srcOrd="0" destOrd="0" presId="urn:microsoft.com/office/officeart/2005/8/layout/vList6"/>
    <dgm:cxn modelId="{3787B6C0-893D-4AF1-A2F5-AC9DCF601D70}" type="presParOf" srcId="{445A2FCA-E023-48B4-9FC0-7E6FFA688B4D}" destId="{FE85F2C8-7F3D-4066-A487-ACBC4C93A78F}" srcOrd="0" destOrd="0" presId="urn:microsoft.com/office/officeart/2005/8/layout/vList6"/>
    <dgm:cxn modelId="{580A8E85-7ECC-4A36-BE1E-7D71AFA7E938}" type="presParOf" srcId="{445A2FCA-E023-48B4-9FC0-7E6FFA688B4D}" destId="{2B7BF7D6-7E24-4D5F-94C5-D6E0CA0AC41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1EF1DE66-7D27-4690-83A5-690F7DA7A495}">
      <dgm:prSet phldrT="[Metin]" custT="1"/>
      <dgm:spPr>
        <a:solidFill>
          <a:srgbClr val="0070C0"/>
        </a:solidFill>
      </dgm:spPr>
      <dgm:t>
        <a:bodyPr/>
        <a:lstStyle/>
        <a:p>
          <a:r>
            <a:rPr lang="tr-TR" sz="1600" b="1" i="1" u="none" dirty="0">
              <a:latin typeface="Calibri" panose="020F0502020204030204" pitchFamily="34" charset="0"/>
              <a:cs typeface="Calibri" panose="020F0502020204030204" pitchFamily="34" charset="0"/>
            </a:rPr>
            <a:t>01/04/2018 öncesi dönemlere ilişkin geriye dönük teşviklerden yararlanma talepleri</a:t>
          </a:r>
          <a:endParaRPr lang="tr-TR" sz="1600" u="none" dirty="0">
            <a:latin typeface="Calibri" panose="020F0502020204030204" pitchFamily="34" charset="0"/>
            <a:cs typeface="Calibri" panose="020F0502020204030204" pitchFamily="34" charset="0"/>
          </a:endParaRPr>
        </a:p>
      </dgm:t>
    </dgm:pt>
    <dgm:pt modelId="{BE0CBCE3-7D87-4135-BD56-5899F84FE4D5}" type="parTrans" cxnId="{6A975F8C-F05B-4CA7-9D0C-CF324AAD2E07}">
      <dgm:prSet/>
      <dgm:spPr/>
      <dgm:t>
        <a:bodyPr/>
        <a:lstStyle/>
        <a:p>
          <a:endParaRPr lang="tr-TR"/>
        </a:p>
      </dgm:t>
    </dgm:pt>
    <dgm:pt modelId="{26600848-0612-449B-BB6B-172B7F6FF7DA}" type="sibTrans" cxnId="{6A975F8C-F05B-4CA7-9D0C-CF324AAD2E07}">
      <dgm:prSet/>
      <dgm:spPr/>
      <dgm:t>
        <a:bodyPr/>
        <a:lstStyle/>
        <a:p>
          <a:endParaRPr lang="tr-TR"/>
        </a:p>
      </dgm:t>
    </dgm:pt>
    <dgm:pt modelId="{ECA44F80-57EF-4AAC-81F4-4F6BC320588A}">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400" dirty="0"/>
            <a:t>01/04/2018 tarihten önceki dönemlere ilişkin olmak üzere tüm şartları sağladığı halde teşviki destek ve indirimlerden yararlanmamış işverenler ile 01/04/2018 tarihten önce yararlanılan teşviki destek ve indirimlerin değiştirilmesine yönelik talepte bulunan işverenler tarafından en son bu Mayıs ayı başından itibaren bir ay içinde Kuruma başvurulması halinde, yararlanılmamış olan teşviki destek ve indirimlerden yararlanılabilir veya yararlanılmış olan teşviki destek ve indirimleri başka bir teşviki destek ve indirimi ile değiştirilebilir.</a:t>
          </a:r>
          <a:endParaRPr lang="tr-TR" sz="1400" dirty="0">
            <a:latin typeface="Calibri" panose="020F0502020204030204" pitchFamily="34" charset="0"/>
            <a:cs typeface="Calibri" panose="020F0502020204030204" pitchFamily="34" charset="0"/>
          </a:endParaRPr>
        </a:p>
      </dgm:t>
    </dgm:pt>
    <dgm:pt modelId="{7FF5E13F-EB4E-4DB0-A2E5-E902C5AF05CF}" type="parTrans" cxnId="{F19D5DE3-0E9C-44DA-B285-C137A9AA85CC}">
      <dgm:prSet/>
      <dgm:spPr/>
      <dgm:t>
        <a:bodyPr/>
        <a:lstStyle/>
        <a:p>
          <a:endParaRPr lang="tr-TR"/>
        </a:p>
      </dgm:t>
    </dgm:pt>
    <dgm:pt modelId="{44F97915-B260-478F-AF6F-5E03EF18DF37}" type="sibTrans" cxnId="{F19D5DE3-0E9C-44DA-B285-C137A9AA85CC}">
      <dgm:prSet/>
      <dgm:spPr/>
      <dgm:t>
        <a:bodyPr/>
        <a:lstStyle/>
        <a:p>
          <a:endParaRPr lang="tr-TR"/>
        </a:p>
      </dgm:t>
    </dgm:pt>
    <dgm:pt modelId="{D9DCF393-2EBA-4F17-B875-71E01FEE2CFB}">
      <dgm:prSet custT="1">
        <dgm:style>
          <a:lnRef idx="2">
            <a:schemeClr val="dk1"/>
          </a:lnRef>
          <a:fillRef idx="1">
            <a:schemeClr val="lt1"/>
          </a:fillRef>
          <a:effectRef idx="0">
            <a:schemeClr val="dk1"/>
          </a:effectRef>
          <a:fontRef idx="minor">
            <a:schemeClr val="dk1"/>
          </a:fontRef>
        </dgm:style>
      </dgm:prSet>
      <dgm:spPr/>
      <dgm:t>
        <a:bodyPr/>
        <a:lstStyle/>
        <a:p>
          <a:pPr algn="just"/>
          <a:endParaRPr lang="tr-TR" sz="1600" dirty="0">
            <a:latin typeface="Calibri" panose="020F0502020204030204" pitchFamily="34" charset="0"/>
            <a:cs typeface="Calibri" panose="020F0502020204030204" pitchFamily="34" charset="0"/>
          </a:endParaRPr>
        </a:p>
      </dgm:t>
    </dgm:pt>
    <dgm:pt modelId="{6A57C069-EF5C-434E-A6B4-72E4B9853F4C}" type="parTrans" cxnId="{A1D72E18-C711-494D-A9F5-5B1611A23146}">
      <dgm:prSet/>
      <dgm:spPr/>
      <dgm:t>
        <a:bodyPr/>
        <a:lstStyle/>
        <a:p>
          <a:endParaRPr lang="tr-TR"/>
        </a:p>
      </dgm:t>
    </dgm:pt>
    <dgm:pt modelId="{50A276FD-B537-4081-86B8-153BC18E2F0B}" type="sibTrans" cxnId="{A1D72E18-C711-494D-A9F5-5B1611A23146}">
      <dgm:prSet/>
      <dgm:spPr/>
      <dgm:t>
        <a:bodyPr/>
        <a:lstStyle/>
        <a:p>
          <a:endParaRPr lang="tr-TR"/>
        </a:p>
      </dgm:t>
    </dgm:pt>
    <dgm:pt modelId="{6F0DAD2E-C0E6-45B4-9A2F-C4A4E722D933}" type="pres">
      <dgm:prSet presAssocID="{95BFC80B-3D77-430E-9B4F-1648571C718A}" presName="Name0" presStyleCnt="0">
        <dgm:presLayoutVars>
          <dgm:dir/>
          <dgm:animLvl val="lvl"/>
          <dgm:resizeHandles/>
        </dgm:presLayoutVars>
      </dgm:prSet>
      <dgm:spPr/>
      <dgm:t>
        <a:bodyPr/>
        <a:lstStyle/>
        <a:p>
          <a:endParaRPr lang="tr-TR"/>
        </a:p>
      </dgm:t>
    </dgm:pt>
    <dgm:pt modelId="{445A2FCA-E023-48B4-9FC0-7E6FFA688B4D}" type="pres">
      <dgm:prSet presAssocID="{1EF1DE66-7D27-4690-83A5-690F7DA7A495}" presName="linNode" presStyleCnt="0"/>
      <dgm:spPr/>
    </dgm:pt>
    <dgm:pt modelId="{FE85F2C8-7F3D-4066-A487-ACBC4C93A78F}" type="pres">
      <dgm:prSet presAssocID="{1EF1DE66-7D27-4690-83A5-690F7DA7A495}" presName="parentShp" presStyleLbl="node1" presStyleIdx="0" presStyleCnt="1" custScaleX="114337">
        <dgm:presLayoutVars>
          <dgm:bulletEnabled val="1"/>
        </dgm:presLayoutVars>
      </dgm:prSet>
      <dgm:spPr/>
      <dgm:t>
        <a:bodyPr/>
        <a:lstStyle/>
        <a:p>
          <a:endParaRPr lang="tr-TR"/>
        </a:p>
      </dgm:t>
    </dgm:pt>
    <dgm:pt modelId="{2B7BF7D6-7E24-4D5F-94C5-D6E0CA0AC417}" type="pres">
      <dgm:prSet presAssocID="{1EF1DE66-7D27-4690-83A5-690F7DA7A495}" presName="childShp" presStyleLbl="bgAccFollowNode1" presStyleIdx="0" presStyleCnt="1" custLinFactNeighborX="2215">
        <dgm:presLayoutVars>
          <dgm:bulletEnabled val="1"/>
        </dgm:presLayoutVars>
      </dgm:prSet>
      <dgm:spPr/>
      <dgm:t>
        <a:bodyPr/>
        <a:lstStyle/>
        <a:p>
          <a:endParaRPr lang="tr-TR"/>
        </a:p>
      </dgm:t>
    </dgm:pt>
  </dgm:ptLst>
  <dgm:cxnLst>
    <dgm:cxn modelId="{2310804F-CC0B-42D3-87AE-EF0F64D2C17E}" type="presOf" srcId="{1EF1DE66-7D27-4690-83A5-690F7DA7A495}" destId="{FE85F2C8-7F3D-4066-A487-ACBC4C93A78F}" srcOrd="0" destOrd="0" presId="urn:microsoft.com/office/officeart/2005/8/layout/vList6"/>
    <dgm:cxn modelId="{A1D72E18-C711-494D-A9F5-5B1611A23146}" srcId="{1EF1DE66-7D27-4690-83A5-690F7DA7A495}" destId="{D9DCF393-2EBA-4F17-B875-71E01FEE2CFB}" srcOrd="0" destOrd="0" parTransId="{6A57C069-EF5C-434E-A6B4-72E4B9853F4C}" sibTransId="{50A276FD-B537-4081-86B8-153BC18E2F0B}"/>
    <dgm:cxn modelId="{912D9646-370E-45BE-9C3C-2AE079284C6F}" type="presOf" srcId="{ECA44F80-57EF-4AAC-81F4-4F6BC320588A}" destId="{2B7BF7D6-7E24-4D5F-94C5-D6E0CA0AC417}" srcOrd="0" destOrd="1" presId="urn:microsoft.com/office/officeart/2005/8/layout/vList6"/>
    <dgm:cxn modelId="{19A6814B-B15B-48CA-A4A0-72D28BD24F34}" type="presOf" srcId="{D9DCF393-2EBA-4F17-B875-71E01FEE2CFB}" destId="{2B7BF7D6-7E24-4D5F-94C5-D6E0CA0AC417}" srcOrd="0" destOrd="0" presId="urn:microsoft.com/office/officeart/2005/8/layout/vList6"/>
    <dgm:cxn modelId="{6A975F8C-F05B-4CA7-9D0C-CF324AAD2E07}" srcId="{95BFC80B-3D77-430E-9B4F-1648571C718A}" destId="{1EF1DE66-7D27-4690-83A5-690F7DA7A495}" srcOrd="0" destOrd="0" parTransId="{BE0CBCE3-7D87-4135-BD56-5899F84FE4D5}" sibTransId="{26600848-0612-449B-BB6B-172B7F6FF7DA}"/>
    <dgm:cxn modelId="{27D4A040-499F-493A-BD0A-41E16DAE772D}" type="presOf" srcId="{95BFC80B-3D77-430E-9B4F-1648571C718A}" destId="{6F0DAD2E-C0E6-45B4-9A2F-C4A4E722D933}" srcOrd="0" destOrd="0" presId="urn:microsoft.com/office/officeart/2005/8/layout/vList6"/>
    <dgm:cxn modelId="{F19D5DE3-0E9C-44DA-B285-C137A9AA85CC}" srcId="{1EF1DE66-7D27-4690-83A5-690F7DA7A495}" destId="{ECA44F80-57EF-4AAC-81F4-4F6BC320588A}" srcOrd="1" destOrd="0" parTransId="{7FF5E13F-EB4E-4DB0-A2E5-E902C5AF05CF}" sibTransId="{44F97915-B260-478F-AF6F-5E03EF18DF37}"/>
    <dgm:cxn modelId="{9A81C8ED-8999-4883-98D0-DA9E8960CEF4}" type="presParOf" srcId="{6F0DAD2E-C0E6-45B4-9A2F-C4A4E722D933}" destId="{445A2FCA-E023-48B4-9FC0-7E6FFA688B4D}" srcOrd="0" destOrd="0" presId="urn:microsoft.com/office/officeart/2005/8/layout/vList6"/>
    <dgm:cxn modelId="{3787B6C0-893D-4AF1-A2F5-AC9DCF601D70}" type="presParOf" srcId="{445A2FCA-E023-48B4-9FC0-7E6FFA688B4D}" destId="{FE85F2C8-7F3D-4066-A487-ACBC4C93A78F}" srcOrd="0" destOrd="0" presId="urn:microsoft.com/office/officeart/2005/8/layout/vList6"/>
    <dgm:cxn modelId="{580A8E85-7ECC-4A36-BE1E-7D71AFA7E938}" type="presParOf" srcId="{445A2FCA-E023-48B4-9FC0-7E6FFA688B4D}" destId="{2B7BF7D6-7E24-4D5F-94C5-D6E0CA0AC41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1EF1DE66-7D27-4690-83A5-690F7DA7A495}">
      <dgm:prSet phldrT="[Metin]" custT="1"/>
      <dgm:spPr>
        <a:solidFill>
          <a:srgbClr val="0070C0"/>
        </a:solidFill>
      </dgm:spPr>
      <dgm:t>
        <a:bodyPr/>
        <a:lstStyle/>
        <a:p>
          <a:r>
            <a:rPr lang="tr-TR" sz="1600" b="1" i="1" u="none" dirty="0">
              <a:latin typeface="Calibri" panose="020F0502020204030204" pitchFamily="34" charset="0"/>
              <a:cs typeface="Calibri" panose="020F0502020204030204" pitchFamily="34" charset="0"/>
            </a:rPr>
            <a:t>01/04/2018 öncesi dönemlere ilişkin iade talepleri</a:t>
          </a:r>
          <a:endParaRPr lang="tr-TR" sz="1600" b="1" u="none" dirty="0">
            <a:latin typeface="Calibri" panose="020F0502020204030204" pitchFamily="34" charset="0"/>
            <a:cs typeface="Calibri" panose="020F0502020204030204" pitchFamily="34" charset="0"/>
          </a:endParaRPr>
        </a:p>
      </dgm:t>
    </dgm:pt>
    <dgm:pt modelId="{BE0CBCE3-7D87-4135-BD56-5899F84FE4D5}" type="parTrans" cxnId="{6A975F8C-F05B-4CA7-9D0C-CF324AAD2E07}">
      <dgm:prSet/>
      <dgm:spPr/>
      <dgm:t>
        <a:bodyPr/>
        <a:lstStyle/>
        <a:p>
          <a:endParaRPr lang="tr-TR"/>
        </a:p>
      </dgm:t>
    </dgm:pt>
    <dgm:pt modelId="{26600848-0612-449B-BB6B-172B7F6FF7DA}" type="sibTrans" cxnId="{6A975F8C-F05B-4CA7-9D0C-CF324AAD2E07}">
      <dgm:prSet/>
      <dgm:spPr/>
      <dgm:t>
        <a:bodyPr/>
        <a:lstStyle/>
        <a:p>
          <a:endParaRPr lang="tr-TR"/>
        </a:p>
      </dgm:t>
    </dgm:pt>
    <dgm:pt modelId="{ECA44F80-57EF-4AAC-81F4-4F6BC320588A}">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400" b="0" dirty="0"/>
            <a:t>01/04/2018 tarihten önceki dönemlere ilişkin olmak üzere iade edilecek tutar, 01/04/2018 tarihinden önce talepte bulunanlar için 01/04/2018 tarihini takip eden aybaşından, 01/04/2018 tarihinden sonra talepte bulunanlar için ise, talep tarihini takip eden aybaşından itibaren hesaplanacak kanuni faiz ile birlikte  </a:t>
          </a:r>
          <a:r>
            <a:rPr lang="tr-TR" sz="1400" b="1" dirty="0">
              <a:solidFill>
                <a:srgbClr val="FF0000"/>
              </a:solidFill>
            </a:rPr>
            <a:t>01/04/2018 tarihini takip eden takvim yılı başından başlayarak üç yıl içinde </a:t>
          </a:r>
          <a:r>
            <a:rPr lang="tr-TR" sz="1400" b="0" dirty="0"/>
            <a:t>ödenir. </a:t>
          </a:r>
          <a:endParaRPr lang="tr-TR" sz="1400" b="0" dirty="0">
            <a:latin typeface="Calibri" panose="020F0502020204030204" pitchFamily="34" charset="0"/>
            <a:cs typeface="Calibri" panose="020F0502020204030204" pitchFamily="34" charset="0"/>
          </a:endParaRPr>
        </a:p>
      </dgm:t>
    </dgm:pt>
    <dgm:pt modelId="{7FF5E13F-EB4E-4DB0-A2E5-E902C5AF05CF}" type="parTrans" cxnId="{F19D5DE3-0E9C-44DA-B285-C137A9AA85CC}">
      <dgm:prSet/>
      <dgm:spPr/>
      <dgm:t>
        <a:bodyPr/>
        <a:lstStyle/>
        <a:p>
          <a:endParaRPr lang="tr-TR"/>
        </a:p>
      </dgm:t>
    </dgm:pt>
    <dgm:pt modelId="{44F97915-B260-478F-AF6F-5E03EF18DF37}" type="sibTrans" cxnId="{F19D5DE3-0E9C-44DA-B285-C137A9AA85CC}">
      <dgm:prSet/>
      <dgm:spPr/>
      <dgm:t>
        <a:bodyPr/>
        <a:lstStyle/>
        <a:p>
          <a:endParaRPr lang="tr-TR"/>
        </a:p>
      </dgm:t>
    </dgm:pt>
    <dgm:pt modelId="{D9DCF393-2EBA-4F17-B875-71E01FEE2CFB}">
      <dgm:prSet custT="1">
        <dgm:style>
          <a:lnRef idx="2">
            <a:schemeClr val="dk1"/>
          </a:lnRef>
          <a:fillRef idx="1">
            <a:schemeClr val="lt1"/>
          </a:fillRef>
          <a:effectRef idx="0">
            <a:schemeClr val="dk1"/>
          </a:effectRef>
          <a:fontRef idx="minor">
            <a:schemeClr val="dk1"/>
          </a:fontRef>
        </dgm:style>
      </dgm:prSet>
      <dgm:spPr/>
      <dgm:t>
        <a:bodyPr/>
        <a:lstStyle/>
        <a:p>
          <a:pPr algn="just"/>
          <a:endParaRPr lang="tr-TR" sz="1600" dirty="0">
            <a:latin typeface="Calibri" panose="020F0502020204030204" pitchFamily="34" charset="0"/>
            <a:cs typeface="Calibri" panose="020F0502020204030204" pitchFamily="34" charset="0"/>
          </a:endParaRPr>
        </a:p>
      </dgm:t>
    </dgm:pt>
    <dgm:pt modelId="{6A57C069-EF5C-434E-A6B4-72E4B9853F4C}" type="parTrans" cxnId="{A1D72E18-C711-494D-A9F5-5B1611A23146}">
      <dgm:prSet/>
      <dgm:spPr/>
      <dgm:t>
        <a:bodyPr/>
        <a:lstStyle/>
        <a:p>
          <a:endParaRPr lang="tr-TR"/>
        </a:p>
      </dgm:t>
    </dgm:pt>
    <dgm:pt modelId="{50A276FD-B537-4081-86B8-153BC18E2F0B}" type="sibTrans" cxnId="{A1D72E18-C711-494D-A9F5-5B1611A23146}">
      <dgm:prSet/>
      <dgm:spPr/>
      <dgm:t>
        <a:bodyPr/>
        <a:lstStyle/>
        <a:p>
          <a:endParaRPr lang="tr-TR"/>
        </a:p>
      </dgm:t>
    </dgm:pt>
    <dgm:pt modelId="{6F0DAD2E-C0E6-45B4-9A2F-C4A4E722D933}" type="pres">
      <dgm:prSet presAssocID="{95BFC80B-3D77-430E-9B4F-1648571C718A}" presName="Name0" presStyleCnt="0">
        <dgm:presLayoutVars>
          <dgm:dir/>
          <dgm:animLvl val="lvl"/>
          <dgm:resizeHandles/>
        </dgm:presLayoutVars>
      </dgm:prSet>
      <dgm:spPr/>
      <dgm:t>
        <a:bodyPr/>
        <a:lstStyle/>
        <a:p>
          <a:endParaRPr lang="tr-TR"/>
        </a:p>
      </dgm:t>
    </dgm:pt>
    <dgm:pt modelId="{445A2FCA-E023-48B4-9FC0-7E6FFA688B4D}" type="pres">
      <dgm:prSet presAssocID="{1EF1DE66-7D27-4690-83A5-690F7DA7A495}" presName="linNode" presStyleCnt="0"/>
      <dgm:spPr/>
    </dgm:pt>
    <dgm:pt modelId="{FE85F2C8-7F3D-4066-A487-ACBC4C93A78F}" type="pres">
      <dgm:prSet presAssocID="{1EF1DE66-7D27-4690-83A5-690F7DA7A495}" presName="parentShp" presStyleLbl="node1" presStyleIdx="0" presStyleCnt="1" custScaleX="114337">
        <dgm:presLayoutVars>
          <dgm:bulletEnabled val="1"/>
        </dgm:presLayoutVars>
      </dgm:prSet>
      <dgm:spPr/>
      <dgm:t>
        <a:bodyPr/>
        <a:lstStyle/>
        <a:p>
          <a:endParaRPr lang="tr-TR"/>
        </a:p>
      </dgm:t>
    </dgm:pt>
    <dgm:pt modelId="{2B7BF7D6-7E24-4D5F-94C5-D6E0CA0AC417}" type="pres">
      <dgm:prSet presAssocID="{1EF1DE66-7D27-4690-83A5-690F7DA7A495}" presName="childShp" presStyleLbl="bgAccFollowNode1" presStyleIdx="0" presStyleCnt="1" custScaleX="117212" custLinFactNeighborX="748" custLinFactNeighborY="-626">
        <dgm:presLayoutVars>
          <dgm:bulletEnabled val="1"/>
        </dgm:presLayoutVars>
      </dgm:prSet>
      <dgm:spPr/>
      <dgm:t>
        <a:bodyPr/>
        <a:lstStyle/>
        <a:p>
          <a:endParaRPr lang="tr-TR"/>
        </a:p>
      </dgm:t>
    </dgm:pt>
  </dgm:ptLst>
  <dgm:cxnLst>
    <dgm:cxn modelId="{2310804F-CC0B-42D3-87AE-EF0F64D2C17E}" type="presOf" srcId="{1EF1DE66-7D27-4690-83A5-690F7DA7A495}" destId="{FE85F2C8-7F3D-4066-A487-ACBC4C93A78F}" srcOrd="0" destOrd="0" presId="urn:microsoft.com/office/officeart/2005/8/layout/vList6"/>
    <dgm:cxn modelId="{A1D72E18-C711-494D-A9F5-5B1611A23146}" srcId="{1EF1DE66-7D27-4690-83A5-690F7DA7A495}" destId="{D9DCF393-2EBA-4F17-B875-71E01FEE2CFB}" srcOrd="0" destOrd="0" parTransId="{6A57C069-EF5C-434E-A6B4-72E4B9853F4C}" sibTransId="{50A276FD-B537-4081-86B8-153BC18E2F0B}"/>
    <dgm:cxn modelId="{912D9646-370E-45BE-9C3C-2AE079284C6F}" type="presOf" srcId="{ECA44F80-57EF-4AAC-81F4-4F6BC320588A}" destId="{2B7BF7D6-7E24-4D5F-94C5-D6E0CA0AC417}" srcOrd="0" destOrd="1" presId="urn:microsoft.com/office/officeart/2005/8/layout/vList6"/>
    <dgm:cxn modelId="{19A6814B-B15B-48CA-A4A0-72D28BD24F34}" type="presOf" srcId="{D9DCF393-2EBA-4F17-B875-71E01FEE2CFB}" destId="{2B7BF7D6-7E24-4D5F-94C5-D6E0CA0AC417}" srcOrd="0" destOrd="0" presId="urn:microsoft.com/office/officeart/2005/8/layout/vList6"/>
    <dgm:cxn modelId="{6A975F8C-F05B-4CA7-9D0C-CF324AAD2E07}" srcId="{95BFC80B-3D77-430E-9B4F-1648571C718A}" destId="{1EF1DE66-7D27-4690-83A5-690F7DA7A495}" srcOrd="0" destOrd="0" parTransId="{BE0CBCE3-7D87-4135-BD56-5899F84FE4D5}" sibTransId="{26600848-0612-449B-BB6B-172B7F6FF7DA}"/>
    <dgm:cxn modelId="{27D4A040-499F-493A-BD0A-41E16DAE772D}" type="presOf" srcId="{95BFC80B-3D77-430E-9B4F-1648571C718A}" destId="{6F0DAD2E-C0E6-45B4-9A2F-C4A4E722D933}" srcOrd="0" destOrd="0" presId="urn:microsoft.com/office/officeart/2005/8/layout/vList6"/>
    <dgm:cxn modelId="{F19D5DE3-0E9C-44DA-B285-C137A9AA85CC}" srcId="{1EF1DE66-7D27-4690-83A5-690F7DA7A495}" destId="{ECA44F80-57EF-4AAC-81F4-4F6BC320588A}" srcOrd="1" destOrd="0" parTransId="{7FF5E13F-EB4E-4DB0-A2E5-E902C5AF05CF}" sibTransId="{44F97915-B260-478F-AF6F-5E03EF18DF37}"/>
    <dgm:cxn modelId="{9A81C8ED-8999-4883-98D0-DA9E8960CEF4}" type="presParOf" srcId="{6F0DAD2E-C0E6-45B4-9A2F-C4A4E722D933}" destId="{445A2FCA-E023-48B4-9FC0-7E6FFA688B4D}" srcOrd="0" destOrd="0" presId="urn:microsoft.com/office/officeart/2005/8/layout/vList6"/>
    <dgm:cxn modelId="{3787B6C0-893D-4AF1-A2F5-AC9DCF601D70}" type="presParOf" srcId="{445A2FCA-E023-48B4-9FC0-7E6FFA688B4D}" destId="{FE85F2C8-7F3D-4066-A487-ACBC4C93A78F}" srcOrd="0" destOrd="0" presId="urn:microsoft.com/office/officeart/2005/8/layout/vList6"/>
    <dgm:cxn modelId="{580A8E85-7ECC-4A36-BE1E-7D71AFA7E938}" type="presParOf" srcId="{445A2FCA-E023-48B4-9FC0-7E6FFA688B4D}" destId="{2B7BF7D6-7E24-4D5F-94C5-D6E0CA0AC41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B76E7E-E764-4240-A1E5-FEC15EE42F6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D7C8BE56-10E0-4B77-8E27-9150E4AB419B}">
      <dgm:prSet phldrT="[Metin]" custT="1"/>
      <dgm:spPr>
        <a:solidFill>
          <a:srgbClr val="0070C0"/>
        </a:solidFill>
      </dgm:spPr>
      <dgm:t>
        <a:bodyPr/>
        <a:lstStyle/>
        <a:p>
          <a:r>
            <a:rPr lang="tr-TR" sz="2400" b="1" dirty="0">
              <a:latin typeface="Calibri" panose="020F0502020204030204" pitchFamily="34" charset="0"/>
              <a:cs typeface="Calibri" panose="020F0502020204030204" pitchFamily="34" charset="0"/>
            </a:rPr>
            <a:t>5510 sayılı Kanun</a:t>
          </a:r>
        </a:p>
      </dgm:t>
    </dgm:pt>
    <dgm:pt modelId="{19F67526-B8B0-43A1-9B58-6B7A400AC196}" type="parTrans" cxnId="{8485F4FB-8E02-4097-8196-C08D5C00A3A4}">
      <dgm:prSet/>
      <dgm:spPr/>
      <dgm:t>
        <a:bodyPr/>
        <a:lstStyle/>
        <a:p>
          <a:endParaRPr lang="tr-TR"/>
        </a:p>
      </dgm:t>
    </dgm:pt>
    <dgm:pt modelId="{8F4D137C-B7D9-4D70-811E-3F807905930C}" type="sibTrans" cxnId="{8485F4FB-8E02-4097-8196-C08D5C00A3A4}">
      <dgm:prSet/>
      <dgm:spPr/>
      <dgm:t>
        <a:bodyPr/>
        <a:lstStyle/>
        <a:p>
          <a:endParaRPr lang="tr-TR"/>
        </a:p>
      </dgm:t>
    </dgm:pt>
    <dgm:pt modelId="{6FF99743-78F8-4319-8B07-C18860C82474}">
      <dgm:prSet phldrT="[Metin]" custT="1">
        <dgm:style>
          <a:lnRef idx="2">
            <a:schemeClr val="dk1"/>
          </a:lnRef>
          <a:fillRef idx="1">
            <a:schemeClr val="lt1"/>
          </a:fillRef>
          <a:effectRef idx="0">
            <a:schemeClr val="dk1"/>
          </a:effectRef>
          <a:fontRef idx="minor">
            <a:schemeClr val="dk1"/>
          </a:fontRef>
        </dgm:style>
      </dgm:prSet>
      <dgm:spPr/>
      <dgm:t>
        <a:bodyPr/>
        <a:lstStyle/>
        <a:p>
          <a:r>
            <a:rPr lang="tr-TR" altLang="tr-TR" sz="1800" b="1" dirty="0">
              <a:solidFill>
                <a:schemeClr val="tx1"/>
              </a:solidFill>
              <a:latin typeface="Calibri" panose="020F0502020204030204" pitchFamily="34" charset="0"/>
              <a:cs typeface="Calibri" panose="020F0502020204030204" pitchFamily="34" charset="0"/>
            </a:rPr>
            <a:t>Malullük, Yaşlılık Ve Ölüm Sigortası İşveren Hissesinden 5 Puanlık İndirim</a:t>
          </a:r>
          <a:endParaRPr lang="tr-TR" sz="1800" dirty="0">
            <a:solidFill>
              <a:schemeClr val="tx1"/>
            </a:solidFill>
            <a:latin typeface="Calibri" panose="020F0502020204030204" pitchFamily="34" charset="0"/>
            <a:cs typeface="Calibri" panose="020F0502020204030204" pitchFamily="34" charset="0"/>
          </a:endParaRPr>
        </a:p>
      </dgm:t>
    </dgm:pt>
    <dgm:pt modelId="{01A7E002-A793-49F3-ACA8-2C5621946D78}" type="parTrans" cxnId="{15305876-2E6C-4E60-BFE8-F536A4976167}">
      <dgm:prSet/>
      <dgm:spPr/>
      <dgm:t>
        <a:bodyPr/>
        <a:lstStyle/>
        <a:p>
          <a:endParaRPr lang="tr-TR"/>
        </a:p>
      </dgm:t>
    </dgm:pt>
    <dgm:pt modelId="{6FCD4D7A-4BAC-44F6-8E53-9FB2EF5FA30C}" type="sibTrans" cxnId="{15305876-2E6C-4E60-BFE8-F536A4976167}">
      <dgm:prSet/>
      <dgm:spPr/>
      <dgm:t>
        <a:bodyPr/>
        <a:lstStyle/>
        <a:p>
          <a:endParaRPr lang="tr-TR"/>
        </a:p>
      </dgm:t>
    </dgm:pt>
    <dgm:pt modelId="{612016BE-B3BD-4C3A-A6F5-7269F9D85798}">
      <dgm:prSet phldrT="[Metin]" custT="1">
        <dgm:style>
          <a:lnRef idx="2">
            <a:schemeClr val="dk1"/>
          </a:lnRef>
          <a:fillRef idx="1">
            <a:schemeClr val="lt1"/>
          </a:fillRef>
          <a:effectRef idx="0">
            <a:schemeClr val="dk1"/>
          </a:effectRef>
          <a:fontRef idx="minor">
            <a:schemeClr val="dk1"/>
          </a:fontRef>
        </dgm:style>
      </dgm:prSet>
      <dgm:spPr/>
      <dgm:t>
        <a:bodyPr/>
        <a:lstStyle/>
        <a:p>
          <a:r>
            <a:rPr lang="tr-TR" altLang="tr-TR" sz="1800" b="1" dirty="0">
              <a:solidFill>
                <a:schemeClr val="tx1"/>
              </a:solidFill>
              <a:latin typeface="Calibri" panose="020F0502020204030204" pitchFamily="34" charset="0"/>
              <a:cs typeface="Calibri" panose="020F0502020204030204" pitchFamily="34" charset="0"/>
            </a:rPr>
            <a:t>Yurtdışına Götürülen/Gönderilen Sigortalılar İçin Uygulanan 5 Puan İndirim</a:t>
          </a:r>
          <a:endParaRPr lang="tr-TR" sz="1800" dirty="0">
            <a:solidFill>
              <a:schemeClr val="tx1"/>
            </a:solidFill>
            <a:latin typeface="Calibri" panose="020F0502020204030204" pitchFamily="34" charset="0"/>
            <a:cs typeface="Calibri" panose="020F0502020204030204" pitchFamily="34" charset="0"/>
          </a:endParaRPr>
        </a:p>
      </dgm:t>
    </dgm:pt>
    <dgm:pt modelId="{52C9735B-6743-49C4-99B7-CE7B32CAD619}" type="parTrans" cxnId="{71B443C5-787F-498A-BC01-FE3D71C18443}">
      <dgm:prSet/>
      <dgm:spPr/>
      <dgm:t>
        <a:bodyPr/>
        <a:lstStyle/>
        <a:p>
          <a:endParaRPr lang="tr-TR"/>
        </a:p>
      </dgm:t>
    </dgm:pt>
    <dgm:pt modelId="{E26AD2F2-F24E-4E10-A9BF-6B13A61FF744}" type="sibTrans" cxnId="{71B443C5-787F-498A-BC01-FE3D71C18443}">
      <dgm:prSet/>
      <dgm:spPr/>
      <dgm:t>
        <a:bodyPr/>
        <a:lstStyle/>
        <a:p>
          <a:endParaRPr lang="tr-TR"/>
        </a:p>
      </dgm:t>
    </dgm:pt>
    <dgm:pt modelId="{88DE738F-2615-4F61-BA13-39D4B1CD2597}">
      <dgm:prSet phldrT="[Metin]" custT="1">
        <dgm:style>
          <a:lnRef idx="2">
            <a:schemeClr val="dk1"/>
          </a:lnRef>
          <a:fillRef idx="1">
            <a:schemeClr val="lt1"/>
          </a:fillRef>
          <a:effectRef idx="0">
            <a:schemeClr val="dk1"/>
          </a:effectRef>
          <a:fontRef idx="minor">
            <a:schemeClr val="dk1"/>
          </a:fontRef>
        </dgm:style>
      </dgm:prSet>
      <dgm:spPr/>
      <dgm:t>
        <a:bodyPr/>
        <a:lstStyle/>
        <a:p>
          <a:r>
            <a:rPr lang="tr-TR" altLang="tr-TR" sz="1800" b="1" dirty="0">
              <a:solidFill>
                <a:schemeClr val="tx1"/>
              </a:solidFill>
              <a:latin typeface="Calibri" panose="020F0502020204030204" pitchFamily="34" charset="0"/>
              <a:cs typeface="Calibri" panose="020F0502020204030204" pitchFamily="34" charset="0"/>
            </a:rPr>
            <a:t>İlave 6 Puanlık İndirimi</a:t>
          </a:r>
          <a:endParaRPr lang="tr-TR" sz="1800" dirty="0">
            <a:solidFill>
              <a:schemeClr val="tx1"/>
            </a:solidFill>
            <a:latin typeface="Calibri" panose="020F0502020204030204" pitchFamily="34" charset="0"/>
            <a:cs typeface="Calibri" panose="020F0502020204030204" pitchFamily="34" charset="0"/>
          </a:endParaRPr>
        </a:p>
      </dgm:t>
    </dgm:pt>
    <dgm:pt modelId="{35CE4913-F176-41A0-A517-415D8A3F2AD1}" type="parTrans" cxnId="{15195698-01D6-4D48-B7E8-A9C01816EFA7}">
      <dgm:prSet/>
      <dgm:spPr/>
      <dgm:t>
        <a:bodyPr/>
        <a:lstStyle/>
        <a:p>
          <a:endParaRPr lang="tr-TR"/>
        </a:p>
      </dgm:t>
    </dgm:pt>
    <dgm:pt modelId="{7F98FB1B-235D-4B6B-8FF3-6DDCC701B7C2}" type="sibTrans" cxnId="{15195698-01D6-4D48-B7E8-A9C01816EFA7}">
      <dgm:prSet/>
      <dgm:spPr/>
      <dgm:t>
        <a:bodyPr/>
        <a:lstStyle/>
        <a:p>
          <a:endParaRPr lang="tr-TR"/>
        </a:p>
      </dgm:t>
    </dgm:pt>
    <dgm:pt modelId="{EEDB7FF6-B423-4B4A-8143-D7ADF08B8F29}">
      <dgm:prSet phldrT="[Metin]" custT="1"/>
      <dgm:spPr>
        <a:solidFill>
          <a:srgbClr val="0070C0"/>
        </a:solidFill>
      </dgm:spPr>
      <dgm:t>
        <a:bodyPr/>
        <a:lstStyle/>
        <a:p>
          <a:r>
            <a:rPr lang="tr-TR" sz="2400" b="1" dirty="0">
              <a:latin typeface="Calibri" panose="020F0502020204030204" pitchFamily="34" charset="0"/>
              <a:cs typeface="Calibri" panose="020F0502020204030204" pitchFamily="34" charset="0"/>
            </a:rPr>
            <a:t>Diğer Kanunlar</a:t>
          </a:r>
        </a:p>
      </dgm:t>
    </dgm:pt>
    <dgm:pt modelId="{EFE79559-3DAE-44A4-AC69-787CA4F2A597}" type="parTrans" cxnId="{C711B59C-FCA0-4A30-8950-D311B584F930}">
      <dgm:prSet/>
      <dgm:spPr/>
      <dgm:t>
        <a:bodyPr/>
        <a:lstStyle/>
        <a:p>
          <a:endParaRPr lang="tr-TR"/>
        </a:p>
      </dgm:t>
    </dgm:pt>
    <dgm:pt modelId="{A82B38E0-D7A8-42FE-A060-FD057FF2997A}" type="sibTrans" cxnId="{C711B59C-FCA0-4A30-8950-D311B584F930}">
      <dgm:prSet/>
      <dgm:spPr/>
      <dgm:t>
        <a:bodyPr/>
        <a:lstStyle/>
        <a:p>
          <a:endParaRPr lang="tr-TR"/>
        </a:p>
      </dgm:t>
    </dgm:pt>
    <dgm:pt modelId="{B9B9744B-A307-47EB-A24A-6B682C8B0A11}">
      <dgm:prSet phldrT="[Metin]" custT="1">
        <dgm:style>
          <a:lnRef idx="2">
            <a:schemeClr val="dk1"/>
          </a:lnRef>
          <a:fillRef idx="1">
            <a:schemeClr val="lt1"/>
          </a:fillRef>
          <a:effectRef idx="0">
            <a:schemeClr val="dk1"/>
          </a:effectRef>
          <a:fontRef idx="minor">
            <a:schemeClr val="dk1"/>
          </a:fontRef>
        </dgm:style>
      </dgm:prSet>
      <dgm:spPr/>
      <dgm:t>
        <a:bodyPr/>
        <a:lstStyle/>
        <a:p>
          <a:r>
            <a:rPr lang="tr-TR" altLang="tr-TR" sz="1800" b="1" dirty="0">
              <a:solidFill>
                <a:schemeClr val="tx1"/>
              </a:solidFill>
              <a:latin typeface="Calibri" panose="020F0502020204030204" pitchFamily="34" charset="0"/>
              <a:cs typeface="Calibri" panose="020F0502020204030204" pitchFamily="34" charset="0"/>
            </a:rPr>
            <a:t>İşbaşı Eğitim Programını Tamamlayanların İstihdamına Yönelik Teşvik</a:t>
          </a:r>
        </a:p>
      </dgm:t>
    </dgm:pt>
    <dgm:pt modelId="{D6455993-9FED-402F-99F7-F6A93B6C9611}" type="parTrans" cxnId="{79B484C5-D5B4-4E3B-807A-41C68EDBEA50}">
      <dgm:prSet/>
      <dgm:spPr/>
      <dgm:t>
        <a:bodyPr/>
        <a:lstStyle/>
        <a:p>
          <a:endParaRPr lang="tr-TR"/>
        </a:p>
      </dgm:t>
    </dgm:pt>
    <dgm:pt modelId="{D2E05953-9817-4644-92EB-8363AE9EE747}" type="sibTrans" cxnId="{79B484C5-D5B4-4E3B-807A-41C68EDBEA50}">
      <dgm:prSet/>
      <dgm:spPr/>
      <dgm:t>
        <a:bodyPr/>
        <a:lstStyle/>
        <a:p>
          <a:endParaRPr lang="tr-TR"/>
        </a:p>
      </dgm:t>
    </dgm:pt>
    <dgm:pt modelId="{C8CF96FB-1EB0-4D4D-850D-F1223F1FDC88}">
      <dgm:prSet phldrT="[Metin]" custT="1">
        <dgm:style>
          <a:lnRef idx="2">
            <a:schemeClr val="dk1"/>
          </a:lnRef>
          <a:fillRef idx="1">
            <a:schemeClr val="lt1"/>
          </a:fillRef>
          <a:effectRef idx="0">
            <a:schemeClr val="dk1"/>
          </a:effectRef>
          <a:fontRef idx="minor">
            <a:schemeClr val="dk1"/>
          </a:fontRef>
        </dgm:style>
      </dgm:prSet>
      <dgm:spPr/>
      <dgm:t>
        <a:bodyPr/>
        <a:lstStyle/>
        <a:p>
          <a:r>
            <a:rPr lang="tr-TR" altLang="tr-TR" sz="1800" b="1" dirty="0">
              <a:solidFill>
                <a:schemeClr val="tx1"/>
              </a:solidFill>
              <a:latin typeface="Calibri" panose="020F0502020204030204" pitchFamily="34" charset="0"/>
              <a:cs typeface="Calibri" panose="020F0502020204030204" pitchFamily="34" charset="0"/>
            </a:rPr>
            <a:t> Engelli Sigortalıların İstihdamına Yönelik  Teşvik</a:t>
          </a:r>
          <a:endParaRPr lang="tr-TR" sz="1800" dirty="0">
            <a:solidFill>
              <a:schemeClr val="tx1"/>
            </a:solidFill>
            <a:latin typeface="Calibri" panose="020F0502020204030204" pitchFamily="34" charset="0"/>
            <a:cs typeface="Calibri" panose="020F0502020204030204" pitchFamily="34" charset="0"/>
          </a:endParaRPr>
        </a:p>
      </dgm:t>
    </dgm:pt>
    <dgm:pt modelId="{48EB4302-AF9E-4A09-BB60-E73C644E3E16}" type="parTrans" cxnId="{1B15AFD9-8C23-44A4-9FF8-23D82CDD8B2D}">
      <dgm:prSet/>
      <dgm:spPr/>
      <dgm:t>
        <a:bodyPr/>
        <a:lstStyle/>
        <a:p>
          <a:endParaRPr lang="tr-TR"/>
        </a:p>
      </dgm:t>
    </dgm:pt>
    <dgm:pt modelId="{CB19B637-9E26-4D08-95EA-A6CBE589E093}" type="sibTrans" cxnId="{1B15AFD9-8C23-44A4-9FF8-23D82CDD8B2D}">
      <dgm:prSet/>
      <dgm:spPr/>
      <dgm:t>
        <a:bodyPr/>
        <a:lstStyle/>
        <a:p>
          <a:endParaRPr lang="tr-TR"/>
        </a:p>
      </dgm:t>
    </dgm:pt>
    <dgm:pt modelId="{02E02AD0-0ADD-4042-852D-73B7EED7369D}">
      <dgm:prSet phldrT="[Metin]" custT="1">
        <dgm:style>
          <a:lnRef idx="2">
            <a:schemeClr val="dk1"/>
          </a:lnRef>
          <a:fillRef idx="1">
            <a:schemeClr val="lt1"/>
          </a:fillRef>
          <a:effectRef idx="0">
            <a:schemeClr val="dk1"/>
          </a:effectRef>
          <a:fontRef idx="minor">
            <a:schemeClr val="dk1"/>
          </a:fontRef>
        </dgm:style>
      </dgm:prSet>
      <dgm:spPr/>
      <dgm:t>
        <a:bodyPr/>
        <a:lstStyle/>
        <a:p>
          <a:r>
            <a:rPr lang="tr-TR" altLang="tr-TR" sz="1800" b="1" dirty="0">
              <a:solidFill>
                <a:schemeClr val="tx1"/>
              </a:solidFill>
              <a:latin typeface="Calibri" panose="020F0502020204030204" pitchFamily="34" charset="0"/>
              <a:cs typeface="Calibri" panose="020F0502020204030204" pitchFamily="34" charset="0"/>
            </a:rPr>
            <a:t>Yatırımlarda Devlet Yardımları Hakkında Kararlar Uyarınca Uygulanan Teşvik</a:t>
          </a:r>
          <a:endParaRPr lang="tr-TR" sz="1800" dirty="0">
            <a:solidFill>
              <a:schemeClr val="tx1"/>
            </a:solidFill>
            <a:latin typeface="Calibri" panose="020F0502020204030204" pitchFamily="34" charset="0"/>
            <a:cs typeface="Calibri" panose="020F0502020204030204" pitchFamily="34" charset="0"/>
          </a:endParaRPr>
        </a:p>
      </dgm:t>
    </dgm:pt>
    <dgm:pt modelId="{CCFCC379-0FE2-4386-BE5A-CF33BF532A53}" type="parTrans" cxnId="{1CFA07E3-18AC-430F-8480-89DD90FD9A6D}">
      <dgm:prSet/>
      <dgm:spPr/>
      <dgm:t>
        <a:bodyPr/>
        <a:lstStyle/>
        <a:p>
          <a:endParaRPr lang="tr-TR"/>
        </a:p>
      </dgm:t>
    </dgm:pt>
    <dgm:pt modelId="{2F468B75-1A08-43C5-B109-3B39156AC47B}" type="sibTrans" cxnId="{1CFA07E3-18AC-430F-8480-89DD90FD9A6D}">
      <dgm:prSet/>
      <dgm:spPr/>
      <dgm:t>
        <a:bodyPr/>
        <a:lstStyle/>
        <a:p>
          <a:endParaRPr lang="tr-TR"/>
        </a:p>
      </dgm:t>
    </dgm:pt>
    <dgm:pt modelId="{18F0869B-837A-4C01-9923-810E121ADFF3}">
      <dgm:prSet phldrT="[Metin]" custT="1">
        <dgm:style>
          <a:lnRef idx="2">
            <a:schemeClr val="dk1"/>
          </a:lnRef>
          <a:fillRef idx="1">
            <a:schemeClr val="lt1"/>
          </a:fillRef>
          <a:effectRef idx="0">
            <a:schemeClr val="dk1"/>
          </a:effectRef>
          <a:fontRef idx="minor">
            <a:schemeClr val="dk1"/>
          </a:fontRef>
        </dgm:style>
      </dgm:prSet>
      <dgm:spPr/>
      <dgm:t>
        <a:bodyPr/>
        <a:lstStyle/>
        <a:p>
          <a:r>
            <a:rPr lang="tr-TR" altLang="tr-TR" sz="1800" b="1" dirty="0">
              <a:solidFill>
                <a:schemeClr val="tx1"/>
              </a:solidFill>
              <a:latin typeface="Calibri" panose="020F0502020204030204" pitchFamily="34" charset="0"/>
              <a:cs typeface="Calibri" panose="020F0502020204030204" pitchFamily="34" charset="0"/>
            </a:rPr>
            <a:t>Araştırma, Geliştirme Ve Tasarım Faaliyetlerine İlişkin Teşvik</a:t>
          </a:r>
        </a:p>
      </dgm:t>
    </dgm:pt>
    <dgm:pt modelId="{88263AF1-18CC-4FF6-95AE-A1FB31161FB6}" type="parTrans" cxnId="{E4613BF3-BF1A-4204-8FFE-40DBF739AFA3}">
      <dgm:prSet/>
      <dgm:spPr/>
      <dgm:t>
        <a:bodyPr/>
        <a:lstStyle/>
        <a:p>
          <a:endParaRPr lang="tr-TR"/>
        </a:p>
      </dgm:t>
    </dgm:pt>
    <dgm:pt modelId="{00963C1F-BE37-4357-8927-0D954555727E}" type="sibTrans" cxnId="{E4613BF3-BF1A-4204-8FFE-40DBF739AFA3}">
      <dgm:prSet/>
      <dgm:spPr/>
      <dgm:t>
        <a:bodyPr/>
        <a:lstStyle/>
        <a:p>
          <a:endParaRPr lang="tr-TR"/>
        </a:p>
      </dgm:t>
    </dgm:pt>
    <dgm:pt modelId="{5C4437C3-7E70-4E38-B151-3DF461A8BABE}">
      <dgm:prSet phldrT="[Metin]" custT="1">
        <dgm:style>
          <a:lnRef idx="2">
            <a:schemeClr val="dk1"/>
          </a:lnRef>
          <a:fillRef idx="1">
            <a:schemeClr val="lt1"/>
          </a:fillRef>
          <a:effectRef idx="0">
            <a:schemeClr val="dk1"/>
          </a:effectRef>
          <a:fontRef idx="minor">
            <a:schemeClr val="dk1"/>
          </a:fontRef>
        </dgm:style>
      </dgm:prSet>
      <dgm:spPr/>
      <dgm:t>
        <a:bodyPr/>
        <a:lstStyle/>
        <a:p>
          <a:endParaRPr lang="tr-TR" sz="1600" b="1" dirty="0">
            <a:solidFill>
              <a:schemeClr val="tx1"/>
            </a:solidFill>
            <a:latin typeface="Calibri" panose="020F0502020204030204" pitchFamily="34" charset="0"/>
            <a:cs typeface="Calibri" panose="020F0502020204030204" pitchFamily="34" charset="0"/>
          </a:endParaRPr>
        </a:p>
      </dgm:t>
    </dgm:pt>
    <dgm:pt modelId="{DA41E555-E4B9-4ECB-A7F8-98EF2A1E20B6}" type="parTrans" cxnId="{6C149218-DD56-4A6F-B284-C66F60EED01F}">
      <dgm:prSet/>
      <dgm:spPr/>
      <dgm:t>
        <a:bodyPr/>
        <a:lstStyle/>
        <a:p>
          <a:endParaRPr lang="tr-TR"/>
        </a:p>
      </dgm:t>
    </dgm:pt>
    <dgm:pt modelId="{3FAF17B4-B96C-4549-B23E-86B12F1252D5}" type="sibTrans" cxnId="{6C149218-DD56-4A6F-B284-C66F60EED01F}">
      <dgm:prSet/>
      <dgm:spPr/>
      <dgm:t>
        <a:bodyPr/>
        <a:lstStyle/>
        <a:p>
          <a:endParaRPr lang="tr-TR"/>
        </a:p>
      </dgm:t>
    </dgm:pt>
    <dgm:pt modelId="{BA62531A-5CC3-4402-8618-B9DAAF701A36}">
      <dgm:prSet phldrT="[Metin]" custT="1">
        <dgm:style>
          <a:lnRef idx="2">
            <a:schemeClr val="dk1"/>
          </a:lnRef>
          <a:fillRef idx="1">
            <a:schemeClr val="lt1"/>
          </a:fillRef>
          <a:effectRef idx="0">
            <a:schemeClr val="dk1"/>
          </a:effectRef>
          <a:fontRef idx="minor">
            <a:schemeClr val="dk1"/>
          </a:fontRef>
        </dgm:style>
      </dgm:prSet>
      <dgm:spPr/>
      <dgm:t>
        <a:bodyPr/>
        <a:lstStyle/>
        <a:p>
          <a:r>
            <a:rPr lang="tr-TR" altLang="tr-TR" sz="1800" b="1" dirty="0">
              <a:solidFill>
                <a:schemeClr val="tx1"/>
              </a:solidFill>
              <a:latin typeface="Calibri" panose="020F0502020204030204" pitchFamily="34" charset="0"/>
              <a:cs typeface="Calibri" panose="020F0502020204030204" pitchFamily="34" charset="0"/>
            </a:rPr>
            <a:t> </a:t>
          </a:r>
          <a:r>
            <a:rPr lang="tr-TR" sz="1800" b="1" dirty="0">
              <a:latin typeface="Calibri" panose="020F0502020204030204" pitchFamily="34" charset="0"/>
              <a:cs typeface="Calibri" panose="020F0502020204030204" pitchFamily="34" charset="0"/>
            </a:rPr>
            <a:t>Kültür Yatırımları Ve Girişimleri Hakkında Uygulanan Sigorta Primi Teşviki</a:t>
          </a:r>
          <a:endParaRPr lang="tr-TR" altLang="tr-TR" sz="1800" b="1" dirty="0">
            <a:solidFill>
              <a:schemeClr val="tx1"/>
            </a:solidFill>
            <a:latin typeface="Calibri" panose="020F0502020204030204" pitchFamily="34" charset="0"/>
            <a:cs typeface="Calibri" panose="020F0502020204030204" pitchFamily="34" charset="0"/>
          </a:endParaRPr>
        </a:p>
      </dgm:t>
    </dgm:pt>
    <dgm:pt modelId="{082B2FEF-C1EE-4274-B936-543C5BBA2082}" type="parTrans" cxnId="{FEDDFECF-C365-47BC-91EB-77FD21FE6989}">
      <dgm:prSet/>
      <dgm:spPr/>
      <dgm:t>
        <a:bodyPr/>
        <a:lstStyle/>
        <a:p>
          <a:endParaRPr lang="tr-TR"/>
        </a:p>
      </dgm:t>
    </dgm:pt>
    <dgm:pt modelId="{B5AC3E00-2DD1-4EDC-AB30-09FF65B45022}" type="sibTrans" cxnId="{FEDDFECF-C365-47BC-91EB-77FD21FE6989}">
      <dgm:prSet/>
      <dgm:spPr/>
      <dgm:t>
        <a:bodyPr/>
        <a:lstStyle/>
        <a:p>
          <a:endParaRPr lang="tr-TR"/>
        </a:p>
      </dgm:t>
    </dgm:pt>
    <dgm:pt modelId="{AA2153F3-BA86-42EC-B20A-DFF478EAAADF}">
      <dgm:prSet phldrT="[Metin]" custT="1">
        <dgm:style>
          <a:lnRef idx="2">
            <a:schemeClr val="dk1"/>
          </a:lnRef>
          <a:fillRef idx="1">
            <a:schemeClr val="lt1"/>
          </a:fillRef>
          <a:effectRef idx="0">
            <a:schemeClr val="dk1"/>
          </a:effectRef>
          <a:fontRef idx="minor">
            <a:schemeClr val="dk1"/>
          </a:fontRef>
        </dgm:style>
      </dgm:prSet>
      <dgm:spPr/>
      <dgm:t>
        <a:bodyPr/>
        <a:lstStyle/>
        <a:p>
          <a:endParaRPr lang="tr-TR" sz="1600" dirty="0">
            <a:latin typeface="Calibri" panose="020F0502020204030204" pitchFamily="34" charset="0"/>
            <a:cs typeface="Calibri" panose="020F0502020204030204" pitchFamily="34" charset="0"/>
          </a:endParaRPr>
        </a:p>
      </dgm:t>
    </dgm:pt>
    <dgm:pt modelId="{05F7D58B-8579-4307-AAC8-ACBBBABA7768}" type="parTrans" cxnId="{31C051B9-164A-49A9-8F27-3C628B3F7BA5}">
      <dgm:prSet/>
      <dgm:spPr/>
      <dgm:t>
        <a:bodyPr/>
        <a:lstStyle/>
        <a:p>
          <a:endParaRPr lang="tr-TR"/>
        </a:p>
      </dgm:t>
    </dgm:pt>
    <dgm:pt modelId="{85366319-E647-40CA-9FFB-34188D8D76AE}" type="sibTrans" cxnId="{31C051B9-164A-49A9-8F27-3C628B3F7BA5}">
      <dgm:prSet/>
      <dgm:spPr/>
      <dgm:t>
        <a:bodyPr/>
        <a:lstStyle/>
        <a:p>
          <a:endParaRPr lang="tr-TR"/>
        </a:p>
      </dgm:t>
    </dgm:pt>
    <dgm:pt modelId="{E3C26D6B-CFB1-4B3D-8118-47F0651CA16A}">
      <dgm:prSet phldrT="[Metin]" custT="1">
        <dgm:style>
          <a:lnRef idx="2">
            <a:schemeClr val="dk1"/>
          </a:lnRef>
          <a:fillRef idx="1">
            <a:schemeClr val="lt1"/>
          </a:fillRef>
          <a:effectRef idx="0">
            <a:schemeClr val="dk1"/>
          </a:effectRef>
          <a:fontRef idx="minor">
            <a:schemeClr val="dk1"/>
          </a:fontRef>
        </dgm:style>
      </dgm:prSet>
      <dgm:spPr/>
      <dgm:t>
        <a:bodyPr/>
        <a:lstStyle/>
        <a:p>
          <a:r>
            <a:rPr lang="tr-TR" sz="1800" b="1" dirty="0">
              <a:solidFill>
                <a:schemeClr val="tx1"/>
              </a:solidFill>
              <a:latin typeface="Calibri" panose="020F0502020204030204" pitchFamily="34" charset="0"/>
              <a:cs typeface="Calibri" panose="020F0502020204030204" pitchFamily="34" charset="0"/>
            </a:rPr>
            <a:t>İşsizlik Ödeneği Alanların İstihdamı Halinde Uygulanan Prim Teşviki</a:t>
          </a:r>
          <a:endParaRPr lang="tr-TR" sz="1800" dirty="0">
            <a:latin typeface="Calibri" panose="020F0502020204030204" pitchFamily="34" charset="0"/>
            <a:cs typeface="Calibri" panose="020F0502020204030204" pitchFamily="34" charset="0"/>
          </a:endParaRPr>
        </a:p>
      </dgm:t>
    </dgm:pt>
    <dgm:pt modelId="{1BAA4392-EABB-4FE0-B0D0-B102489B4971}" type="parTrans" cxnId="{AB4A90EC-4CFF-4195-B7DD-A2D5A93426F8}">
      <dgm:prSet/>
      <dgm:spPr/>
      <dgm:t>
        <a:bodyPr/>
        <a:lstStyle/>
        <a:p>
          <a:endParaRPr lang="tr-TR"/>
        </a:p>
      </dgm:t>
    </dgm:pt>
    <dgm:pt modelId="{7ABBA7FC-470B-408B-85BA-5C6509CD355A}" type="sibTrans" cxnId="{AB4A90EC-4CFF-4195-B7DD-A2D5A93426F8}">
      <dgm:prSet/>
      <dgm:spPr/>
      <dgm:t>
        <a:bodyPr/>
        <a:lstStyle/>
        <a:p>
          <a:endParaRPr lang="tr-TR"/>
        </a:p>
      </dgm:t>
    </dgm:pt>
    <dgm:pt modelId="{5A58FDDA-CD77-484E-8600-6D81B133B35A}">
      <dgm:prSet phldrT="[Metin]" custT="1">
        <dgm:style>
          <a:lnRef idx="2">
            <a:schemeClr val="dk1"/>
          </a:lnRef>
          <a:fillRef idx="1">
            <a:schemeClr val="lt1"/>
          </a:fillRef>
          <a:effectRef idx="0">
            <a:schemeClr val="dk1"/>
          </a:effectRef>
          <a:fontRef idx="minor">
            <a:schemeClr val="dk1"/>
          </a:fontRef>
        </dgm:style>
      </dgm:prSet>
      <dgm:spPr/>
      <dgm:t>
        <a:bodyPr/>
        <a:lstStyle/>
        <a:p>
          <a:r>
            <a:rPr lang="tr-TR" sz="1800" b="1" dirty="0">
              <a:latin typeface="Calibri" panose="020F0502020204030204" pitchFamily="34" charset="0"/>
              <a:cs typeface="Calibri" panose="020F0502020204030204" pitchFamily="34" charset="0"/>
            </a:rPr>
            <a:t>Genç, Kadın Ve Mesleki Belge Sahibi Olanların İstihdamına Yönelik Teşvik</a:t>
          </a:r>
          <a:endParaRPr lang="tr-TR" sz="1800" dirty="0">
            <a:latin typeface="Calibri" panose="020F0502020204030204" pitchFamily="34" charset="0"/>
            <a:cs typeface="Calibri" panose="020F0502020204030204" pitchFamily="34" charset="0"/>
          </a:endParaRPr>
        </a:p>
      </dgm:t>
    </dgm:pt>
    <dgm:pt modelId="{D4BF14D3-637E-4902-B2A2-EE5490E3B454}" type="parTrans" cxnId="{7C76BE29-3111-4623-BE71-DBDE33D45357}">
      <dgm:prSet/>
      <dgm:spPr/>
      <dgm:t>
        <a:bodyPr/>
        <a:lstStyle/>
        <a:p>
          <a:endParaRPr lang="tr-TR"/>
        </a:p>
      </dgm:t>
    </dgm:pt>
    <dgm:pt modelId="{4449F91F-D369-425D-9A8B-1E7A75D34079}" type="sibTrans" cxnId="{7C76BE29-3111-4623-BE71-DBDE33D45357}">
      <dgm:prSet/>
      <dgm:spPr/>
      <dgm:t>
        <a:bodyPr/>
        <a:lstStyle/>
        <a:p>
          <a:endParaRPr lang="tr-TR"/>
        </a:p>
      </dgm:t>
    </dgm:pt>
    <dgm:pt modelId="{0615616E-7D02-41C5-8F8A-4EF5CA8EB577}" type="pres">
      <dgm:prSet presAssocID="{2EB76E7E-E764-4240-A1E5-FEC15EE42F68}" presName="linear" presStyleCnt="0">
        <dgm:presLayoutVars>
          <dgm:dir/>
          <dgm:animLvl val="lvl"/>
          <dgm:resizeHandles val="exact"/>
        </dgm:presLayoutVars>
      </dgm:prSet>
      <dgm:spPr/>
      <dgm:t>
        <a:bodyPr/>
        <a:lstStyle/>
        <a:p>
          <a:endParaRPr lang="tr-TR"/>
        </a:p>
      </dgm:t>
    </dgm:pt>
    <dgm:pt modelId="{7B5CD7B0-F48A-4FBE-B53B-DBF695A8935C}" type="pres">
      <dgm:prSet presAssocID="{D7C8BE56-10E0-4B77-8E27-9150E4AB419B}" presName="parentLin" presStyleCnt="0"/>
      <dgm:spPr/>
    </dgm:pt>
    <dgm:pt modelId="{5163F974-992C-4AAF-A4E9-1A1850F6AD29}" type="pres">
      <dgm:prSet presAssocID="{D7C8BE56-10E0-4B77-8E27-9150E4AB419B}" presName="parentLeftMargin" presStyleLbl="node1" presStyleIdx="0" presStyleCnt="2"/>
      <dgm:spPr/>
      <dgm:t>
        <a:bodyPr/>
        <a:lstStyle/>
        <a:p>
          <a:endParaRPr lang="tr-TR"/>
        </a:p>
      </dgm:t>
    </dgm:pt>
    <dgm:pt modelId="{BF9EF5A2-9A9B-4398-97CD-1C0770D05F2D}" type="pres">
      <dgm:prSet presAssocID="{D7C8BE56-10E0-4B77-8E27-9150E4AB419B}" presName="parentText" presStyleLbl="node1" presStyleIdx="0" presStyleCnt="2">
        <dgm:presLayoutVars>
          <dgm:chMax val="0"/>
          <dgm:bulletEnabled val="1"/>
        </dgm:presLayoutVars>
      </dgm:prSet>
      <dgm:spPr/>
      <dgm:t>
        <a:bodyPr/>
        <a:lstStyle/>
        <a:p>
          <a:endParaRPr lang="tr-TR"/>
        </a:p>
      </dgm:t>
    </dgm:pt>
    <dgm:pt modelId="{24581F08-C4CD-4C6C-9502-D194DE6EB230}" type="pres">
      <dgm:prSet presAssocID="{D7C8BE56-10E0-4B77-8E27-9150E4AB419B}" presName="negativeSpace" presStyleCnt="0"/>
      <dgm:spPr/>
    </dgm:pt>
    <dgm:pt modelId="{885C32EE-B77E-4C00-B8C0-1C686DF91609}" type="pres">
      <dgm:prSet presAssocID="{D7C8BE56-10E0-4B77-8E27-9150E4AB419B}" presName="childText" presStyleLbl="conFgAcc1" presStyleIdx="0" presStyleCnt="2" custLinFactNeighborX="332" custLinFactNeighborY="19937">
        <dgm:presLayoutVars>
          <dgm:bulletEnabled val="1"/>
        </dgm:presLayoutVars>
      </dgm:prSet>
      <dgm:spPr/>
      <dgm:t>
        <a:bodyPr/>
        <a:lstStyle/>
        <a:p>
          <a:endParaRPr lang="tr-TR"/>
        </a:p>
      </dgm:t>
    </dgm:pt>
    <dgm:pt modelId="{3ACA4367-687F-4C18-9169-3C8F39F08EC7}" type="pres">
      <dgm:prSet presAssocID="{8F4D137C-B7D9-4D70-811E-3F807905930C}" presName="spaceBetweenRectangles" presStyleCnt="0"/>
      <dgm:spPr/>
    </dgm:pt>
    <dgm:pt modelId="{EB5DB092-451D-44B0-8FAF-9511EB166955}" type="pres">
      <dgm:prSet presAssocID="{EEDB7FF6-B423-4B4A-8143-D7ADF08B8F29}" presName="parentLin" presStyleCnt="0"/>
      <dgm:spPr/>
    </dgm:pt>
    <dgm:pt modelId="{4DD6B3FB-DC1E-49C5-87A6-0F5E395F8C5E}" type="pres">
      <dgm:prSet presAssocID="{EEDB7FF6-B423-4B4A-8143-D7ADF08B8F29}" presName="parentLeftMargin" presStyleLbl="node1" presStyleIdx="0" presStyleCnt="2"/>
      <dgm:spPr/>
      <dgm:t>
        <a:bodyPr/>
        <a:lstStyle/>
        <a:p>
          <a:endParaRPr lang="tr-TR"/>
        </a:p>
      </dgm:t>
    </dgm:pt>
    <dgm:pt modelId="{A7A9ECE9-562F-4377-96B3-F5FCD9A7B0C5}" type="pres">
      <dgm:prSet presAssocID="{EEDB7FF6-B423-4B4A-8143-D7ADF08B8F29}" presName="parentText" presStyleLbl="node1" presStyleIdx="1" presStyleCnt="2">
        <dgm:presLayoutVars>
          <dgm:chMax val="0"/>
          <dgm:bulletEnabled val="1"/>
        </dgm:presLayoutVars>
      </dgm:prSet>
      <dgm:spPr/>
      <dgm:t>
        <a:bodyPr/>
        <a:lstStyle/>
        <a:p>
          <a:endParaRPr lang="tr-TR"/>
        </a:p>
      </dgm:t>
    </dgm:pt>
    <dgm:pt modelId="{B993B611-1F34-43F4-8C7B-836AB8E4F10C}" type="pres">
      <dgm:prSet presAssocID="{EEDB7FF6-B423-4B4A-8143-D7ADF08B8F29}" presName="negativeSpace" presStyleCnt="0"/>
      <dgm:spPr/>
    </dgm:pt>
    <dgm:pt modelId="{90946808-53BE-4CE9-A98A-2030C51EDFA7}" type="pres">
      <dgm:prSet presAssocID="{EEDB7FF6-B423-4B4A-8143-D7ADF08B8F29}" presName="childText" presStyleLbl="conFgAcc1" presStyleIdx="1" presStyleCnt="2" custLinFactNeighborX="332" custLinFactNeighborY="8880">
        <dgm:presLayoutVars>
          <dgm:bulletEnabled val="1"/>
        </dgm:presLayoutVars>
      </dgm:prSet>
      <dgm:spPr/>
      <dgm:t>
        <a:bodyPr/>
        <a:lstStyle/>
        <a:p>
          <a:endParaRPr lang="tr-TR"/>
        </a:p>
      </dgm:t>
    </dgm:pt>
  </dgm:ptLst>
  <dgm:cxnLst>
    <dgm:cxn modelId="{AB75A212-4572-49AA-8693-11C2EB6B1D22}" type="presOf" srcId="{6FF99743-78F8-4319-8B07-C18860C82474}" destId="{885C32EE-B77E-4C00-B8C0-1C686DF91609}" srcOrd="0" destOrd="0" presId="urn:microsoft.com/office/officeart/2005/8/layout/list1"/>
    <dgm:cxn modelId="{C711B59C-FCA0-4A30-8950-D311B584F930}" srcId="{2EB76E7E-E764-4240-A1E5-FEC15EE42F68}" destId="{EEDB7FF6-B423-4B4A-8143-D7ADF08B8F29}" srcOrd="1" destOrd="0" parTransId="{EFE79559-3DAE-44A4-AC69-787CA4F2A597}" sibTransId="{A82B38E0-D7A8-42FE-A060-FD057FF2997A}"/>
    <dgm:cxn modelId="{15305876-2E6C-4E60-BFE8-F536A4976167}" srcId="{D7C8BE56-10E0-4B77-8E27-9150E4AB419B}" destId="{6FF99743-78F8-4319-8B07-C18860C82474}" srcOrd="0" destOrd="0" parTransId="{01A7E002-A793-49F3-ACA8-2C5621946D78}" sibTransId="{6FCD4D7A-4BAC-44F6-8E53-9FB2EF5FA30C}"/>
    <dgm:cxn modelId="{79B484C5-D5B4-4E3B-807A-41C68EDBEA50}" srcId="{EEDB7FF6-B423-4B4A-8143-D7ADF08B8F29}" destId="{B9B9744B-A307-47EB-A24A-6B682C8B0A11}" srcOrd="3" destOrd="0" parTransId="{D6455993-9FED-402F-99F7-F6A93B6C9611}" sibTransId="{D2E05953-9817-4644-92EB-8363AE9EE747}"/>
    <dgm:cxn modelId="{71B443C5-787F-498A-BC01-FE3D71C18443}" srcId="{D7C8BE56-10E0-4B77-8E27-9150E4AB419B}" destId="{612016BE-B3BD-4C3A-A6F5-7269F9D85798}" srcOrd="1" destOrd="0" parTransId="{52C9735B-6743-49C4-99B7-CE7B32CAD619}" sibTransId="{E26AD2F2-F24E-4E10-A9BF-6B13A61FF744}"/>
    <dgm:cxn modelId="{1FE61FF5-4A62-493F-B745-72A31C0A9F7E}" type="presOf" srcId="{D7C8BE56-10E0-4B77-8E27-9150E4AB419B}" destId="{5163F974-992C-4AAF-A4E9-1A1850F6AD29}" srcOrd="0" destOrd="0" presId="urn:microsoft.com/office/officeart/2005/8/layout/list1"/>
    <dgm:cxn modelId="{801FF73B-F5AE-46A3-8F01-839F24603784}" type="presOf" srcId="{88DE738F-2615-4F61-BA13-39D4B1CD2597}" destId="{885C32EE-B77E-4C00-B8C0-1C686DF91609}" srcOrd="0" destOrd="2" presId="urn:microsoft.com/office/officeart/2005/8/layout/list1"/>
    <dgm:cxn modelId="{AB4A90EC-4CFF-4195-B7DD-A2D5A93426F8}" srcId="{EEDB7FF6-B423-4B4A-8143-D7ADF08B8F29}" destId="{E3C26D6B-CFB1-4B3D-8118-47F0651CA16A}" srcOrd="1" destOrd="0" parTransId="{1BAA4392-EABB-4FE0-B0D0-B102489B4971}" sibTransId="{7ABBA7FC-470B-408B-85BA-5C6509CD355A}"/>
    <dgm:cxn modelId="{953691FE-B97E-4AD2-B5E9-8A0FB1046E8A}" type="presOf" srcId="{AA2153F3-BA86-42EC-B20A-DFF478EAAADF}" destId="{90946808-53BE-4CE9-A98A-2030C51EDFA7}" srcOrd="0" destOrd="0" presId="urn:microsoft.com/office/officeart/2005/8/layout/list1"/>
    <dgm:cxn modelId="{2845727D-8DB5-49EC-BD4C-5CB23D076C1A}" type="presOf" srcId="{612016BE-B3BD-4C3A-A6F5-7269F9D85798}" destId="{885C32EE-B77E-4C00-B8C0-1C686DF91609}" srcOrd="0" destOrd="1" presId="urn:microsoft.com/office/officeart/2005/8/layout/list1"/>
    <dgm:cxn modelId="{F7C1C7D3-F24F-46C4-9143-791E5966E016}" type="presOf" srcId="{D7C8BE56-10E0-4B77-8E27-9150E4AB419B}" destId="{BF9EF5A2-9A9B-4398-97CD-1C0770D05F2D}" srcOrd="1" destOrd="0" presId="urn:microsoft.com/office/officeart/2005/8/layout/list1"/>
    <dgm:cxn modelId="{15195698-01D6-4D48-B7E8-A9C01816EFA7}" srcId="{D7C8BE56-10E0-4B77-8E27-9150E4AB419B}" destId="{88DE738F-2615-4F61-BA13-39D4B1CD2597}" srcOrd="2" destOrd="0" parTransId="{35CE4913-F176-41A0-A517-415D8A3F2AD1}" sibTransId="{7F98FB1B-235D-4B6B-8FF3-6DDCC701B7C2}"/>
    <dgm:cxn modelId="{14DE9876-5DC9-4F22-99C3-B83137A2CC78}" type="presOf" srcId="{B9B9744B-A307-47EB-A24A-6B682C8B0A11}" destId="{90946808-53BE-4CE9-A98A-2030C51EDFA7}" srcOrd="0" destOrd="3" presId="urn:microsoft.com/office/officeart/2005/8/layout/list1"/>
    <dgm:cxn modelId="{E4613BF3-BF1A-4204-8FFE-40DBF739AFA3}" srcId="{EEDB7FF6-B423-4B4A-8143-D7ADF08B8F29}" destId="{18F0869B-837A-4C01-9923-810E121ADFF3}" srcOrd="6" destOrd="0" parTransId="{88263AF1-18CC-4FF6-95AE-A1FB31161FB6}" sibTransId="{00963C1F-BE37-4357-8927-0D954555727E}"/>
    <dgm:cxn modelId="{5F2BE0AE-F3D8-45CF-87C0-FD510F0BAAFF}" type="presOf" srcId="{EEDB7FF6-B423-4B4A-8143-D7ADF08B8F29}" destId="{A7A9ECE9-562F-4377-96B3-F5FCD9A7B0C5}" srcOrd="1" destOrd="0" presId="urn:microsoft.com/office/officeart/2005/8/layout/list1"/>
    <dgm:cxn modelId="{0E91D1F3-27CF-40C7-87A2-B2079BC808E1}" type="presOf" srcId="{EEDB7FF6-B423-4B4A-8143-D7ADF08B8F29}" destId="{4DD6B3FB-DC1E-49C5-87A6-0F5E395F8C5E}" srcOrd="0" destOrd="0" presId="urn:microsoft.com/office/officeart/2005/8/layout/list1"/>
    <dgm:cxn modelId="{FEDDFECF-C365-47BC-91EB-77FD21FE6989}" srcId="{EEDB7FF6-B423-4B4A-8143-D7ADF08B8F29}" destId="{BA62531A-5CC3-4402-8618-B9DAAF701A36}" srcOrd="4" destOrd="0" parTransId="{082B2FEF-C1EE-4274-B936-543C5BBA2082}" sibTransId="{B5AC3E00-2DD1-4EDC-AB30-09FF65B45022}"/>
    <dgm:cxn modelId="{6098EAD9-120A-4F14-ACD5-A8D4C47BBCF6}" type="presOf" srcId="{5C4437C3-7E70-4E38-B151-3DF461A8BABE}" destId="{90946808-53BE-4CE9-A98A-2030C51EDFA7}" srcOrd="0" destOrd="7" presId="urn:microsoft.com/office/officeart/2005/8/layout/list1"/>
    <dgm:cxn modelId="{3559760A-1419-49C1-9E76-8DECD20D1E31}" type="presOf" srcId="{18F0869B-837A-4C01-9923-810E121ADFF3}" destId="{90946808-53BE-4CE9-A98A-2030C51EDFA7}" srcOrd="0" destOrd="6" presId="urn:microsoft.com/office/officeart/2005/8/layout/list1"/>
    <dgm:cxn modelId="{7B2DAD6C-3F9A-4C0A-930D-DF7B363236A6}" type="presOf" srcId="{2EB76E7E-E764-4240-A1E5-FEC15EE42F68}" destId="{0615616E-7D02-41C5-8F8A-4EF5CA8EB577}" srcOrd="0" destOrd="0" presId="urn:microsoft.com/office/officeart/2005/8/layout/list1"/>
    <dgm:cxn modelId="{8485F4FB-8E02-4097-8196-C08D5C00A3A4}" srcId="{2EB76E7E-E764-4240-A1E5-FEC15EE42F68}" destId="{D7C8BE56-10E0-4B77-8E27-9150E4AB419B}" srcOrd="0" destOrd="0" parTransId="{19F67526-B8B0-43A1-9B58-6B7A400AC196}" sibTransId="{8F4D137C-B7D9-4D70-811E-3F807905930C}"/>
    <dgm:cxn modelId="{30905CC3-63F1-4460-A107-E2693196F6EC}" type="presOf" srcId="{5A58FDDA-CD77-484E-8600-6D81B133B35A}" destId="{90946808-53BE-4CE9-A98A-2030C51EDFA7}" srcOrd="0" destOrd="2" presId="urn:microsoft.com/office/officeart/2005/8/layout/list1"/>
    <dgm:cxn modelId="{640488B6-AC94-4B72-8FD2-BC0D30A707AE}" type="presOf" srcId="{02E02AD0-0ADD-4042-852D-73B7EED7369D}" destId="{885C32EE-B77E-4C00-B8C0-1C686DF91609}" srcOrd="0" destOrd="3" presId="urn:microsoft.com/office/officeart/2005/8/layout/list1"/>
    <dgm:cxn modelId="{31C051B9-164A-49A9-8F27-3C628B3F7BA5}" srcId="{EEDB7FF6-B423-4B4A-8143-D7ADF08B8F29}" destId="{AA2153F3-BA86-42EC-B20A-DFF478EAAADF}" srcOrd="0" destOrd="0" parTransId="{05F7D58B-8579-4307-AAC8-ACBBBABA7768}" sibTransId="{85366319-E647-40CA-9FFB-34188D8D76AE}"/>
    <dgm:cxn modelId="{93A40CB3-14AD-406E-9365-AE867982BB32}" type="presOf" srcId="{BA62531A-5CC3-4402-8618-B9DAAF701A36}" destId="{90946808-53BE-4CE9-A98A-2030C51EDFA7}" srcOrd="0" destOrd="4" presId="urn:microsoft.com/office/officeart/2005/8/layout/list1"/>
    <dgm:cxn modelId="{6C149218-DD56-4A6F-B284-C66F60EED01F}" srcId="{EEDB7FF6-B423-4B4A-8143-D7ADF08B8F29}" destId="{5C4437C3-7E70-4E38-B151-3DF461A8BABE}" srcOrd="7" destOrd="0" parTransId="{DA41E555-E4B9-4ECB-A7F8-98EF2A1E20B6}" sibTransId="{3FAF17B4-B96C-4549-B23E-86B12F1252D5}"/>
    <dgm:cxn modelId="{6CF43BFD-ED67-4650-9149-61291535D829}" type="presOf" srcId="{E3C26D6B-CFB1-4B3D-8118-47F0651CA16A}" destId="{90946808-53BE-4CE9-A98A-2030C51EDFA7}" srcOrd="0" destOrd="1" presId="urn:microsoft.com/office/officeart/2005/8/layout/list1"/>
    <dgm:cxn modelId="{1CFA07E3-18AC-430F-8480-89DD90FD9A6D}" srcId="{D7C8BE56-10E0-4B77-8E27-9150E4AB419B}" destId="{02E02AD0-0ADD-4042-852D-73B7EED7369D}" srcOrd="3" destOrd="0" parTransId="{CCFCC379-0FE2-4386-BE5A-CF33BF532A53}" sibTransId="{2F468B75-1A08-43C5-B109-3B39156AC47B}"/>
    <dgm:cxn modelId="{46C534CF-68A9-4B64-9214-4512B32F9B1B}" type="presOf" srcId="{C8CF96FB-1EB0-4D4D-850D-F1223F1FDC88}" destId="{90946808-53BE-4CE9-A98A-2030C51EDFA7}" srcOrd="0" destOrd="5" presId="urn:microsoft.com/office/officeart/2005/8/layout/list1"/>
    <dgm:cxn modelId="{7C76BE29-3111-4623-BE71-DBDE33D45357}" srcId="{EEDB7FF6-B423-4B4A-8143-D7ADF08B8F29}" destId="{5A58FDDA-CD77-484E-8600-6D81B133B35A}" srcOrd="2" destOrd="0" parTransId="{D4BF14D3-637E-4902-B2A2-EE5490E3B454}" sibTransId="{4449F91F-D369-425D-9A8B-1E7A75D34079}"/>
    <dgm:cxn modelId="{1B15AFD9-8C23-44A4-9FF8-23D82CDD8B2D}" srcId="{EEDB7FF6-B423-4B4A-8143-D7ADF08B8F29}" destId="{C8CF96FB-1EB0-4D4D-850D-F1223F1FDC88}" srcOrd="5" destOrd="0" parTransId="{48EB4302-AF9E-4A09-BB60-E73C644E3E16}" sibTransId="{CB19B637-9E26-4D08-95EA-A6CBE589E093}"/>
    <dgm:cxn modelId="{DB94BE36-194E-4277-AD2A-772279089F16}" type="presParOf" srcId="{0615616E-7D02-41C5-8F8A-4EF5CA8EB577}" destId="{7B5CD7B0-F48A-4FBE-B53B-DBF695A8935C}" srcOrd="0" destOrd="0" presId="urn:microsoft.com/office/officeart/2005/8/layout/list1"/>
    <dgm:cxn modelId="{91DB45FA-D09C-4EE9-A86A-4A1AD306EEA4}" type="presParOf" srcId="{7B5CD7B0-F48A-4FBE-B53B-DBF695A8935C}" destId="{5163F974-992C-4AAF-A4E9-1A1850F6AD29}" srcOrd="0" destOrd="0" presId="urn:microsoft.com/office/officeart/2005/8/layout/list1"/>
    <dgm:cxn modelId="{7F22CFFF-1340-48E8-9B3C-FB42F1C567C7}" type="presParOf" srcId="{7B5CD7B0-F48A-4FBE-B53B-DBF695A8935C}" destId="{BF9EF5A2-9A9B-4398-97CD-1C0770D05F2D}" srcOrd="1" destOrd="0" presId="urn:microsoft.com/office/officeart/2005/8/layout/list1"/>
    <dgm:cxn modelId="{D5B06084-59AF-44D3-B949-235969F43B28}" type="presParOf" srcId="{0615616E-7D02-41C5-8F8A-4EF5CA8EB577}" destId="{24581F08-C4CD-4C6C-9502-D194DE6EB230}" srcOrd="1" destOrd="0" presId="urn:microsoft.com/office/officeart/2005/8/layout/list1"/>
    <dgm:cxn modelId="{8D23A708-9353-4616-80BF-2BCE9F4CD94A}" type="presParOf" srcId="{0615616E-7D02-41C5-8F8A-4EF5CA8EB577}" destId="{885C32EE-B77E-4C00-B8C0-1C686DF91609}" srcOrd="2" destOrd="0" presId="urn:microsoft.com/office/officeart/2005/8/layout/list1"/>
    <dgm:cxn modelId="{B715FFED-1639-43D2-AE44-93AED9894109}" type="presParOf" srcId="{0615616E-7D02-41C5-8F8A-4EF5CA8EB577}" destId="{3ACA4367-687F-4C18-9169-3C8F39F08EC7}" srcOrd="3" destOrd="0" presId="urn:microsoft.com/office/officeart/2005/8/layout/list1"/>
    <dgm:cxn modelId="{D70B6653-C0F0-471C-9226-1CCB5DAF0B1F}" type="presParOf" srcId="{0615616E-7D02-41C5-8F8A-4EF5CA8EB577}" destId="{EB5DB092-451D-44B0-8FAF-9511EB166955}" srcOrd="4" destOrd="0" presId="urn:microsoft.com/office/officeart/2005/8/layout/list1"/>
    <dgm:cxn modelId="{91757DC7-710E-43CF-B238-5506421C9A3C}" type="presParOf" srcId="{EB5DB092-451D-44B0-8FAF-9511EB166955}" destId="{4DD6B3FB-DC1E-49C5-87A6-0F5E395F8C5E}" srcOrd="0" destOrd="0" presId="urn:microsoft.com/office/officeart/2005/8/layout/list1"/>
    <dgm:cxn modelId="{D5F6EC03-93EC-4CC0-9B96-ED036EEEB3F6}" type="presParOf" srcId="{EB5DB092-451D-44B0-8FAF-9511EB166955}" destId="{A7A9ECE9-562F-4377-96B3-F5FCD9A7B0C5}" srcOrd="1" destOrd="0" presId="urn:microsoft.com/office/officeart/2005/8/layout/list1"/>
    <dgm:cxn modelId="{ECC9A66C-69A4-46F1-8894-1A48ED1953FF}" type="presParOf" srcId="{0615616E-7D02-41C5-8F8A-4EF5CA8EB577}" destId="{B993B611-1F34-43F4-8C7B-836AB8E4F10C}" srcOrd="5" destOrd="0" presId="urn:microsoft.com/office/officeart/2005/8/layout/list1"/>
    <dgm:cxn modelId="{A19830AC-2221-4277-BB6C-2F4CEC7CA00E}" type="presParOf" srcId="{0615616E-7D02-41C5-8F8A-4EF5CA8EB577}" destId="{90946808-53BE-4CE9-A98A-2030C51EDFA7}" srcOrd="6"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1EF1DE66-7D27-4690-83A5-690F7DA7A495}">
      <dgm:prSet phldrT="[Metin]" custT="1"/>
      <dgm:spPr>
        <a:solidFill>
          <a:srgbClr val="0070C0"/>
        </a:solidFill>
      </dgm:spPr>
      <dgm:t>
        <a:bodyPr/>
        <a:lstStyle/>
        <a:p>
          <a:r>
            <a:rPr lang="tr-TR" sz="1600" b="1" i="1" u="none" dirty="0">
              <a:latin typeface="Calibri" panose="020F0502020204030204" pitchFamily="34" charset="0"/>
              <a:cs typeface="Calibri" panose="020F0502020204030204" pitchFamily="34" charset="0"/>
            </a:rPr>
            <a:t>01/04/2018 öncesi dönemlere ilişkin iade talepleri</a:t>
          </a:r>
          <a:endParaRPr lang="tr-TR" sz="1600" b="1" u="none" dirty="0">
            <a:latin typeface="Calibri" panose="020F0502020204030204" pitchFamily="34" charset="0"/>
            <a:cs typeface="Calibri" panose="020F0502020204030204" pitchFamily="34" charset="0"/>
          </a:endParaRPr>
        </a:p>
      </dgm:t>
    </dgm:pt>
    <dgm:pt modelId="{BE0CBCE3-7D87-4135-BD56-5899F84FE4D5}" type="parTrans" cxnId="{6A975F8C-F05B-4CA7-9D0C-CF324AAD2E07}">
      <dgm:prSet/>
      <dgm:spPr/>
      <dgm:t>
        <a:bodyPr/>
        <a:lstStyle/>
        <a:p>
          <a:endParaRPr lang="tr-TR"/>
        </a:p>
      </dgm:t>
    </dgm:pt>
    <dgm:pt modelId="{26600848-0612-449B-BB6B-172B7F6FF7DA}" type="sibTrans" cxnId="{6A975F8C-F05B-4CA7-9D0C-CF324AAD2E07}">
      <dgm:prSet/>
      <dgm:spPr/>
      <dgm:t>
        <a:bodyPr/>
        <a:lstStyle/>
        <a:p>
          <a:endParaRPr lang="tr-TR"/>
        </a:p>
      </dgm:t>
    </dgm:pt>
    <dgm:pt modelId="{ECA44F80-57EF-4AAC-81F4-4F6BC320588A}">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400" dirty="0"/>
            <a:t>Ödeme, öncelikle bu muaccel hale gelmiş prim ve </a:t>
          </a:r>
          <a:r>
            <a:rPr lang="tr-TR" sz="1400" b="1" dirty="0">
              <a:solidFill>
                <a:srgbClr val="FF0000"/>
              </a:solidFill>
            </a:rPr>
            <a:t>her türlü borçlardan,</a:t>
          </a:r>
          <a:r>
            <a:rPr lang="tr-TR" sz="1400" dirty="0"/>
            <a:t> sonrasında ise yapılandırma veya taksitlendirme de dâhil olmak üzere müeccel haldeki prim ve her türlü borçlarından mahsup yoluyla gerçekleştirilir. </a:t>
          </a:r>
          <a:endParaRPr lang="tr-TR" sz="1400" b="0" dirty="0">
            <a:latin typeface="Calibri" panose="020F0502020204030204" pitchFamily="34" charset="0"/>
            <a:cs typeface="Calibri" panose="020F0502020204030204" pitchFamily="34" charset="0"/>
          </a:endParaRPr>
        </a:p>
      </dgm:t>
    </dgm:pt>
    <dgm:pt modelId="{7FF5E13F-EB4E-4DB0-A2E5-E902C5AF05CF}" type="parTrans" cxnId="{F19D5DE3-0E9C-44DA-B285-C137A9AA85CC}">
      <dgm:prSet/>
      <dgm:spPr/>
      <dgm:t>
        <a:bodyPr/>
        <a:lstStyle/>
        <a:p>
          <a:endParaRPr lang="tr-TR"/>
        </a:p>
      </dgm:t>
    </dgm:pt>
    <dgm:pt modelId="{44F97915-B260-478F-AF6F-5E03EF18DF37}" type="sibTrans" cxnId="{F19D5DE3-0E9C-44DA-B285-C137A9AA85CC}">
      <dgm:prSet/>
      <dgm:spPr/>
      <dgm:t>
        <a:bodyPr/>
        <a:lstStyle/>
        <a:p>
          <a:endParaRPr lang="tr-TR"/>
        </a:p>
      </dgm:t>
    </dgm:pt>
    <dgm:pt modelId="{D9DCF393-2EBA-4F17-B875-71E01FEE2CFB}">
      <dgm:prSet custT="1">
        <dgm:style>
          <a:lnRef idx="2">
            <a:schemeClr val="dk1"/>
          </a:lnRef>
          <a:fillRef idx="1">
            <a:schemeClr val="lt1"/>
          </a:fillRef>
          <a:effectRef idx="0">
            <a:schemeClr val="dk1"/>
          </a:effectRef>
          <a:fontRef idx="minor">
            <a:schemeClr val="dk1"/>
          </a:fontRef>
        </dgm:style>
      </dgm:prSet>
      <dgm:spPr/>
      <dgm:t>
        <a:bodyPr/>
        <a:lstStyle/>
        <a:p>
          <a:pPr algn="just"/>
          <a:endParaRPr lang="tr-TR" sz="1600" dirty="0">
            <a:latin typeface="Calibri" panose="020F0502020204030204" pitchFamily="34" charset="0"/>
            <a:cs typeface="Calibri" panose="020F0502020204030204" pitchFamily="34" charset="0"/>
          </a:endParaRPr>
        </a:p>
      </dgm:t>
    </dgm:pt>
    <dgm:pt modelId="{6A57C069-EF5C-434E-A6B4-72E4B9853F4C}" type="parTrans" cxnId="{A1D72E18-C711-494D-A9F5-5B1611A23146}">
      <dgm:prSet/>
      <dgm:spPr/>
      <dgm:t>
        <a:bodyPr/>
        <a:lstStyle/>
        <a:p>
          <a:endParaRPr lang="tr-TR"/>
        </a:p>
      </dgm:t>
    </dgm:pt>
    <dgm:pt modelId="{50A276FD-B537-4081-86B8-153BC18E2F0B}" type="sibTrans" cxnId="{A1D72E18-C711-494D-A9F5-5B1611A23146}">
      <dgm:prSet/>
      <dgm:spPr/>
      <dgm:t>
        <a:bodyPr/>
        <a:lstStyle/>
        <a:p>
          <a:endParaRPr lang="tr-TR"/>
        </a:p>
      </dgm:t>
    </dgm:pt>
    <dgm:pt modelId="{D1EA286B-9D42-4A3E-A173-C3E4435C1CCF}">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400" dirty="0"/>
            <a:t>Ancak, üç yıl sonunda  yapılandırılma veya taksitlendirilme sebebiyle vadesi gelmemiş taksit ödemelerinden peşinen mahsup edilir. </a:t>
          </a:r>
          <a:r>
            <a:rPr lang="tr-TR" sz="1400" b="1" dirty="0">
              <a:solidFill>
                <a:srgbClr val="FF0000"/>
              </a:solidFill>
            </a:rPr>
            <a:t>Kuruma borcu bulunmayan işverenlere altı ayda bir eşit taksitlerle iade yapılır.</a:t>
          </a:r>
          <a:endParaRPr lang="tr-TR" sz="1400" b="1" dirty="0">
            <a:solidFill>
              <a:srgbClr val="FF0000"/>
            </a:solidFill>
            <a:latin typeface="Calibri" panose="020F0502020204030204" pitchFamily="34" charset="0"/>
            <a:cs typeface="Calibri" panose="020F0502020204030204" pitchFamily="34" charset="0"/>
          </a:endParaRPr>
        </a:p>
      </dgm:t>
    </dgm:pt>
    <dgm:pt modelId="{C688D8AD-5FB9-4906-9C81-1C3EF4439A12}" type="parTrans" cxnId="{EF7A7BBF-BE07-45E4-A9E3-00F7366C2BA4}">
      <dgm:prSet/>
      <dgm:spPr/>
    </dgm:pt>
    <dgm:pt modelId="{B4928DD7-2D1A-47DB-A550-3CD0F13369D4}" type="sibTrans" cxnId="{EF7A7BBF-BE07-45E4-A9E3-00F7366C2BA4}">
      <dgm:prSet/>
      <dgm:spPr/>
    </dgm:pt>
    <dgm:pt modelId="{EB79401E-9552-4284-8D3B-62E14E7D8A07}">
      <dgm:prSet custT="1">
        <dgm:style>
          <a:lnRef idx="2">
            <a:schemeClr val="dk1"/>
          </a:lnRef>
          <a:fillRef idx="1">
            <a:schemeClr val="lt1"/>
          </a:fillRef>
          <a:effectRef idx="0">
            <a:schemeClr val="dk1"/>
          </a:effectRef>
          <a:fontRef idx="minor">
            <a:schemeClr val="dk1"/>
          </a:fontRef>
        </dgm:style>
      </dgm:prSet>
      <dgm:spPr/>
      <dgm:t>
        <a:bodyPr/>
        <a:lstStyle/>
        <a:p>
          <a:pPr algn="just"/>
          <a:endParaRPr lang="tr-TR" sz="1400" b="0" dirty="0">
            <a:latin typeface="Calibri" panose="020F0502020204030204" pitchFamily="34" charset="0"/>
            <a:cs typeface="Calibri" panose="020F0502020204030204" pitchFamily="34" charset="0"/>
          </a:endParaRPr>
        </a:p>
      </dgm:t>
    </dgm:pt>
    <dgm:pt modelId="{16206413-FFEB-4292-842E-31AB615B14F2}" type="parTrans" cxnId="{A87240F3-CF1C-47E7-9759-D73F2BF902F3}">
      <dgm:prSet/>
      <dgm:spPr/>
    </dgm:pt>
    <dgm:pt modelId="{D89283BD-C234-4251-BB1B-36DA550EA07F}" type="sibTrans" cxnId="{A87240F3-CF1C-47E7-9759-D73F2BF902F3}">
      <dgm:prSet/>
      <dgm:spPr/>
    </dgm:pt>
    <dgm:pt modelId="{6F0DAD2E-C0E6-45B4-9A2F-C4A4E722D933}" type="pres">
      <dgm:prSet presAssocID="{95BFC80B-3D77-430E-9B4F-1648571C718A}" presName="Name0" presStyleCnt="0">
        <dgm:presLayoutVars>
          <dgm:dir/>
          <dgm:animLvl val="lvl"/>
          <dgm:resizeHandles/>
        </dgm:presLayoutVars>
      </dgm:prSet>
      <dgm:spPr/>
      <dgm:t>
        <a:bodyPr/>
        <a:lstStyle/>
        <a:p>
          <a:endParaRPr lang="tr-TR"/>
        </a:p>
      </dgm:t>
    </dgm:pt>
    <dgm:pt modelId="{445A2FCA-E023-48B4-9FC0-7E6FFA688B4D}" type="pres">
      <dgm:prSet presAssocID="{1EF1DE66-7D27-4690-83A5-690F7DA7A495}" presName="linNode" presStyleCnt="0"/>
      <dgm:spPr/>
    </dgm:pt>
    <dgm:pt modelId="{FE85F2C8-7F3D-4066-A487-ACBC4C93A78F}" type="pres">
      <dgm:prSet presAssocID="{1EF1DE66-7D27-4690-83A5-690F7DA7A495}" presName="parentShp" presStyleLbl="node1" presStyleIdx="0" presStyleCnt="1" custScaleX="114337">
        <dgm:presLayoutVars>
          <dgm:bulletEnabled val="1"/>
        </dgm:presLayoutVars>
      </dgm:prSet>
      <dgm:spPr/>
      <dgm:t>
        <a:bodyPr/>
        <a:lstStyle/>
        <a:p>
          <a:endParaRPr lang="tr-TR"/>
        </a:p>
      </dgm:t>
    </dgm:pt>
    <dgm:pt modelId="{2B7BF7D6-7E24-4D5F-94C5-D6E0CA0AC417}" type="pres">
      <dgm:prSet presAssocID="{1EF1DE66-7D27-4690-83A5-690F7DA7A495}" presName="childShp" presStyleLbl="bgAccFollowNode1" presStyleIdx="0" presStyleCnt="1" custScaleX="117212" custLinFactNeighborX="748" custLinFactNeighborY="-626">
        <dgm:presLayoutVars>
          <dgm:bulletEnabled val="1"/>
        </dgm:presLayoutVars>
      </dgm:prSet>
      <dgm:spPr/>
      <dgm:t>
        <a:bodyPr/>
        <a:lstStyle/>
        <a:p>
          <a:endParaRPr lang="tr-TR"/>
        </a:p>
      </dgm:t>
    </dgm:pt>
  </dgm:ptLst>
  <dgm:cxnLst>
    <dgm:cxn modelId="{DCE510A8-60CC-4E08-9C96-94E58F3A8127}" type="presOf" srcId="{EB79401E-9552-4284-8D3B-62E14E7D8A07}" destId="{2B7BF7D6-7E24-4D5F-94C5-D6E0CA0AC417}" srcOrd="0" destOrd="2" presId="urn:microsoft.com/office/officeart/2005/8/layout/vList6"/>
    <dgm:cxn modelId="{A1D72E18-C711-494D-A9F5-5B1611A23146}" srcId="{1EF1DE66-7D27-4690-83A5-690F7DA7A495}" destId="{D9DCF393-2EBA-4F17-B875-71E01FEE2CFB}" srcOrd="0" destOrd="0" parTransId="{6A57C069-EF5C-434E-A6B4-72E4B9853F4C}" sibTransId="{50A276FD-B537-4081-86B8-153BC18E2F0B}"/>
    <dgm:cxn modelId="{27D4A040-499F-493A-BD0A-41E16DAE772D}" type="presOf" srcId="{95BFC80B-3D77-430E-9B4F-1648571C718A}" destId="{6F0DAD2E-C0E6-45B4-9A2F-C4A4E722D933}" srcOrd="0" destOrd="0" presId="urn:microsoft.com/office/officeart/2005/8/layout/vList6"/>
    <dgm:cxn modelId="{912D9646-370E-45BE-9C3C-2AE079284C6F}" type="presOf" srcId="{ECA44F80-57EF-4AAC-81F4-4F6BC320588A}" destId="{2B7BF7D6-7E24-4D5F-94C5-D6E0CA0AC417}" srcOrd="0" destOrd="1" presId="urn:microsoft.com/office/officeart/2005/8/layout/vList6"/>
    <dgm:cxn modelId="{F19D5DE3-0E9C-44DA-B285-C137A9AA85CC}" srcId="{1EF1DE66-7D27-4690-83A5-690F7DA7A495}" destId="{ECA44F80-57EF-4AAC-81F4-4F6BC320588A}" srcOrd="1" destOrd="0" parTransId="{7FF5E13F-EB4E-4DB0-A2E5-E902C5AF05CF}" sibTransId="{44F97915-B260-478F-AF6F-5E03EF18DF37}"/>
    <dgm:cxn modelId="{EF7A7BBF-BE07-45E4-A9E3-00F7366C2BA4}" srcId="{1EF1DE66-7D27-4690-83A5-690F7DA7A495}" destId="{D1EA286B-9D42-4A3E-A173-C3E4435C1CCF}" srcOrd="3" destOrd="0" parTransId="{C688D8AD-5FB9-4906-9C81-1C3EF4439A12}" sibTransId="{B4928DD7-2D1A-47DB-A550-3CD0F13369D4}"/>
    <dgm:cxn modelId="{A87240F3-CF1C-47E7-9759-D73F2BF902F3}" srcId="{1EF1DE66-7D27-4690-83A5-690F7DA7A495}" destId="{EB79401E-9552-4284-8D3B-62E14E7D8A07}" srcOrd="2" destOrd="0" parTransId="{16206413-FFEB-4292-842E-31AB615B14F2}" sibTransId="{D89283BD-C234-4251-BB1B-36DA550EA07F}"/>
    <dgm:cxn modelId="{2310804F-CC0B-42D3-87AE-EF0F64D2C17E}" type="presOf" srcId="{1EF1DE66-7D27-4690-83A5-690F7DA7A495}" destId="{FE85F2C8-7F3D-4066-A487-ACBC4C93A78F}" srcOrd="0" destOrd="0" presId="urn:microsoft.com/office/officeart/2005/8/layout/vList6"/>
    <dgm:cxn modelId="{19A6814B-B15B-48CA-A4A0-72D28BD24F34}" type="presOf" srcId="{D9DCF393-2EBA-4F17-B875-71E01FEE2CFB}" destId="{2B7BF7D6-7E24-4D5F-94C5-D6E0CA0AC417}" srcOrd="0" destOrd="0" presId="urn:microsoft.com/office/officeart/2005/8/layout/vList6"/>
    <dgm:cxn modelId="{6A975F8C-F05B-4CA7-9D0C-CF324AAD2E07}" srcId="{95BFC80B-3D77-430E-9B4F-1648571C718A}" destId="{1EF1DE66-7D27-4690-83A5-690F7DA7A495}" srcOrd="0" destOrd="0" parTransId="{BE0CBCE3-7D87-4135-BD56-5899F84FE4D5}" sibTransId="{26600848-0612-449B-BB6B-172B7F6FF7DA}"/>
    <dgm:cxn modelId="{B743600B-90C2-4D51-A9B6-E1BC34640655}" type="presOf" srcId="{D1EA286B-9D42-4A3E-A173-C3E4435C1CCF}" destId="{2B7BF7D6-7E24-4D5F-94C5-D6E0CA0AC417}" srcOrd="0" destOrd="3" presId="urn:microsoft.com/office/officeart/2005/8/layout/vList6"/>
    <dgm:cxn modelId="{9A81C8ED-8999-4883-98D0-DA9E8960CEF4}" type="presParOf" srcId="{6F0DAD2E-C0E6-45B4-9A2F-C4A4E722D933}" destId="{445A2FCA-E023-48B4-9FC0-7E6FFA688B4D}" srcOrd="0" destOrd="0" presId="urn:microsoft.com/office/officeart/2005/8/layout/vList6"/>
    <dgm:cxn modelId="{3787B6C0-893D-4AF1-A2F5-AC9DCF601D70}" type="presParOf" srcId="{445A2FCA-E023-48B4-9FC0-7E6FFA688B4D}" destId="{FE85F2C8-7F3D-4066-A487-ACBC4C93A78F}" srcOrd="0" destOrd="0" presId="urn:microsoft.com/office/officeart/2005/8/layout/vList6"/>
    <dgm:cxn modelId="{580A8E85-7ECC-4A36-BE1E-7D71AFA7E938}" type="presParOf" srcId="{445A2FCA-E023-48B4-9FC0-7E6FFA688B4D}" destId="{2B7BF7D6-7E24-4D5F-94C5-D6E0CA0AC41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1EF1DE66-7D27-4690-83A5-690F7DA7A495}">
      <dgm:prSet phldrT="[Metin]" custT="1"/>
      <dgm:spPr>
        <a:solidFill>
          <a:srgbClr val="0070C0"/>
        </a:solidFill>
      </dgm:spPr>
      <dgm:t>
        <a:bodyPr/>
        <a:lstStyle/>
        <a:p>
          <a:r>
            <a:rPr lang="tr-TR" sz="1600" b="1" i="1" u="none" dirty="0">
              <a:latin typeface="Calibri" panose="020F0502020204030204" pitchFamily="34" charset="0"/>
              <a:cs typeface="Calibri" panose="020F0502020204030204" pitchFamily="34" charset="0"/>
            </a:rPr>
            <a:t>01/04/2018 öncesi dönemlere ilişkin iade talepleri</a:t>
          </a:r>
          <a:endParaRPr lang="tr-TR" sz="1600" b="1" u="none" dirty="0">
            <a:latin typeface="Calibri" panose="020F0502020204030204" pitchFamily="34" charset="0"/>
            <a:cs typeface="Calibri" panose="020F0502020204030204" pitchFamily="34" charset="0"/>
          </a:endParaRPr>
        </a:p>
      </dgm:t>
    </dgm:pt>
    <dgm:pt modelId="{BE0CBCE3-7D87-4135-BD56-5899F84FE4D5}" type="parTrans" cxnId="{6A975F8C-F05B-4CA7-9D0C-CF324AAD2E07}">
      <dgm:prSet/>
      <dgm:spPr/>
      <dgm:t>
        <a:bodyPr/>
        <a:lstStyle/>
        <a:p>
          <a:endParaRPr lang="tr-TR"/>
        </a:p>
      </dgm:t>
    </dgm:pt>
    <dgm:pt modelId="{26600848-0612-449B-BB6B-172B7F6FF7DA}" type="sibTrans" cxnId="{6A975F8C-F05B-4CA7-9D0C-CF324AAD2E07}">
      <dgm:prSet/>
      <dgm:spPr/>
      <dgm:t>
        <a:bodyPr/>
        <a:lstStyle/>
        <a:p>
          <a:endParaRPr lang="tr-TR"/>
        </a:p>
      </dgm:t>
    </dgm:pt>
    <dgm:pt modelId="{ECA44F80-57EF-4AAC-81F4-4F6BC320588A}">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400" dirty="0"/>
            <a:t>Görülmekte olan davalarda ayrıca bir başvuru şartı aranmaksızın, </a:t>
          </a:r>
          <a:r>
            <a:rPr lang="tr-TR" sz="1400" dirty="0">
              <a:solidFill>
                <a:srgbClr val="FF0000"/>
              </a:solidFill>
            </a:rPr>
            <a:t>dava öncesi yapılan idari başvuru tarihinden itibaren </a:t>
          </a:r>
          <a:r>
            <a:rPr lang="tr-TR" sz="1400" dirty="0"/>
            <a:t>işleyecek kanuni faiziyle birlikte hesaplanacak tutar aynı usulle mahsup veya iade edilir. </a:t>
          </a:r>
          <a:endParaRPr lang="tr-TR" sz="1400" b="0" dirty="0">
            <a:latin typeface="Calibri" panose="020F0502020204030204" pitchFamily="34" charset="0"/>
            <a:cs typeface="Calibri" panose="020F0502020204030204" pitchFamily="34" charset="0"/>
          </a:endParaRPr>
        </a:p>
      </dgm:t>
    </dgm:pt>
    <dgm:pt modelId="{7FF5E13F-EB4E-4DB0-A2E5-E902C5AF05CF}" type="parTrans" cxnId="{F19D5DE3-0E9C-44DA-B285-C137A9AA85CC}">
      <dgm:prSet/>
      <dgm:spPr/>
      <dgm:t>
        <a:bodyPr/>
        <a:lstStyle/>
        <a:p>
          <a:endParaRPr lang="tr-TR"/>
        </a:p>
      </dgm:t>
    </dgm:pt>
    <dgm:pt modelId="{44F97915-B260-478F-AF6F-5E03EF18DF37}" type="sibTrans" cxnId="{F19D5DE3-0E9C-44DA-B285-C137A9AA85CC}">
      <dgm:prSet/>
      <dgm:spPr/>
      <dgm:t>
        <a:bodyPr/>
        <a:lstStyle/>
        <a:p>
          <a:endParaRPr lang="tr-TR"/>
        </a:p>
      </dgm:t>
    </dgm:pt>
    <dgm:pt modelId="{D9DCF393-2EBA-4F17-B875-71E01FEE2CFB}">
      <dgm:prSet custT="1">
        <dgm:style>
          <a:lnRef idx="2">
            <a:schemeClr val="dk1"/>
          </a:lnRef>
          <a:fillRef idx="1">
            <a:schemeClr val="lt1"/>
          </a:fillRef>
          <a:effectRef idx="0">
            <a:schemeClr val="dk1"/>
          </a:effectRef>
          <a:fontRef idx="minor">
            <a:schemeClr val="dk1"/>
          </a:fontRef>
        </dgm:style>
      </dgm:prSet>
      <dgm:spPr/>
      <dgm:t>
        <a:bodyPr/>
        <a:lstStyle/>
        <a:p>
          <a:pPr algn="just"/>
          <a:endParaRPr lang="tr-TR" sz="1600" dirty="0">
            <a:latin typeface="Calibri" panose="020F0502020204030204" pitchFamily="34" charset="0"/>
            <a:cs typeface="Calibri" panose="020F0502020204030204" pitchFamily="34" charset="0"/>
          </a:endParaRPr>
        </a:p>
      </dgm:t>
    </dgm:pt>
    <dgm:pt modelId="{6A57C069-EF5C-434E-A6B4-72E4B9853F4C}" type="parTrans" cxnId="{A1D72E18-C711-494D-A9F5-5B1611A23146}">
      <dgm:prSet/>
      <dgm:spPr/>
      <dgm:t>
        <a:bodyPr/>
        <a:lstStyle/>
        <a:p>
          <a:endParaRPr lang="tr-TR"/>
        </a:p>
      </dgm:t>
    </dgm:pt>
    <dgm:pt modelId="{50A276FD-B537-4081-86B8-153BC18E2F0B}" type="sibTrans" cxnId="{A1D72E18-C711-494D-A9F5-5B1611A23146}">
      <dgm:prSet/>
      <dgm:spPr/>
      <dgm:t>
        <a:bodyPr/>
        <a:lstStyle/>
        <a:p>
          <a:endParaRPr lang="tr-TR"/>
        </a:p>
      </dgm:t>
    </dgm:pt>
    <dgm:pt modelId="{D1EA286B-9D42-4A3E-A173-C3E4435C1CCF}">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400" dirty="0"/>
            <a:t>Mahkemelerce, bu maddenin yürürlüğe girdiği tarihten önce açılmış davalarda davanın konusuz kalması sebebiyle karar verilmesine yer olmadığına karar verilir.</a:t>
          </a:r>
          <a:endParaRPr lang="tr-TR" sz="1400" b="1" dirty="0">
            <a:solidFill>
              <a:srgbClr val="FF0000"/>
            </a:solidFill>
            <a:latin typeface="Calibri" panose="020F0502020204030204" pitchFamily="34" charset="0"/>
            <a:cs typeface="Calibri" panose="020F0502020204030204" pitchFamily="34" charset="0"/>
          </a:endParaRPr>
        </a:p>
      </dgm:t>
    </dgm:pt>
    <dgm:pt modelId="{C688D8AD-5FB9-4906-9C81-1C3EF4439A12}" type="parTrans" cxnId="{EF7A7BBF-BE07-45E4-A9E3-00F7366C2BA4}">
      <dgm:prSet/>
      <dgm:spPr/>
    </dgm:pt>
    <dgm:pt modelId="{B4928DD7-2D1A-47DB-A550-3CD0F13369D4}" type="sibTrans" cxnId="{EF7A7BBF-BE07-45E4-A9E3-00F7366C2BA4}">
      <dgm:prSet/>
      <dgm:spPr/>
    </dgm:pt>
    <dgm:pt modelId="{EB79401E-9552-4284-8D3B-62E14E7D8A07}">
      <dgm:prSet custT="1">
        <dgm:style>
          <a:lnRef idx="2">
            <a:schemeClr val="dk1"/>
          </a:lnRef>
          <a:fillRef idx="1">
            <a:schemeClr val="lt1"/>
          </a:fillRef>
          <a:effectRef idx="0">
            <a:schemeClr val="dk1"/>
          </a:effectRef>
          <a:fontRef idx="minor">
            <a:schemeClr val="dk1"/>
          </a:fontRef>
        </dgm:style>
      </dgm:prSet>
      <dgm:spPr/>
      <dgm:t>
        <a:bodyPr/>
        <a:lstStyle/>
        <a:p>
          <a:pPr algn="just"/>
          <a:endParaRPr lang="tr-TR" sz="1400" b="0" dirty="0">
            <a:latin typeface="Calibri" panose="020F0502020204030204" pitchFamily="34" charset="0"/>
            <a:cs typeface="Calibri" panose="020F0502020204030204" pitchFamily="34" charset="0"/>
          </a:endParaRPr>
        </a:p>
      </dgm:t>
    </dgm:pt>
    <dgm:pt modelId="{16206413-FFEB-4292-842E-31AB615B14F2}" type="parTrans" cxnId="{A87240F3-CF1C-47E7-9759-D73F2BF902F3}">
      <dgm:prSet/>
      <dgm:spPr/>
    </dgm:pt>
    <dgm:pt modelId="{D89283BD-C234-4251-BB1B-36DA550EA07F}" type="sibTrans" cxnId="{A87240F3-CF1C-47E7-9759-D73F2BF902F3}">
      <dgm:prSet/>
      <dgm:spPr/>
    </dgm:pt>
    <dgm:pt modelId="{6F0DAD2E-C0E6-45B4-9A2F-C4A4E722D933}" type="pres">
      <dgm:prSet presAssocID="{95BFC80B-3D77-430E-9B4F-1648571C718A}" presName="Name0" presStyleCnt="0">
        <dgm:presLayoutVars>
          <dgm:dir/>
          <dgm:animLvl val="lvl"/>
          <dgm:resizeHandles/>
        </dgm:presLayoutVars>
      </dgm:prSet>
      <dgm:spPr/>
      <dgm:t>
        <a:bodyPr/>
        <a:lstStyle/>
        <a:p>
          <a:endParaRPr lang="tr-TR"/>
        </a:p>
      </dgm:t>
    </dgm:pt>
    <dgm:pt modelId="{445A2FCA-E023-48B4-9FC0-7E6FFA688B4D}" type="pres">
      <dgm:prSet presAssocID="{1EF1DE66-7D27-4690-83A5-690F7DA7A495}" presName="linNode" presStyleCnt="0"/>
      <dgm:spPr/>
    </dgm:pt>
    <dgm:pt modelId="{FE85F2C8-7F3D-4066-A487-ACBC4C93A78F}" type="pres">
      <dgm:prSet presAssocID="{1EF1DE66-7D27-4690-83A5-690F7DA7A495}" presName="parentShp" presStyleLbl="node1" presStyleIdx="0" presStyleCnt="1" custScaleX="114337">
        <dgm:presLayoutVars>
          <dgm:bulletEnabled val="1"/>
        </dgm:presLayoutVars>
      </dgm:prSet>
      <dgm:spPr/>
      <dgm:t>
        <a:bodyPr/>
        <a:lstStyle/>
        <a:p>
          <a:endParaRPr lang="tr-TR"/>
        </a:p>
      </dgm:t>
    </dgm:pt>
    <dgm:pt modelId="{2B7BF7D6-7E24-4D5F-94C5-D6E0CA0AC417}" type="pres">
      <dgm:prSet presAssocID="{1EF1DE66-7D27-4690-83A5-690F7DA7A495}" presName="childShp" presStyleLbl="bgAccFollowNode1" presStyleIdx="0" presStyleCnt="1" custScaleX="117212" custLinFactNeighborX="748" custLinFactNeighborY="-626">
        <dgm:presLayoutVars>
          <dgm:bulletEnabled val="1"/>
        </dgm:presLayoutVars>
      </dgm:prSet>
      <dgm:spPr/>
      <dgm:t>
        <a:bodyPr/>
        <a:lstStyle/>
        <a:p>
          <a:endParaRPr lang="tr-TR"/>
        </a:p>
      </dgm:t>
    </dgm:pt>
  </dgm:ptLst>
  <dgm:cxnLst>
    <dgm:cxn modelId="{DCE510A8-60CC-4E08-9C96-94E58F3A8127}" type="presOf" srcId="{EB79401E-9552-4284-8D3B-62E14E7D8A07}" destId="{2B7BF7D6-7E24-4D5F-94C5-D6E0CA0AC417}" srcOrd="0" destOrd="2" presId="urn:microsoft.com/office/officeart/2005/8/layout/vList6"/>
    <dgm:cxn modelId="{A1D72E18-C711-494D-A9F5-5B1611A23146}" srcId="{1EF1DE66-7D27-4690-83A5-690F7DA7A495}" destId="{D9DCF393-2EBA-4F17-B875-71E01FEE2CFB}" srcOrd="0" destOrd="0" parTransId="{6A57C069-EF5C-434E-A6B4-72E4B9853F4C}" sibTransId="{50A276FD-B537-4081-86B8-153BC18E2F0B}"/>
    <dgm:cxn modelId="{27D4A040-499F-493A-BD0A-41E16DAE772D}" type="presOf" srcId="{95BFC80B-3D77-430E-9B4F-1648571C718A}" destId="{6F0DAD2E-C0E6-45B4-9A2F-C4A4E722D933}" srcOrd="0" destOrd="0" presId="urn:microsoft.com/office/officeart/2005/8/layout/vList6"/>
    <dgm:cxn modelId="{912D9646-370E-45BE-9C3C-2AE079284C6F}" type="presOf" srcId="{ECA44F80-57EF-4AAC-81F4-4F6BC320588A}" destId="{2B7BF7D6-7E24-4D5F-94C5-D6E0CA0AC417}" srcOrd="0" destOrd="1" presId="urn:microsoft.com/office/officeart/2005/8/layout/vList6"/>
    <dgm:cxn modelId="{F19D5DE3-0E9C-44DA-B285-C137A9AA85CC}" srcId="{1EF1DE66-7D27-4690-83A5-690F7DA7A495}" destId="{ECA44F80-57EF-4AAC-81F4-4F6BC320588A}" srcOrd="1" destOrd="0" parTransId="{7FF5E13F-EB4E-4DB0-A2E5-E902C5AF05CF}" sibTransId="{44F97915-B260-478F-AF6F-5E03EF18DF37}"/>
    <dgm:cxn modelId="{EF7A7BBF-BE07-45E4-A9E3-00F7366C2BA4}" srcId="{1EF1DE66-7D27-4690-83A5-690F7DA7A495}" destId="{D1EA286B-9D42-4A3E-A173-C3E4435C1CCF}" srcOrd="3" destOrd="0" parTransId="{C688D8AD-5FB9-4906-9C81-1C3EF4439A12}" sibTransId="{B4928DD7-2D1A-47DB-A550-3CD0F13369D4}"/>
    <dgm:cxn modelId="{A87240F3-CF1C-47E7-9759-D73F2BF902F3}" srcId="{1EF1DE66-7D27-4690-83A5-690F7DA7A495}" destId="{EB79401E-9552-4284-8D3B-62E14E7D8A07}" srcOrd="2" destOrd="0" parTransId="{16206413-FFEB-4292-842E-31AB615B14F2}" sibTransId="{D89283BD-C234-4251-BB1B-36DA550EA07F}"/>
    <dgm:cxn modelId="{2310804F-CC0B-42D3-87AE-EF0F64D2C17E}" type="presOf" srcId="{1EF1DE66-7D27-4690-83A5-690F7DA7A495}" destId="{FE85F2C8-7F3D-4066-A487-ACBC4C93A78F}" srcOrd="0" destOrd="0" presId="urn:microsoft.com/office/officeart/2005/8/layout/vList6"/>
    <dgm:cxn modelId="{19A6814B-B15B-48CA-A4A0-72D28BD24F34}" type="presOf" srcId="{D9DCF393-2EBA-4F17-B875-71E01FEE2CFB}" destId="{2B7BF7D6-7E24-4D5F-94C5-D6E0CA0AC417}" srcOrd="0" destOrd="0" presId="urn:microsoft.com/office/officeart/2005/8/layout/vList6"/>
    <dgm:cxn modelId="{6A975F8C-F05B-4CA7-9D0C-CF324AAD2E07}" srcId="{95BFC80B-3D77-430E-9B4F-1648571C718A}" destId="{1EF1DE66-7D27-4690-83A5-690F7DA7A495}" srcOrd="0" destOrd="0" parTransId="{BE0CBCE3-7D87-4135-BD56-5899F84FE4D5}" sibTransId="{26600848-0612-449B-BB6B-172B7F6FF7DA}"/>
    <dgm:cxn modelId="{B743600B-90C2-4D51-A9B6-E1BC34640655}" type="presOf" srcId="{D1EA286B-9D42-4A3E-A173-C3E4435C1CCF}" destId="{2B7BF7D6-7E24-4D5F-94C5-D6E0CA0AC417}" srcOrd="0" destOrd="3" presId="urn:microsoft.com/office/officeart/2005/8/layout/vList6"/>
    <dgm:cxn modelId="{9A81C8ED-8999-4883-98D0-DA9E8960CEF4}" type="presParOf" srcId="{6F0DAD2E-C0E6-45B4-9A2F-C4A4E722D933}" destId="{445A2FCA-E023-48B4-9FC0-7E6FFA688B4D}" srcOrd="0" destOrd="0" presId="urn:microsoft.com/office/officeart/2005/8/layout/vList6"/>
    <dgm:cxn modelId="{3787B6C0-893D-4AF1-A2F5-AC9DCF601D70}" type="presParOf" srcId="{445A2FCA-E023-48B4-9FC0-7E6FFA688B4D}" destId="{FE85F2C8-7F3D-4066-A487-ACBC4C93A78F}" srcOrd="0" destOrd="0" presId="urn:microsoft.com/office/officeart/2005/8/layout/vList6"/>
    <dgm:cxn modelId="{580A8E85-7ECC-4A36-BE1E-7D71AFA7E938}" type="presParOf" srcId="{445A2FCA-E023-48B4-9FC0-7E6FFA688B4D}" destId="{2B7BF7D6-7E24-4D5F-94C5-D6E0CA0AC41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1EF1DE66-7D27-4690-83A5-690F7DA7A495}">
      <dgm:prSet phldrT="[Metin]" custT="1"/>
      <dgm:spPr>
        <a:solidFill>
          <a:srgbClr val="0070C0"/>
        </a:solidFill>
        <a:ln>
          <a:solidFill>
            <a:schemeClr val="tx1">
              <a:lumMod val="60000"/>
              <a:lumOff val="40000"/>
            </a:schemeClr>
          </a:solidFill>
        </a:ln>
      </dgm:spPr>
      <dgm:t>
        <a:bodyPr/>
        <a:lstStyle/>
        <a:p>
          <a:r>
            <a:rPr lang="tr-TR" sz="1600" b="1" i="1" u="sng" baseline="0" dirty="0">
              <a:solidFill>
                <a:schemeClr val="bg1"/>
              </a:solidFill>
              <a:uFill>
                <a:solidFill>
                  <a:schemeClr val="bg1"/>
                </a:solidFill>
              </a:uFill>
              <a:latin typeface="Calibri" panose="020F0502020204030204" pitchFamily="34" charset="0"/>
              <a:cs typeface="Calibri" panose="020F0502020204030204" pitchFamily="34" charset="0"/>
            </a:rPr>
            <a:t>Söz konusu prim indiriminden hangi sigortalılardan dolayı yararlanılır?</a:t>
          </a:r>
          <a:endParaRPr lang="tr-TR" sz="1600" u="sng" baseline="0" dirty="0">
            <a:solidFill>
              <a:schemeClr val="bg1"/>
            </a:solidFill>
            <a:uFill>
              <a:solidFill>
                <a:schemeClr val="bg1"/>
              </a:solidFill>
            </a:uFill>
            <a:latin typeface="Calibri" panose="020F0502020204030204" pitchFamily="34" charset="0"/>
            <a:cs typeface="Calibri" panose="020F0502020204030204" pitchFamily="34" charset="0"/>
          </a:endParaRPr>
        </a:p>
      </dgm:t>
    </dgm:pt>
    <dgm:pt modelId="{BE0CBCE3-7D87-4135-BD56-5899F84FE4D5}" type="parTrans" cxnId="{6A975F8C-F05B-4CA7-9D0C-CF324AAD2E07}">
      <dgm:prSet/>
      <dgm:spPr/>
      <dgm:t>
        <a:bodyPr/>
        <a:lstStyle/>
        <a:p>
          <a:endParaRPr lang="tr-TR"/>
        </a:p>
      </dgm:t>
    </dgm:pt>
    <dgm:pt modelId="{26600848-0612-449B-BB6B-172B7F6FF7DA}" type="sibTrans" cxnId="{6A975F8C-F05B-4CA7-9D0C-CF324AAD2E07}">
      <dgm:prSet/>
      <dgm:spPr/>
      <dgm:t>
        <a:bodyPr/>
        <a:lstStyle/>
        <a:p>
          <a:endParaRPr lang="tr-TR"/>
        </a:p>
      </dgm:t>
    </dgm:pt>
    <dgm:pt modelId="{DE806A6D-CBE9-4EE8-AD1B-A94073633B24}">
      <dgm:prSet phldrT="[Metin]" custT="1"/>
      <dgm:spPr>
        <a:solidFill>
          <a:srgbClr val="0070C0"/>
        </a:solidFill>
      </dgm:spPr>
      <dgm:t>
        <a:bodyPr/>
        <a:lstStyle/>
        <a:p>
          <a:r>
            <a:rPr lang="tr-TR" sz="2000" b="1" i="1" u="sng" dirty="0">
              <a:latin typeface="Calibri" panose="020F0502020204030204" pitchFamily="34" charset="0"/>
              <a:cs typeface="Calibri" panose="020F0502020204030204" pitchFamily="34" charset="0"/>
            </a:rPr>
            <a:t>İhale konusu işlerde 5 puanlık prim indirimi uygulanır mı?</a:t>
          </a:r>
          <a:endParaRPr lang="tr-TR" sz="2000" dirty="0">
            <a:latin typeface="Calibri" panose="020F0502020204030204" pitchFamily="34" charset="0"/>
            <a:cs typeface="Calibri" panose="020F0502020204030204" pitchFamily="34" charset="0"/>
          </a:endParaRPr>
        </a:p>
      </dgm:t>
    </dgm:pt>
    <dgm:pt modelId="{E9701BE2-B68A-4E8B-8C42-5E34E1266047}" type="parTrans" cxnId="{EEC95BCA-11AE-4610-B94D-A6304322DEE5}">
      <dgm:prSet/>
      <dgm:spPr/>
      <dgm:t>
        <a:bodyPr/>
        <a:lstStyle/>
        <a:p>
          <a:endParaRPr lang="tr-TR"/>
        </a:p>
      </dgm:t>
    </dgm:pt>
    <dgm:pt modelId="{49DFCC03-523C-4C28-BB42-FA1EC48F7ACC}" type="sibTrans" cxnId="{EEC95BCA-11AE-4610-B94D-A6304322DEE5}">
      <dgm:prSet/>
      <dgm:spPr/>
      <dgm:t>
        <a:bodyPr/>
        <a:lstStyle/>
        <a:p>
          <a:endParaRPr lang="tr-TR"/>
        </a:p>
      </dgm:t>
    </dgm:pt>
    <dgm:pt modelId="{1A35D9D9-8C2C-415F-B78C-C988C9E52421}">
      <dgm:prSet phldrT="[Metin]" custT="1"/>
      <dgm:spPr>
        <a:solidFill>
          <a:srgbClr val="0070C0"/>
        </a:solidFill>
      </dgm:spPr>
      <dgm:t>
        <a:bodyPr/>
        <a:lstStyle/>
        <a:p>
          <a:r>
            <a:rPr lang="tr-TR" sz="2000" b="1" i="1" u="sng" dirty="0">
              <a:latin typeface="Calibri" panose="020F0502020204030204" pitchFamily="34" charset="0"/>
              <a:cs typeface="Calibri" panose="020F0502020204030204" pitchFamily="34" charset="0"/>
            </a:rPr>
            <a:t>Aynı sigortalı için 5 puanlık indirimle birlikte diğer sigorta prim teşviklerinden yararlanılabilir mi?</a:t>
          </a:r>
          <a:endParaRPr lang="tr-TR" sz="2000" dirty="0">
            <a:latin typeface="Calibri" panose="020F0502020204030204" pitchFamily="34" charset="0"/>
            <a:cs typeface="Calibri" panose="020F0502020204030204" pitchFamily="34" charset="0"/>
          </a:endParaRPr>
        </a:p>
      </dgm:t>
    </dgm:pt>
    <dgm:pt modelId="{13F4C87C-6069-4C30-92A0-229AB92205FF}" type="parTrans" cxnId="{DD8C6298-E209-409D-B564-C2C1290A57B5}">
      <dgm:prSet/>
      <dgm:spPr/>
      <dgm:t>
        <a:bodyPr/>
        <a:lstStyle/>
        <a:p>
          <a:endParaRPr lang="tr-TR"/>
        </a:p>
      </dgm:t>
    </dgm:pt>
    <dgm:pt modelId="{A57BF86D-8E95-4CE7-9592-E57322D855C9}" type="sibTrans" cxnId="{DD8C6298-E209-409D-B564-C2C1290A57B5}">
      <dgm:prSet/>
      <dgm:spPr/>
      <dgm:t>
        <a:bodyPr/>
        <a:lstStyle/>
        <a:p>
          <a:endParaRPr lang="tr-TR"/>
        </a:p>
      </dgm:t>
    </dgm:pt>
    <dgm:pt modelId="{095BE2FE-53FE-46FE-B879-3039EB48BA62}">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5 puanlık indirimden, 5510 sayılı Kanunun 4 üncü maddesinin birinci fıkrasının (a) bendi kapsamındaki (5510/4-1a) sigortalılardan haklarında malullük yaşlılık ölüm sigortası kolları uygulananlardan dolayı yararlanılması mümkün bulunmaktadır. </a:t>
          </a:r>
        </a:p>
      </dgm:t>
    </dgm:pt>
    <dgm:pt modelId="{49458C49-8FFF-42F8-AE15-9EA90A902932}" type="parTrans" cxnId="{C7891988-910E-4C53-90AF-0A34DC6A6197}">
      <dgm:prSet/>
      <dgm:spPr/>
      <dgm:t>
        <a:bodyPr/>
        <a:lstStyle/>
        <a:p>
          <a:endParaRPr lang="tr-TR"/>
        </a:p>
      </dgm:t>
    </dgm:pt>
    <dgm:pt modelId="{F5F1F734-EA4F-4285-85AE-58DAE5E5168A}" type="sibTrans" cxnId="{C7891988-910E-4C53-90AF-0A34DC6A6197}">
      <dgm:prSet/>
      <dgm:spPr/>
      <dgm:t>
        <a:bodyPr/>
        <a:lstStyle/>
        <a:p>
          <a:endParaRPr lang="tr-TR"/>
        </a:p>
      </dgm:t>
    </dgm:pt>
    <dgm:pt modelId="{026F0C5F-E539-44B3-A1F5-AAC05BE3C1DB}">
      <dgm:prSet custT="1">
        <dgm:style>
          <a:lnRef idx="2">
            <a:schemeClr val="dk1"/>
          </a:lnRef>
          <a:fillRef idx="1">
            <a:schemeClr val="lt1"/>
          </a:fillRef>
          <a:effectRef idx="0">
            <a:schemeClr val="dk1"/>
          </a:effectRef>
          <a:fontRef idx="minor">
            <a:schemeClr val="dk1"/>
          </a:fontRef>
        </dgm:style>
      </dgm:prSet>
      <dgm:spPr/>
      <dgm:t>
        <a:bodyPr/>
        <a:lstStyle/>
        <a:p>
          <a:r>
            <a:rPr lang="tr-TR" sz="1600" dirty="0">
              <a:latin typeface="Calibri" panose="020F0502020204030204" pitchFamily="34" charset="0"/>
              <a:cs typeface="Calibri" panose="020F0502020204030204" pitchFamily="34" charset="0"/>
            </a:rPr>
            <a:t>2886 sayılı Devlet İhale Kanununa, 4734 sayılı Kamu İhale Kanununa ve uluslararası anlaşma hükümlerine istinaden yapılan alım ve yapım işleri ile 4734 sayılı Kamu İhale Kanunundan istisna olan alım ve yapım işleri için 5 puanlık prim indirimi uygulanmaz.</a:t>
          </a:r>
        </a:p>
      </dgm:t>
    </dgm:pt>
    <dgm:pt modelId="{5E29B185-08FF-4F2B-81BB-B6A4883F1ECC}" type="parTrans" cxnId="{487C40FE-C491-4DD1-B47A-55D0B2E069AB}">
      <dgm:prSet/>
      <dgm:spPr/>
      <dgm:t>
        <a:bodyPr/>
        <a:lstStyle/>
        <a:p>
          <a:endParaRPr lang="tr-TR"/>
        </a:p>
      </dgm:t>
    </dgm:pt>
    <dgm:pt modelId="{36ECDB3B-F863-4C94-BB2F-DA3A8CFBD5B1}" type="sibTrans" cxnId="{487C40FE-C491-4DD1-B47A-55D0B2E069AB}">
      <dgm:prSet/>
      <dgm:spPr/>
      <dgm:t>
        <a:bodyPr/>
        <a:lstStyle/>
        <a:p>
          <a:endParaRPr lang="tr-TR"/>
        </a:p>
      </dgm:t>
    </dgm:pt>
    <dgm:pt modelId="{FA860616-6D29-442F-8D5E-245D254C5E54}">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İşsizlik ödeneği almakta iken işe alınan sigortalılara yönelik sigorta prim teşviki hariç olmak üzere, işverenin vadesi geçmiş prim borcu bulunmaması kaydıyla aynı dönemde aynı sigortalı için öncelikle 5 puanlık indirimin ardından diğer bir sigorta prim teşvikinden yararlanılması mümkün bulunmaktadır. </a:t>
          </a:r>
        </a:p>
      </dgm:t>
    </dgm:pt>
    <dgm:pt modelId="{44DFB524-0143-4EFB-BCF5-332A1F7DC130}" type="parTrans" cxnId="{FBE2FAE8-4B48-47C0-90A4-8D492A47F7E0}">
      <dgm:prSet/>
      <dgm:spPr/>
      <dgm:t>
        <a:bodyPr/>
        <a:lstStyle/>
        <a:p>
          <a:endParaRPr lang="tr-TR"/>
        </a:p>
      </dgm:t>
    </dgm:pt>
    <dgm:pt modelId="{05FD8F7C-A010-4B33-8833-ED1CEBCCF8B5}" type="sibTrans" cxnId="{FBE2FAE8-4B48-47C0-90A4-8D492A47F7E0}">
      <dgm:prSet/>
      <dgm:spPr/>
      <dgm:t>
        <a:bodyPr/>
        <a:lstStyle/>
        <a:p>
          <a:endParaRPr lang="tr-TR"/>
        </a:p>
      </dgm:t>
    </dgm:pt>
    <dgm:pt modelId="{D634717A-86AB-40BA-BECD-9A2E2D873C70}" type="pres">
      <dgm:prSet presAssocID="{95BFC80B-3D77-430E-9B4F-1648571C718A}" presName="Name0" presStyleCnt="0">
        <dgm:presLayoutVars>
          <dgm:dir/>
          <dgm:animLvl val="lvl"/>
          <dgm:resizeHandles/>
        </dgm:presLayoutVars>
      </dgm:prSet>
      <dgm:spPr/>
      <dgm:t>
        <a:bodyPr/>
        <a:lstStyle/>
        <a:p>
          <a:endParaRPr lang="tr-TR"/>
        </a:p>
      </dgm:t>
    </dgm:pt>
    <dgm:pt modelId="{A6B6809F-BF83-4EBC-87D0-1064D471644E}" type="pres">
      <dgm:prSet presAssocID="{1EF1DE66-7D27-4690-83A5-690F7DA7A495}" presName="linNode" presStyleCnt="0"/>
      <dgm:spPr/>
    </dgm:pt>
    <dgm:pt modelId="{1129D270-C8D6-4150-92F0-D87124B256CD}" type="pres">
      <dgm:prSet presAssocID="{1EF1DE66-7D27-4690-83A5-690F7DA7A495}" presName="parentShp" presStyleLbl="node1" presStyleIdx="0" presStyleCnt="3">
        <dgm:presLayoutVars>
          <dgm:bulletEnabled val="1"/>
        </dgm:presLayoutVars>
      </dgm:prSet>
      <dgm:spPr/>
      <dgm:t>
        <a:bodyPr/>
        <a:lstStyle/>
        <a:p>
          <a:endParaRPr lang="tr-TR"/>
        </a:p>
      </dgm:t>
    </dgm:pt>
    <dgm:pt modelId="{59FEBE60-4179-4132-BD93-AE96021E5711}" type="pres">
      <dgm:prSet presAssocID="{1EF1DE66-7D27-4690-83A5-690F7DA7A495}" presName="childShp" presStyleLbl="bgAccFollowNode1" presStyleIdx="0" presStyleCnt="3">
        <dgm:presLayoutVars>
          <dgm:bulletEnabled val="1"/>
        </dgm:presLayoutVars>
      </dgm:prSet>
      <dgm:spPr/>
      <dgm:t>
        <a:bodyPr/>
        <a:lstStyle/>
        <a:p>
          <a:endParaRPr lang="tr-TR"/>
        </a:p>
      </dgm:t>
    </dgm:pt>
    <dgm:pt modelId="{37A2A2E6-8342-4F67-A87C-3B785E4D3AC5}" type="pres">
      <dgm:prSet presAssocID="{26600848-0612-449B-BB6B-172B7F6FF7DA}" presName="spacing" presStyleCnt="0"/>
      <dgm:spPr/>
    </dgm:pt>
    <dgm:pt modelId="{941B49DE-A2E5-4A8B-B2CA-0B5281208C51}" type="pres">
      <dgm:prSet presAssocID="{DE806A6D-CBE9-4EE8-AD1B-A94073633B24}" presName="linNode" presStyleCnt="0"/>
      <dgm:spPr/>
    </dgm:pt>
    <dgm:pt modelId="{475EDAB5-216C-466F-8F66-91B05FD65BDD}" type="pres">
      <dgm:prSet presAssocID="{DE806A6D-CBE9-4EE8-AD1B-A94073633B24}" presName="parentShp" presStyleLbl="node1" presStyleIdx="1" presStyleCnt="3" custLinFactNeighborX="-1397" custLinFactNeighborY="-2848">
        <dgm:presLayoutVars>
          <dgm:bulletEnabled val="1"/>
        </dgm:presLayoutVars>
      </dgm:prSet>
      <dgm:spPr/>
      <dgm:t>
        <a:bodyPr/>
        <a:lstStyle/>
        <a:p>
          <a:endParaRPr lang="tr-TR"/>
        </a:p>
      </dgm:t>
    </dgm:pt>
    <dgm:pt modelId="{0A17A6FF-7F6B-414E-9C03-2BE22677BF95}" type="pres">
      <dgm:prSet presAssocID="{DE806A6D-CBE9-4EE8-AD1B-A94073633B24}" presName="childShp" presStyleLbl="bgAccFollowNode1" presStyleIdx="1" presStyleCnt="3">
        <dgm:presLayoutVars>
          <dgm:bulletEnabled val="1"/>
        </dgm:presLayoutVars>
      </dgm:prSet>
      <dgm:spPr/>
      <dgm:t>
        <a:bodyPr/>
        <a:lstStyle/>
        <a:p>
          <a:endParaRPr lang="tr-TR"/>
        </a:p>
      </dgm:t>
    </dgm:pt>
    <dgm:pt modelId="{5A5392E5-6C1C-4011-A699-8550F1C2A516}" type="pres">
      <dgm:prSet presAssocID="{49DFCC03-523C-4C28-BB42-FA1EC48F7ACC}" presName="spacing" presStyleCnt="0"/>
      <dgm:spPr/>
    </dgm:pt>
    <dgm:pt modelId="{942FAADD-3675-48D9-BA69-F9C6A8A5C8E3}" type="pres">
      <dgm:prSet presAssocID="{1A35D9D9-8C2C-415F-B78C-C988C9E52421}" presName="linNode" presStyleCnt="0"/>
      <dgm:spPr/>
    </dgm:pt>
    <dgm:pt modelId="{C96BB183-A3D7-49FE-8FA7-DE0BD8FFA713}" type="pres">
      <dgm:prSet presAssocID="{1A35D9D9-8C2C-415F-B78C-C988C9E52421}" presName="parentShp" presStyleLbl="node1" presStyleIdx="2" presStyleCnt="3" custScaleX="141527">
        <dgm:presLayoutVars>
          <dgm:bulletEnabled val="1"/>
        </dgm:presLayoutVars>
      </dgm:prSet>
      <dgm:spPr/>
      <dgm:t>
        <a:bodyPr/>
        <a:lstStyle/>
        <a:p>
          <a:endParaRPr lang="tr-TR"/>
        </a:p>
      </dgm:t>
    </dgm:pt>
    <dgm:pt modelId="{FFEE292E-5595-4E0F-8F5F-650B7376597D}" type="pres">
      <dgm:prSet presAssocID="{1A35D9D9-8C2C-415F-B78C-C988C9E52421}" presName="childShp" presStyleLbl="bgAccFollowNode1" presStyleIdx="2" presStyleCnt="3" custScaleX="145044" custLinFactNeighborX="-2039" custLinFactNeighborY="1496">
        <dgm:presLayoutVars>
          <dgm:bulletEnabled val="1"/>
        </dgm:presLayoutVars>
      </dgm:prSet>
      <dgm:spPr/>
      <dgm:t>
        <a:bodyPr/>
        <a:lstStyle/>
        <a:p>
          <a:endParaRPr lang="tr-TR"/>
        </a:p>
      </dgm:t>
    </dgm:pt>
  </dgm:ptLst>
  <dgm:cxnLst>
    <dgm:cxn modelId="{487C40FE-C491-4DD1-B47A-55D0B2E069AB}" srcId="{DE806A6D-CBE9-4EE8-AD1B-A94073633B24}" destId="{026F0C5F-E539-44B3-A1F5-AAC05BE3C1DB}" srcOrd="0" destOrd="0" parTransId="{5E29B185-08FF-4F2B-81BB-B6A4883F1ECC}" sibTransId="{36ECDB3B-F863-4C94-BB2F-DA3A8CFBD5B1}"/>
    <dgm:cxn modelId="{C4083969-A873-40A6-890E-B90744DAF7F1}" type="presOf" srcId="{95BFC80B-3D77-430E-9B4F-1648571C718A}" destId="{D634717A-86AB-40BA-BECD-9A2E2D873C70}" srcOrd="0" destOrd="0" presId="urn:microsoft.com/office/officeart/2005/8/layout/vList6"/>
    <dgm:cxn modelId="{FBE2FAE8-4B48-47C0-90A4-8D492A47F7E0}" srcId="{1A35D9D9-8C2C-415F-B78C-C988C9E52421}" destId="{FA860616-6D29-442F-8D5E-245D254C5E54}" srcOrd="0" destOrd="0" parTransId="{44DFB524-0143-4EFB-BCF5-332A1F7DC130}" sibTransId="{05FD8F7C-A010-4B33-8833-ED1CEBCCF8B5}"/>
    <dgm:cxn modelId="{6A975F8C-F05B-4CA7-9D0C-CF324AAD2E07}" srcId="{95BFC80B-3D77-430E-9B4F-1648571C718A}" destId="{1EF1DE66-7D27-4690-83A5-690F7DA7A495}" srcOrd="0" destOrd="0" parTransId="{BE0CBCE3-7D87-4135-BD56-5899F84FE4D5}" sibTransId="{26600848-0612-449B-BB6B-172B7F6FF7DA}"/>
    <dgm:cxn modelId="{3DDE4735-E72C-4DF1-A31C-ED365A52BFDF}" type="presOf" srcId="{1EF1DE66-7D27-4690-83A5-690F7DA7A495}" destId="{1129D270-C8D6-4150-92F0-D87124B256CD}" srcOrd="0" destOrd="0" presId="urn:microsoft.com/office/officeart/2005/8/layout/vList6"/>
    <dgm:cxn modelId="{09A152D3-4E62-4FD3-871C-11457769E0C5}" type="presOf" srcId="{FA860616-6D29-442F-8D5E-245D254C5E54}" destId="{FFEE292E-5595-4E0F-8F5F-650B7376597D}" srcOrd="0" destOrd="0" presId="urn:microsoft.com/office/officeart/2005/8/layout/vList6"/>
    <dgm:cxn modelId="{5814B896-14D0-4A38-B4D8-795BE308287B}" type="presOf" srcId="{026F0C5F-E539-44B3-A1F5-AAC05BE3C1DB}" destId="{0A17A6FF-7F6B-414E-9C03-2BE22677BF95}" srcOrd="0" destOrd="0" presId="urn:microsoft.com/office/officeart/2005/8/layout/vList6"/>
    <dgm:cxn modelId="{4EF5C86D-4557-421B-AC52-C0CF06DC4C89}" type="presOf" srcId="{DE806A6D-CBE9-4EE8-AD1B-A94073633B24}" destId="{475EDAB5-216C-466F-8F66-91B05FD65BDD}" srcOrd="0" destOrd="0" presId="urn:microsoft.com/office/officeart/2005/8/layout/vList6"/>
    <dgm:cxn modelId="{DA327A04-BA9A-4C01-AC42-D69E462D9523}" type="presOf" srcId="{095BE2FE-53FE-46FE-B879-3039EB48BA62}" destId="{59FEBE60-4179-4132-BD93-AE96021E5711}" srcOrd="0" destOrd="0" presId="urn:microsoft.com/office/officeart/2005/8/layout/vList6"/>
    <dgm:cxn modelId="{C7891988-910E-4C53-90AF-0A34DC6A6197}" srcId="{1EF1DE66-7D27-4690-83A5-690F7DA7A495}" destId="{095BE2FE-53FE-46FE-B879-3039EB48BA62}" srcOrd="0" destOrd="0" parTransId="{49458C49-8FFF-42F8-AE15-9EA90A902932}" sibTransId="{F5F1F734-EA4F-4285-85AE-58DAE5E5168A}"/>
    <dgm:cxn modelId="{DD8C6298-E209-409D-B564-C2C1290A57B5}" srcId="{95BFC80B-3D77-430E-9B4F-1648571C718A}" destId="{1A35D9D9-8C2C-415F-B78C-C988C9E52421}" srcOrd="2" destOrd="0" parTransId="{13F4C87C-6069-4C30-92A0-229AB92205FF}" sibTransId="{A57BF86D-8E95-4CE7-9592-E57322D855C9}"/>
    <dgm:cxn modelId="{1B0AFFA5-AFEC-45BA-98C5-54144374FB23}" type="presOf" srcId="{1A35D9D9-8C2C-415F-B78C-C988C9E52421}" destId="{C96BB183-A3D7-49FE-8FA7-DE0BD8FFA713}" srcOrd="0" destOrd="0" presId="urn:microsoft.com/office/officeart/2005/8/layout/vList6"/>
    <dgm:cxn modelId="{EEC95BCA-11AE-4610-B94D-A6304322DEE5}" srcId="{95BFC80B-3D77-430E-9B4F-1648571C718A}" destId="{DE806A6D-CBE9-4EE8-AD1B-A94073633B24}" srcOrd="1" destOrd="0" parTransId="{E9701BE2-B68A-4E8B-8C42-5E34E1266047}" sibTransId="{49DFCC03-523C-4C28-BB42-FA1EC48F7ACC}"/>
    <dgm:cxn modelId="{927C1F0E-93AB-4C10-827F-7C056E42B417}" type="presParOf" srcId="{D634717A-86AB-40BA-BECD-9A2E2D873C70}" destId="{A6B6809F-BF83-4EBC-87D0-1064D471644E}" srcOrd="0" destOrd="0" presId="urn:microsoft.com/office/officeart/2005/8/layout/vList6"/>
    <dgm:cxn modelId="{CA9E9F27-42F0-4124-940A-0E70B3B6E160}" type="presParOf" srcId="{A6B6809F-BF83-4EBC-87D0-1064D471644E}" destId="{1129D270-C8D6-4150-92F0-D87124B256CD}" srcOrd="0" destOrd="0" presId="urn:microsoft.com/office/officeart/2005/8/layout/vList6"/>
    <dgm:cxn modelId="{E53DC83C-48A5-463E-9F98-38A6EA9C22C4}" type="presParOf" srcId="{A6B6809F-BF83-4EBC-87D0-1064D471644E}" destId="{59FEBE60-4179-4132-BD93-AE96021E5711}" srcOrd="1" destOrd="0" presId="urn:microsoft.com/office/officeart/2005/8/layout/vList6"/>
    <dgm:cxn modelId="{74FCBBBC-B78B-4DB2-87B8-EB4B02C343DF}" type="presParOf" srcId="{D634717A-86AB-40BA-BECD-9A2E2D873C70}" destId="{37A2A2E6-8342-4F67-A87C-3B785E4D3AC5}" srcOrd="1" destOrd="0" presId="urn:microsoft.com/office/officeart/2005/8/layout/vList6"/>
    <dgm:cxn modelId="{C01FCD53-4F16-4BF7-A255-7F273BA981F5}" type="presParOf" srcId="{D634717A-86AB-40BA-BECD-9A2E2D873C70}" destId="{941B49DE-A2E5-4A8B-B2CA-0B5281208C51}" srcOrd="2" destOrd="0" presId="urn:microsoft.com/office/officeart/2005/8/layout/vList6"/>
    <dgm:cxn modelId="{852D0A2F-A82C-4753-8E02-E0F4A8B8CB6A}" type="presParOf" srcId="{941B49DE-A2E5-4A8B-B2CA-0B5281208C51}" destId="{475EDAB5-216C-466F-8F66-91B05FD65BDD}" srcOrd="0" destOrd="0" presId="urn:microsoft.com/office/officeart/2005/8/layout/vList6"/>
    <dgm:cxn modelId="{6F3E6D45-5116-4AD4-9486-85EB0FCFED33}" type="presParOf" srcId="{941B49DE-A2E5-4A8B-B2CA-0B5281208C51}" destId="{0A17A6FF-7F6B-414E-9C03-2BE22677BF95}" srcOrd="1" destOrd="0" presId="urn:microsoft.com/office/officeart/2005/8/layout/vList6"/>
    <dgm:cxn modelId="{E56C3B96-98F7-465A-9D76-976C4498509C}" type="presParOf" srcId="{D634717A-86AB-40BA-BECD-9A2E2D873C70}" destId="{5A5392E5-6C1C-4011-A699-8550F1C2A516}" srcOrd="3" destOrd="0" presId="urn:microsoft.com/office/officeart/2005/8/layout/vList6"/>
    <dgm:cxn modelId="{A5281441-B0CD-4820-B2BB-F97F5D603864}" type="presParOf" srcId="{D634717A-86AB-40BA-BECD-9A2E2D873C70}" destId="{942FAADD-3675-48D9-BA69-F9C6A8A5C8E3}" srcOrd="4" destOrd="0" presId="urn:microsoft.com/office/officeart/2005/8/layout/vList6"/>
    <dgm:cxn modelId="{AD9D3DA1-0376-4F97-AD1B-92599571DBE8}" type="presParOf" srcId="{942FAADD-3675-48D9-BA69-F9C6A8A5C8E3}" destId="{C96BB183-A3D7-49FE-8FA7-DE0BD8FFA713}" srcOrd="0" destOrd="0" presId="urn:microsoft.com/office/officeart/2005/8/layout/vList6"/>
    <dgm:cxn modelId="{E7098B5E-1561-4398-9F05-C4668E36414B}" type="presParOf" srcId="{942FAADD-3675-48D9-BA69-F9C6A8A5C8E3}" destId="{FFEE292E-5595-4E0F-8F5F-650B7376597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DE806A6D-CBE9-4EE8-AD1B-A94073633B24}">
      <dgm:prSet phldrT="[Metin]" custT="1"/>
      <dgm:spPr>
        <a:solidFill>
          <a:srgbClr val="0070C0"/>
        </a:solidFill>
      </dgm:spPr>
      <dgm:t>
        <a:bodyPr/>
        <a:lstStyle/>
        <a:p>
          <a:r>
            <a:rPr lang="tr-TR" sz="1600" b="1" u="sng" dirty="0">
              <a:latin typeface="Calibri" panose="020F0502020204030204" pitchFamily="34" charset="0"/>
              <a:cs typeface="Calibri" panose="020F0502020204030204" pitchFamily="34" charset="0"/>
            </a:rPr>
            <a:t>Uluslararası anlaşma hükümlerine istinaden yapılan alım ve yapım işlerine ilişkin işyerlerinde çalıştırılan sigortalılardan dolayı bu indirimden yararlanılabilir mi?</a:t>
          </a:r>
          <a:endParaRPr lang="tr-TR" sz="1600" u="sng" dirty="0">
            <a:latin typeface="Calibri" panose="020F0502020204030204" pitchFamily="34" charset="0"/>
            <a:cs typeface="Calibri" panose="020F0502020204030204" pitchFamily="34" charset="0"/>
          </a:endParaRPr>
        </a:p>
      </dgm:t>
    </dgm:pt>
    <dgm:pt modelId="{E9701BE2-B68A-4E8B-8C42-5E34E1266047}" type="parTrans" cxnId="{EEC95BCA-11AE-4610-B94D-A6304322DEE5}">
      <dgm:prSet/>
      <dgm:spPr/>
      <dgm:t>
        <a:bodyPr/>
        <a:lstStyle/>
        <a:p>
          <a:endParaRPr lang="tr-TR"/>
        </a:p>
      </dgm:t>
    </dgm:pt>
    <dgm:pt modelId="{49DFCC03-523C-4C28-BB42-FA1EC48F7ACC}" type="sibTrans" cxnId="{EEC95BCA-11AE-4610-B94D-A6304322DEE5}">
      <dgm:prSet/>
      <dgm:spPr/>
      <dgm:t>
        <a:bodyPr/>
        <a:lstStyle/>
        <a:p>
          <a:endParaRPr lang="tr-TR"/>
        </a:p>
      </dgm:t>
    </dgm:pt>
    <dgm:pt modelId="{1A35D9D9-8C2C-415F-B78C-C988C9E52421}">
      <dgm:prSet phldrT="[Metin]" custT="1"/>
      <dgm:spPr>
        <a:solidFill>
          <a:srgbClr val="0070C0"/>
        </a:solidFill>
      </dgm:spPr>
      <dgm:t>
        <a:bodyPr/>
        <a:lstStyle/>
        <a:p>
          <a:r>
            <a:rPr lang="tr-TR" sz="1600" b="1" u="sng" dirty="0">
              <a:latin typeface="Calibri" panose="020F0502020204030204" pitchFamily="34" charset="0"/>
              <a:cs typeface="Calibri" panose="020F0502020204030204" pitchFamily="34" charset="0"/>
            </a:rPr>
            <a:t>Bahse konu sigorta primi indiriminden yararlanabilmek için Kuruma başvuru şartı var mı?</a:t>
          </a:r>
          <a:endParaRPr lang="tr-TR" sz="1600" u="sng" dirty="0">
            <a:latin typeface="Calibri" panose="020F0502020204030204" pitchFamily="34" charset="0"/>
            <a:cs typeface="Calibri" panose="020F0502020204030204" pitchFamily="34" charset="0"/>
          </a:endParaRPr>
        </a:p>
      </dgm:t>
    </dgm:pt>
    <dgm:pt modelId="{13F4C87C-6069-4C30-92A0-229AB92205FF}" type="parTrans" cxnId="{DD8C6298-E209-409D-B564-C2C1290A57B5}">
      <dgm:prSet/>
      <dgm:spPr/>
      <dgm:t>
        <a:bodyPr/>
        <a:lstStyle/>
        <a:p>
          <a:endParaRPr lang="tr-TR"/>
        </a:p>
      </dgm:t>
    </dgm:pt>
    <dgm:pt modelId="{A57BF86D-8E95-4CE7-9592-E57322D855C9}" type="sibTrans" cxnId="{DD8C6298-E209-409D-B564-C2C1290A57B5}">
      <dgm:prSet/>
      <dgm:spPr/>
      <dgm:t>
        <a:bodyPr/>
        <a:lstStyle/>
        <a:p>
          <a:endParaRPr lang="tr-TR"/>
        </a:p>
      </dgm:t>
    </dgm:pt>
    <dgm:pt modelId="{CD0D3F9B-11AA-4E45-A36B-0323225AD33D}">
      <dgm:prSet custT="1"/>
      <dgm:spPr>
        <a:solidFill>
          <a:srgbClr val="0070C0"/>
        </a:solidFill>
      </dgm:spPr>
      <dgm:t>
        <a:bodyPr/>
        <a:lstStyle/>
        <a:p>
          <a:pPr algn="ctr"/>
          <a:r>
            <a:rPr lang="tr-TR" sz="1600" b="1" u="sng" dirty="0">
              <a:latin typeface="Calibri" panose="020F0502020204030204" pitchFamily="34" charset="0"/>
              <a:cs typeface="Calibri" panose="020F0502020204030204" pitchFamily="34" charset="0"/>
            </a:rPr>
            <a:t>Bu indirim hükümleri hangi sigortalılar hakkında uygulanmaz?</a:t>
          </a:r>
        </a:p>
      </dgm:t>
    </dgm:pt>
    <dgm:pt modelId="{49191B6C-1545-495E-B345-6561D0FEDB80}" type="sibTrans" cxnId="{30C324E6-FDB1-4B45-87CE-873EA771A5DB}">
      <dgm:prSet/>
      <dgm:spPr/>
      <dgm:t>
        <a:bodyPr/>
        <a:lstStyle/>
        <a:p>
          <a:endParaRPr lang="tr-TR"/>
        </a:p>
      </dgm:t>
    </dgm:pt>
    <dgm:pt modelId="{9287F299-B86C-4247-B691-DD925EA6E21A}" type="parTrans" cxnId="{30C324E6-FDB1-4B45-87CE-873EA771A5DB}">
      <dgm:prSet/>
      <dgm:spPr/>
      <dgm:t>
        <a:bodyPr/>
        <a:lstStyle/>
        <a:p>
          <a:endParaRPr lang="tr-TR"/>
        </a:p>
      </dgm:t>
    </dgm:pt>
    <dgm:pt modelId="{5158D219-6E24-4FE7-ABAA-DE3FEF9F3111}">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Uluslararası anlaşma hükümlerine istinaden alım ve yapım işlerinde çalıştırılan sigortalılardan dolayı bu indirimden yararlanılabilir. </a:t>
          </a:r>
        </a:p>
      </dgm:t>
    </dgm:pt>
    <dgm:pt modelId="{75087786-0341-4C3C-8986-4C50D5073096}" type="parTrans" cxnId="{0236B4FD-D7EF-4A41-A246-0E6F2578AD3E}">
      <dgm:prSet/>
      <dgm:spPr/>
      <dgm:t>
        <a:bodyPr/>
        <a:lstStyle/>
        <a:p>
          <a:endParaRPr lang="tr-TR"/>
        </a:p>
      </dgm:t>
    </dgm:pt>
    <dgm:pt modelId="{2FDD916A-9FA6-4D46-A41C-977F2B1A29A4}" type="sibTrans" cxnId="{0236B4FD-D7EF-4A41-A246-0E6F2578AD3E}">
      <dgm:prSet/>
      <dgm:spPr/>
      <dgm:t>
        <a:bodyPr/>
        <a:lstStyle/>
        <a:p>
          <a:endParaRPr lang="tr-TR"/>
        </a:p>
      </dgm:t>
    </dgm:pt>
    <dgm:pt modelId="{26250CBF-567E-4080-B9CA-787B6C3D27F2}">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işverenlerin, bu indirimden yararlanabilmeleri için kapsama giren sigortalılara ilişkin aylık prim ve hizmet belgelerini 06486 kanun numarası seçilmek suretiyle düzenlemeleri yeterli olup, ayrıca Kuruma başvuru şartı bulunmamaktadır.</a:t>
          </a:r>
        </a:p>
      </dgm:t>
    </dgm:pt>
    <dgm:pt modelId="{5C5BD6EF-B970-4E86-B6B9-E1726C9C6502}" type="parTrans" cxnId="{B20833A8-FD21-4C4A-9511-2481096DC4E2}">
      <dgm:prSet/>
      <dgm:spPr/>
      <dgm:t>
        <a:bodyPr/>
        <a:lstStyle/>
        <a:p>
          <a:endParaRPr lang="tr-TR"/>
        </a:p>
      </dgm:t>
    </dgm:pt>
    <dgm:pt modelId="{48A475F5-1C77-4512-8276-D9D6B8B8097B}" type="sibTrans" cxnId="{B20833A8-FD21-4C4A-9511-2481096DC4E2}">
      <dgm:prSet/>
      <dgm:spPr/>
      <dgm:t>
        <a:bodyPr/>
        <a:lstStyle/>
        <a:p>
          <a:endParaRPr lang="tr-TR"/>
        </a:p>
      </dgm:t>
    </dgm:pt>
    <dgm:pt modelId="{CF3E07A8-922C-4555-9C64-32C3DDF40CD0}">
      <dgm:prSet custT="1">
        <dgm:style>
          <a:lnRef idx="2">
            <a:schemeClr val="dk1"/>
          </a:lnRef>
          <a:fillRef idx="1">
            <a:schemeClr val="lt1"/>
          </a:fillRef>
          <a:effectRef idx="0">
            <a:schemeClr val="dk1"/>
          </a:effectRef>
          <a:fontRef idx="minor">
            <a:schemeClr val="dk1"/>
          </a:fontRef>
        </dgm:style>
      </dgm:prSet>
      <dgm:spPr/>
      <dgm:t>
        <a:bodyPr/>
        <a:lstStyle/>
        <a:p>
          <a:r>
            <a:rPr lang="tr-TR" sz="1200" dirty="0">
              <a:latin typeface="Calibri" panose="020F0502020204030204" pitchFamily="34" charset="0"/>
              <a:cs typeface="Calibri" panose="020F0502020204030204" pitchFamily="34" charset="0"/>
            </a:rPr>
            <a:t>Sosyal güvenlik destek primine tabi çalışanlar, Libya’da çalışanlar, 3308 sayılı Mesleki Eğitim Kanununda belirtilen aday çırak, çırak ve işletmelerde mesleki eğitim gören öğrencilerden, Meslek liselerinde okumakta iken veya yüksek öğrenimleri sırasında zorunlu staja tabi tutulan öğrencilerden, 4046 sayılı Özelleştirme Uygulamaları Hakkında Kanunun 21 inci maddesi kapsamında iş kaybı tazminatı alanlardan, Harp malulleri ile 3713 sayılı Terörle Mücadele Kanunu ve 2330 sayılı Nakdi Tazminat ve Aylık Bağlanması Hakkında Kanuna göre vazife malullüğü aylığı alanlardan dolayı be destekten yararlanılmaz.</a:t>
          </a:r>
        </a:p>
      </dgm:t>
    </dgm:pt>
    <dgm:pt modelId="{0E7CC279-3D5A-4FC0-940B-5F4490B6511B}" type="parTrans" cxnId="{FF2AB04A-AD7D-4FC9-ACAF-6337FC9DB0D0}">
      <dgm:prSet/>
      <dgm:spPr/>
      <dgm:t>
        <a:bodyPr/>
        <a:lstStyle/>
        <a:p>
          <a:endParaRPr lang="tr-TR"/>
        </a:p>
      </dgm:t>
    </dgm:pt>
    <dgm:pt modelId="{0A463C1E-9D94-4F94-B309-6BE8428FC1BD}" type="sibTrans" cxnId="{FF2AB04A-AD7D-4FC9-ACAF-6337FC9DB0D0}">
      <dgm:prSet/>
      <dgm:spPr/>
      <dgm:t>
        <a:bodyPr/>
        <a:lstStyle/>
        <a:p>
          <a:endParaRPr lang="tr-TR"/>
        </a:p>
      </dgm:t>
    </dgm:pt>
    <dgm:pt modelId="{5A6E2202-987D-4451-868D-487E998E6D17}" type="pres">
      <dgm:prSet presAssocID="{95BFC80B-3D77-430E-9B4F-1648571C718A}" presName="Name0" presStyleCnt="0">
        <dgm:presLayoutVars>
          <dgm:dir/>
          <dgm:animLvl val="lvl"/>
          <dgm:resizeHandles/>
        </dgm:presLayoutVars>
      </dgm:prSet>
      <dgm:spPr/>
      <dgm:t>
        <a:bodyPr/>
        <a:lstStyle/>
        <a:p>
          <a:endParaRPr lang="tr-TR"/>
        </a:p>
      </dgm:t>
    </dgm:pt>
    <dgm:pt modelId="{E9BB2A59-258A-4876-9F07-29430A507F85}" type="pres">
      <dgm:prSet presAssocID="{CD0D3F9B-11AA-4E45-A36B-0323225AD33D}" presName="linNode" presStyleCnt="0"/>
      <dgm:spPr/>
    </dgm:pt>
    <dgm:pt modelId="{57379D7E-0869-4C87-8E87-9D72B74EEC8C}" type="pres">
      <dgm:prSet presAssocID="{CD0D3F9B-11AA-4E45-A36B-0323225AD33D}" presName="parentShp" presStyleLbl="node1" presStyleIdx="0" presStyleCnt="3" custScaleX="99256" custScaleY="98893">
        <dgm:presLayoutVars>
          <dgm:bulletEnabled val="1"/>
        </dgm:presLayoutVars>
      </dgm:prSet>
      <dgm:spPr/>
      <dgm:t>
        <a:bodyPr/>
        <a:lstStyle/>
        <a:p>
          <a:endParaRPr lang="tr-TR"/>
        </a:p>
      </dgm:t>
    </dgm:pt>
    <dgm:pt modelId="{6D686149-13F7-4598-A28D-7CCA3EBE7CC8}" type="pres">
      <dgm:prSet presAssocID="{CD0D3F9B-11AA-4E45-A36B-0323225AD33D}" presName="childShp" presStyleLbl="bgAccFollowNode1" presStyleIdx="0" presStyleCnt="3" custScaleX="121726" custScaleY="133786">
        <dgm:presLayoutVars>
          <dgm:bulletEnabled val="1"/>
        </dgm:presLayoutVars>
      </dgm:prSet>
      <dgm:spPr/>
      <dgm:t>
        <a:bodyPr/>
        <a:lstStyle/>
        <a:p>
          <a:endParaRPr lang="tr-TR"/>
        </a:p>
      </dgm:t>
    </dgm:pt>
    <dgm:pt modelId="{A51BF8B5-D62F-4DA4-BD28-1FCEFEAD59C0}" type="pres">
      <dgm:prSet presAssocID="{49191B6C-1545-495E-B345-6561D0FEDB80}" presName="spacing" presStyleCnt="0"/>
      <dgm:spPr/>
    </dgm:pt>
    <dgm:pt modelId="{2B029417-85EF-41B7-A925-76662CEEC337}" type="pres">
      <dgm:prSet presAssocID="{DE806A6D-CBE9-4EE8-AD1B-A94073633B24}" presName="linNode" presStyleCnt="0"/>
      <dgm:spPr/>
    </dgm:pt>
    <dgm:pt modelId="{C6AF4557-69BF-43E8-A65F-7D451F50E4F0}" type="pres">
      <dgm:prSet presAssocID="{DE806A6D-CBE9-4EE8-AD1B-A94073633B24}" presName="parentShp" presStyleLbl="node1" presStyleIdx="1" presStyleCnt="3" custScaleY="122367">
        <dgm:presLayoutVars>
          <dgm:bulletEnabled val="1"/>
        </dgm:presLayoutVars>
      </dgm:prSet>
      <dgm:spPr/>
      <dgm:t>
        <a:bodyPr/>
        <a:lstStyle/>
        <a:p>
          <a:endParaRPr lang="tr-TR"/>
        </a:p>
      </dgm:t>
    </dgm:pt>
    <dgm:pt modelId="{386F9B3C-3FE6-41DB-A163-03CC5F3E359B}" type="pres">
      <dgm:prSet presAssocID="{DE806A6D-CBE9-4EE8-AD1B-A94073633B24}" presName="childShp" presStyleLbl="bgAccFollowNode1" presStyleIdx="1" presStyleCnt="3" custScaleY="88887">
        <dgm:presLayoutVars>
          <dgm:bulletEnabled val="1"/>
        </dgm:presLayoutVars>
      </dgm:prSet>
      <dgm:spPr/>
      <dgm:t>
        <a:bodyPr/>
        <a:lstStyle/>
        <a:p>
          <a:endParaRPr lang="tr-TR"/>
        </a:p>
      </dgm:t>
    </dgm:pt>
    <dgm:pt modelId="{48627E8C-761B-46A9-A8F1-45BB213899C9}" type="pres">
      <dgm:prSet presAssocID="{49DFCC03-523C-4C28-BB42-FA1EC48F7ACC}" presName="spacing" presStyleCnt="0"/>
      <dgm:spPr/>
    </dgm:pt>
    <dgm:pt modelId="{09E33FBD-CA5B-4DBE-BA31-ECB4DF1982DE}" type="pres">
      <dgm:prSet presAssocID="{1A35D9D9-8C2C-415F-B78C-C988C9E52421}" presName="linNode" presStyleCnt="0"/>
      <dgm:spPr/>
    </dgm:pt>
    <dgm:pt modelId="{1EA26462-1659-4D22-BF98-F81A7250DEEA}" type="pres">
      <dgm:prSet presAssocID="{1A35D9D9-8C2C-415F-B78C-C988C9E52421}" presName="parentShp" presStyleLbl="node1" presStyleIdx="2" presStyleCnt="3" custScaleX="101301" custLinFactNeighborX="989" custLinFactNeighborY="2894">
        <dgm:presLayoutVars>
          <dgm:bulletEnabled val="1"/>
        </dgm:presLayoutVars>
      </dgm:prSet>
      <dgm:spPr/>
      <dgm:t>
        <a:bodyPr/>
        <a:lstStyle/>
        <a:p>
          <a:endParaRPr lang="tr-TR"/>
        </a:p>
      </dgm:t>
    </dgm:pt>
    <dgm:pt modelId="{66F0F887-67F5-4EE3-A196-EA57EF08B1BF}" type="pres">
      <dgm:prSet presAssocID="{1A35D9D9-8C2C-415F-B78C-C988C9E52421}" presName="childShp" presStyleLbl="bgAccFollowNode1" presStyleIdx="2" presStyleCnt="3" custScaleX="111720">
        <dgm:presLayoutVars>
          <dgm:bulletEnabled val="1"/>
        </dgm:presLayoutVars>
      </dgm:prSet>
      <dgm:spPr/>
      <dgm:t>
        <a:bodyPr/>
        <a:lstStyle/>
        <a:p>
          <a:endParaRPr lang="tr-TR"/>
        </a:p>
      </dgm:t>
    </dgm:pt>
  </dgm:ptLst>
  <dgm:cxnLst>
    <dgm:cxn modelId="{FF2AB04A-AD7D-4FC9-ACAF-6337FC9DB0D0}" srcId="{CD0D3F9B-11AA-4E45-A36B-0323225AD33D}" destId="{CF3E07A8-922C-4555-9C64-32C3DDF40CD0}" srcOrd="0" destOrd="0" parTransId="{0E7CC279-3D5A-4FC0-940B-5F4490B6511B}" sibTransId="{0A463C1E-9D94-4F94-B309-6BE8428FC1BD}"/>
    <dgm:cxn modelId="{0236B4FD-D7EF-4A41-A246-0E6F2578AD3E}" srcId="{DE806A6D-CBE9-4EE8-AD1B-A94073633B24}" destId="{5158D219-6E24-4FE7-ABAA-DE3FEF9F3111}" srcOrd="0" destOrd="0" parTransId="{75087786-0341-4C3C-8986-4C50D5073096}" sibTransId="{2FDD916A-9FA6-4D46-A41C-977F2B1A29A4}"/>
    <dgm:cxn modelId="{B20833A8-FD21-4C4A-9511-2481096DC4E2}" srcId="{1A35D9D9-8C2C-415F-B78C-C988C9E52421}" destId="{26250CBF-567E-4080-B9CA-787B6C3D27F2}" srcOrd="0" destOrd="0" parTransId="{5C5BD6EF-B970-4E86-B6B9-E1726C9C6502}" sibTransId="{48A475F5-1C77-4512-8276-D9D6B8B8097B}"/>
    <dgm:cxn modelId="{E5E3AD22-0AD7-45F8-974D-DFCA5AD3DEF1}" type="presOf" srcId="{CF3E07A8-922C-4555-9C64-32C3DDF40CD0}" destId="{6D686149-13F7-4598-A28D-7CCA3EBE7CC8}" srcOrd="0" destOrd="0" presId="urn:microsoft.com/office/officeart/2005/8/layout/vList6"/>
    <dgm:cxn modelId="{ECBC4E3D-277C-426A-8C8E-68F8E0061936}" type="presOf" srcId="{26250CBF-567E-4080-B9CA-787B6C3D27F2}" destId="{66F0F887-67F5-4EE3-A196-EA57EF08B1BF}" srcOrd="0" destOrd="0" presId="urn:microsoft.com/office/officeart/2005/8/layout/vList6"/>
    <dgm:cxn modelId="{D96418F3-B587-4B78-9149-4276C3EA6864}" type="presOf" srcId="{5158D219-6E24-4FE7-ABAA-DE3FEF9F3111}" destId="{386F9B3C-3FE6-41DB-A163-03CC5F3E359B}" srcOrd="0" destOrd="0" presId="urn:microsoft.com/office/officeart/2005/8/layout/vList6"/>
    <dgm:cxn modelId="{13897805-C45D-4367-B37A-B210198E9448}" type="presOf" srcId="{CD0D3F9B-11AA-4E45-A36B-0323225AD33D}" destId="{57379D7E-0869-4C87-8E87-9D72B74EEC8C}" srcOrd="0" destOrd="0" presId="urn:microsoft.com/office/officeart/2005/8/layout/vList6"/>
    <dgm:cxn modelId="{7A4922B7-D71D-4901-AFD2-A61CC9EAC4C6}" type="presOf" srcId="{1A35D9D9-8C2C-415F-B78C-C988C9E52421}" destId="{1EA26462-1659-4D22-BF98-F81A7250DEEA}" srcOrd="0" destOrd="0" presId="urn:microsoft.com/office/officeart/2005/8/layout/vList6"/>
    <dgm:cxn modelId="{DD8C6298-E209-409D-B564-C2C1290A57B5}" srcId="{95BFC80B-3D77-430E-9B4F-1648571C718A}" destId="{1A35D9D9-8C2C-415F-B78C-C988C9E52421}" srcOrd="2" destOrd="0" parTransId="{13F4C87C-6069-4C30-92A0-229AB92205FF}" sibTransId="{A57BF86D-8E95-4CE7-9592-E57322D855C9}"/>
    <dgm:cxn modelId="{30C324E6-FDB1-4B45-87CE-873EA771A5DB}" srcId="{95BFC80B-3D77-430E-9B4F-1648571C718A}" destId="{CD0D3F9B-11AA-4E45-A36B-0323225AD33D}" srcOrd="0" destOrd="0" parTransId="{9287F299-B86C-4247-B691-DD925EA6E21A}" sibTransId="{49191B6C-1545-495E-B345-6561D0FEDB80}"/>
    <dgm:cxn modelId="{EEC95BCA-11AE-4610-B94D-A6304322DEE5}" srcId="{95BFC80B-3D77-430E-9B4F-1648571C718A}" destId="{DE806A6D-CBE9-4EE8-AD1B-A94073633B24}" srcOrd="1" destOrd="0" parTransId="{E9701BE2-B68A-4E8B-8C42-5E34E1266047}" sibTransId="{49DFCC03-523C-4C28-BB42-FA1EC48F7ACC}"/>
    <dgm:cxn modelId="{B3704F95-B471-4FF5-B0B6-8F82D84BAD9F}" type="presOf" srcId="{95BFC80B-3D77-430E-9B4F-1648571C718A}" destId="{5A6E2202-987D-4451-868D-487E998E6D17}" srcOrd="0" destOrd="0" presId="urn:microsoft.com/office/officeart/2005/8/layout/vList6"/>
    <dgm:cxn modelId="{33EFE248-8786-482D-BAC1-BBDD0D17DD06}" type="presOf" srcId="{DE806A6D-CBE9-4EE8-AD1B-A94073633B24}" destId="{C6AF4557-69BF-43E8-A65F-7D451F50E4F0}" srcOrd="0" destOrd="0" presId="urn:microsoft.com/office/officeart/2005/8/layout/vList6"/>
    <dgm:cxn modelId="{7C511259-9745-4B63-8A15-5F9996EF7084}" type="presParOf" srcId="{5A6E2202-987D-4451-868D-487E998E6D17}" destId="{E9BB2A59-258A-4876-9F07-29430A507F85}" srcOrd="0" destOrd="0" presId="urn:microsoft.com/office/officeart/2005/8/layout/vList6"/>
    <dgm:cxn modelId="{11984CEE-345A-4233-B055-09F0E2436BC5}" type="presParOf" srcId="{E9BB2A59-258A-4876-9F07-29430A507F85}" destId="{57379D7E-0869-4C87-8E87-9D72B74EEC8C}" srcOrd="0" destOrd="0" presId="urn:microsoft.com/office/officeart/2005/8/layout/vList6"/>
    <dgm:cxn modelId="{5B3B0F6C-6479-4C89-98C0-16DCD6D35F55}" type="presParOf" srcId="{E9BB2A59-258A-4876-9F07-29430A507F85}" destId="{6D686149-13F7-4598-A28D-7CCA3EBE7CC8}" srcOrd="1" destOrd="0" presId="urn:microsoft.com/office/officeart/2005/8/layout/vList6"/>
    <dgm:cxn modelId="{09F06D78-DDD9-4986-BE63-303915DB4601}" type="presParOf" srcId="{5A6E2202-987D-4451-868D-487E998E6D17}" destId="{A51BF8B5-D62F-4DA4-BD28-1FCEFEAD59C0}" srcOrd="1" destOrd="0" presId="urn:microsoft.com/office/officeart/2005/8/layout/vList6"/>
    <dgm:cxn modelId="{33FF4134-1A22-48DD-A9CC-6B5D194AF603}" type="presParOf" srcId="{5A6E2202-987D-4451-868D-487E998E6D17}" destId="{2B029417-85EF-41B7-A925-76662CEEC337}" srcOrd="2" destOrd="0" presId="urn:microsoft.com/office/officeart/2005/8/layout/vList6"/>
    <dgm:cxn modelId="{CF6CA6A6-036C-425A-872F-2799CF5D1FD7}" type="presParOf" srcId="{2B029417-85EF-41B7-A925-76662CEEC337}" destId="{C6AF4557-69BF-43E8-A65F-7D451F50E4F0}" srcOrd="0" destOrd="0" presId="urn:microsoft.com/office/officeart/2005/8/layout/vList6"/>
    <dgm:cxn modelId="{B3D34132-651E-4FF6-85B6-0D152BDDDD9B}" type="presParOf" srcId="{2B029417-85EF-41B7-A925-76662CEEC337}" destId="{386F9B3C-3FE6-41DB-A163-03CC5F3E359B}" srcOrd="1" destOrd="0" presId="urn:microsoft.com/office/officeart/2005/8/layout/vList6"/>
    <dgm:cxn modelId="{8383F37F-651B-4D34-8560-5504320CFF9F}" type="presParOf" srcId="{5A6E2202-987D-4451-868D-487E998E6D17}" destId="{48627E8C-761B-46A9-A8F1-45BB213899C9}" srcOrd="3" destOrd="0" presId="urn:microsoft.com/office/officeart/2005/8/layout/vList6"/>
    <dgm:cxn modelId="{66F47E3A-3BC9-49C3-82BD-2E19300B913C}" type="presParOf" srcId="{5A6E2202-987D-4451-868D-487E998E6D17}" destId="{09E33FBD-CA5B-4DBE-BA31-ECB4DF1982DE}" srcOrd="4" destOrd="0" presId="urn:microsoft.com/office/officeart/2005/8/layout/vList6"/>
    <dgm:cxn modelId="{07762E38-FC55-4BD8-85E9-D5BE618ADE7A}" type="presParOf" srcId="{09E33FBD-CA5B-4DBE-BA31-ECB4DF1982DE}" destId="{1EA26462-1659-4D22-BF98-F81A7250DEEA}" srcOrd="0" destOrd="0" presId="urn:microsoft.com/office/officeart/2005/8/layout/vList6"/>
    <dgm:cxn modelId="{9D58B191-650F-413E-A1B7-39AC9BB1477A}" type="presParOf" srcId="{09E33FBD-CA5B-4DBE-BA31-ECB4DF1982DE}" destId="{66F0F887-67F5-4EE3-A196-EA57EF08B1B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DE806A6D-CBE9-4EE8-AD1B-A94073633B24}">
      <dgm:prSet phldrT="[Metin]" custT="1"/>
      <dgm:spPr>
        <a:solidFill>
          <a:srgbClr val="0070C0"/>
        </a:solidFill>
      </dgm:spPr>
      <dgm:t>
        <a:bodyPr/>
        <a:lstStyle/>
        <a:p>
          <a:r>
            <a:rPr lang="tr-TR" sz="1600" b="1" i="1" u="sng" dirty="0">
              <a:latin typeface="Calibri" panose="020F0502020204030204" pitchFamily="34" charset="0"/>
              <a:cs typeface="Calibri" panose="020F0502020204030204" pitchFamily="34" charset="0"/>
            </a:rPr>
            <a:t>İlave 6 puanlık indirimden tüm işverenler yararlanabilir mi?</a:t>
          </a:r>
          <a:endParaRPr lang="tr-TR" sz="1600" dirty="0">
            <a:latin typeface="Calibri" panose="020F0502020204030204" pitchFamily="34" charset="0"/>
            <a:cs typeface="Calibri" panose="020F0502020204030204" pitchFamily="34" charset="0"/>
          </a:endParaRPr>
        </a:p>
      </dgm:t>
    </dgm:pt>
    <dgm:pt modelId="{E9701BE2-B68A-4E8B-8C42-5E34E1266047}" type="parTrans" cxnId="{EEC95BCA-11AE-4610-B94D-A6304322DEE5}">
      <dgm:prSet/>
      <dgm:spPr/>
      <dgm:t>
        <a:bodyPr/>
        <a:lstStyle/>
        <a:p>
          <a:endParaRPr lang="tr-TR"/>
        </a:p>
      </dgm:t>
    </dgm:pt>
    <dgm:pt modelId="{49DFCC03-523C-4C28-BB42-FA1EC48F7ACC}" type="sibTrans" cxnId="{EEC95BCA-11AE-4610-B94D-A6304322DEE5}">
      <dgm:prSet/>
      <dgm:spPr/>
      <dgm:t>
        <a:bodyPr/>
        <a:lstStyle/>
        <a:p>
          <a:endParaRPr lang="tr-TR"/>
        </a:p>
      </dgm:t>
    </dgm:pt>
    <dgm:pt modelId="{1A35D9D9-8C2C-415F-B78C-C988C9E52421}">
      <dgm:prSet phldrT="[Metin]" custT="1"/>
      <dgm:spPr>
        <a:solidFill>
          <a:srgbClr val="0070C0"/>
        </a:solidFill>
      </dgm:spPr>
      <dgm:t>
        <a:bodyPr/>
        <a:lstStyle/>
        <a:p>
          <a:r>
            <a:rPr lang="tr-TR" sz="1600" b="1" i="1" u="sng" dirty="0">
              <a:latin typeface="Calibri" panose="020F0502020204030204" pitchFamily="34" charset="0"/>
              <a:cs typeface="Calibri" panose="020F0502020204030204" pitchFamily="34" charset="0"/>
            </a:rPr>
            <a:t>2013/4966 sayılı Bakanlar Kurulu Kararı eki (III) sayılı listede yer alan illerin yararlanma süresi nedir?</a:t>
          </a:r>
          <a:endParaRPr lang="tr-TR" sz="1600" dirty="0">
            <a:latin typeface="Calibri" panose="020F0502020204030204" pitchFamily="34" charset="0"/>
            <a:cs typeface="Calibri" panose="020F0502020204030204" pitchFamily="34" charset="0"/>
          </a:endParaRPr>
        </a:p>
      </dgm:t>
    </dgm:pt>
    <dgm:pt modelId="{13F4C87C-6069-4C30-92A0-229AB92205FF}" type="parTrans" cxnId="{DD8C6298-E209-409D-B564-C2C1290A57B5}">
      <dgm:prSet/>
      <dgm:spPr/>
      <dgm:t>
        <a:bodyPr/>
        <a:lstStyle/>
        <a:p>
          <a:endParaRPr lang="tr-TR"/>
        </a:p>
      </dgm:t>
    </dgm:pt>
    <dgm:pt modelId="{A57BF86D-8E95-4CE7-9592-E57322D855C9}" type="sibTrans" cxnId="{DD8C6298-E209-409D-B564-C2C1290A57B5}">
      <dgm:prSet/>
      <dgm:spPr/>
      <dgm:t>
        <a:bodyPr/>
        <a:lstStyle/>
        <a:p>
          <a:endParaRPr lang="tr-TR"/>
        </a:p>
      </dgm:t>
    </dgm:pt>
    <dgm:pt modelId="{E360F7FD-9B4C-43B1-B1A7-587A4C9F6F13}">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Bakanlar Kurulunca belirlenen 51 il ile Bozcaada ve Gökçeada İlçelerinde faaliyet gösteren işverenlerden, 5510 sayılı Kanunun 81 inci maddesinin birinci fıkrasının (ı) bendinde yer alan 5 puanlık indirimden yararlanan özel sektör işverenleri bu indirimden yararlanabilir</a:t>
          </a:r>
          <a:r>
            <a:rPr lang="tr-TR" sz="2000" dirty="0">
              <a:latin typeface="Calibri" panose="020F0502020204030204" pitchFamily="34" charset="0"/>
              <a:cs typeface="Calibri" panose="020F0502020204030204" pitchFamily="34" charset="0"/>
            </a:rPr>
            <a:t>.</a:t>
          </a:r>
        </a:p>
      </dgm:t>
    </dgm:pt>
    <dgm:pt modelId="{D42CFFD7-992D-44B2-A8E3-573EF8D1D880}" type="parTrans" cxnId="{8531BA7F-DAE0-47A7-89BC-5DDE3DC801A0}">
      <dgm:prSet/>
      <dgm:spPr/>
      <dgm:t>
        <a:bodyPr/>
        <a:lstStyle/>
        <a:p>
          <a:endParaRPr lang="tr-TR"/>
        </a:p>
      </dgm:t>
    </dgm:pt>
    <dgm:pt modelId="{B742816B-6979-4364-ABD5-73823E35C38F}" type="sibTrans" cxnId="{8531BA7F-DAE0-47A7-89BC-5DDE3DC801A0}">
      <dgm:prSet/>
      <dgm:spPr/>
      <dgm:t>
        <a:bodyPr/>
        <a:lstStyle/>
        <a:p>
          <a:endParaRPr lang="tr-TR"/>
        </a:p>
      </dgm:t>
    </dgm:pt>
    <dgm:pt modelId="{C4B576B0-9C28-44AF-9BD9-EF553D4D950F}">
      <dgm:prSet phldrT="[Metin]" custT="1"/>
      <dgm:spPr>
        <a:solidFill>
          <a:srgbClr val="0070C0"/>
        </a:solidFill>
      </dgm:spPr>
      <dgm:t>
        <a:bodyPr/>
        <a:lstStyle/>
        <a:p>
          <a:r>
            <a:rPr lang="tr-TR" sz="1600" b="1" u="sng" dirty="0">
              <a:latin typeface="Calibri" panose="020F0502020204030204" pitchFamily="34" charset="0"/>
              <a:cs typeface="Calibri" panose="020F0502020204030204" pitchFamily="34" charset="0"/>
            </a:rPr>
            <a:t>5510 sayılı Kanunun Ek 2 </a:t>
          </a:r>
          <a:r>
            <a:rPr lang="tr-TR" sz="1600" b="1" u="sng" dirty="0" err="1">
              <a:latin typeface="Calibri" panose="020F0502020204030204" pitchFamily="34" charset="0"/>
              <a:cs typeface="Calibri" panose="020F0502020204030204" pitchFamily="34" charset="0"/>
            </a:rPr>
            <a:t>nci</a:t>
          </a:r>
          <a:r>
            <a:rPr lang="tr-TR" sz="1600" b="1" u="sng" dirty="0">
              <a:latin typeface="Calibri" panose="020F0502020204030204" pitchFamily="34" charset="0"/>
              <a:cs typeface="Calibri" panose="020F0502020204030204" pitchFamily="34" charset="0"/>
            </a:rPr>
            <a:t> maddesinde öngörülen sigorta primi teşvikinden yararlanmakta olan işverenler bu indirimden yararlanabilir mi?</a:t>
          </a:r>
          <a:endParaRPr lang="tr-TR" sz="1600" u="sng" dirty="0">
            <a:latin typeface="Calibri" panose="020F0502020204030204" pitchFamily="34" charset="0"/>
            <a:cs typeface="Calibri" panose="020F0502020204030204" pitchFamily="34" charset="0"/>
          </a:endParaRPr>
        </a:p>
      </dgm:t>
    </dgm:pt>
    <dgm:pt modelId="{6A4A10CB-50B5-4A6F-9892-04381B727E2D}" type="parTrans" cxnId="{FD64D3C0-4B8C-4424-8F74-E0AA181B2CB4}">
      <dgm:prSet/>
      <dgm:spPr/>
      <dgm:t>
        <a:bodyPr/>
        <a:lstStyle/>
        <a:p>
          <a:endParaRPr lang="tr-TR"/>
        </a:p>
      </dgm:t>
    </dgm:pt>
    <dgm:pt modelId="{9A1070AF-9F1C-4239-AB52-70CCCF62F972}" type="sibTrans" cxnId="{FD64D3C0-4B8C-4424-8F74-E0AA181B2CB4}">
      <dgm:prSet/>
      <dgm:spPr/>
      <dgm:t>
        <a:bodyPr/>
        <a:lstStyle/>
        <a:p>
          <a:endParaRPr lang="tr-TR"/>
        </a:p>
      </dgm:t>
    </dgm:pt>
    <dgm:pt modelId="{020103B4-6AE7-4DE8-BADE-818D1A67196C}">
      <dgm:prSet>
        <dgm:style>
          <a:lnRef idx="2">
            <a:schemeClr val="dk1"/>
          </a:lnRef>
          <a:fillRef idx="1">
            <a:schemeClr val="lt1"/>
          </a:fillRef>
          <a:effectRef idx="0">
            <a:schemeClr val="dk1"/>
          </a:effectRef>
          <a:fontRef idx="minor">
            <a:schemeClr val="dk1"/>
          </a:fontRef>
        </dgm:style>
      </dgm:prSet>
      <dgm:spPr/>
      <dgm:t>
        <a:bodyPr/>
        <a:lstStyle/>
        <a:p>
          <a:endParaRPr lang="tr-TR" sz="1900" dirty="0"/>
        </a:p>
      </dgm:t>
    </dgm:pt>
    <dgm:pt modelId="{CE5CA632-1AE6-4A2E-9F67-756056C022A7}" type="parTrans" cxnId="{CD6CEC34-1D3B-409B-8ACC-10B4C5194226}">
      <dgm:prSet/>
      <dgm:spPr/>
      <dgm:t>
        <a:bodyPr/>
        <a:lstStyle/>
        <a:p>
          <a:endParaRPr lang="tr-TR"/>
        </a:p>
      </dgm:t>
    </dgm:pt>
    <dgm:pt modelId="{1D2E6375-F8AC-4981-A9C9-1799B5AC4EF8}" type="sibTrans" cxnId="{CD6CEC34-1D3B-409B-8ACC-10B4C5194226}">
      <dgm:prSet/>
      <dgm:spPr/>
      <dgm:t>
        <a:bodyPr/>
        <a:lstStyle/>
        <a:p>
          <a:endParaRPr lang="tr-TR"/>
        </a:p>
      </dgm:t>
    </dgm:pt>
    <dgm:pt modelId="{E0ABF771-0BF0-48C4-BBC6-9565431B884B}">
      <dgm:prSet custT="1">
        <dgm:style>
          <a:lnRef idx="2">
            <a:schemeClr val="dk1"/>
          </a:lnRef>
          <a:fillRef idx="1">
            <a:schemeClr val="lt1"/>
          </a:fillRef>
          <a:effectRef idx="0">
            <a:schemeClr val="dk1"/>
          </a:effectRef>
          <a:fontRef idx="minor">
            <a:schemeClr val="dk1"/>
          </a:fontRef>
        </dgm:style>
      </dgm:prSet>
      <dgm:spPr/>
      <dgm:t>
        <a:bodyPr/>
        <a:lstStyle/>
        <a:p>
          <a:r>
            <a:rPr lang="tr-TR" sz="1600" dirty="0">
              <a:latin typeface="Calibri" panose="020F0502020204030204" pitchFamily="34" charset="0"/>
              <a:cs typeface="Calibri" panose="020F0502020204030204" pitchFamily="34" charset="0"/>
            </a:rPr>
            <a:t>5510 sayılı Kanunun Ek 2 </a:t>
          </a:r>
          <a:r>
            <a:rPr lang="tr-TR" sz="1600" dirty="0" err="1">
              <a:latin typeface="Calibri" panose="020F0502020204030204" pitchFamily="34" charset="0"/>
              <a:cs typeface="Calibri" panose="020F0502020204030204" pitchFamily="34" charset="0"/>
            </a:rPr>
            <a:t>nci</a:t>
          </a:r>
          <a:r>
            <a:rPr lang="tr-TR" sz="1600" dirty="0">
              <a:latin typeface="Calibri" panose="020F0502020204030204" pitchFamily="34" charset="0"/>
              <a:cs typeface="Calibri" panose="020F0502020204030204" pitchFamily="34" charset="0"/>
            </a:rPr>
            <a:t> maddesinde öngörülen sigorta primi teşvikinden yararlanmakta olan işverenler, söz konusu teşvikten yararlandıkları süreler içerisinde bu indirimden yararlanamaz.</a:t>
          </a:r>
        </a:p>
      </dgm:t>
    </dgm:pt>
    <dgm:pt modelId="{5E9B1C4D-D898-4FF8-B785-796D14C592EA}" type="parTrans" cxnId="{FC072422-639B-4F83-B10C-8C6649473F44}">
      <dgm:prSet/>
      <dgm:spPr/>
      <dgm:t>
        <a:bodyPr/>
        <a:lstStyle/>
        <a:p>
          <a:endParaRPr lang="tr-TR"/>
        </a:p>
      </dgm:t>
    </dgm:pt>
    <dgm:pt modelId="{991549FD-2523-4C33-9ACE-F58916D75ABB}" type="sibTrans" cxnId="{FC072422-639B-4F83-B10C-8C6649473F44}">
      <dgm:prSet/>
      <dgm:spPr/>
      <dgm:t>
        <a:bodyPr/>
        <a:lstStyle/>
        <a:p>
          <a:endParaRPr lang="tr-TR"/>
        </a:p>
      </dgm:t>
    </dgm:pt>
    <dgm:pt modelId="{BCD2CB74-1AF6-4E4B-A95F-4390BDD74D24}">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(III) sayılı listede yer alan iller için bu indirimden yararlanma süresi 6 yıl olup, bu süre 31/12/2018 tarihinde sona erecektir.</a:t>
          </a:r>
        </a:p>
      </dgm:t>
    </dgm:pt>
    <dgm:pt modelId="{18A4AAC8-0F97-4B9A-8912-FC01CA37FE47}" type="parTrans" cxnId="{EFBFB88D-70B2-4174-9E03-188762A7ECC9}">
      <dgm:prSet/>
      <dgm:spPr/>
      <dgm:t>
        <a:bodyPr/>
        <a:lstStyle/>
        <a:p>
          <a:endParaRPr lang="tr-TR"/>
        </a:p>
      </dgm:t>
    </dgm:pt>
    <dgm:pt modelId="{B69A5E33-191F-4EA7-9A97-23B7A839CA27}" type="sibTrans" cxnId="{EFBFB88D-70B2-4174-9E03-188762A7ECC9}">
      <dgm:prSet/>
      <dgm:spPr/>
      <dgm:t>
        <a:bodyPr/>
        <a:lstStyle/>
        <a:p>
          <a:endParaRPr lang="tr-TR"/>
        </a:p>
      </dgm:t>
    </dgm:pt>
    <dgm:pt modelId="{27BEF141-50D4-4392-99BF-98BA350AD710}" type="pres">
      <dgm:prSet presAssocID="{95BFC80B-3D77-430E-9B4F-1648571C718A}" presName="Name0" presStyleCnt="0">
        <dgm:presLayoutVars>
          <dgm:dir/>
          <dgm:animLvl val="lvl"/>
          <dgm:resizeHandles/>
        </dgm:presLayoutVars>
      </dgm:prSet>
      <dgm:spPr/>
      <dgm:t>
        <a:bodyPr/>
        <a:lstStyle/>
        <a:p>
          <a:endParaRPr lang="tr-TR"/>
        </a:p>
      </dgm:t>
    </dgm:pt>
    <dgm:pt modelId="{06F793A2-FEF9-48F4-8ABE-8721AF7D94B8}" type="pres">
      <dgm:prSet presAssocID="{DE806A6D-CBE9-4EE8-AD1B-A94073633B24}" presName="linNode" presStyleCnt="0"/>
      <dgm:spPr/>
    </dgm:pt>
    <dgm:pt modelId="{AB86BC77-72C4-45E1-B8C7-61E850137A2B}" type="pres">
      <dgm:prSet presAssocID="{DE806A6D-CBE9-4EE8-AD1B-A94073633B24}" presName="parentShp" presStyleLbl="node1" presStyleIdx="0" presStyleCnt="3" custLinFactNeighborX="0" custLinFactNeighborY="3330">
        <dgm:presLayoutVars>
          <dgm:bulletEnabled val="1"/>
        </dgm:presLayoutVars>
      </dgm:prSet>
      <dgm:spPr/>
      <dgm:t>
        <a:bodyPr/>
        <a:lstStyle/>
        <a:p>
          <a:endParaRPr lang="tr-TR"/>
        </a:p>
      </dgm:t>
    </dgm:pt>
    <dgm:pt modelId="{FB03F95F-08FC-49DA-AAAA-4AA77FE379D2}" type="pres">
      <dgm:prSet presAssocID="{DE806A6D-CBE9-4EE8-AD1B-A94073633B24}" presName="childShp" presStyleLbl="bgAccFollowNode1" presStyleIdx="0" presStyleCnt="3" custScaleY="121390">
        <dgm:presLayoutVars>
          <dgm:bulletEnabled val="1"/>
        </dgm:presLayoutVars>
      </dgm:prSet>
      <dgm:spPr/>
      <dgm:t>
        <a:bodyPr/>
        <a:lstStyle/>
        <a:p>
          <a:endParaRPr lang="tr-TR"/>
        </a:p>
      </dgm:t>
    </dgm:pt>
    <dgm:pt modelId="{74F2CBD9-0CE3-48F8-952A-686453FD4254}" type="pres">
      <dgm:prSet presAssocID="{49DFCC03-523C-4C28-BB42-FA1EC48F7ACC}" presName="spacing" presStyleCnt="0"/>
      <dgm:spPr/>
    </dgm:pt>
    <dgm:pt modelId="{910B214B-963A-49EE-9B93-BF6ED01BB961}" type="pres">
      <dgm:prSet presAssocID="{C4B576B0-9C28-44AF-9BD9-EF553D4D950F}" presName="linNode" presStyleCnt="0"/>
      <dgm:spPr/>
    </dgm:pt>
    <dgm:pt modelId="{54436015-7047-4B44-9F17-15E97578C266}" type="pres">
      <dgm:prSet presAssocID="{C4B576B0-9C28-44AF-9BD9-EF553D4D950F}" presName="parentShp" presStyleLbl="node1" presStyleIdx="1" presStyleCnt="3" custLinFactNeighborX="928" custLinFactNeighborY="2375">
        <dgm:presLayoutVars>
          <dgm:bulletEnabled val="1"/>
        </dgm:presLayoutVars>
      </dgm:prSet>
      <dgm:spPr/>
      <dgm:t>
        <a:bodyPr/>
        <a:lstStyle/>
        <a:p>
          <a:endParaRPr lang="tr-TR"/>
        </a:p>
      </dgm:t>
    </dgm:pt>
    <dgm:pt modelId="{DBDBDFEB-3017-4AAD-A4CE-7F9CE035986D}" type="pres">
      <dgm:prSet presAssocID="{C4B576B0-9C28-44AF-9BD9-EF553D4D950F}" presName="childShp" presStyleLbl="bgAccFollowNode1" presStyleIdx="1" presStyleCnt="3" custScaleX="105324">
        <dgm:presLayoutVars>
          <dgm:bulletEnabled val="1"/>
        </dgm:presLayoutVars>
      </dgm:prSet>
      <dgm:spPr/>
      <dgm:t>
        <a:bodyPr/>
        <a:lstStyle/>
        <a:p>
          <a:endParaRPr lang="tr-TR"/>
        </a:p>
      </dgm:t>
    </dgm:pt>
    <dgm:pt modelId="{0B03524B-5DF4-4B2B-92E9-FC371105EDA9}" type="pres">
      <dgm:prSet presAssocID="{9A1070AF-9F1C-4239-AB52-70CCCF62F972}" presName="spacing" presStyleCnt="0"/>
      <dgm:spPr/>
    </dgm:pt>
    <dgm:pt modelId="{E6F2B978-FD9B-42D8-B391-1AB81E6330B5}" type="pres">
      <dgm:prSet presAssocID="{1A35D9D9-8C2C-415F-B78C-C988C9E52421}" presName="linNode" presStyleCnt="0"/>
      <dgm:spPr/>
    </dgm:pt>
    <dgm:pt modelId="{33F23B95-4335-41B9-B391-07D7DB834458}" type="pres">
      <dgm:prSet presAssocID="{1A35D9D9-8C2C-415F-B78C-C988C9E52421}" presName="parentShp" presStyleLbl="node1" presStyleIdx="2" presStyleCnt="3">
        <dgm:presLayoutVars>
          <dgm:bulletEnabled val="1"/>
        </dgm:presLayoutVars>
      </dgm:prSet>
      <dgm:spPr/>
      <dgm:t>
        <a:bodyPr/>
        <a:lstStyle/>
        <a:p>
          <a:endParaRPr lang="tr-TR"/>
        </a:p>
      </dgm:t>
    </dgm:pt>
    <dgm:pt modelId="{B4B1FA23-C699-4AC9-B6EB-64965AEE87F0}" type="pres">
      <dgm:prSet presAssocID="{1A35D9D9-8C2C-415F-B78C-C988C9E52421}" presName="childShp" presStyleLbl="bgAccFollowNode1" presStyleIdx="2" presStyleCnt="3">
        <dgm:presLayoutVars>
          <dgm:bulletEnabled val="1"/>
        </dgm:presLayoutVars>
      </dgm:prSet>
      <dgm:spPr/>
      <dgm:t>
        <a:bodyPr/>
        <a:lstStyle/>
        <a:p>
          <a:endParaRPr lang="tr-TR"/>
        </a:p>
      </dgm:t>
    </dgm:pt>
  </dgm:ptLst>
  <dgm:cxnLst>
    <dgm:cxn modelId="{58C58C19-00A4-4AA5-B0EA-215D37F29623}" type="presOf" srcId="{020103B4-6AE7-4DE8-BADE-818D1A67196C}" destId="{DBDBDFEB-3017-4AAD-A4CE-7F9CE035986D}" srcOrd="0" destOrd="1" presId="urn:microsoft.com/office/officeart/2005/8/layout/vList6"/>
    <dgm:cxn modelId="{EFBFB88D-70B2-4174-9E03-188762A7ECC9}" srcId="{1A35D9D9-8C2C-415F-B78C-C988C9E52421}" destId="{BCD2CB74-1AF6-4E4B-A95F-4390BDD74D24}" srcOrd="0" destOrd="0" parTransId="{18A4AAC8-0F97-4B9A-8912-FC01CA37FE47}" sibTransId="{B69A5E33-191F-4EA7-9A97-23B7A839CA27}"/>
    <dgm:cxn modelId="{8531BA7F-DAE0-47A7-89BC-5DDE3DC801A0}" srcId="{DE806A6D-CBE9-4EE8-AD1B-A94073633B24}" destId="{E360F7FD-9B4C-43B1-B1A7-587A4C9F6F13}" srcOrd="0" destOrd="0" parTransId="{D42CFFD7-992D-44B2-A8E3-573EF8D1D880}" sibTransId="{B742816B-6979-4364-ABD5-73823E35C38F}"/>
    <dgm:cxn modelId="{CD6CEC34-1D3B-409B-8ACC-10B4C5194226}" srcId="{C4B576B0-9C28-44AF-9BD9-EF553D4D950F}" destId="{020103B4-6AE7-4DE8-BADE-818D1A67196C}" srcOrd="1" destOrd="0" parTransId="{CE5CA632-1AE6-4A2E-9F67-756056C022A7}" sibTransId="{1D2E6375-F8AC-4981-A9C9-1799B5AC4EF8}"/>
    <dgm:cxn modelId="{8895ADA1-41F2-459D-9CB4-DAEFAD091A16}" type="presOf" srcId="{E360F7FD-9B4C-43B1-B1A7-587A4C9F6F13}" destId="{FB03F95F-08FC-49DA-AAAA-4AA77FE379D2}" srcOrd="0" destOrd="0" presId="urn:microsoft.com/office/officeart/2005/8/layout/vList6"/>
    <dgm:cxn modelId="{C70ECC6F-2158-4F2E-ACC6-0B3AA1E3761D}" type="presOf" srcId="{BCD2CB74-1AF6-4E4B-A95F-4390BDD74D24}" destId="{B4B1FA23-C699-4AC9-B6EB-64965AEE87F0}" srcOrd="0" destOrd="0" presId="urn:microsoft.com/office/officeart/2005/8/layout/vList6"/>
    <dgm:cxn modelId="{7566DF2E-1BA5-4618-963F-BB55E53D70ED}" type="presOf" srcId="{E0ABF771-0BF0-48C4-BBC6-9565431B884B}" destId="{DBDBDFEB-3017-4AAD-A4CE-7F9CE035986D}" srcOrd="0" destOrd="0" presId="urn:microsoft.com/office/officeart/2005/8/layout/vList6"/>
    <dgm:cxn modelId="{C405E12E-1FAC-4F05-88E0-2D7A5E54C0C4}" type="presOf" srcId="{1A35D9D9-8C2C-415F-B78C-C988C9E52421}" destId="{33F23B95-4335-41B9-B391-07D7DB834458}" srcOrd="0" destOrd="0" presId="urn:microsoft.com/office/officeart/2005/8/layout/vList6"/>
    <dgm:cxn modelId="{C256A237-2F16-4D87-AA21-4D967F6CB866}" type="presOf" srcId="{C4B576B0-9C28-44AF-9BD9-EF553D4D950F}" destId="{54436015-7047-4B44-9F17-15E97578C266}" srcOrd="0" destOrd="0" presId="urn:microsoft.com/office/officeart/2005/8/layout/vList6"/>
    <dgm:cxn modelId="{4C083F2A-8A09-499A-BD4D-D6D2467865F4}" type="presOf" srcId="{95BFC80B-3D77-430E-9B4F-1648571C718A}" destId="{27BEF141-50D4-4392-99BF-98BA350AD710}" srcOrd="0" destOrd="0" presId="urn:microsoft.com/office/officeart/2005/8/layout/vList6"/>
    <dgm:cxn modelId="{30681F68-6821-421F-8992-6D5147EE6ABA}" type="presOf" srcId="{DE806A6D-CBE9-4EE8-AD1B-A94073633B24}" destId="{AB86BC77-72C4-45E1-B8C7-61E850137A2B}" srcOrd="0" destOrd="0" presId="urn:microsoft.com/office/officeart/2005/8/layout/vList6"/>
    <dgm:cxn modelId="{DD8C6298-E209-409D-B564-C2C1290A57B5}" srcId="{95BFC80B-3D77-430E-9B4F-1648571C718A}" destId="{1A35D9D9-8C2C-415F-B78C-C988C9E52421}" srcOrd="2" destOrd="0" parTransId="{13F4C87C-6069-4C30-92A0-229AB92205FF}" sibTransId="{A57BF86D-8E95-4CE7-9592-E57322D855C9}"/>
    <dgm:cxn modelId="{FD64D3C0-4B8C-4424-8F74-E0AA181B2CB4}" srcId="{95BFC80B-3D77-430E-9B4F-1648571C718A}" destId="{C4B576B0-9C28-44AF-9BD9-EF553D4D950F}" srcOrd="1" destOrd="0" parTransId="{6A4A10CB-50B5-4A6F-9892-04381B727E2D}" sibTransId="{9A1070AF-9F1C-4239-AB52-70CCCF62F972}"/>
    <dgm:cxn modelId="{FC072422-639B-4F83-B10C-8C6649473F44}" srcId="{C4B576B0-9C28-44AF-9BD9-EF553D4D950F}" destId="{E0ABF771-0BF0-48C4-BBC6-9565431B884B}" srcOrd="0" destOrd="0" parTransId="{5E9B1C4D-D898-4FF8-B785-796D14C592EA}" sibTransId="{991549FD-2523-4C33-9ACE-F58916D75ABB}"/>
    <dgm:cxn modelId="{EEC95BCA-11AE-4610-B94D-A6304322DEE5}" srcId="{95BFC80B-3D77-430E-9B4F-1648571C718A}" destId="{DE806A6D-CBE9-4EE8-AD1B-A94073633B24}" srcOrd="0" destOrd="0" parTransId="{E9701BE2-B68A-4E8B-8C42-5E34E1266047}" sibTransId="{49DFCC03-523C-4C28-BB42-FA1EC48F7ACC}"/>
    <dgm:cxn modelId="{3CACC25E-9DD0-481F-89A9-7EFDDCE898A2}" type="presParOf" srcId="{27BEF141-50D4-4392-99BF-98BA350AD710}" destId="{06F793A2-FEF9-48F4-8ABE-8721AF7D94B8}" srcOrd="0" destOrd="0" presId="urn:microsoft.com/office/officeart/2005/8/layout/vList6"/>
    <dgm:cxn modelId="{4F7A1785-B822-453D-AC4E-B9F3FA896F26}" type="presParOf" srcId="{06F793A2-FEF9-48F4-8ABE-8721AF7D94B8}" destId="{AB86BC77-72C4-45E1-B8C7-61E850137A2B}" srcOrd="0" destOrd="0" presId="urn:microsoft.com/office/officeart/2005/8/layout/vList6"/>
    <dgm:cxn modelId="{73E33F59-C95D-461D-B95F-E783A7D46263}" type="presParOf" srcId="{06F793A2-FEF9-48F4-8ABE-8721AF7D94B8}" destId="{FB03F95F-08FC-49DA-AAAA-4AA77FE379D2}" srcOrd="1" destOrd="0" presId="urn:microsoft.com/office/officeart/2005/8/layout/vList6"/>
    <dgm:cxn modelId="{564DDFE2-D136-408B-AC6A-B7AA1A2E9363}" type="presParOf" srcId="{27BEF141-50D4-4392-99BF-98BA350AD710}" destId="{74F2CBD9-0CE3-48F8-952A-686453FD4254}" srcOrd="1" destOrd="0" presId="urn:microsoft.com/office/officeart/2005/8/layout/vList6"/>
    <dgm:cxn modelId="{FF627842-E0FC-4732-A26A-E1DC6BFCC9C8}" type="presParOf" srcId="{27BEF141-50D4-4392-99BF-98BA350AD710}" destId="{910B214B-963A-49EE-9B93-BF6ED01BB961}" srcOrd="2" destOrd="0" presId="urn:microsoft.com/office/officeart/2005/8/layout/vList6"/>
    <dgm:cxn modelId="{B86F5EF0-F836-46F9-8024-A86741F25AE3}" type="presParOf" srcId="{910B214B-963A-49EE-9B93-BF6ED01BB961}" destId="{54436015-7047-4B44-9F17-15E97578C266}" srcOrd="0" destOrd="0" presId="urn:microsoft.com/office/officeart/2005/8/layout/vList6"/>
    <dgm:cxn modelId="{CC980286-AB77-4FD1-9159-A0A5191D86AE}" type="presParOf" srcId="{910B214B-963A-49EE-9B93-BF6ED01BB961}" destId="{DBDBDFEB-3017-4AAD-A4CE-7F9CE035986D}" srcOrd="1" destOrd="0" presId="urn:microsoft.com/office/officeart/2005/8/layout/vList6"/>
    <dgm:cxn modelId="{3EC7456D-C066-45D5-ABDB-B67AAE713551}" type="presParOf" srcId="{27BEF141-50D4-4392-99BF-98BA350AD710}" destId="{0B03524B-5DF4-4B2B-92E9-FC371105EDA9}" srcOrd="3" destOrd="0" presId="urn:microsoft.com/office/officeart/2005/8/layout/vList6"/>
    <dgm:cxn modelId="{18E5A19B-9C08-4102-A492-00A62865BFB8}" type="presParOf" srcId="{27BEF141-50D4-4392-99BF-98BA350AD710}" destId="{E6F2B978-FD9B-42D8-B391-1AB81E6330B5}" srcOrd="4" destOrd="0" presId="urn:microsoft.com/office/officeart/2005/8/layout/vList6"/>
    <dgm:cxn modelId="{59382606-AF7E-4B55-A13C-30428B161B9C}" type="presParOf" srcId="{E6F2B978-FD9B-42D8-B391-1AB81E6330B5}" destId="{33F23B95-4335-41B9-B391-07D7DB834458}" srcOrd="0" destOrd="0" presId="urn:microsoft.com/office/officeart/2005/8/layout/vList6"/>
    <dgm:cxn modelId="{12E05F46-C948-4A25-BAC6-4151AE1D1BAF}" type="presParOf" srcId="{E6F2B978-FD9B-42D8-B391-1AB81E6330B5}" destId="{B4B1FA23-C699-4AC9-B6EB-64965AEE87F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1EF1DE66-7D27-4690-83A5-690F7DA7A495}">
      <dgm:prSet phldrT="[Metin]" custT="1"/>
      <dgm:spPr>
        <a:solidFill>
          <a:srgbClr val="0070C0"/>
        </a:solidFill>
      </dgm:spPr>
      <dgm:t>
        <a:bodyPr/>
        <a:lstStyle/>
        <a:p>
          <a:r>
            <a:rPr lang="tr-TR" sz="1600" b="1" i="1" u="sng" dirty="0">
              <a:latin typeface="Calibri" panose="020F0502020204030204" pitchFamily="34" charset="0"/>
              <a:cs typeface="Calibri" panose="020F0502020204030204" pitchFamily="34" charset="0"/>
            </a:rPr>
            <a:t>Yatırımlarda Devlet Yardımları Hakkında Karar’da öngörülen teşvikten hangi tarihten itibaren yararlanılacaktır?</a:t>
          </a:r>
          <a:endParaRPr lang="tr-TR" sz="1600" dirty="0">
            <a:latin typeface="Calibri" panose="020F0502020204030204" pitchFamily="34" charset="0"/>
            <a:cs typeface="Calibri" panose="020F0502020204030204" pitchFamily="34" charset="0"/>
          </a:endParaRPr>
        </a:p>
      </dgm:t>
    </dgm:pt>
    <dgm:pt modelId="{BE0CBCE3-7D87-4135-BD56-5899F84FE4D5}" type="parTrans" cxnId="{6A975F8C-F05B-4CA7-9D0C-CF324AAD2E07}">
      <dgm:prSet/>
      <dgm:spPr/>
      <dgm:t>
        <a:bodyPr/>
        <a:lstStyle/>
        <a:p>
          <a:endParaRPr lang="tr-TR"/>
        </a:p>
      </dgm:t>
    </dgm:pt>
    <dgm:pt modelId="{26600848-0612-449B-BB6B-172B7F6FF7DA}" type="sibTrans" cxnId="{6A975F8C-F05B-4CA7-9D0C-CF324AAD2E07}">
      <dgm:prSet/>
      <dgm:spPr/>
      <dgm:t>
        <a:bodyPr/>
        <a:lstStyle/>
        <a:p>
          <a:endParaRPr lang="tr-TR"/>
        </a:p>
      </dgm:t>
    </dgm:pt>
    <dgm:pt modelId="{DE806A6D-CBE9-4EE8-AD1B-A94073633B24}">
      <dgm:prSet phldrT="[Metin]" custT="1"/>
      <dgm:spPr>
        <a:solidFill>
          <a:srgbClr val="0070C0"/>
        </a:solidFill>
      </dgm:spPr>
      <dgm:t>
        <a:bodyPr/>
        <a:lstStyle/>
        <a:p>
          <a:r>
            <a:rPr lang="tr-TR" sz="2000" b="1" i="1" u="sng" dirty="0">
              <a:latin typeface="Calibri" panose="020F0502020204030204" pitchFamily="34" charset="0"/>
              <a:cs typeface="Calibri" panose="020F0502020204030204" pitchFamily="34" charset="0"/>
            </a:rPr>
            <a:t>Yatırımlarda Devlet Yardımları Hakkında Karar'da öngörülen teşvikten hangi</a:t>
          </a:r>
          <a:r>
            <a:rPr lang="tr-TR" sz="2000" i="1" u="sng" dirty="0">
              <a:latin typeface="Calibri" panose="020F0502020204030204" pitchFamily="34" charset="0"/>
              <a:cs typeface="Calibri" panose="020F0502020204030204" pitchFamily="34" charset="0"/>
            </a:rPr>
            <a:t> </a:t>
          </a:r>
          <a:r>
            <a:rPr lang="tr-TR" sz="1600" b="1" i="1" u="sng" dirty="0">
              <a:latin typeface="Calibri" panose="020F0502020204030204" pitchFamily="34" charset="0"/>
              <a:cs typeface="Calibri" panose="020F0502020204030204" pitchFamily="34" charset="0"/>
            </a:rPr>
            <a:t>sigortalılar</a:t>
          </a:r>
          <a:r>
            <a:rPr lang="tr-TR" sz="2000" b="1" i="1" u="sng" dirty="0">
              <a:latin typeface="Calibri" panose="020F0502020204030204" pitchFamily="34" charset="0"/>
              <a:cs typeface="Calibri" panose="020F0502020204030204" pitchFamily="34" charset="0"/>
            </a:rPr>
            <a:t> için yararlanılabilir?</a:t>
          </a:r>
          <a:endParaRPr lang="tr-TR" sz="2000" dirty="0">
            <a:latin typeface="Calibri" panose="020F0502020204030204" pitchFamily="34" charset="0"/>
            <a:cs typeface="Calibri" panose="020F0502020204030204" pitchFamily="34" charset="0"/>
          </a:endParaRPr>
        </a:p>
      </dgm:t>
    </dgm:pt>
    <dgm:pt modelId="{E9701BE2-B68A-4E8B-8C42-5E34E1266047}" type="parTrans" cxnId="{EEC95BCA-11AE-4610-B94D-A6304322DEE5}">
      <dgm:prSet/>
      <dgm:spPr/>
      <dgm:t>
        <a:bodyPr/>
        <a:lstStyle/>
        <a:p>
          <a:endParaRPr lang="tr-TR"/>
        </a:p>
      </dgm:t>
    </dgm:pt>
    <dgm:pt modelId="{49DFCC03-523C-4C28-BB42-FA1EC48F7ACC}" type="sibTrans" cxnId="{EEC95BCA-11AE-4610-B94D-A6304322DEE5}">
      <dgm:prSet/>
      <dgm:spPr/>
      <dgm:t>
        <a:bodyPr/>
        <a:lstStyle/>
        <a:p>
          <a:endParaRPr lang="tr-TR"/>
        </a:p>
      </dgm:t>
    </dgm:pt>
    <dgm:pt modelId="{1A35D9D9-8C2C-415F-B78C-C988C9E52421}">
      <dgm:prSet phldrT="[Metin]" custT="1"/>
      <dgm:spPr>
        <a:solidFill>
          <a:srgbClr val="0070C0"/>
        </a:solidFill>
      </dgm:spPr>
      <dgm:t>
        <a:bodyPr/>
        <a:lstStyle/>
        <a:p>
          <a:r>
            <a:rPr lang="tr-TR" sz="2000" b="1" i="1" u="sng" dirty="0">
              <a:latin typeface="Calibri" panose="020F0502020204030204" pitchFamily="34" charset="0"/>
              <a:cs typeface="Calibri" panose="020F0502020204030204" pitchFamily="34" charset="0"/>
            </a:rPr>
            <a:t>Yatırımlarda Devlet Yardımları Hakkında </a:t>
          </a:r>
          <a:r>
            <a:rPr lang="tr-TR" sz="1600" b="1" i="1" u="sng" dirty="0">
              <a:latin typeface="Calibri" panose="020F0502020204030204" pitchFamily="34" charset="0"/>
              <a:cs typeface="Calibri" panose="020F0502020204030204" pitchFamily="34" charset="0"/>
            </a:rPr>
            <a:t>Karar’da</a:t>
          </a:r>
          <a:r>
            <a:rPr lang="tr-TR" sz="2000" b="1" i="1" u="sng" dirty="0">
              <a:latin typeface="Calibri" panose="020F0502020204030204" pitchFamily="34" charset="0"/>
              <a:cs typeface="Calibri" panose="020F0502020204030204" pitchFamily="34" charset="0"/>
            </a:rPr>
            <a:t> öngörülen destekten yararlanmak için Kuruma başvuru şartı var mıdır?</a:t>
          </a:r>
          <a:endParaRPr lang="tr-TR" sz="2000" dirty="0">
            <a:latin typeface="Calibri" panose="020F0502020204030204" pitchFamily="34" charset="0"/>
            <a:cs typeface="Calibri" panose="020F0502020204030204" pitchFamily="34" charset="0"/>
          </a:endParaRPr>
        </a:p>
      </dgm:t>
    </dgm:pt>
    <dgm:pt modelId="{13F4C87C-6069-4C30-92A0-229AB92205FF}" type="parTrans" cxnId="{DD8C6298-E209-409D-B564-C2C1290A57B5}">
      <dgm:prSet/>
      <dgm:spPr/>
      <dgm:t>
        <a:bodyPr/>
        <a:lstStyle/>
        <a:p>
          <a:endParaRPr lang="tr-TR"/>
        </a:p>
      </dgm:t>
    </dgm:pt>
    <dgm:pt modelId="{A57BF86D-8E95-4CE7-9592-E57322D855C9}" type="sibTrans" cxnId="{DD8C6298-E209-409D-B564-C2C1290A57B5}">
      <dgm:prSet/>
      <dgm:spPr/>
      <dgm:t>
        <a:bodyPr/>
        <a:lstStyle/>
        <a:p>
          <a:endParaRPr lang="tr-TR"/>
        </a:p>
      </dgm:t>
    </dgm:pt>
    <dgm:pt modelId="{C30735CF-BC42-44BC-A6FF-216842F25D47}">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Tamamlama vizesi yapılarak işletmeye geçen teşvik belgesine konu firma bilgilerinin Ekonomi Bakanlığınca Kurumumuza bildirilmesini takip eden aydan başlanılarak yararlanılacaktır.</a:t>
          </a:r>
        </a:p>
      </dgm:t>
    </dgm:pt>
    <dgm:pt modelId="{8DFF3D9B-487E-4A36-86E9-1992D633EA12}" type="parTrans" cxnId="{8592F1E8-5882-4C15-9D53-408E1E0C9AC4}">
      <dgm:prSet/>
      <dgm:spPr/>
      <dgm:t>
        <a:bodyPr/>
        <a:lstStyle/>
        <a:p>
          <a:endParaRPr lang="tr-TR"/>
        </a:p>
      </dgm:t>
    </dgm:pt>
    <dgm:pt modelId="{37D6DFDF-7459-4D7B-A66E-711C2924D2A3}" type="sibTrans" cxnId="{8592F1E8-5882-4C15-9D53-408E1E0C9AC4}">
      <dgm:prSet/>
      <dgm:spPr/>
      <dgm:t>
        <a:bodyPr/>
        <a:lstStyle/>
        <a:p>
          <a:endParaRPr lang="tr-TR"/>
        </a:p>
      </dgm:t>
    </dgm:pt>
    <dgm:pt modelId="{A03A9BC7-0942-4C29-9DD4-17BDB2C32C02}">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Bu teşvikten yararlanılacak sigortalı sayısı, komple yeni yatırımlarda ve diğer yatırım cinslerinde mevcut istihdam sayısına ilave olarak işe alınan sigortalılar yönünden Ekonomi Bakanlığınca</a:t>
          </a:r>
          <a:r>
            <a:rPr lang="tr-TR" sz="1600" b="1" dirty="0">
              <a:latin typeface="Calibri" panose="020F0502020204030204" pitchFamily="34" charset="0"/>
              <a:cs typeface="Calibri" panose="020F0502020204030204" pitchFamily="34" charset="0"/>
            </a:rPr>
            <a:t> </a:t>
          </a:r>
          <a:r>
            <a:rPr lang="tr-TR" sz="1600" dirty="0">
              <a:latin typeface="Calibri" panose="020F0502020204030204" pitchFamily="34" charset="0"/>
              <a:cs typeface="Calibri" panose="020F0502020204030204" pitchFamily="34" charset="0"/>
            </a:rPr>
            <a:t>Sosyal Güvenlik Kurumuna bildirilen sigortalı sayısını aşamaz.</a:t>
          </a:r>
        </a:p>
      </dgm:t>
    </dgm:pt>
    <dgm:pt modelId="{86754FC6-8CE1-4451-A140-9751BB06A915}" type="parTrans" cxnId="{FC3C59D4-3E49-48E0-A281-AADE09A3DA1E}">
      <dgm:prSet/>
      <dgm:spPr/>
      <dgm:t>
        <a:bodyPr/>
        <a:lstStyle/>
        <a:p>
          <a:endParaRPr lang="tr-TR"/>
        </a:p>
      </dgm:t>
    </dgm:pt>
    <dgm:pt modelId="{883D9140-6C06-4336-A8F6-080AE04192CD}" type="sibTrans" cxnId="{FC3C59D4-3E49-48E0-A281-AADE09A3DA1E}">
      <dgm:prSet/>
      <dgm:spPr/>
      <dgm:t>
        <a:bodyPr/>
        <a:lstStyle/>
        <a:p>
          <a:endParaRPr lang="tr-TR"/>
        </a:p>
      </dgm:t>
    </dgm:pt>
    <dgm:pt modelId="{59501DE1-C5E5-4A3A-A35B-81CAB6A04906}">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Teşvik kapsamındaki işyerlerine ilişkin bilgiler Ekonomi Bakanlığınca</a:t>
          </a:r>
          <a:r>
            <a:rPr lang="tr-TR" sz="1600" b="1" dirty="0">
              <a:latin typeface="Calibri" panose="020F0502020204030204" pitchFamily="34" charset="0"/>
              <a:cs typeface="Calibri" panose="020F0502020204030204" pitchFamily="34" charset="0"/>
            </a:rPr>
            <a:t> </a:t>
          </a:r>
          <a:r>
            <a:rPr lang="tr-TR" sz="1600" dirty="0">
              <a:latin typeface="Calibri" panose="020F0502020204030204" pitchFamily="34" charset="0"/>
              <a:cs typeface="Calibri" panose="020F0502020204030204" pitchFamily="34" charset="0"/>
            </a:rPr>
            <a:t>Kuruma intikal ettirildikten sonra bu bilgiler Kurum veri tabanına kaydedildiğinden, bahse konu destekten yararlanmak için Kuruma ayrıca müracaat edilmesine gerek bulunmamaktadır.</a:t>
          </a:r>
        </a:p>
      </dgm:t>
    </dgm:pt>
    <dgm:pt modelId="{B976F753-BDEE-42D4-AC48-5E9ABB8F0F80}" type="parTrans" cxnId="{F233BD66-8842-4D72-BAC1-FE50FD0D3053}">
      <dgm:prSet/>
      <dgm:spPr/>
      <dgm:t>
        <a:bodyPr/>
        <a:lstStyle/>
        <a:p>
          <a:endParaRPr lang="tr-TR"/>
        </a:p>
      </dgm:t>
    </dgm:pt>
    <dgm:pt modelId="{7011CB83-BD41-4C71-B4E0-31F601329F2C}" type="sibTrans" cxnId="{F233BD66-8842-4D72-BAC1-FE50FD0D3053}">
      <dgm:prSet/>
      <dgm:spPr/>
      <dgm:t>
        <a:bodyPr/>
        <a:lstStyle/>
        <a:p>
          <a:endParaRPr lang="tr-TR"/>
        </a:p>
      </dgm:t>
    </dgm:pt>
    <dgm:pt modelId="{CD666E29-6EF3-48B2-8791-A928253CB495}" type="pres">
      <dgm:prSet presAssocID="{95BFC80B-3D77-430E-9B4F-1648571C718A}" presName="Name0" presStyleCnt="0">
        <dgm:presLayoutVars>
          <dgm:dir/>
          <dgm:animLvl val="lvl"/>
          <dgm:resizeHandles/>
        </dgm:presLayoutVars>
      </dgm:prSet>
      <dgm:spPr/>
      <dgm:t>
        <a:bodyPr/>
        <a:lstStyle/>
        <a:p>
          <a:endParaRPr lang="tr-TR"/>
        </a:p>
      </dgm:t>
    </dgm:pt>
    <dgm:pt modelId="{A26B024B-7A18-47B5-A02D-CE8687966B26}" type="pres">
      <dgm:prSet presAssocID="{1EF1DE66-7D27-4690-83A5-690F7DA7A495}" presName="linNode" presStyleCnt="0"/>
      <dgm:spPr/>
    </dgm:pt>
    <dgm:pt modelId="{FA7E4FEE-7890-45B1-A0B1-79DFB70C6900}" type="pres">
      <dgm:prSet presAssocID="{1EF1DE66-7D27-4690-83A5-690F7DA7A495}" presName="parentShp" presStyleLbl="node1" presStyleIdx="0" presStyleCnt="3">
        <dgm:presLayoutVars>
          <dgm:bulletEnabled val="1"/>
        </dgm:presLayoutVars>
      </dgm:prSet>
      <dgm:spPr/>
      <dgm:t>
        <a:bodyPr/>
        <a:lstStyle/>
        <a:p>
          <a:endParaRPr lang="tr-TR"/>
        </a:p>
      </dgm:t>
    </dgm:pt>
    <dgm:pt modelId="{D0F9EB93-8536-44E0-8344-3911E433DD1A}" type="pres">
      <dgm:prSet presAssocID="{1EF1DE66-7D27-4690-83A5-690F7DA7A495}" presName="childShp" presStyleLbl="bgAccFollowNode1" presStyleIdx="0" presStyleCnt="3">
        <dgm:presLayoutVars>
          <dgm:bulletEnabled val="1"/>
        </dgm:presLayoutVars>
      </dgm:prSet>
      <dgm:spPr/>
      <dgm:t>
        <a:bodyPr/>
        <a:lstStyle/>
        <a:p>
          <a:endParaRPr lang="tr-TR"/>
        </a:p>
      </dgm:t>
    </dgm:pt>
    <dgm:pt modelId="{A1E29B4A-FA11-4CED-8EDD-8447324CE39C}" type="pres">
      <dgm:prSet presAssocID="{26600848-0612-449B-BB6B-172B7F6FF7DA}" presName="spacing" presStyleCnt="0"/>
      <dgm:spPr/>
    </dgm:pt>
    <dgm:pt modelId="{6AB46CB8-56EC-44B2-80AB-44DB86CD628C}" type="pres">
      <dgm:prSet presAssocID="{DE806A6D-CBE9-4EE8-AD1B-A94073633B24}" presName="linNode" presStyleCnt="0"/>
      <dgm:spPr/>
    </dgm:pt>
    <dgm:pt modelId="{DA79F916-F6DE-47C4-B662-BF97A04B9627}" type="pres">
      <dgm:prSet presAssocID="{DE806A6D-CBE9-4EE8-AD1B-A94073633B24}" presName="parentShp" presStyleLbl="node1" presStyleIdx="1" presStyleCnt="3">
        <dgm:presLayoutVars>
          <dgm:bulletEnabled val="1"/>
        </dgm:presLayoutVars>
      </dgm:prSet>
      <dgm:spPr/>
      <dgm:t>
        <a:bodyPr/>
        <a:lstStyle/>
        <a:p>
          <a:endParaRPr lang="tr-TR"/>
        </a:p>
      </dgm:t>
    </dgm:pt>
    <dgm:pt modelId="{3FF839DB-AD18-4E35-AADE-609ECB917938}" type="pres">
      <dgm:prSet presAssocID="{DE806A6D-CBE9-4EE8-AD1B-A94073633B24}" presName="childShp" presStyleLbl="bgAccFollowNode1" presStyleIdx="1" presStyleCnt="3">
        <dgm:presLayoutVars>
          <dgm:bulletEnabled val="1"/>
        </dgm:presLayoutVars>
      </dgm:prSet>
      <dgm:spPr/>
      <dgm:t>
        <a:bodyPr/>
        <a:lstStyle/>
        <a:p>
          <a:endParaRPr lang="tr-TR"/>
        </a:p>
      </dgm:t>
    </dgm:pt>
    <dgm:pt modelId="{0F486190-0266-47D2-9B4B-59B84061B9D1}" type="pres">
      <dgm:prSet presAssocID="{49DFCC03-523C-4C28-BB42-FA1EC48F7ACC}" presName="spacing" presStyleCnt="0"/>
      <dgm:spPr/>
    </dgm:pt>
    <dgm:pt modelId="{A524793F-0685-4C01-AEA2-A5E9654DBF44}" type="pres">
      <dgm:prSet presAssocID="{1A35D9D9-8C2C-415F-B78C-C988C9E52421}" presName="linNode" presStyleCnt="0"/>
      <dgm:spPr/>
    </dgm:pt>
    <dgm:pt modelId="{0BEC0618-B56C-4D9C-ADCD-EDA373A18DBC}" type="pres">
      <dgm:prSet presAssocID="{1A35D9D9-8C2C-415F-B78C-C988C9E52421}" presName="parentShp" presStyleLbl="node1" presStyleIdx="2" presStyleCnt="3">
        <dgm:presLayoutVars>
          <dgm:bulletEnabled val="1"/>
        </dgm:presLayoutVars>
      </dgm:prSet>
      <dgm:spPr/>
      <dgm:t>
        <a:bodyPr/>
        <a:lstStyle/>
        <a:p>
          <a:endParaRPr lang="tr-TR"/>
        </a:p>
      </dgm:t>
    </dgm:pt>
    <dgm:pt modelId="{92D97957-E33D-41AB-9364-EBAF71C5365B}" type="pres">
      <dgm:prSet presAssocID="{1A35D9D9-8C2C-415F-B78C-C988C9E52421}" presName="childShp" presStyleLbl="bgAccFollowNode1" presStyleIdx="2" presStyleCnt="3" custScaleY="108500">
        <dgm:presLayoutVars>
          <dgm:bulletEnabled val="1"/>
        </dgm:presLayoutVars>
      </dgm:prSet>
      <dgm:spPr/>
      <dgm:t>
        <a:bodyPr/>
        <a:lstStyle/>
        <a:p>
          <a:endParaRPr lang="tr-TR"/>
        </a:p>
      </dgm:t>
    </dgm:pt>
  </dgm:ptLst>
  <dgm:cxnLst>
    <dgm:cxn modelId="{8592F1E8-5882-4C15-9D53-408E1E0C9AC4}" srcId="{1EF1DE66-7D27-4690-83A5-690F7DA7A495}" destId="{C30735CF-BC42-44BC-A6FF-216842F25D47}" srcOrd="0" destOrd="0" parTransId="{8DFF3D9B-487E-4A36-86E9-1992D633EA12}" sibTransId="{37D6DFDF-7459-4D7B-A66E-711C2924D2A3}"/>
    <dgm:cxn modelId="{DBEDB302-975E-4D62-9A81-1622CFE2B629}" type="presOf" srcId="{59501DE1-C5E5-4A3A-A35B-81CAB6A04906}" destId="{92D97957-E33D-41AB-9364-EBAF71C5365B}" srcOrd="0" destOrd="0" presId="urn:microsoft.com/office/officeart/2005/8/layout/vList6"/>
    <dgm:cxn modelId="{6A975F8C-F05B-4CA7-9D0C-CF324AAD2E07}" srcId="{95BFC80B-3D77-430E-9B4F-1648571C718A}" destId="{1EF1DE66-7D27-4690-83A5-690F7DA7A495}" srcOrd="0" destOrd="0" parTransId="{BE0CBCE3-7D87-4135-BD56-5899F84FE4D5}" sibTransId="{26600848-0612-449B-BB6B-172B7F6FF7DA}"/>
    <dgm:cxn modelId="{09217B45-823B-4C0D-BBC3-0BEEC07CEAC0}" type="presOf" srcId="{C30735CF-BC42-44BC-A6FF-216842F25D47}" destId="{D0F9EB93-8536-44E0-8344-3911E433DD1A}" srcOrd="0" destOrd="0" presId="urn:microsoft.com/office/officeart/2005/8/layout/vList6"/>
    <dgm:cxn modelId="{F233BD66-8842-4D72-BAC1-FE50FD0D3053}" srcId="{1A35D9D9-8C2C-415F-B78C-C988C9E52421}" destId="{59501DE1-C5E5-4A3A-A35B-81CAB6A04906}" srcOrd="0" destOrd="0" parTransId="{B976F753-BDEE-42D4-AC48-5E9ABB8F0F80}" sibTransId="{7011CB83-BD41-4C71-B4E0-31F601329F2C}"/>
    <dgm:cxn modelId="{9AD5E2CD-89E7-4ED3-B385-41AAFA2129F8}" type="presOf" srcId="{1A35D9D9-8C2C-415F-B78C-C988C9E52421}" destId="{0BEC0618-B56C-4D9C-ADCD-EDA373A18DBC}" srcOrd="0" destOrd="0" presId="urn:microsoft.com/office/officeart/2005/8/layout/vList6"/>
    <dgm:cxn modelId="{34437E77-2D7C-43B7-B6E1-A35E2FEDFEB2}" type="presOf" srcId="{95BFC80B-3D77-430E-9B4F-1648571C718A}" destId="{CD666E29-6EF3-48B2-8791-A928253CB495}" srcOrd="0" destOrd="0" presId="urn:microsoft.com/office/officeart/2005/8/layout/vList6"/>
    <dgm:cxn modelId="{FC3C59D4-3E49-48E0-A281-AADE09A3DA1E}" srcId="{DE806A6D-CBE9-4EE8-AD1B-A94073633B24}" destId="{A03A9BC7-0942-4C29-9DD4-17BDB2C32C02}" srcOrd="0" destOrd="0" parTransId="{86754FC6-8CE1-4451-A140-9751BB06A915}" sibTransId="{883D9140-6C06-4336-A8F6-080AE04192CD}"/>
    <dgm:cxn modelId="{C8E26818-C59E-4044-BCDC-9AF89173D44B}" type="presOf" srcId="{DE806A6D-CBE9-4EE8-AD1B-A94073633B24}" destId="{DA79F916-F6DE-47C4-B662-BF97A04B9627}" srcOrd="0" destOrd="0" presId="urn:microsoft.com/office/officeart/2005/8/layout/vList6"/>
    <dgm:cxn modelId="{79728B5A-0B46-4A21-A770-E98D388F2769}" type="presOf" srcId="{1EF1DE66-7D27-4690-83A5-690F7DA7A495}" destId="{FA7E4FEE-7890-45B1-A0B1-79DFB70C6900}" srcOrd="0" destOrd="0" presId="urn:microsoft.com/office/officeart/2005/8/layout/vList6"/>
    <dgm:cxn modelId="{2C4AA5F9-777D-4A42-B382-DC06683A43FA}" type="presOf" srcId="{A03A9BC7-0942-4C29-9DD4-17BDB2C32C02}" destId="{3FF839DB-AD18-4E35-AADE-609ECB917938}" srcOrd="0" destOrd="0" presId="urn:microsoft.com/office/officeart/2005/8/layout/vList6"/>
    <dgm:cxn modelId="{DD8C6298-E209-409D-B564-C2C1290A57B5}" srcId="{95BFC80B-3D77-430E-9B4F-1648571C718A}" destId="{1A35D9D9-8C2C-415F-B78C-C988C9E52421}" srcOrd="2" destOrd="0" parTransId="{13F4C87C-6069-4C30-92A0-229AB92205FF}" sibTransId="{A57BF86D-8E95-4CE7-9592-E57322D855C9}"/>
    <dgm:cxn modelId="{EEC95BCA-11AE-4610-B94D-A6304322DEE5}" srcId="{95BFC80B-3D77-430E-9B4F-1648571C718A}" destId="{DE806A6D-CBE9-4EE8-AD1B-A94073633B24}" srcOrd="1" destOrd="0" parTransId="{E9701BE2-B68A-4E8B-8C42-5E34E1266047}" sibTransId="{49DFCC03-523C-4C28-BB42-FA1EC48F7ACC}"/>
    <dgm:cxn modelId="{18022B8B-FD51-40BE-AF4A-D0C6FD88A588}" type="presParOf" srcId="{CD666E29-6EF3-48B2-8791-A928253CB495}" destId="{A26B024B-7A18-47B5-A02D-CE8687966B26}" srcOrd="0" destOrd="0" presId="urn:microsoft.com/office/officeart/2005/8/layout/vList6"/>
    <dgm:cxn modelId="{C98B3F5F-4AC9-425D-AA57-496BDE99350E}" type="presParOf" srcId="{A26B024B-7A18-47B5-A02D-CE8687966B26}" destId="{FA7E4FEE-7890-45B1-A0B1-79DFB70C6900}" srcOrd="0" destOrd="0" presId="urn:microsoft.com/office/officeart/2005/8/layout/vList6"/>
    <dgm:cxn modelId="{49260334-E25C-479E-BC08-863EC1F443FC}" type="presParOf" srcId="{A26B024B-7A18-47B5-A02D-CE8687966B26}" destId="{D0F9EB93-8536-44E0-8344-3911E433DD1A}" srcOrd="1" destOrd="0" presId="urn:microsoft.com/office/officeart/2005/8/layout/vList6"/>
    <dgm:cxn modelId="{0452834C-F0CD-46BB-AA51-DF04058C3AA8}" type="presParOf" srcId="{CD666E29-6EF3-48B2-8791-A928253CB495}" destId="{A1E29B4A-FA11-4CED-8EDD-8447324CE39C}" srcOrd="1" destOrd="0" presId="urn:microsoft.com/office/officeart/2005/8/layout/vList6"/>
    <dgm:cxn modelId="{C6BD1F14-0D99-4936-86E8-D90862CC81A4}" type="presParOf" srcId="{CD666E29-6EF3-48B2-8791-A928253CB495}" destId="{6AB46CB8-56EC-44B2-80AB-44DB86CD628C}" srcOrd="2" destOrd="0" presId="urn:microsoft.com/office/officeart/2005/8/layout/vList6"/>
    <dgm:cxn modelId="{C7762D23-4E1A-4F82-B0EC-FFDD7309BF98}" type="presParOf" srcId="{6AB46CB8-56EC-44B2-80AB-44DB86CD628C}" destId="{DA79F916-F6DE-47C4-B662-BF97A04B9627}" srcOrd="0" destOrd="0" presId="urn:microsoft.com/office/officeart/2005/8/layout/vList6"/>
    <dgm:cxn modelId="{94005DAF-91A3-47DB-B7D4-8A9A286F0142}" type="presParOf" srcId="{6AB46CB8-56EC-44B2-80AB-44DB86CD628C}" destId="{3FF839DB-AD18-4E35-AADE-609ECB917938}" srcOrd="1" destOrd="0" presId="urn:microsoft.com/office/officeart/2005/8/layout/vList6"/>
    <dgm:cxn modelId="{5227ABD8-E561-4B15-862F-6879F48A680D}" type="presParOf" srcId="{CD666E29-6EF3-48B2-8791-A928253CB495}" destId="{0F486190-0266-47D2-9B4B-59B84061B9D1}" srcOrd="3" destOrd="0" presId="urn:microsoft.com/office/officeart/2005/8/layout/vList6"/>
    <dgm:cxn modelId="{6DEC12E9-1103-42A7-B90B-F371202778FE}" type="presParOf" srcId="{CD666E29-6EF3-48B2-8791-A928253CB495}" destId="{A524793F-0685-4C01-AEA2-A5E9654DBF44}" srcOrd="4" destOrd="0" presId="urn:microsoft.com/office/officeart/2005/8/layout/vList6"/>
    <dgm:cxn modelId="{C31492D1-24AC-4D49-9048-8A7B5A13625D}" type="presParOf" srcId="{A524793F-0685-4C01-AEA2-A5E9654DBF44}" destId="{0BEC0618-B56C-4D9C-ADCD-EDA373A18DBC}" srcOrd="0" destOrd="0" presId="urn:microsoft.com/office/officeart/2005/8/layout/vList6"/>
    <dgm:cxn modelId="{E4E324A3-6EBC-41BA-84AF-DB8D38B9D6C3}" type="presParOf" srcId="{A524793F-0685-4C01-AEA2-A5E9654DBF44}" destId="{92D97957-E33D-41AB-9364-EBAF71C5365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1EF1DE66-7D27-4690-83A5-690F7DA7A495}">
      <dgm:prSet phldrT="[Metin]" custT="1"/>
      <dgm:spPr>
        <a:solidFill>
          <a:srgbClr val="0070C0"/>
        </a:solidFill>
      </dgm:spPr>
      <dgm:t>
        <a:bodyPr/>
        <a:lstStyle/>
        <a:p>
          <a:r>
            <a:rPr lang="tr-TR" sz="1600" b="1" i="1" u="sng" dirty="0">
              <a:latin typeface="Calibri" panose="020F0502020204030204" pitchFamily="34" charset="0"/>
              <a:cs typeface="Calibri" panose="020F0502020204030204" pitchFamily="34" charset="0"/>
            </a:rPr>
            <a:t>Söz konusu teşvikten yararlanma süresi nedir?</a:t>
          </a:r>
          <a:r>
            <a:rPr lang="tr-TR" sz="1600" i="1" u="sng" dirty="0">
              <a:latin typeface="Calibri" panose="020F0502020204030204" pitchFamily="34" charset="0"/>
              <a:cs typeface="Calibri" panose="020F0502020204030204" pitchFamily="34" charset="0"/>
            </a:rPr>
            <a:t> </a:t>
          </a:r>
          <a:endParaRPr lang="tr-TR" sz="1600" dirty="0">
            <a:latin typeface="Calibri" panose="020F0502020204030204" pitchFamily="34" charset="0"/>
            <a:cs typeface="Calibri" panose="020F0502020204030204" pitchFamily="34" charset="0"/>
          </a:endParaRPr>
        </a:p>
      </dgm:t>
    </dgm:pt>
    <dgm:pt modelId="{BE0CBCE3-7D87-4135-BD56-5899F84FE4D5}" type="parTrans" cxnId="{6A975F8C-F05B-4CA7-9D0C-CF324AAD2E07}">
      <dgm:prSet/>
      <dgm:spPr/>
      <dgm:t>
        <a:bodyPr/>
        <a:lstStyle/>
        <a:p>
          <a:endParaRPr lang="tr-TR"/>
        </a:p>
      </dgm:t>
    </dgm:pt>
    <dgm:pt modelId="{26600848-0612-449B-BB6B-172B7F6FF7DA}" type="sibTrans" cxnId="{6A975F8C-F05B-4CA7-9D0C-CF324AAD2E07}">
      <dgm:prSet/>
      <dgm:spPr/>
      <dgm:t>
        <a:bodyPr/>
        <a:lstStyle/>
        <a:p>
          <a:endParaRPr lang="tr-TR"/>
        </a:p>
      </dgm:t>
    </dgm:pt>
    <dgm:pt modelId="{DE806A6D-CBE9-4EE8-AD1B-A94073633B24}">
      <dgm:prSet phldrT="[Metin]" custT="1"/>
      <dgm:spPr>
        <a:solidFill>
          <a:srgbClr val="0070C0"/>
        </a:solidFill>
      </dgm:spPr>
      <dgm:t>
        <a:bodyPr/>
        <a:lstStyle/>
        <a:p>
          <a:r>
            <a:rPr lang="tr-TR" sz="2000" b="1" i="1" u="sng" dirty="0">
              <a:latin typeface="Calibri" panose="020F0502020204030204" pitchFamily="34" charset="0"/>
              <a:cs typeface="Calibri" panose="020F0502020204030204" pitchFamily="34" charset="0"/>
            </a:rPr>
            <a:t>Ortalama </a:t>
          </a:r>
          <a:r>
            <a:rPr lang="tr-TR" sz="1600" b="1" i="1" u="sng" dirty="0">
              <a:latin typeface="Calibri" panose="020F0502020204030204" pitchFamily="34" charset="0"/>
              <a:cs typeface="Calibri" panose="020F0502020204030204" pitchFamily="34" charset="0"/>
            </a:rPr>
            <a:t>sigortalı</a:t>
          </a:r>
          <a:r>
            <a:rPr lang="tr-TR" sz="2000" b="1" i="1" u="sng" dirty="0">
              <a:latin typeface="Calibri" panose="020F0502020204030204" pitchFamily="34" charset="0"/>
              <a:cs typeface="Calibri" panose="020F0502020204030204" pitchFamily="34" charset="0"/>
            </a:rPr>
            <a:t> sayısı nasıl hesaplanır?</a:t>
          </a:r>
          <a:endParaRPr lang="tr-TR" sz="2000" dirty="0">
            <a:latin typeface="Calibri" panose="020F0502020204030204" pitchFamily="34" charset="0"/>
            <a:cs typeface="Calibri" panose="020F0502020204030204" pitchFamily="34" charset="0"/>
          </a:endParaRPr>
        </a:p>
      </dgm:t>
    </dgm:pt>
    <dgm:pt modelId="{E9701BE2-B68A-4E8B-8C42-5E34E1266047}" type="parTrans" cxnId="{EEC95BCA-11AE-4610-B94D-A6304322DEE5}">
      <dgm:prSet/>
      <dgm:spPr/>
      <dgm:t>
        <a:bodyPr/>
        <a:lstStyle/>
        <a:p>
          <a:endParaRPr lang="tr-TR"/>
        </a:p>
      </dgm:t>
    </dgm:pt>
    <dgm:pt modelId="{49DFCC03-523C-4C28-BB42-FA1EC48F7ACC}" type="sibTrans" cxnId="{EEC95BCA-11AE-4610-B94D-A6304322DEE5}">
      <dgm:prSet/>
      <dgm:spPr/>
      <dgm:t>
        <a:bodyPr/>
        <a:lstStyle/>
        <a:p>
          <a:endParaRPr lang="tr-TR"/>
        </a:p>
      </dgm:t>
    </dgm:pt>
    <dgm:pt modelId="{1A35D9D9-8C2C-415F-B78C-C988C9E52421}">
      <dgm:prSet phldrT="[Metin]" custT="1"/>
      <dgm:spPr>
        <a:solidFill>
          <a:srgbClr val="0070C0"/>
        </a:solidFill>
      </dgm:spPr>
      <dgm:t>
        <a:bodyPr/>
        <a:lstStyle/>
        <a:p>
          <a:r>
            <a:rPr lang="tr-TR" sz="2000" b="1" i="1" u="sng" dirty="0">
              <a:latin typeface="Calibri" panose="020F0502020204030204" pitchFamily="34" charset="0"/>
              <a:cs typeface="Calibri" panose="020F0502020204030204" pitchFamily="34" charset="0"/>
            </a:rPr>
            <a:t>Teşvik </a:t>
          </a:r>
          <a:r>
            <a:rPr lang="tr-TR" sz="1600" b="1" i="1" u="sng" dirty="0">
              <a:latin typeface="Calibri" panose="020F0502020204030204" pitchFamily="34" charset="0"/>
              <a:cs typeface="Calibri" panose="020F0502020204030204" pitchFamily="34" charset="0"/>
            </a:rPr>
            <a:t>kapsamında</a:t>
          </a:r>
          <a:r>
            <a:rPr lang="tr-TR" sz="2000" b="1" i="1" u="sng" dirty="0">
              <a:latin typeface="Calibri" panose="020F0502020204030204" pitchFamily="34" charset="0"/>
              <a:cs typeface="Calibri" panose="020F0502020204030204" pitchFamily="34" charset="0"/>
            </a:rPr>
            <a:t> hangi sigortalılar bildirilemez?</a:t>
          </a:r>
          <a:endParaRPr lang="tr-TR" sz="2000" dirty="0">
            <a:latin typeface="Calibri" panose="020F0502020204030204" pitchFamily="34" charset="0"/>
            <a:cs typeface="Calibri" panose="020F0502020204030204" pitchFamily="34" charset="0"/>
          </a:endParaRPr>
        </a:p>
      </dgm:t>
    </dgm:pt>
    <dgm:pt modelId="{13F4C87C-6069-4C30-92A0-229AB92205FF}" type="parTrans" cxnId="{DD8C6298-E209-409D-B564-C2C1290A57B5}">
      <dgm:prSet/>
      <dgm:spPr/>
      <dgm:t>
        <a:bodyPr/>
        <a:lstStyle/>
        <a:p>
          <a:endParaRPr lang="tr-TR"/>
        </a:p>
      </dgm:t>
    </dgm:pt>
    <dgm:pt modelId="{A57BF86D-8E95-4CE7-9592-E57322D855C9}" type="sibTrans" cxnId="{DD8C6298-E209-409D-B564-C2C1290A57B5}">
      <dgm:prSet/>
      <dgm:spPr/>
      <dgm:t>
        <a:bodyPr/>
        <a:lstStyle/>
        <a:p>
          <a:endParaRPr lang="tr-TR"/>
        </a:p>
      </dgm:t>
    </dgm:pt>
    <dgm:pt modelId="{BB7D397F-2F20-4787-A322-C54C264A25C5}">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Bu teşvik uygulaması 01/10/2009 tarihinden itibaren yürürlüğe girmiş olup, Kanunda öngörülen şartlara haiz olan sigortalı için kalan işsizlik süresi boyunca bu teşvikten yararlanılır.</a:t>
          </a:r>
        </a:p>
      </dgm:t>
    </dgm:pt>
    <dgm:pt modelId="{16704852-FF78-4026-82D7-D15F31137246}" type="parTrans" cxnId="{EAD8DE83-0A13-4A28-A2A5-92517623BC37}">
      <dgm:prSet/>
      <dgm:spPr/>
      <dgm:t>
        <a:bodyPr/>
        <a:lstStyle/>
        <a:p>
          <a:endParaRPr lang="tr-TR"/>
        </a:p>
      </dgm:t>
    </dgm:pt>
    <dgm:pt modelId="{B4E1EF36-3BC1-4604-B706-6899B3D775A2}" type="sibTrans" cxnId="{EAD8DE83-0A13-4A28-A2A5-92517623BC37}">
      <dgm:prSet/>
      <dgm:spPr/>
      <dgm:t>
        <a:bodyPr/>
        <a:lstStyle/>
        <a:p>
          <a:endParaRPr lang="tr-TR"/>
        </a:p>
      </dgm:t>
    </dgm:pt>
    <dgm:pt modelId="{60365011-5CAF-4851-ACD2-F5E301C21D7B}">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Ortalama sigortalı sayısı; sigortalının, işe başladığı işyerinde işe giriş tarihinden önceki altı ayda Kuruma bildirilmiş olan toplam sigortalı sayısının, aynı dönem aralığında Kuruma bildirim yapılmış ay sayısına bölünmesi suretiyle bulunmaktadır</a:t>
          </a:r>
        </a:p>
      </dgm:t>
    </dgm:pt>
    <dgm:pt modelId="{7ACFDD83-E87C-413B-86A3-866480FB152F}" type="parTrans" cxnId="{CC8764F9-F4A8-41B6-83F7-53968CBA37B9}">
      <dgm:prSet/>
      <dgm:spPr/>
      <dgm:t>
        <a:bodyPr/>
        <a:lstStyle/>
        <a:p>
          <a:endParaRPr lang="tr-TR"/>
        </a:p>
      </dgm:t>
    </dgm:pt>
    <dgm:pt modelId="{3ECC2096-BE10-4C4F-A969-77FC546D69FB}" type="sibTrans" cxnId="{CC8764F9-F4A8-41B6-83F7-53968CBA37B9}">
      <dgm:prSet/>
      <dgm:spPr/>
      <dgm:t>
        <a:bodyPr/>
        <a:lstStyle/>
        <a:p>
          <a:endParaRPr lang="tr-TR"/>
        </a:p>
      </dgm:t>
    </dgm:pt>
    <dgm:pt modelId="{87E7DC11-4E29-40E2-BAAB-71A7CF89B1AD}">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Sosyal güvenlik destek primine tabi olarak çalışanlar, yurt dışında çalışan sigortalılar, aday çırak, çırak ve öğrencilerden dolayı bu teşvikten yararlanılması mümkün bulunmamaktadır.</a:t>
          </a:r>
        </a:p>
      </dgm:t>
    </dgm:pt>
    <dgm:pt modelId="{76241154-F892-45C1-AFE0-361CC2E1E6CD}" type="parTrans" cxnId="{0C53F806-6C71-4F50-8EB3-252D4A061B4E}">
      <dgm:prSet/>
      <dgm:spPr/>
      <dgm:t>
        <a:bodyPr/>
        <a:lstStyle/>
        <a:p>
          <a:endParaRPr lang="tr-TR"/>
        </a:p>
      </dgm:t>
    </dgm:pt>
    <dgm:pt modelId="{E3AE8AE4-8673-4BEF-A5D9-972994FE9001}" type="sibTrans" cxnId="{0C53F806-6C71-4F50-8EB3-252D4A061B4E}">
      <dgm:prSet/>
      <dgm:spPr/>
      <dgm:t>
        <a:bodyPr/>
        <a:lstStyle/>
        <a:p>
          <a:endParaRPr lang="tr-TR"/>
        </a:p>
      </dgm:t>
    </dgm:pt>
    <dgm:pt modelId="{2BC7EC0E-28BF-4CF8-A056-D5CFD2479946}" type="pres">
      <dgm:prSet presAssocID="{95BFC80B-3D77-430E-9B4F-1648571C718A}" presName="Name0" presStyleCnt="0">
        <dgm:presLayoutVars>
          <dgm:dir/>
          <dgm:animLvl val="lvl"/>
          <dgm:resizeHandles/>
        </dgm:presLayoutVars>
      </dgm:prSet>
      <dgm:spPr/>
      <dgm:t>
        <a:bodyPr/>
        <a:lstStyle/>
        <a:p>
          <a:endParaRPr lang="tr-TR"/>
        </a:p>
      </dgm:t>
    </dgm:pt>
    <dgm:pt modelId="{A06BF609-88FA-407A-821F-E54000D852F5}" type="pres">
      <dgm:prSet presAssocID="{1EF1DE66-7D27-4690-83A5-690F7DA7A495}" presName="linNode" presStyleCnt="0"/>
      <dgm:spPr/>
    </dgm:pt>
    <dgm:pt modelId="{7E09AF2C-14C3-40EE-A24B-E59AC2A9B6AE}" type="pres">
      <dgm:prSet presAssocID="{1EF1DE66-7D27-4690-83A5-690F7DA7A495}" presName="parentShp" presStyleLbl="node1" presStyleIdx="0" presStyleCnt="3">
        <dgm:presLayoutVars>
          <dgm:bulletEnabled val="1"/>
        </dgm:presLayoutVars>
      </dgm:prSet>
      <dgm:spPr/>
      <dgm:t>
        <a:bodyPr/>
        <a:lstStyle/>
        <a:p>
          <a:endParaRPr lang="tr-TR"/>
        </a:p>
      </dgm:t>
    </dgm:pt>
    <dgm:pt modelId="{4AE27A29-3234-497F-8DFB-902A3D0583FF}" type="pres">
      <dgm:prSet presAssocID="{1EF1DE66-7D27-4690-83A5-690F7DA7A495}" presName="childShp" presStyleLbl="bgAccFollowNode1" presStyleIdx="0" presStyleCnt="3">
        <dgm:presLayoutVars>
          <dgm:bulletEnabled val="1"/>
        </dgm:presLayoutVars>
      </dgm:prSet>
      <dgm:spPr/>
      <dgm:t>
        <a:bodyPr/>
        <a:lstStyle/>
        <a:p>
          <a:endParaRPr lang="tr-TR"/>
        </a:p>
      </dgm:t>
    </dgm:pt>
    <dgm:pt modelId="{088B1D5A-3194-4FEE-9C5B-AD58F387426A}" type="pres">
      <dgm:prSet presAssocID="{26600848-0612-449B-BB6B-172B7F6FF7DA}" presName="spacing" presStyleCnt="0"/>
      <dgm:spPr/>
    </dgm:pt>
    <dgm:pt modelId="{1606FAF8-1FC3-4C6E-B34C-FA1905A53FE5}" type="pres">
      <dgm:prSet presAssocID="{DE806A6D-CBE9-4EE8-AD1B-A94073633B24}" presName="linNode" presStyleCnt="0"/>
      <dgm:spPr/>
    </dgm:pt>
    <dgm:pt modelId="{C8CB3EAA-D34F-4BEE-82A6-9ECE4042873B}" type="pres">
      <dgm:prSet presAssocID="{DE806A6D-CBE9-4EE8-AD1B-A94073633B24}" presName="parentShp" presStyleLbl="node1" presStyleIdx="1" presStyleCnt="3" custLinFactNeighborX="280">
        <dgm:presLayoutVars>
          <dgm:bulletEnabled val="1"/>
        </dgm:presLayoutVars>
      </dgm:prSet>
      <dgm:spPr/>
      <dgm:t>
        <a:bodyPr/>
        <a:lstStyle/>
        <a:p>
          <a:endParaRPr lang="tr-TR"/>
        </a:p>
      </dgm:t>
    </dgm:pt>
    <dgm:pt modelId="{0793937A-FC67-406C-96CB-9971C86620E1}" type="pres">
      <dgm:prSet presAssocID="{DE806A6D-CBE9-4EE8-AD1B-A94073633B24}" presName="childShp" presStyleLbl="bgAccFollowNode1" presStyleIdx="1" presStyleCnt="3">
        <dgm:presLayoutVars>
          <dgm:bulletEnabled val="1"/>
        </dgm:presLayoutVars>
      </dgm:prSet>
      <dgm:spPr/>
      <dgm:t>
        <a:bodyPr/>
        <a:lstStyle/>
        <a:p>
          <a:endParaRPr lang="tr-TR"/>
        </a:p>
      </dgm:t>
    </dgm:pt>
    <dgm:pt modelId="{2933B51D-7C53-4F18-9280-C47F6255416C}" type="pres">
      <dgm:prSet presAssocID="{49DFCC03-523C-4C28-BB42-FA1EC48F7ACC}" presName="spacing" presStyleCnt="0"/>
      <dgm:spPr/>
    </dgm:pt>
    <dgm:pt modelId="{C400734B-EEC8-435E-8EE9-E22D8A9C3BC0}" type="pres">
      <dgm:prSet presAssocID="{1A35D9D9-8C2C-415F-B78C-C988C9E52421}" presName="linNode" presStyleCnt="0"/>
      <dgm:spPr/>
    </dgm:pt>
    <dgm:pt modelId="{E9EB96BD-F969-4AE4-B454-45410FCFBF32}" type="pres">
      <dgm:prSet presAssocID="{1A35D9D9-8C2C-415F-B78C-C988C9E52421}" presName="parentShp" presStyleLbl="node1" presStyleIdx="2" presStyleCnt="3">
        <dgm:presLayoutVars>
          <dgm:bulletEnabled val="1"/>
        </dgm:presLayoutVars>
      </dgm:prSet>
      <dgm:spPr/>
      <dgm:t>
        <a:bodyPr/>
        <a:lstStyle/>
        <a:p>
          <a:endParaRPr lang="tr-TR"/>
        </a:p>
      </dgm:t>
    </dgm:pt>
    <dgm:pt modelId="{4EAA3A69-9897-4BBA-80B1-9631D429E8DE}" type="pres">
      <dgm:prSet presAssocID="{1A35D9D9-8C2C-415F-B78C-C988C9E52421}" presName="childShp" presStyleLbl="bgAccFollowNode1" presStyleIdx="2" presStyleCnt="3">
        <dgm:presLayoutVars>
          <dgm:bulletEnabled val="1"/>
        </dgm:presLayoutVars>
      </dgm:prSet>
      <dgm:spPr/>
      <dgm:t>
        <a:bodyPr/>
        <a:lstStyle/>
        <a:p>
          <a:endParaRPr lang="tr-TR"/>
        </a:p>
      </dgm:t>
    </dgm:pt>
  </dgm:ptLst>
  <dgm:cxnLst>
    <dgm:cxn modelId="{0C53F806-6C71-4F50-8EB3-252D4A061B4E}" srcId="{1A35D9D9-8C2C-415F-B78C-C988C9E52421}" destId="{87E7DC11-4E29-40E2-BAAB-71A7CF89B1AD}" srcOrd="0" destOrd="0" parTransId="{76241154-F892-45C1-AFE0-361CC2E1E6CD}" sibTransId="{E3AE8AE4-8673-4BEF-A5D9-972994FE9001}"/>
    <dgm:cxn modelId="{6A975F8C-F05B-4CA7-9D0C-CF324AAD2E07}" srcId="{95BFC80B-3D77-430E-9B4F-1648571C718A}" destId="{1EF1DE66-7D27-4690-83A5-690F7DA7A495}" srcOrd="0" destOrd="0" parTransId="{BE0CBCE3-7D87-4135-BD56-5899F84FE4D5}" sibTransId="{26600848-0612-449B-BB6B-172B7F6FF7DA}"/>
    <dgm:cxn modelId="{EAD8DE83-0A13-4A28-A2A5-92517623BC37}" srcId="{1EF1DE66-7D27-4690-83A5-690F7DA7A495}" destId="{BB7D397F-2F20-4787-A322-C54C264A25C5}" srcOrd="0" destOrd="0" parTransId="{16704852-FF78-4026-82D7-D15F31137246}" sibTransId="{B4E1EF36-3BC1-4604-B706-6899B3D775A2}"/>
    <dgm:cxn modelId="{2E131763-939F-4046-A6C6-DA0B0FD1DA8F}" type="presOf" srcId="{1A35D9D9-8C2C-415F-B78C-C988C9E52421}" destId="{E9EB96BD-F969-4AE4-B454-45410FCFBF32}" srcOrd="0" destOrd="0" presId="urn:microsoft.com/office/officeart/2005/8/layout/vList6"/>
    <dgm:cxn modelId="{81F820FE-7B2D-4DA0-91BF-742D8384E60E}" type="presOf" srcId="{95BFC80B-3D77-430E-9B4F-1648571C718A}" destId="{2BC7EC0E-28BF-4CF8-A056-D5CFD2479946}" srcOrd="0" destOrd="0" presId="urn:microsoft.com/office/officeart/2005/8/layout/vList6"/>
    <dgm:cxn modelId="{8F77E549-307C-4A78-915A-063D4A619135}" type="presOf" srcId="{BB7D397F-2F20-4787-A322-C54C264A25C5}" destId="{4AE27A29-3234-497F-8DFB-902A3D0583FF}" srcOrd="0" destOrd="0" presId="urn:microsoft.com/office/officeart/2005/8/layout/vList6"/>
    <dgm:cxn modelId="{AED474C6-2597-4A22-A4E0-9CF458E99ECF}" type="presOf" srcId="{DE806A6D-CBE9-4EE8-AD1B-A94073633B24}" destId="{C8CB3EAA-D34F-4BEE-82A6-9ECE4042873B}" srcOrd="0" destOrd="0" presId="urn:microsoft.com/office/officeart/2005/8/layout/vList6"/>
    <dgm:cxn modelId="{711C5C65-C7A7-4444-AE7C-3EBB262369A0}" type="presOf" srcId="{87E7DC11-4E29-40E2-BAAB-71A7CF89B1AD}" destId="{4EAA3A69-9897-4BBA-80B1-9631D429E8DE}" srcOrd="0" destOrd="0" presId="urn:microsoft.com/office/officeart/2005/8/layout/vList6"/>
    <dgm:cxn modelId="{CC8764F9-F4A8-41B6-83F7-53968CBA37B9}" srcId="{DE806A6D-CBE9-4EE8-AD1B-A94073633B24}" destId="{60365011-5CAF-4851-ACD2-F5E301C21D7B}" srcOrd="0" destOrd="0" parTransId="{7ACFDD83-E87C-413B-86A3-866480FB152F}" sibTransId="{3ECC2096-BE10-4C4F-A969-77FC546D69FB}"/>
    <dgm:cxn modelId="{DD8C6298-E209-409D-B564-C2C1290A57B5}" srcId="{95BFC80B-3D77-430E-9B4F-1648571C718A}" destId="{1A35D9D9-8C2C-415F-B78C-C988C9E52421}" srcOrd="2" destOrd="0" parTransId="{13F4C87C-6069-4C30-92A0-229AB92205FF}" sibTransId="{A57BF86D-8E95-4CE7-9592-E57322D855C9}"/>
    <dgm:cxn modelId="{EEC95BCA-11AE-4610-B94D-A6304322DEE5}" srcId="{95BFC80B-3D77-430E-9B4F-1648571C718A}" destId="{DE806A6D-CBE9-4EE8-AD1B-A94073633B24}" srcOrd="1" destOrd="0" parTransId="{E9701BE2-B68A-4E8B-8C42-5E34E1266047}" sibTransId="{49DFCC03-523C-4C28-BB42-FA1EC48F7ACC}"/>
    <dgm:cxn modelId="{EF05340D-AB3A-4E3E-9A3B-22B850E15B36}" type="presOf" srcId="{60365011-5CAF-4851-ACD2-F5E301C21D7B}" destId="{0793937A-FC67-406C-96CB-9971C86620E1}" srcOrd="0" destOrd="0" presId="urn:microsoft.com/office/officeart/2005/8/layout/vList6"/>
    <dgm:cxn modelId="{0F162189-5DA7-49DE-9E1A-A4FC7A185B50}" type="presOf" srcId="{1EF1DE66-7D27-4690-83A5-690F7DA7A495}" destId="{7E09AF2C-14C3-40EE-A24B-E59AC2A9B6AE}" srcOrd="0" destOrd="0" presId="urn:microsoft.com/office/officeart/2005/8/layout/vList6"/>
    <dgm:cxn modelId="{9021FF8F-9A56-4267-83B1-E4AAFA0BFB44}" type="presParOf" srcId="{2BC7EC0E-28BF-4CF8-A056-D5CFD2479946}" destId="{A06BF609-88FA-407A-821F-E54000D852F5}" srcOrd="0" destOrd="0" presId="urn:microsoft.com/office/officeart/2005/8/layout/vList6"/>
    <dgm:cxn modelId="{3567E1B2-67C2-485C-8329-8D9FFACE5588}" type="presParOf" srcId="{A06BF609-88FA-407A-821F-E54000D852F5}" destId="{7E09AF2C-14C3-40EE-A24B-E59AC2A9B6AE}" srcOrd="0" destOrd="0" presId="urn:microsoft.com/office/officeart/2005/8/layout/vList6"/>
    <dgm:cxn modelId="{B97BD682-999F-40C0-9F9C-2065F93CC75E}" type="presParOf" srcId="{A06BF609-88FA-407A-821F-E54000D852F5}" destId="{4AE27A29-3234-497F-8DFB-902A3D0583FF}" srcOrd="1" destOrd="0" presId="urn:microsoft.com/office/officeart/2005/8/layout/vList6"/>
    <dgm:cxn modelId="{376809CE-CA34-44C4-AADE-8E1F0664ACC5}" type="presParOf" srcId="{2BC7EC0E-28BF-4CF8-A056-D5CFD2479946}" destId="{088B1D5A-3194-4FEE-9C5B-AD58F387426A}" srcOrd="1" destOrd="0" presId="urn:microsoft.com/office/officeart/2005/8/layout/vList6"/>
    <dgm:cxn modelId="{309CCFFD-D625-4B06-AB55-8DF422A329AB}" type="presParOf" srcId="{2BC7EC0E-28BF-4CF8-A056-D5CFD2479946}" destId="{1606FAF8-1FC3-4C6E-B34C-FA1905A53FE5}" srcOrd="2" destOrd="0" presId="urn:microsoft.com/office/officeart/2005/8/layout/vList6"/>
    <dgm:cxn modelId="{C19A7C53-5DB0-44DD-B5D6-24FBEA6937E6}" type="presParOf" srcId="{1606FAF8-1FC3-4C6E-B34C-FA1905A53FE5}" destId="{C8CB3EAA-D34F-4BEE-82A6-9ECE4042873B}" srcOrd="0" destOrd="0" presId="urn:microsoft.com/office/officeart/2005/8/layout/vList6"/>
    <dgm:cxn modelId="{B8B446C9-8418-4795-8766-18037F0D1D0E}" type="presParOf" srcId="{1606FAF8-1FC3-4C6E-B34C-FA1905A53FE5}" destId="{0793937A-FC67-406C-96CB-9971C86620E1}" srcOrd="1" destOrd="0" presId="urn:microsoft.com/office/officeart/2005/8/layout/vList6"/>
    <dgm:cxn modelId="{EBA2A59D-1AF8-41C5-9179-CB721B344A98}" type="presParOf" srcId="{2BC7EC0E-28BF-4CF8-A056-D5CFD2479946}" destId="{2933B51D-7C53-4F18-9280-C47F6255416C}" srcOrd="3" destOrd="0" presId="urn:microsoft.com/office/officeart/2005/8/layout/vList6"/>
    <dgm:cxn modelId="{AED2234E-6C0C-446C-8664-12626AD46AA8}" type="presParOf" srcId="{2BC7EC0E-28BF-4CF8-A056-D5CFD2479946}" destId="{C400734B-EEC8-435E-8EE9-E22D8A9C3BC0}" srcOrd="4" destOrd="0" presId="urn:microsoft.com/office/officeart/2005/8/layout/vList6"/>
    <dgm:cxn modelId="{8501922E-3F81-44E9-9D61-298C0719EAE4}" type="presParOf" srcId="{C400734B-EEC8-435E-8EE9-E22D8A9C3BC0}" destId="{E9EB96BD-F969-4AE4-B454-45410FCFBF32}" srcOrd="0" destOrd="0" presId="urn:microsoft.com/office/officeart/2005/8/layout/vList6"/>
    <dgm:cxn modelId="{EAD95580-1379-4D01-96C9-52002A81B65B}" type="presParOf" srcId="{C400734B-EEC8-435E-8EE9-E22D8A9C3BC0}" destId="{4EAA3A69-9897-4BBA-80B1-9631D429E8D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1EF1DE66-7D27-4690-83A5-690F7DA7A495}">
      <dgm:prSet phldrT="[Metin]" custT="1"/>
      <dgm:spPr>
        <a:solidFill>
          <a:srgbClr val="0070C0"/>
        </a:solidFill>
      </dgm:spPr>
      <dgm:t>
        <a:bodyPr/>
        <a:lstStyle/>
        <a:p>
          <a:r>
            <a:rPr lang="tr-TR" sz="1600" b="1" i="1" u="sng" dirty="0">
              <a:latin typeface="Calibri" panose="020F0502020204030204" pitchFamily="34" charset="0"/>
              <a:cs typeface="Calibri" panose="020F0502020204030204" pitchFamily="34" charset="0"/>
            </a:rPr>
            <a:t>Hem mesleki yeterlik belgesine sahip hem de mesleki eğitim veren yüksekokuldan mezun olan bir sigortalı için hangi teşvik süresinin seçilmesi işverenlerimizin lehine olacaktır?</a:t>
          </a:r>
          <a:endParaRPr lang="tr-TR" sz="1600" dirty="0">
            <a:latin typeface="Calibri" panose="020F0502020204030204" pitchFamily="34" charset="0"/>
            <a:cs typeface="Calibri" panose="020F0502020204030204" pitchFamily="34" charset="0"/>
          </a:endParaRPr>
        </a:p>
      </dgm:t>
    </dgm:pt>
    <dgm:pt modelId="{BE0CBCE3-7D87-4135-BD56-5899F84FE4D5}" type="parTrans" cxnId="{6A975F8C-F05B-4CA7-9D0C-CF324AAD2E07}">
      <dgm:prSet/>
      <dgm:spPr/>
      <dgm:t>
        <a:bodyPr/>
        <a:lstStyle/>
        <a:p>
          <a:endParaRPr lang="tr-TR"/>
        </a:p>
      </dgm:t>
    </dgm:pt>
    <dgm:pt modelId="{26600848-0612-449B-BB6B-172B7F6FF7DA}" type="sibTrans" cxnId="{6A975F8C-F05B-4CA7-9D0C-CF324AAD2E07}">
      <dgm:prSet/>
      <dgm:spPr/>
      <dgm:t>
        <a:bodyPr/>
        <a:lstStyle/>
        <a:p>
          <a:endParaRPr lang="tr-TR"/>
        </a:p>
      </dgm:t>
    </dgm:pt>
    <dgm:pt modelId="{DE806A6D-CBE9-4EE8-AD1B-A94073633B24}">
      <dgm:prSet phldrT="[Metin]" custT="1"/>
      <dgm:spPr>
        <a:solidFill>
          <a:srgbClr val="0070C0"/>
        </a:solidFill>
      </dgm:spPr>
      <dgm:t>
        <a:bodyPr/>
        <a:lstStyle/>
        <a:p>
          <a:r>
            <a:rPr lang="tr-TR" sz="1600" b="1" u="sng" dirty="0">
              <a:latin typeface="Calibri" panose="020F0502020204030204" pitchFamily="34" charset="0"/>
              <a:cs typeface="Calibri" panose="020F0502020204030204" pitchFamily="34" charset="0"/>
            </a:rPr>
            <a:t>Sigortalı sayısının tespitinde alt işverenler tarafından çalıştırılan sigortalılar dikkate alınmakta mıdır?</a:t>
          </a:r>
        </a:p>
      </dgm:t>
    </dgm:pt>
    <dgm:pt modelId="{E9701BE2-B68A-4E8B-8C42-5E34E1266047}" type="parTrans" cxnId="{EEC95BCA-11AE-4610-B94D-A6304322DEE5}">
      <dgm:prSet/>
      <dgm:spPr/>
      <dgm:t>
        <a:bodyPr/>
        <a:lstStyle/>
        <a:p>
          <a:endParaRPr lang="tr-TR"/>
        </a:p>
      </dgm:t>
    </dgm:pt>
    <dgm:pt modelId="{49DFCC03-523C-4C28-BB42-FA1EC48F7ACC}" type="sibTrans" cxnId="{EEC95BCA-11AE-4610-B94D-A6304322DEE5}">
      <dgm:prSet/>
      <dgm:spPr/>
      <dgm:t>
        <a:bodyPr/>
        <a:lstStyle/>
        <a:p>
          <a:endParaRPr lang="tr-TR"/>
        </a:p>
      </dgm:t>
    </dgm:pt>
    <dgm:pt modelId="{1A35D9D9-8C2C-415F-B78C-C988C9E52421}">
      <dgm:prSet phldrT="[Metin]" custT="1"/>
      <dgm:spPr>
        <a:solidFill>
          <a:srgbClr val="0070C0"/>
        </a:solidFill>
      </dgm:spPr>
      <dgm:t>
        <a:bodyPr/>
        <a:lstStyle/>
        <a:p>
          <a:r>
            <a:rPr lang="tr-TR" sz="1600" b="1" i="1" u="sng" dirty="0">
              <a:latin typeface="Calibri" panose="020F0502020204030204" pitchFamily="34" charset="0"/>
              <a:cs typeface="Calibri" panose="020F0502020204030204" pitchFamily="34" charset="0"/>
            </a:rPr>
            <a:t>Bu destekten yararlanma süreleri nedir? </a:t>
          </a:r>
          <a:endParaRPr lang="tr-TR" sz="1600" dirty="0">
            <a:latin typeface="Calibri" panose="020F0502020204030204" pitchFamily="34" charset="0"/>
            <a:cs typeface="Calibri" panose="020F0502020204030204" pitchFamily="34" charset="0"/>
          </a:endParaRPr>
        </a:p>
      </dgm:t>
    </dgm:pt>
    <dgm:pt modelId="{13F4C87C-6069-4C30-92A0-229AB92205FF}" type="parTrans" cxnId="{DD8C6298-E209-409D-B564-C2C1290A57B5}">
      <dgm:prSet/>
      <dgm:spPr/>
      <dgm:t>
        <a:bodyPr/>
        <a:lstStyle/>
        <a:p>
          <a:endParaRPr lang="tr-TR"/>
        </a:p>
      </dgm:t>
    </dgm:pt>
    <dgm:pt modelId="{A57BF86D-8E95-4CE7-9592-E57322D855C9}" type="sibTrans" cxnId="{DD8C6298-E209-409D-B564-C2C1290A57B5}">
      <dgm:prSet/>
      <dgm:spPr/>
      <dgm:t>
        <a:bodyPr/>
        <a:lstStyle/>
        <a:p>
          <a:endParaRPr lang="tr-TR"/>
        </a:p>
      </dgm:t>
    </dgm:pt>
    <dgm:pt modelId="{6A7FA19D-38FB-4116-8A5C-7DFD51D2A864}">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İşverenler bu teşvikten tercih edecekleri herhangi bir kategori üzerinden yararlanabilmektedirler. Bu durumda, işveren lehine olan mesleki yeterlilik belgesi kategorisi seçilerek 48 ay süreyle bu destekten yararlanılacaktır.</a:t>
          </a:r>
        </a:p>
      </dgm:t>
    </dgm:pt>
    <dgm:pt modelId="{7E071600-E672-45FF-B25F-8AFFA14CF247}" type="parTrans" cxnId="{7E2C1951-435B-4FAA-8271-6999CBA327D9}">
      <dgm:prSet/>
      <dgm:spPr/>
      <dgm:t>
        <a:bodyPr/>
        <a:lstStyle/>
        <a:p>
          <a:endParaRPr lang="tr-TR"/>
        </a:p>
      </dgm:t>
    </dgm:pt>
    <dgm:pt modelId="{D8DBFA4F-1AA0-4F6E-8C81-7E4293C41A55}" type="sibTrans" cxnId="{7E2C1951-435B-4FAA-8271-6999CBA327D9}">
      <dgm:prSet/>
      <dgm:spPr/>
      <dgm:t>
        <a:bodyPr/>
        <a:lstStyle/>
        <a:p>
          <a:endParaRPr lang="tr-TR"/>
        </a:p>
      </dgm:t>
    </dgm:pt>
    <dgm:pt modelId="{B7056B04-B026-476B-92BC-2E9C3CEAE069}">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Ortalama sigortalı sayısının tespiti sırasında gerek asıl işveren, gerekse alt işverenlerce çalıştırılan sigortalılar dikkate alınmaktadır</a:t>
          </a:r>
          <a:r>
            <a:rPr lang="tr-TR" sz="1600" b="1" dirty="0">
              <a:latin typeface="Calibri" panose="020F0502020204030204" pitchFamily="34" charset="0"/>
              <a:cs typeface="Calibri" panose="020F0502020204030204" pitchFamily="34" charset="0"/>
            </a:rPr>
            <a:t>.</a:t>
          </a:r>
          <a:endParaRPr lang="tr-TR" sz="1600" dirty="0">
            <a:latin typeface="Calibri" panose="020F0502020204030204" pitchFamily="34" charset="0"/>
            <a:cs typeface="Calibri" panose="020F0502020204030204" pitchFamily="34" charset="0"/>
          </a:endParaRPr>
        </a:p>
      </dgm:t>
    </dgm:pt>
    <dgm:pt modelId="{D03D7B14-1010-49DC-A697-41B4C07F27C3}" type="parTrans" cxnId="{18B209DF-9759-48D2-97CE-D96956532D4A}">
      <dgm:prSet/>
      <dgm:spPr/>
      <dgm:t>
        <a:bodyPr/>
        <a:lstStyle/>
        <a:p>
          <a:endParaRPr lang="tr-TR"/>
        </a:p>
      </dgm:t>
    </dgm:pt>
    <dgm:pt modelId="{24011850-C344-4B14-88EE-CB68DB9A4E8B}" type="sibTrans" cxnId="{18B209DF-9759-48D2-97CE-D96956532D4A}">
      <dgm:prSet/>
      <dgm:spPr/>
      <dgm:t>
        <a:bodyPr/>
        <a:lstStyle/>
        <a:p>
          <a:endParaRPr lang="tr-TR"/>
        </a:p>
      </dgm:t>
    </dgm:pt>
    <dgm:pt modelId="{BAE16E1B-9C8C-4DF2-8F56-840EFA18D193}">
      <dgm:prSet custT="1">
        <dgm:style>
          <a:lnRef idx="2">
            <a:schemeClr val="dk1"/>
          </a:lnRef>
          <a:fillRef idx="1">
            <a:schemeClr val="lt1"/>
          </a:fillRef>
          <a:effectRef idx="0">
            <a:schemeClr val="dk1"/>
          </a:effectRef>
          <a:fontRef idx="minor">
            <a:schemeClr val="dk1"/>
          </a:fontRef>
        </dgm:style>
      </dgm:prSet>
      <dgm:spPr/>
      <dgm:t>
        <a:bodyPr/>
        <a:lstStyle/>
        <a:p>
          <a:pPr algn="just"/>
          <a:endParaRPr lang="tr-TR" sz="2000" dirty="0">
            <a:latin typeface="Calibri" panose="020F0502020204030204" pitchFamily="34" charset="0"/>
            <a:cs typeface="Calibri" panose="020F0502020204030204" pitchFamily="34" charset="0"/>
          </a:endParaRPr>
        </a:p>
      </dgm:t>
    </dgm:pt>
    <dgm:pt modelId="{A3E3A1F4-627C-4B9C-9150-D506AD1DE248}" type="parTrans" cxnId="{C5A72934-DCEB-422F-BFEF-274AAB634A8E}">
      <dgm:prSet/>
      <dgm:spPr/>
      <dgm:t>
        <a:bodyPr/>
        <a:lstStyle/>
        <a:p>
          <a:endParaRPr lang="tr-TR"/>
        </a:p>
      </dgm:t>
    </dgm:pt>
    <dgm:pt modelId="{07D024AE-3280-467C-88AB-6A13DC442FEB}" type="sibTrans" cxnId="{C5A72934-DCEB-422F-BFEF-274AAB634A8E}">
      <dgm:prSet/>
      <dgm:spPr/>
      <dgm:t>
        <a:bodyPr/>
        <a:lstStyle/>
        <a:p>
          <a:endParaRPr lang="tr-TR"/>
        </a:p>
      </dgm:t>
    </dgm:pt>
    <dgm:pt modelId="{3B330704-3F60-421C-B9D1-523D62CC529F}">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Yabancı uyruklu sigortalılar için "Eğitim Belgesi Yoktur/Uyuşmamaktadır" seçeneği üzerinden 24 ay süre ile bu teşvikten yararlanılması mümkündür.</a:t>
          </a:r>
        </a:p>
      </dgm:t>
    </dgm:pt>
    <dgm:pt modelId="{546DE25D-AF82-4C8A-A83A-646C9EB0CAB6}" type="parTrans" cxnId="{F2934D27-D4F9-40AA-947C-AF53DCAFF414}">
      <dgm:prSet/>
      <dgm:spPr/>
      <dgm:t>
        <a:bodyPr/>
        <a:lstStyle/>
        <a:p>
          <a:endParaRPr lang="tr-TR"/>
        </a:p>
      </dgm:t>
    </dgm:pt>
    <dgm:pt modelId="{759A4CC8-5041-44B8-954A-C36474219A6C}" type="sibTrans" cxnId="{F2934D27-D4F9-40AA-947C-AF53DCAFF414}">
      <dgm:prSet/>
      <dgm:spPr/>
      <dgm:t>
        <a:bodyPr/>
        <a:lstStyle/>
        <a:p>
          <a:endParaRPr lang="tr-TR"/>
        </a:p>
      </dgm:t>
    </dgm:pt>
    <dgm:pt modelId="{7FB7025D-5B43-4DA7-8CCF-D71ECBA79635}" type="pres">
      <dgm:prSet presAssocID="{95BFC80B-3D77-430E-9B4F-1648571C718A}" presName="Name0" presStyleCnt="0">
        <dgm:presLayoutVars>
          <dgm:dir/>
          <dgm:animLvl val="lvl"/>
          <dgm:resizeHandles/>
        </dgm:presLayoutVars>
      </dgm:prSet>
      <dgm:spPr/>
      <dgm:t>
        <a:bodyPr/>
        <a:lstStyle/>
        <a:p>
          <a:endParaRPr lang="tr-TR"/>
        </a:p>
      </dgm:t>
    </dgm:pt>
    <dgm:pt modelId="{DB56A7E8-6661-4F6E-B30B-BDCEA80D79B7}" type="pres">
      <dgm:prSet presAssocID="{1EF1DE66-7D27-4690-83A5-690F7DA7A495}" presName="linNode" presStyleCnt="0"/>
      <dgm:spPr/>
    </dgm:pt>
    <dgm:pt modelId="{FEA6928F-22A7-46FE-B65F-412AAAC69112}" type="pres">
      <dgm:prSet presAssocID="{1EF1DE66-7D27-4690-83A5-690F7DA7A495}" presName="parentShp" presStyleLbl="node1" presStyleIdx="0" presStyleCnt="3">
        <dgm:presLayoutVars>
          <dgm:bulletEnabled val="1"/>
        </dgm:presLayoutVars>
      </dgm:prSet>
      <dgm:spPr/>
      <dgm:t>
        <a:bodyPr/>
        <a:lstStyle/>
        <a:p>
          <a:endParaRPr lang="tr-TR"/>
        </a:p>
      </dgm:t>
    </dgm:pt>
    <dgm:pt modelId="{76CABD4B-2816-424B-9DA3-D922547008A5}" type="pres">
      <dgm:prSet presAssocID="{1EF1DE66-7D27-4690-83A5-690F7DA7A495}" presName="childShp" presStyleLbl="bgAccFollowNode1" presStyleIdx="0" presStyleCnt="3" custLinFactNeighborX="-3783" custLinFactNeighborY="935">
        <dgm:presLayoutVars>
          <dgm:bulletEnabled val="1"/>
        </dgm:presLayoutVars>
      </dgm:prSet>
      <dgm:spPr/>
      <dgm:t>
        <a:bodyPr/>
        <a:lstStyle/>
        <a:p>
          <a:endParaRPr lang="tr-TR"/>
        </a:p>
      </dgm:t>
    </dgm:pt>
    <dgm:pt modelId="{3E09141A-BDBC-462F-A13E-4B1214252521}" type="pres">
      <dgm:prSet presAssocID="{26600848-0612-449B-BB6B-172B7F6FF7DA}" presName="spacing" presStyleCnt="0"/>
      <dgm:spPr/>
    </dgm:pt>
    <dgm:pt modelId="{507717FE-98AD-43B4-A969-212CB6DB7E3A}" type="pres">
      <dgm:prSet presAssocID="{DE806A6D-CBE9-4EE8-AD1B-A94073633B24}" presName="linNode" presStyleCnt="0"/>
      <dgm:spPr/>
    </dgm:pt>
    <dgm:pt modelId="{7E04BBE1-B745-4718-B017-8D713FC65B73}" type="pres">
      <dgm:prSet presAssocID="{DE806A6D-CBE9-4EE8-AD1B-A94073633B24}" presName="parentShp" presStyleLbl="node1" presStyleIdx="1" presStyleCnt="3" custScaleX="102959" custScaleY="94859" custLinFactNeighborX="-21" custLinFactNeighborY="3740">
        <dgm:presLayoutVars>
          <dgm:bulletEnabled val="1"/>
        </dgm:presLayoutVars>
      </dgm:prSet>
      <dgm:spPr/>
      <dgm:t>
        <a:bodyPr/>
        <a:lstStyle/>
        <a:p>
          <a:endParaRPr lang="tr-TR"/>
        </a:p>
      </dgm:t>
    </dgm:pt>
    <dgm:pt modelId="{CA74712B-902E-4528-981D-8CC6D42DB32C}" type="pres">
      <dgm:prSet presAssocID="{DE806A6D-CBE9-4EE8-AD1B-A94073633B24}" presName="childShp" presStyleLbl="bgAccFollowNode1" presStyleIdx="1" presStyleCnt="3">
        <dgm:presLayoutVars>
          <dgm:bulletEnabled val="1"/>
        </dgm:presLayoutVars>
      </dgm:prSet>
      <dgm:spPr/>
      <dgm:t>
        <a:bodyPr/>
        <a:lstStyle/>
        <a:p>
          <a:endParaRPr lang="tr-TR"/>
        </a:p>
      </dgm:t>
    </dgm:pt>
    <dgm:pt modelId="{287B24C8-74F7-48DF-A01C-14E2397A9197}" type="pres">
      <dgm:prSet presAssocID="{49DFCC03-523C-4C28-BB42-FA1EC48F7ACC}" presName="spacing" presStyleCnt="0"/>
      <dgm:spPr/>
    </dgm:pt>
    <dgm:pt modelId="{5414A7FC-9E8F-42E6-A704-DF42ACC6601F}" type="pres">
      <dgm:prSet presAssocID="{1A35D9D9-8C2C-415F-B78C-C988C9E52421}" presName="linNode" presStyleCnt="0"/>
      <dgm:spPr/>
    </dgm:pt>
    <dgm:pt modelId="{4DD5EEAF-8099-432B-9FCC-B0E1D551C7D0}" type="pres">
      <dgm:prSet presAssocID="{1A35D9D9-8C2C-415F-B78C-C988C9E52421}" presName="parentShp" presStyleLbl="node1" presStyleIdx="2" presStyleCnt="3" custLinFactNeighborX="362" custLinFactNeighborY="3151">
        <dgm:presLayoutVars>
          <dgm:bulletEnabled val="1"/>
        </dgm:presLayoutVars>
      </dgm:prSet>
      <dgm:spPr/>
      <dgm:t>
        <a:bodyPr/>
        <a:lstStyle/>
        <a:p>
          <a:endParaRPr lang="tr-TR"/>
        </a:p>
      </dgm:t>
    </dgm:pt>
    <dgm:pt modelId="{6214C60A-E86C-4A5C-8745-17E1C520C296}" type="pres">
      <dgm:prSet presAssocID="{1A35D9D9-8C2C-415F-B78C-C988C9E52421}" presName="childShp" presStyleLbl="bgAccFollowNode1" presStyleIdx="2" presStyleCnt="3">
        <dgm:presLayoutVars>
          <dgm:bulletEnabled val="1"/>
        </dgm:presLayoutVars>
      </dgm:prSet>
      <dgm:spPr/>
      <dgm:t>
        <a:bodyPr/>
        <a:lstStyle/>
        <a:p>
          <a:endParaRPr lang="tr-TR"/>
        </a:p>
      </dgm:t>
    </dgm:pt>
  </dgm:ptLst>
  <dgm:cxnLst>
    <dgm:cxn modelId="{AC80E016-4557-44AF-8AFD-0F6DFF9473D2}" type="presOf" srcId="{6A7FA19D-38FB-4116-8A5C-7DFD51D2A864}" destId="{76CABD4B-2816-424B-9DA3-D922547008A5}" srcOrd="0" destOrd="0" presId="urn:microsoft.com/office/officeart/2005/8/layout/vList6"/>
    <dgm:cxn modelId="{6A975F8C-F05B-4CA7-9D0C-CF324AAD2E07}" srcId="{95BFC80B-3D77-430E-9B4F-1648571C718A}" destId="{1EF1DE66-7D27-4690-83A5-690F7DA7A495}" srcOrd="0" destOrd="0" parTransId="{BE0CBCE3-7D87-4135-BD56-5899F84FE4D5}" sibTransId="{26600848-0612-449B-BB6B-172B7F6FF7DA}"/>
    <dgm:cxn modelId="{DD8C6298-E209-409D-B564-C2C1290A57B5}" srcId="{95BFC80B-3D77-430E-9B4F-1648571C718A}" destId="{1A35D9D9-8C2C-415F-B78C-C988C9E52421}" srcOrd="2" destOrd="0" parTransId="{13F4C87C-6069-4C30-92A0-229AB92205FF}" sibTransId="{A57BF86D-8E95-4CE7-9592-E57322D855C9}"/>
    <dgm:cxn modelId="{7E2C1951-435B-4FAA-8271-6999CBA327D9}" srcId="{1EF1DE66-7D27-4690-83A5-690F7DA7A495}" destId="{6A7FA19D-38FB-4116-8A5C-7DFD51D2A864}" srcOrd="0" destOrd="0" parTransId="{7E071600-E672-45FF-B25F-8AFFA14CF247}" sibTransId="{D8DBFA4F-1AA0-4F6E-8C81-7E4293C41A55}"/>
    <dgm:cxn modelId="{98F2CF1B-44D9-4A3B-B9B9-A8B87EB11776}" type="presOf" srcId="{95BFC80B-3D77-430E-9B4F-1648571C718A}" destId="{7FB7025D-5B43-4DA7-8CCF-D71ECBA79635}" srcOrd="0" destOrd="0" presId="urn:microsoft.com/office/officeart/2005/8/layout/vList6"/>
    <dgm:cxn modelId="{C5A72934-DCEB-422F-BFEF-274AAB634A8E}" srcId="{DE806A6D-CBE9-4EE8-AD1B-A94073633B24}" destId="{BAE16E1B-9C8C-4DF2-8F56-840EFA18D193}" srcOrd="0" destOrd="0" parTransId="{A3E3A1F4-627C-4B9C-9150-D506AD1DE248}" sibTransId="{07D024AE-3280-467C-88AB-6A13DC442FEB}"/>
    <dgm:cxn modelId="{18B209DF-9759-48D2-97CE-D96956532D4A}" srcId="{DE806A6D-CBE9-4EE8-AD1B-A94073633B24}" destId="{B7056B04-B026-476B-92BC-2E9C3CEAE069}" srcOrd="1" destOrd="0" parTransId="{D03D7B14-1010-49DC-A697-41B4C07F27C3}" sibTransId="{24011850-C344-4B14-88EE-CB68DB9A4E8B}"/>
    <dgm:cxn modelId="{94A4C822-13BF-4C0B-A9EC-AA730BB1B434}" type="presOf" srcId="{DE806A6D-CBE9-4EE8-AD1B-A94073633B24}" destId="{7E04BBE1-B745-4718-B017-8D713FC65B73}" srcOrd="0" destOrd="0" presId="urn:microsoft.com/office/officeart/2005/8/layout/vList6"/>
    <dgm:cxn modelId="{781C4181-9341-4E64-964E-038D816966FB}" type="presOf" srcId="{1A35D9D9-8C2C-415F-B78C-C988C9E52421}" destId="{4DD5EEAF-8099-432B-9FCC-B0E1D551C7D0}" srcOrd="0" destOrd="0" presId="urn:microsoft.com/office/officeart/2005/8/layout/vList6"/>
    <dgm:cxn modelId="{F2934D27-D4F9-40AA-947C-AF53DCAFF414}" srcId="{1A35D9D9-8C2C-415F-B78C-C988C9E52421}" destId="{3B330704-3F60-421C-B9D1-523D62CC529F}" srcOrd="0" destOrd="0" parTransId="{546DE25D-AF82-4C8A-A83A-646C9EB0CAB6}" sibTransId="{759A4CC8-5041-44B8-954A-C36474219A6C}"/>
    <dgm:cxn modelId="{C9440127-6424-44AD-A4BB-CCD86B086176}" type="presOf" srcId="{B7056B04-B026-476B-92BC-2E9C3CEAE069}" destId="{CA74712B-902E-4528-981D-8CC6D42DB32C}" srcOrd="0" destOrd="1" presId="urn:microsoft.com/office/officeart/2005/8/layout/vList6"/>
    <dgm:cxn modelId="{6297D28D-8843-4FD0-BB79-EAC6F24A98FC}" type="presOf" srcId="{BAE16E1B-9C8C-4DF2-8F56-840EFA18D193}" destId="{CA74712B-902E-4528-981D-8CC6D42DB32C}" srcOrd="0" destOrd="0" presId="urn:microsoft.com/office/officeart/2005/8/layout/vList6"/>
    <dgm:cxn modelId="{EEC95BCA-11AE-4610-B94D-A6304322DEE5}" srcId="{95BFC80B-3D77-430E-9B4F-1648571C718A}" destId="{DE806A6D-CBE9-4EE8-AD1B-A94073633B24}" srcOrd="1" destOrd="0" parTransId="{E9701BE2-B68A-4E8B-8C42-5E34E1266047}" sibTransId="{49DFCC03-523C-4C28-BB42-FA1EC48F7ACC}"/>
    <dgm:cxn modelId="{6ECD71CC-E111-4D92-954D-6522C478C85E}" type="presOf" srcId="{3B330704-3F60-421C-B9D1-523D62CC529F}" destId="{6214C60A-E86C-4A5C-8745-17E1C520C296}" srcOrd="0" destOrd="0" presId="urn:microsoft.com/office/officeart/2005/8/layout/vList6"/>
    <dgm:cxn modelId="{11D445BB-8D1E-431D-966B-45B78B95CB05}" type="presOf" srcId="{1EF1DE66-7D27-4690-83A5-690F7DA7A495}" destId="{FEA6928F-22A7-46FE-B65F-412AAAC69112}" srcOrd="0" destOrd="0" presId="urn:microsoft.com/office/officeart/2005/8/layout/vList6"/>
    <dgm:cxn modelId="{3D8A2B24-00B7-4A8C-9E84-6470A246E4FB}" type="presParOf" srcId="{7FB7025D-5B43-4DA7-8CCF-D71ECBA79635}" destId="{DB56A7E8-6661-4F6E-B30B-BDCEA80D79B7}" srcOrd="0" destOrd="0" presId="urn:microsoft.com/office/officeart/2005/8/layout/vList6"/>
    <dgm:cxn modelId="{2CCB6338-DE93-4EEF-8359-271E22B40D3D}" type="presParOf" srcId="{DB56A7E8-6661-4F6E-B30B-BDCEA80D79B7}" destId="{FEA6928F-22A7-46FE-B65F-412AAAC69112}" srcOrd="0" destOrd="0" presId="urn:microsoft.com/office/officeart/2005/8/layout/vList6"/>
    <dgm:cxn modelId="{5595475F-BB39-4192-B23D-E74015686AF2}" type="presParOf" srcId="{DB56A7E8-6661-4F6E-B30B-BDCEA80D79B7}" destId="{76CABD4B-2816-424B-9DA3-D922547008A5}" srcOrd="1" destOrd="0" presId="urn:microsoft.com/office/officeart/2005/8/layout/vList6"/>
    <dgm:cxn modelId="{8324C726-4C3A-47D6-AED9-44EFE3BF1A54}" type="presParOf" srcId="{7FB7025D-5B43-4DA7-8CCF-D71ECBA79635}" destId="{3E09141A-BDBC-462F-A13E-4B1214252521}" srcOrd="1" destOrd="0" presId="urn:microsoft.com/office/officeart/2005/8/layout/vList6"/>
    <dgm:cxn modelId="{ED508365-3D4F-495E-BBF9-E2FC295A2321}" type="presParOf" srcId="{7FB7025D-5B43-4DA7-8CCF-D71ECBA79635}" destId="{507717FE-98AD-43B4-A969-212CB6DB7E3A}" srcOrd="2" destOrd="0" presId="urn:microsoft.com/office/officeart/2005/8/layout/vList6"/>
    <dgm:cxn modelId="{EE50D08C-2765-4577-A948-118552E0E585}" type="presParOf" srcId="{507717FE-98AD-43B4-A969-212CB6DB7E3A}" destId="{7E04BBE1-B745-4718-B017-8D713FC65B73}" srcOrd="0" destOrd="0" presId="urn:microsoft.com/office/officeart/2005/8/layout/vList6"/>
    <dgm:cxn modelId="{931D8415-E484-4607-9087-5AAD726936D0}" type="presParOf" srcId="{507717FE-98AD-43B4-A969-212CB6DB7E3A}" destId="{CA74712B-902E-4528-981D-8CC6D42DB32C}" srcOrd="1" destOrd="0" presId="urn:microsoft.com/office/officeart/2005/8/layout/vList6"/>
    <dgm:cxn modelId="{32D6E948-5B7E-41B9-9EE7-A9F0172FFF4E}" type="presParOf" srcId="{7FB7025D-5B43-4DA7-8CCF-D71ECBA79635}" destId="{287B24C8-74F7-48DF-A01C-14E2397A9197}" srcOrd="3" destOrd="0" presId="urn:microsoft.com/office/officeart/2005/8/layout/vList6"/>
    <dgm:cxn modelId="{E6FF7F7D-A7C6-4D4B-87C9-8B6BED543264}" type="presParOf" srcId="{7FB7025D-5B43-4DA7-8CCF-D71ECBA79635}" destId="{5414A7FC-9E8F-42E6-A704-DF42ACC6601F}" srcOrd="4" destOrd="0" presId="urn:microsoft.com/office/officeart/2005/8/layout/vList6"/>
    <dgm:cxn modelId="{B95A0880-D5E0-4D44-8429-FA7954CBE272}" type="presParOf" srcId="{5414A7FC-9E8F-42E6-A704-DF42ACC6601F}" destId="{4DD5EEAF-8099-432B-9FCC-B0E1D551C7D0}" srcOrd="0" destOrd="0" presId="urn:microsoft.com/office/officeart/2005/8/layout/vList6"/>
    <dgm:cxn modelId="{9505FB15-766B-4F73-880B-D09ECDE7F253}" type="presParOf" srcId="{5414A7FC-9E8F-42E6-A704-DF42ACC6601F}" destId="{6214C60A-E86C-4A5C-8745-17E1C520C29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BFC80B-3D77-430E-9B4F-1648571C718A}"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tr-TR"/>
        </a:p>
      </dgm:t>
    </dgm:pt>
    <dgm:pt modelId="{1A35D9D9-8C2C-415F-B78C-C988C9E52421}">
      <dgm:prSet phldrT="[Metin]" custT="1"/>
      <dgm:spPr>
        <a:solidFill>
          <a:srgbClr val="0070C0"/>
        </a:solidFill>
      </dgm:spPr>
      <dgm:t>
        <a:bodyPr/>
        <a:lstStyle/>
        <a:p>
          <a:r>
            <a:rPr lang="tr-TR" sz="1600" b="1" u="sng" dirty="0">
              <a:latin typeface="Calibri" panose="020F0502020204030204" pitchFamily="34" charset="0"/>
              <a:cs typeface="Calibri" panose="020F0502020204030204" pitchFamily="34" charset="0"/>
            </a:rPr>
            <a:t>Teşvikten yararlanabilmek için başvuru şartı var mı?</a:t>
          </a:r>
          <a:endParaRPr lang="tr-TR" sz="1600" u="sng" dirty="0">
            <a:latin typeface="Calibri" panose="020F0502020204030204" pitchFamily="34" charset="0"/>
            <a:cs typeface="Calibri" panose="020F0502020204030204" pitchFamily="34" charset="0"/>
          </a:endParaRPr>
        </a:p>
      </dgm:t>
    </dgm:pt>
    <dgm:pt modelId="{A57BF86D-8E95-4CE7-9592-E57322D855C9}" type="sibTrans" cxnId="{DD8C6298-E209-409D-B564-C2C1290A57B5}">
      <dgm:prSet/>
      <dgm:spPr/>
      <dgm:t>
        <a:bodyPr/>
        <a:lstStyle/>
        <a:p>
          <a:endParaRPr lang="tr-TR"/>
        </a:p>
      </dgm:t>
    </dgm:pt>
    <dgm:pt modelId="{13F4C87C-6069-4C30-92A0-229AB92205FF}" type="parTrans" cxnId="{DD8C6298-E209-409D-B564-C2C1290A57B5}">
      <dgm:prSet/>
      <dgm:spPr/>
      <dgm:t>
        <a:bodyPr/>
        <a:lstStyle/>
        <a:p>
          <a:endParaRPr lang="tr-TR"/>
        </a:p>
      </dgm:t>
    </dgm:pt>
    <dgm:pt modelId="{DE806A6D-CBE9-4EE8-AD1B-A94073633B24}">
      <dgm:prSet phldrT="[Metin]" custT="1"/>
      <dgm:spPr>
        <a:solidFill>
          <a:srgbClr val="0070C0"/>
        </a:solidFill>
      </dgm:spPr>
      <dgm:t>
        <a:bodyPr/>
        <a:lstStyle/>
        <a:p>
          <a:r>
            <a:rPr lang="tr-TR" sz="1600" b="1" u="sng" dirty="0">
              <a:latin typeface="Calibri" panose="020F0502020204030204" pitchFamily="34" charset="0"/>
              <a:cs typeface="Calibri" panose="020F0502020204030204" pitchFamily="34" charset="0"/>
            </a:rPr>
            <a:t>Ortalama sigortalı sayısının tespitine esas olan bir önceki takvim yılında bildirimde</a:t>
          </a:r>
          <a:r>
            <a:rPr lang="tr-TR" sz="1600" u="sng" dirty="0">
              <a:latin typeface="Calibri" panose="020F0502020204030204" pitchFamily="34" charset="0"/>
              <a:cs typeface="Calibri" panose="020F0502020204030204" pitchFamily="34" charset="0"/>
            </a:rPr>
            <a:t> </a:t>
          </a:r>
          <a:r>
            <a:rPr lang="tr-TR" sz="1600" b="1" u="sng" dirty="0">
              <a:latin typeface="Calibri" panose="020F0502020204030204" pitchFamily="34" charset="0"/>
              <a:cs typeface="Calibri" panose="020F0502020204030204" pitchFamily="34" charset="0"/>
            </a:rPr>
            <a:t>bulunulmaması halinde ortalama sigortalı sayısı hesabı nasıl yapılır?</a:t>
          </a:r>
          <a:endParaRPr lang="tr-TR" sz="1600" u="sng" dirty="0">
            <a:latin typeface="Calibri" panose="020F0502020204030204" pitchFamily="34" charset="0"/>
            <a:cs typeface="Calibri" panose="020F0502020204030204" pitchFamily="34" charset="0"/>
          </a:endParaRPr>
        </a:p>
      </dgm:t>
    </dgm:pt>
    <dgm:pt modelId="{49DFCC03-523C-4C28-BB42-FA1EC48F7ACC}" type="sibTrans" cxnId="{EEC95BCA-11AE-4610-B94D-A6304322DEE5}">
      <dgm:prSet/>
      <dgm:spPr/>
      <dgm:t>
        <a:bodyPr/>
        <a:lstStyle/>
        <a:p>
          <a:endParaRPr lang="tr-TR"/>
        </a:p>
      </dgm:t>
    </dgm:pt>
    <dgm:pt modelId="{E9701BE2-B68A-4E8B-8C42-5E34E1266047}" type="parTrans" cxnId="{EEC95BCA-11AE-4610-B94D-A6304322DEE5}">
      <dgm:prSet/>
      <dgm:spPr/>
      <dgm:t>
        <a:bodyPr/>
        <a:lstStyle/>
        <a:p>
          <a:endParaRPr lang="tr-TR"/>
        </a:p>
      </dgm:t>
    </dgm:pt>
    <dgm:pt modelId="{1EF1DE66-7D27-4690-83A5-690F7DA7A495}">
      <dgm:prSet phldrT="[Metin]" custT="1"/>
      <dgm:spPr>
        <a:solidFill>
          <a:srgbClr val="0070C0"/>
        </a:solidFill>
      </dgm:spPr>
      <dgm:t>
        <a:bodyPr/>
        <a:lstStyle/>
        <a:p>
          <a:r>
            <a:rPr lang="tr-TR" sz="1600" b="1" u="sng" dirty="0">
              <a:latin typeface="Calibri" panose="020F0502020204030204" pitchFamily="34" charset="0"/>
              <a:cs typeface="Calibri" panose="020F0502020204030204" pitchFamily="34" charset="0"/>
            </a:rPr>
            <a:t>Sigortalının Türkiye İş Kurumunca düzenlenen “özel güvenlik” iş başı eğitim programını tamamladıktan sonra üç ay içerisinde “kasiyer” olarak işe alınması durumunda bu sigortalıdan dolayı  teşvikten yararlanılabilir </a:t>
          </a:r>
          <a:r>
            <a:rPr lang="tr-TR" sz="2000" b="1" u="sng" dirty="0">
              <a:latin typeface="Calibri" panose="020F0502020204030204" pitchFamily="34" charset="0"/>
              <a:cs typeface="Calibri" panose="020F0502020204030204" pitchFamily="34" charset="0"/>
            </a:rPr>
            <a:t>mi?</a:t>
          </a:r>
          <a:endParaRPr lang="tr-TR" sz="2000" u="sng" dirty="0">
            <a:latin typeface="Calibri" panose="020F0502020204030204" pitchFamily="34" charset="0"/>
            <a:cs typeface="Calibri" panose="020F0502020204030204" pitchFamily="34" charset="0"/>
          </a:endParaRPr>
        </a:p>
      </dgm:t>
    </dgm:pt>
    <dgm:pt modelId="{26600848-0612-449B-BB6B-172B7F6FF7DA}" type="sibTrans" cxnId="{6A975F8C-F05B-4CA7-9D0C-CF324AAD2E07}">
      <dgm:prSet/>
      <dgm:spPr/>
      <dgm:t>
        <a:bodyPr/>
        <a:lstStyle/>
        <a:p>
          <a:endParaRPr lang="tr-TR"/>
        </a:p>
      </dgm:t>
    </dgm:pt>
    <dgm:pt modelId="{BE0CBCE3-7D87-4135-BD56-5899F84FE4D5}" type="parTrans" cxnId="{6A975F8C-F05B-4CA7-9D0C-CF324AAD2E07}">
      <dgm:prSet/>
      <dgm:spPr/>
      <dgm:t>
        <a:bodyPr/>
        <a:lstStyle/>
        <a:p>
          <a:endParaRPr lang="tr-TR"/>
        </a:p>
      </dgm:t>
    </dgm:pt>
    <dgm:pt modelId="{BE50AE15-9D71-4DCC-8E0E-3EE9664F895D}">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Bu teşvikten yararlanabilmek için, sigortalının Türkiye İş Kurumunca düzenlenen işbaşı eğitim programını tamamladığı meslek alanında çalışması gerektiğinden, bahse konu durumda iş başı eğitim programı ile işe alındığı mesleğin farklı olması nedeniyle teşvikten yararlanılması mümkün bulunmamaktadır.</a:t>
          </a:r>
        </a:p>
      </dgm:t>
    </dgm:pt>
    <dgm:pt modelId="{0BEC9228-05AE-4EEA-93A1-EDC31E79D038}" type="parTrans" cxnId="{C822D6B9-41ED-46E3-B8D1-E7754F3C3A9F}">
      <dgm:prSet/>
      <dgm:spPr/>
      <dgm:t>
        <a:bodyPr/>
        <a:lstStyle/>
        <a:p>
          <a:endParaRPr lang="tr-TR"/>
        </a:p>
      </dgm:t>
    </dgm:pt>
    <dgm:pt modelId="{2D22BA71-0015-4B9C-80AB-34F9BA68D7F5}" type="sibTrans" cxnId="{C822D6B9-41ED-46E3-B8D1-E7754F3C3A9F}">
      <dgm:prSet/>
      <dgm:spPr/>
      <dgm:t>
        <a:bodyPr/>
        <a:lstStyle/>
        <a:p>
          <a:endParaRPr lang="tr-TR"/>
        </a:p>
      </dgm:t>
    </dgm:pt>
    <dgm:pt modelId="{A190A86B-28AE-42D5-B248-3C19580E72CF}">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b="0" dirty="0">
              <a:latin typeface="Calibri" panose="020F0502020204030204" pitchFamily="34" charset="0"/>
              <a:cs typeface="Calibri" panose="020F0502020204030204" pitchFamily="34" charset="0"/>
            </a:rPr>
            <a:t>Ortalama sigortalı sayısının tespitine esas olan sigortalının işe alındığı bir önceki takvim yılında, gerek işyerinin yeni tescil edilmiş olması, gerekse sigortalı çalıştırmaya ara verilmiş olması nedeniyle sigortalı bildiriminde bulunulmamış olması halinde, ortalama sigortalı sayısı sıfır (0) kabul edilecektir.</a:t>
          </a:r>
        </a:p>
      </dgm:t>
    </dgm:pt>
    <dgm:pt modelId="{D577EB8C-434C-4BEE-B015-32D4BBBF1243}" type="parTrans" cxnId="{386B5775-2DC2-41B4-8A2F-ED1C91AB3CF7}">
      <dgm:prSet/>
      <dgm:spPr/>
      <dgm:t>
        <a:bodyPr/>
        <a:lstStyle/>
        <a:p>
          <a:endParaRPr lang="tr-TR"/>
        </a:p>
      </dgm:t>
    </dgm:pt>
    <dgm:pt modelId="{9A2CD8EA-5C48-4BD9-9D8A-4FBF917BDCE6}" type="sibTrans" cxnId="{386B5775-2DC2-41B4-8A2F-ED1C91AB3CF7}">
      <dgm:prSet/>
      <dgm:spPr/>
      <dgm:t>
        <a:bodyPr/>
        <a:lstStyle/>
        <a:p>
          <a:endParaRPr lang="tr-TR"/>
        </a:p>
      </dgm:t>
    </dgm:pt>
    <dgm:pt modelId="{D01CD523-002A-4AF6-A3D2-EED991C141F3}">
      <dgm:prSet custT="1">
        <dgm:style>
          <a:lnRef idx="2">
            <a:schemeClr val="dk1"/>
          </a:lnRef>
          <a:fillRef idx="1">
            <a:schemeClr val="lt1"/>
          </a:fillRef>
          <a:effectRef idx="0">
            <a:schemeClr val="dk1"/>
          </a:effectRef>
          <a:fontRef idx="minor">
            <a:schemeClr val="dk1"/>
          </a:fontRef>
        </dgm:style>
      </dgm:prSet>
      <dgm:spPr/>
      <dgm:t>
        <a:bodyPr/>
        <a:lstStyle/>
        <a:p>
          <a:pPr algn="just"/>
          <a:r>
            <a:rPr lang="tr-TR" sz="1600" dirty="0">
              <a:latin typeface="Calibri" panose="020F0502020204030204" pitchFamily="34" charset="0"/>
              <a:cs typeface="Calibri" panose="020F0502020204030204" pitchFamily="34" charset="0"/>
            </a:rPr>
            <a:t>Teşvikten yararlanmak için işverenlerce kapsama giren sigortalıların e-Bildirge sisteminde yer alan “İşbaşı Eğitim Teşvik Yönetimi” menüsünden tanımlanması gerekmektedir. Bunun haricinde başkaca bir başvuru şartı bulunmamaktadır.</a:t>
          </a:r>
        </a:p>
      </dgm:t>
    </dgm:pt>
    <dgm:pt modelId="{FD63F16D-FB15-4057-BE81-F73CC6F319E6}" type="parTrans" cxnId="{E0DF2476-6250-4B30-A7C1-D89D80D94B6B}">
      <dgm:prSet/>
      <dgm:spPr/>
      <dgm:t>
        <a:bodyPr/>
        <a:lstStyle/>
        <a:p>
          <a:endParaRPr lang="tr-TR"/>
        </a:p>
      </dgm:t>
    </dgm:pt>
    <dgm:pt modelId="{57A068A7-9F03-4EAB-8C76-72960B2D07E4}" type="sibTrans" cxnId="{E0DF2476-6250-4B30-A7C1-D89D80D94B6B}">
      <dgm:prSet/>
      <dgm:spPr/>
      <dgm:t>
        <a:bodyPr/>
        <a:lstStyle/>
        <a:p>
          <a:endParaRPr lang="tr-TR"/>
        </a:p>
      </dgm:t>
    </dgm:pt>
    <dgm:pt modelId="{744A50EF-07B7-4E04-A1C1-DFF33F621339}" type="pres">
      <dgm:prSet presAssocID="{95BFC80B-3D77-430E-9B4F-1648571C718A}" presName="Name0" presStyleCnt="0">
        <dgm:presLayoutVars>
          <dgm:dir/>
          <dgm:animLvl val="lvl"/>
          <dgm:resizeHandles/>
        </dgm:presLayoutVars>
      </dgm:prSet>
      <dgm:spPr/>
      <dgm:t>
        <a:bodyPr/>
        <a:lstStyle/>
        <a:p>
          <a:endParaRPr lang="tr-TR"/>
        </a:p>
      </dgm:t>
    </dgm:pt>
    <dgm:pt modelId="{17E9D11F-9CBF-4FDF-8B35-7AACC6763E45}" type="pres">
      <dgm:prSet presAssocID="{1EF1DE66-7D27-4690-83A5-690F7DA7A495}" presName="linNode" presStyleCnt="0"/>
      <dgm:spPr/>
    </dgm:pt>
    <dgm:pt modelId="{A3BB95C1-760F-41FF-A304-2801B1256EE2}" type="pres">
      <dgm:prSet presAssocID="{1EF1DE66-7D27-4690-83A5-690F7DA7A495}" presName="parentShp" presStyleLbl="node1" presStyleIdx="0" presStyleCnt="3" custScaleX="98533" custScaleY="124410" custLinFactNeighborX="1071" custLinFactNeighborY="-475">
        <dgm:presLayoutVars>
          <dgm:bulletEnabled val="1"/>
        </dgm:presLayoutVars>
      </dgm:prSet>
      <dgm:spPr/>
      <dgm:t>
        <a:bodyPr/>
        <a:lstStyle/>
        <a:p>
          <a:endParaRPr lang="tr-TR"/>
        </a:p>
      </dgm:t>
    </dgm:pt>
    <dgm:pt modelId="{D10623D3-6442-4B5E-8C2D-E21964893407}" type="pres">
      <dgm:prSet presAssocID="{1EF1DE66-7D27-4690-83A5-690F7DA7A495}" presName="childShp" presStyleLbl="bgAccFollowNode1" presStyleIdx="0" presStyleCnt="3" custScaleY="169002">
        <dgm:presLayoutVars>
          <dgm:bulletEnabled val="1"/>
        </dgm:presLayoutVars>
      </dgm:prSet>
      <dgm:spPr/>
      <dgm:t>
        <a:bodyPr/>
        <a:lstStyle/>
        <a:p>
          <a:endParaRPr lang="tr-TR"/>
        </a:p>
      </dgm:t>
    </dgm:pt>
    <dgm:pt modelId="{2A525EFF-BBD4-4CC8-B18E-AB578744237F}" type="pres">
      <dgm:prSet presAssocID="{26600848-0612-449B-BB6B-172B7F6FF7DA}" presName="spacing" presStyleCnt="0"/>
      <dgm:spPr/>
    </dgm:pt>
    <dgm:pt modelId="{8019CC83-16E0-4670-830F-82B01800AE96}" type="pres">
      <dgm:prSet presAssocID="{DE806A6D-CBE9-4EE8-AD1B-A94073633B24}" presName="linNode" presStyleCnt="0"/>
      <dgm:spPr/>
    </dgm:pt>
    <dgm:pt modelId="{FA127752-A1AE-49B4-9E39-B468699DDD9D}" type="pres">
      <dgm:prSet presAssocID="{DE806A6D-CBE9-4EE8-AD1B-A94073633B24}" presName="parentShp" presStyleLbl="node1" presStyleIdx="1" presStyleCnt="3">
        <dgm:presLayoutVars>
          <dgm:bulletEnabled val="1"/>
        </dgm:presLayoutVars>
      </dgm:prSet>
      <dgm:spPr/>
      <dgm:t>
        <a:bodyPr/>
        <a:lstStyle/>
        <a:p>
          <a:endParaRPr lang="tr-TR"/>
        </a:p>
      </dgm:t>
    </dgm:pt>
    <dgm:pt modelId="{6460FEA2-D7B2-4011-9299-D2989D6DC42D}" type="pres">
      <dgm:prSet presAssocID="{DE806A6D-CBE9-4EE8-AD1B-A94073633B24}" presName="childShp" presStyleLbl="bgAccFollowNode1" presStyleIdx="1" presStyleCnt="3" custScaleY="143151">
        <dgm:presLayoutVars>
          <dgm:bulletEnabled val="1"/>
        </dgm:presLayoutVars>
      </dgm:prSet>
      <dgm:spPr/>
      <dgm:t>
        <a:bodyPr/>
        <a:lstStyle/>
        <a:p>
          <a:endParaRPr lang="tr-TR"/>
        </a:p>
      </dgm:t>
    </dgm:pt>
    <dgm:pt modelId="{A175C692-38C9-4B6B-B44B-2E3F2BED1B08}" type="pres">
      <dgm:prSet presAssocID="{49DFCC03-523C-4C28-BB42-FA1EC48F7ACC}" presName="spacing" presStyleCnt="0"/>
      <dgm:spPr/>
    </dgm:pt>
    <dgm:pt modelId="{CEEF6443-6E51-462E-9B4C-7681C2E4364C}" type="pres">
      <dgm:prSet presAssocID="{1A35D9D9-8C2C-415F-B78C-C988C9E52421}" presName="linNode" presStyleCnt="0"/>
      <dgm:spPr/>
    </dgm:pt>
    <dgm:pt modelId="{CFD91441-DE01-43E7-A874-5406A0553CC8}" type="pres">
      <dgm:prSet presAssocID="{1A35D9D9-8C2C-415F-B78C-C988C9E52421}" presName="parentShp" presStyleLbl="node1" presStyleIdx="2" presStyleCnt="3" custLinFactNeighborX="-3481" custLinFactNeighborY="-3801">
        <dgm:presLayoutVars>
          <dgm:bulletEnabled val="1"/>
        </dgm:presLayoutVars>
      </dgm:prSet>
      <dgm:spPr/>
      <dgm:t>
        <a:bodyPr/>
        <a:lstStyle/>
        <a:p>
          <a:endParaRPr lang="tr-TR"/>
        </a:p>
      </dgm:t>
    </dgm:pt>
    <dgm:pt modelId="{E1264392-4B92-4E07-BC6C-BCA74CAECC7B}" type="pres">
      <dgm:prSet presAssocID="{1A35D9D9-8C2C-415F-B78C-C988C9E52421}" presName="childShp" presStyleLbl="bgAccFollowNode1" presStyleIdx="2" presStyleCnt="3" custScaleY="124994">
        <dgm:presLayoutVars>
          <dgm:bulletEnabled val="1"/>
        </dgm:presLayoutVars>
      </dgm:prSet>
      <dgm:spPr/>
      <dgm:t>
        <a:bodyPr/>
        <a:lstStyle/>
        <a:p>
          <a:endParaRPr lang="tr-TR"/>
        </a:p>
      </dgm:t>
    </dgm:pt>
  </dgm:ptLst>
  <dgm:cxnLst>
    <dgm:cxn modelId="{6B09B637-BE0A-43C8-9A0F-66A8517690BA}" type="presOf" srcId="{A190A86B-28AE-42D5-B248-3C19580E72CF}" destId="{6460FEA2-D7B2-4011-9299-D2989D6DC42D}" srcOrd="0" destOrd="0" presId="urn:microsoft.com/office/officeart/2005/8/layout/vList6"/>
    <dgm:cxn modelId="{DD8C6298-E209-409D-B564-C2C1290A57B5}" srcId="{95BFC80B-3D77-430E-9B4F-1648571C718A}" destId="{1A35D9D9-8C2C-415F-B78C-C988C9E52421}" srcOrd="2" destOrd="0" parTransId="{13F4C87C-6069-4C30-92A0-229AB92205FF}" sibTransId="{A57BF86D-8E95-4CE7-9592-E57322D855C9}"/>
    <dgm:cxn modelId="{0F48FCBE-FAD4-412C-9C6B-B734614C4D44}" type="presOf" srcId="{BE50AE15-9D71-4DCC-8E0E-3EE9664F895D}" destId="{D10623D3-6442-4B5E-8C2D-E21964893407}" srcOrd="0" destOrd="0" presId="urn:microsoft.com/office/officeart/2005/8/layout/vList6"/>
    <dgm:cxn modelId="{E0DF2476-6250-4B30-A7C1-D89D80D94B6B}" srcId="{1A35D9D9-8C2C-415F-B78C-C988C9E52421}" destId="{D01CD523-002A-4AF6-A3D2-EED991C141F3}" srcOrd="0" destOrd="0" parTransId="{FD63F16D-FB15-4057-BE81-F73CC6F319E6}" sibTransId="{57A068A7-9F03-4EAB-8C76-72960B2D07E4}"/>
    <dgm:cxn modelId="{EEC95BCA-11AE-4610-B94D-A6304322DEE5}" srcId="{95BFC80B-3D77-430E-9B4F-1648571C718A}" destId="{DE806A6D-CBE9-4EE8-AD1B-A94073633B24}" srcOrd="1" destOrd="0" parTransId="{E9701BE2-B68A-4E8B-8C42-5E34E1266047}" sibTransId="{49DFCC03-523C-4C28-BB42-FA1EC48F7ACC}"/>
    <dgm:cxn modelId="{C822D6B9-41ED-46E3-B8D1-E7754F3C3A9F}" srcId="{1EF1DE66-7D27-4690-83A5-690F7DA7A495}" destId="{BE50AE15-9D71-4DCC-8E0E-3EE9664F895D}" srcOrd="0" destOrd="0" parTransId="{0BEC9228-05AE-4EEA-93A1-EDC31E79D038}" sibTransId="{2D22BA71-0015-4B9C-80AB-34F9BA68D7F5}"/>
    <dgm:cxn modelId="{6A975F8C-F05B-4CA7-9D0C-CF324AAD2E07}" srcId="{95BFC80B-3D77-430E-9B4F-1648571C718A}" destId="{1EF1DE66-7D27-4690-83A5-690F7DA7A495}" srcOrd="0" destOrd="0" parTransId="{BE0CBCE3-7D87-4135-BD56-5899F84FE4D5}" sibTransId="{26600848-0612-449B-BB6B-172B7F6FF7DA}"/>
    <dgm:cxn modelId="{5A62E85C-B696-44E8-9D61-3C5DE88A3C42}" type="presOf" srcId="{95BFC80B-3D77-430E-9B4F-1648571C718A}" destId="{744A50EF-07B7-4E04-A1C1-DFF33F621339}" srcOrd="0" destOrd="0" presId="urn:microsoft.com/office/officeart/2005/8/layout/vList6"/>
    <dgm:cxn modelId="{A55A7C32-3579-469F-AFB3-101007DF0A19}" type="presOf" srcId="{DE806A6D-CBE9-4EE8-AD1B-A94073633B24}" destId="{FA127752-A1AE-49B4-9E39-B468699DDD9D}" srcOrd="0" destOrd="0" presId="urn:microsoft.com/office/officeart/2005/8/layout/vList6"/>
    <dgm:cxn modelId="{5BB1C78C-2F2C-43F2-89FA-2126EA37FE07}" type="presOf" srcId="{1EF1DE66-7D27-4690-83A5-690F7DA7A495}" destId="{A3BB95C1-760F-41FF-A304-2801B1256EE2}" srcOrd="0" destOrd="0" presId="urn:microsoft.com/office/officeart/2005/8/layout/vList6"/>
    <dgm:cxn modelId="{386B5775-2DC2-41B4-8A2F-ED1C91AB3CF7}" srcId="{DE806A6D-CBE9-4EE8-AD1B-A94073633B24}" destId="{A190A86B-28AE-42D5-B248-3C19580E72CF}" srcOrd="0" destOrd="0" parTransId="{D577EB8C-434C-4BEE-B015-32D4BBBF1243}" sibTransId="{9A2CD8EA-5C48-4BD9-9D8A-4FBF917BDCE6}"/>
    <dgm:cxn modelId="{66BEDAF3-61B0-4733-92F4-F96AD48D5D6F}" type="presOf" srcId="{D01CD523-002A-4AF6-A3D2-EED991C141F3}" destId="{E1264392-4B92-4E07-BC6C-BCA74CAECC7B}" srcOrd="0" destOrd="0" presId="urn:microsoft.com/office/officeart/2005/8/layout/vList6"/>
    <dgm:cxn modelId="{5A44A3D6-61ED-4AC5-B8DA-288A570E4B62}" type="presOf" srcId="{1A35D9D9-8C2C-415F-B78C-C988C9E52421}" destId="{CFD91441-DE01-43E7-A874-5406A0553CC8}" srcOrd="0" destOrd="0" presId="urn:microsoft.com/office/officeart/2005/8/layout/vList6"/>
    <dgm:cxn modelId="{81B3A5AE-5D02-4881-8C42-07F6ADE38D80}" type="presParOf" srcId="{744A50EF-07B7-4E04-A1C1-DFF33F621339}" destId="{17E9D11F-9CBF-4FDF-8B35-7AACC6763E45}" srcOrd="0" destOrd="0" presId="urn:microsoft.com/office/officeart/2005/8/layout/vList6"/>
    <dgm:cxn modelId="{B961FE67-0607-4D76-AEDE-5A2B4F78CFEE}" type="presParOf" srcId="{17E9D11F-9CBF-4FDF-8B35-7AACC6763E45}" destId="{A3BB95C1-760F-41FF-A304-2801B1256EE2}" srcOrd="0" destOrd="0" presId="urn:microsoft.com/office/officeart/2005/8/layout/vList6"/>
    <dgm:cxn modelId="{843B2F7E-A44A-4190-827A-7AA945FB9C1D}" type="presParOf" srcId="{17E9D11F-9CBF-4FDF-8B35-7AACC6763E45}" destId="{D10623D3-6442-4B5E-8C2D-E21964893407}" srcOrd="1" destOrd="0" presId="urn:microsoft.com/office/officeart/2005/8/layout/vList6"/>
    <dgm:cxn modelId="{D2002B97-AB4F-4D74-BB98-2FA815A0BF4F}" type="presParOf" srcId="{744A50EF-07B7-4E04-A1C1-DFF33F621339}" destId="{2A525EFF-BBD4-4CC8-B18E-AB578744237F}" srcOrd="1" destOrd="0" presId="urn:microsoft.com/office/officeart/2005/8/layout/vList6"/>
    <dgm:cxn modelId="{430B2864-8FE9-4EF6-883E-1D80A3826C9A}" type="presParOf" srcId="{744A50EF-07B7-4E04-A1C1-DFF33F621339}" destId="{8019CC83-16E0-4670-830F-82B01800AE96}" srcOrd="2" destOrd="0" presId="urn:microsoft.com/office/officeart/2005/8/layout/vList6"/>
    <dgm:cxn modelId="{B61478A1-2A50-4988-BBFB-86627ECDBEE1}" type="presParOf" srcId="{8019CC83-16E0-4670-830F-82B01800AE96}" destId="{FA127752-A1AE-49B4-9E39-B468699DDD9D}" srcOrd="0" destOrd="0" presId="urn:microsoft.com/office/officeart/2005/8/layout/vList6"/>
    <dgm:cxn modelId="{F748BBBF-F7E3-4728-AA60-2EDD42C4F6AA}" type="presParOf" srcId="{8019CC83-16E0-4670-830F-82B01800AE96}" destId="{6460FEA2-D7B2-4011-9299-D2989D6DC42D}" srcOrd="1" destOrd="0" presId="urn:microsoft.com/office/officeart/2005/8/layout/vList6"/>
    <dgm:cxn modelId="{7AD21D67-DC4D-4787-9732-CCB3EDE1F8BA}" type="presParOf" srcId="{744A50EF-07B7-4E04-A1C1-DFF33F621339}" destId="{A175C692-38C9-4B6B-B44B-2E3F2BED1B08}" srcOrd="3" destOrd="0" presId="urn:microsoft.com/office/officeart/2005/8/layout/vList6"/>
    <dgm:cxn modelId="{D125DAE4-8D9C-4AA9-84C9-C5D910708AD3}" type="presParOf" srcId="{744A50EF-07B7-4E04-A1C1-DFF33F621339}" destId="{CEEF6443-6E51-462E-9B4C-7681C2E4364C}" srcOrd="4" destOrd="0" presId="urn:microsoft.com/office/officeart/2005/8/layout/vList6"/>
    <dgm:cxn modelId="{04BFA7C8-2149-4734-9F4A-48E5F3B6AD46}" type="presParOf" srcId="{CEEF6443-6E51-462E-9B4C-7681C2E4364C}" destId="{CFD91441-DE01-43E7-A874-5406A0553CC8}" srcOrd="0" destOrd="0" presId="urn:microsoft.com/office/officeart/2005/8/layout/vList6"/>
    <dgm:cxn modelId="{2239DC28-B765-49FA-86A4-435CEABF6F32}" type="presParOf" srcId="{CEEF6443-6E51-462E-9B4C-7681C2E4364C}" destId="{E1264392-4B92-4E07-BC6C-BCA74CAECC7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431FF-3F10-407F-872B-31A276CE200E}">
      <dsp:nvSpPr>
        <dsp:cNvPr id="0" name=""/>
        <dsp:cNvSpPr/>
      </dsp:nvSpPr>
      <dsp:spPr>
        <a:xfrm>
          <a:off x="860" y="1861434"/>
          <a:ext cx="1694185" cy="1347560"/>
        </a:xfrm>
        <a:prstGeom prst="round2SameRect">
          <a:avLst>
            <a:gd name="adj1" fmla="val 8000"/>
            <a:gd name="adj2" fmla="val 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890" tIns="26670" rIns="8890" bIns="8890" numCol="1" spcCol="1270" anchor="t" anchorCtr="0">
          <a:noAutofit/>
        </a:bodyPr>
        <a:lstStyle/>
        <a:p>
          <a:pPr marL="57150" lvl="1" indent="-57150" algn="l" defTabSz="311150">
            <a:lnSpc>
              <a:spcPct val="90000"/>
            </a:lnSpc>
            <a:spcBef>
              <a:spcPct val="0"/>
            </a:spcBef>
            <a:spcAft>
              <a:spcPct val="15000"/>
            </a:spcAft>
            <a:buChar char="••"/>
          </a:pPr>
          <a:r>
            <a:rPr lang="tr-TR" sz="700" b="1" kern="1200" dirty="0"/>
            <a:t>7061 sayılı Kanun</a:t>
          </a:r>
        </a:p>
        <a:p>
          <a:pPr marL="57150" lvl="1" indent="-57150" algn="l" defTabSz="311150">
            <a:lnSpc>
              <a:spcPct val="90000"/>
            </a:lnSpc>
            <a:spcBef>
              <a:spcPct val="0"/>
            </a:spcBef>
            <a:spcAft>
              <a:spcPct val="15000"/>
            </a:spcAft>
            <a:buChar char="••"/>
          </a:pPr>
          <a:r>
            <a:rPr lang="tr-TR" sz="700" b="1" kern="1200" dirty="0"/>
            <a:t> 7099 sayılı Kanun</a:t>
          </a:r>
        </a:p>
        <a:p>
          <a:pPr marL="57150" lvl="1" indent="-57150" algn="l" defTabSz="311150">
            <a:lnSpc>
              <a:spcPct val="90000"/>
            </a:lnSpc>
            <a:spcBef>
              <a:spcPct val="0"/>
            </a:spcBef>
            <a:spcAft>
              <a:spcPct val="15000"/>
            </a:spcAft>
            <a:buChar char="••"/>
          </a:pPr>
          <a:r>
            <a:rPr lang="tr-TR" sz="700" b="1" kern="1200" dirty="0"/>
            <a:t>7103 sayılı Kanun</a:t>
          </a:r>
        </a:p>
        <a:p>
          <a:pPr marL="57150" lvl="1" indent="-57150" algn="l" defTabSz="311150">
            <a:lnSpc>
              <a:spcPct val="90000"/>
            </a:lnSpc>
            <a:spcBef>
              <a:spcPct val="0"/>
            </a:spcBef>
            <a:spcAft>
              <a:spcPct val="15000"/>
            </a:spcAft>
            <a:buChar char="••"/>
          </a:pPr>
          <a:r>
            <a:rPr lang="tr-TR" sz="700" b="1" kern="1200" dirty="0"/>
            <a:t>2018/11500 sayılı Bakanlar Kurulu Kararı</a:t>
          </a:r>
        </a:p>
        <a:p>
          <a:pPr marL="57150" lvl="1" indent="-57150" algn="l" defTabSz="311150">
            <a:lnSpc>
              <a:spcPct val="90000"/>
            </a:lnSpc>
            <a:spcBef>
              <a:spcPct val="0"/>
            </a:spcBef>
            <a:spcAft>
              <a:spcPct val="15000"/>
            </a:spcAft>
            <a:buChar char="••"/>
          </a:pPr>
          <a:r>
            <a:rPr lang="tr-TR" sz="700" b="1" kern="1200" dirty="0"/>
            <a:t>05/12/2017 tarihli S.S.İ.Y. Değişikliği</a:t>
          </a:r>
        </a:p>
      </dsp:txBody>
      <dsp:txXfrm>
        <a:off x="32435" y="1893009"/>
        <a:ext cx="1631035" cy="1315985"/>
      </dsp:txXfrm>
    </dsp:sp>
    <dsp:sp modelId="{2506B007-8C6E-4742-83CD-0039C38CA4CE}">
      <dsp:nvSpPr>
        <dsp:cNvPr id="0" name=""/>
        <dsp:cNvSpPr/>
      </dsp:nvSpPr>
      <dsp:spPr>
        <a:xfrm>
          <a:off x="52681" y="3121536"/>
          <a:ext cx="1563247" cy="50178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0" rIns="11430" bIns="0" numCol="1" spcCol="1270" anchor="ctr" anchorCtr="0">
          <a:noAutofit/>
        </a:bodyPr>
        <a:lstStyle/>
        <a:p>
          <a:pPr lvl="0" algn="l" defTabSz="400050" rtl="0">
            <a:lnSpc>
              <a:spcPct val="90000"/>
            </a:lnSpc>
            <a:spcBef>
              <a:spcPct val="0"/>
            </a:spcBef>
            <a:spcAft>
              <a:spcPct val="35000"/>
            </a:spcAft>
          </a:pPr>
          <a:r>
            <a:rPr lang="tr-TR" sz="900" b="1" kern="1200">
              <a:solidFill>
                <a:srgbClr val="FFFFFF"/>
              </a:solidFill>
              <a:ea typeface="+mj-ea"/>
              <a:cs typeface="+mj-cs"/>
            </a:rPr>
            <a:t>GÜNCEL DEĞİŞİKLİKLER</a:t>
          </a:r>
          <a:endParaRPr lang="tr-TR" sz="900" b="1" kern="1200" dirty="0"/>
        </a:p>
      </dsp:txBody>
      <dsp:txXfrm>
        <a:off x="52681" y="3121536"/>
        <a:ext cx="1100878" cy="501780"/>
      </dsp:txXfrm>
    </dsp:sp>
    <dsp:sp modelId="{5B72C7DD-C471-466D-A861-A0641F7AC5FD}">
      <dsp:nvSpPr>
        <dsp:cNvPr id="0" name=""/>
        <dsp:cNvSpPr/>
      </dsp:nvSpPr>
      <dsp:spPr>
        <a:xfrm>
          <a:off x="1142246" y="3146877"/>
          <a:ext cx="690535" cy="574252"/>
        </a:xfrm>
        <a:prstGeom prst="ellipse">
          <a:avLst/>
        </a:prstGeom>
        <a:blipFill rotWithShape="1">
          <a:blip xmlns:r="http://schemas.openxmlformats.org/officeDocument/2006/relationships" r:embed="rId1"/>
          <a:srcRect/>
          <a:stretch>
            <a:fillRect l="-3000" r="-3000"/>
          </a:stretch>
        </a:blip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C33FDF-2FDA-45A7-B891-4832B8AFABC1}">
      <dsp:nvSpPr>
        <dsp:cNvPr id="0" name=""/>
        <dsp:cNvSpPr/>
      </dsp:nvSpPr>
      <dsp:spPr>
        <a:xfrm>
          <a:off x="1944211" y="5"/>
          <a:ext cx="2898604" cy="5388818"/>
        </a:xfrm>
        <a:prstGeom prst="round2SameRect">
          <a:avLst>
            <a:gd name="adj1" fmla="val 8000"/>
            <a:gd name="adj2" fmla="val 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tr-TR" sz="1000" b="1" kern="1200" dirty="0"/>
            <a:t>Malullük, yaşlılık ve ölüm sigortası işveren hissesinden 5 puanlık indirim</a:t>
          </a:r>
        </a:p>
        <a:p>
          <a:pPr marL="57150" lvl="1" indent="-57150" algn="l" defTabSz="444500">
            <a:lnSpc>
              <a:spcPct val="90000"/>
            </a:lnSpc>
            <a:spcBef>
              <a:spcPct val="0"/>
            </a:spcBef>
            <a:spcAft>
              <a:spcPct val="15000"/>
            </a:spcAft>
            <a:buChar char="••"/>
          </a:pPr>
          <a:r>
            <a:rPr lang="tr-TR" sz="1000" b="1" kern="1200" dirty="0"/>
            <a:t>Yurtdışına götürülen/gönderilen sigortalılara uygulanan 5 puanlık prim indirimi</a:t>
          </a:r>
        </a:p>
        <a:p>
          <a:pPr marL="57150" lvl="1" indent="-57150" algn="l" defTabSz="444500">
            <a:lnSpc>
              <a:spcPct val="90000"/>
            </a:lnSpc>
            <a:spcBef>
              <a:spcPct val="0"/>
            </a:spcBef>
            <a:spcAft>
              <a:spcPct val="15000"/>
            </a:spcAft>
            <a:buChar char="••"/>
          </a:pPr>
          <a:r>
            <a:rPr lang="tr-TR" sz="1000" b="1" kern="1200" dirty="0"/>
            <a:t>İlave 6 puanlık prim indirimi</a:t>
          </a:r>
        </a:p>
        <a:p>
          <a:pPr marL="57150" lvl="1" indent="-57150" algn="l" defTabSz="444500">
            <a:lnSpc>
              <a:spcPct val="90000"/>
            </a:lnSpc>
            <a:spcBef>
              <a:spcPct val="0"/>
            </a:spcBef>
            <a:spcAft>
              <a:spcPct val="15000"/>
            </a:spcAft>
            <a:buChar char="••"/>
          </a:pPr>
          <a:r>
            <a:rPr lang="tr-TR" sz="1000" b="1" kern="1200" dirty="0"/>
            <a:t>Yatırımlarda devlet yardımları hakkında kararlar uyarınca uygulanan teşvik </a:t>
          </a:r>
        </a:p>
        <a:p>
          <a:pPr marL="57150" lvl="1" indent="-57150" algn="l" defTabSz="444500">
            <a:lnSpc>
              <a:spcPct val="90000"/>
            </a:lnSpc>
            <a:spcBef>
              <a:spcPct val="0"/>
            </a:spcBef>
            <a:spcAft>
              <a:spcPct val="15000"/>
            </a:spcAft>
            <a:buChar char="••"/>
          </a:pPr>
          <a:r>
            <a:rPr lang="tr-TR" sz="1000" b="1" kern="1200" dirty="0"/>
            <a:t>İşsizlik ödeneği alanların istihdamı halinde uygulanan prim teşviki</a:t>
          </a:r>
        </a:p>
        <a:p>
          <a:pPr marL="57150" lvl="1" indent="-57150" algn="l" defTabSz="444500">
            <a:lnSpc>
              <a:spcPct val="90000"/>
            </a:lnSpc>
            <a:spcBef>
              <a:spcPct val="0"/>
            </a:spcBef>
            <a:spcAft>
              <a:spcPct val="15000"/>
            </a:spcAft>
            <a:buChar char="••"/>
          </a:pPr>
          <a:r>
            <a:rPr lang="tr-TR" sz="1000" b="1" kern="1200" dirty="0"/>
            <a:t>Genç, kadın ve mesleki belge sahibi olanların istihdamına yönelik teşvik </a:t>
          </a:r>
        </a:p>
        <a:p>
          <a:pPr marL="57150" lvl="1" indent="-57150" algn="l" defTabSz="444500">
            <a:lnSpc>
              <a:spcPct val="90000"/>
            </a:lnSpc>
            <a:spcBef>
              <a:spcPct val="0"/>
            </a:spcBef>
            <a:spcAft>
              <a:spcPct val="15000"/>
            </a:spcAft>
            <a:buChar char="••"/>
          </a:pPr>
          <a:r>
            <a:rPr lang="tr-TR" sz="1000" b="1" kern="1200" dirty="0"/>
            <a:t>İşbaşı eğitim programını tamamlayanların istihdamına yönelik teşvik</a:t>
          </a:r>
        </a:p>
        <a:p>
          <a:pPr marL="57150" lvl="1" indent="-57150" algn="l" defTabSz="444500">
            <a:lnSpc>
              <a:spcPct val="90000"/>
            </a:lnSpc>
            <a:spcBef>
              <a:spcPct val="0"/>
            </a:spcBef>
            <a:spcAft>
              <a:spcPct val="15000"/>
            </a:spcAft>
            <a:buChar char="••"/>
          </a:pPr>
          <a:r>
            <a:rPr lang="tr-TR" sz="1000" b="1" kern="1200" dirty="0"/>
            <a:t>Engelli sigortalı istihdamına yönelik teşvik</a:t>
          </a:r>
        </a:p>
        <a:p>
          <a:pPr marL="57150" lvl="1" indent="-57150" algn="l" defTabSz="444500">
            <a:lnSpc>
              <a:spcPct val="90000"/>
            </a:lnSpc>
            <a:spcBef>
              <a:spcPct val="0"/>
            </a:spcBef>
            <a:spcAft>
              <a:spcPct val="15000"/>
            </a:spcAft>
            <a:buChar char="••"/>
          </a:pPr>
          <a:r>
            <a:rPr lang="tr-TR" sz="1000" b="1" kern="1200" dirty="0"/>
            <a:t>Araştırma, geliştirme ve tasarım faaliyetlerine ilişkin teşvik</a:t>
          </a:r>
        </a:p>
        <a:p>
          <a:pPr marL="57150" lvl="1" indent="-57150" algn="l" defTabSz="444500">
            <a:lnSpc>
              <a:spcPct val="90000"/>
            </a:lnSpc>
            <a:spcBef>
              <a:spcPct val="0"/>
            </a:spcBef>
            <a:spcAft>
              <a:spcPct val="15000"/>
            </a:spcAft>
            <a:buChar char="••"/>
          </a:pPr>
          <a:r>
            <a:rPr lang="tr-TR" sz="1000" b="1" kern="1200" dirty="0"/>
            <a:t>Kültür yatırımları ve girişimleri hakkında uygulanan sigorta primi teşviki</a:t>
          </a:r>
        </a:p>
        <a:p>
          <a:pPr marL="57150" lvl="1" indent="-57150" algn="l" defTabSz="444500">
            <a:lnSpc>
              <a:spcPct val="90000"/>
            </a:lnSpc>
            <a:spcBef>
              <a:spcPct val="0"/>
            </a:spcBef>
            <a:spcAft>
              <a:spcPct val="15000"/>
            </a:spcAft>
            <a:buChar char="••"/>
          </a:pPr>
          <a:endParaRPr lang="tr-TR" sz="1000" b="0" kern="1200" dirty="0"/>
        </a:p>
      </dsp:txBody>
      <dsp:txXfrm>
        <a:off x="2012129" y="67923"/>
        <a:ext cx="2762768" cy="5320900"/>
      </dsp:txXfrm>
    </dsp:sp>
    <dsp:sp modelId="{6E521DB3-3648-4425-83E8-A64E2094C4ED}">
      <dsp:nvSpPr>
        <dsp:cNvPr id="0" name=""/>
        <dsp:cNvSpPr/>
      </dsp:nvSpPr>
      <dsp:spPr>
        <a:xfrm>
          <a:off x="2519423" y="3528393"/>
          <a:ext cx="1801392" cy="35140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0" rIns="11430" bIns="0" numCol="1" spcCol="1270" anchor="ctr" anchorCtr="0">
          <a:noAutofit/>
        </a:bodyPr>
        <a:lstStyle/>
        <a:p>
          <a:pPr lvl="0" algn="l" defTabSz="400050" rtl="0">
            <a:lnSpc>
              <a:spcPct val="90000"/>
            </a:lnSpc>
            <a:spcBef>
              <a:spcPct val="0"/>
            </a:spcBef>
            <a:spcAft>
              <a:spcPct val="35000"/>
            </a:spcAft>
          </a:pPr>
          <a:r>
            <a:rPr lang="tr-TR" sz="900" b="1" kern="1200" dirty="0"/>
            <a:t> </a:t>
          </a:r>
          <a:r>
            <a:rPr lang="tr-TR" sz="900" b="1" kern="1200" dirty="0">
              <a:solidFill>
                <a:srgbClr val="FFFFFF"/>
              </a:solidFill>
              <a:ea typeface="+mj-ea"/>
              <a:cs typeface="+mj-cs"/>
            </a:rPr>
            <a:t>UYGULAMADA OLAN TEŞVİKLER</a:t>
          </a:r>
          <a:endParaRPr lang="tr-TR" sz="900" kern="1200" dirty="0"/>
        </a:p>
      </dsp:txBody>
      <dsp:txXfrm>
        <a:off x="2519423" y="3528393"/>
        <a:ext cx="1268586" cy="351401"/>
      </dsp:txXfrm>
    </dsp:sp>
    <dsp:sp modelId="{2551917D-708F-49B3-AC73-55FC61076DE0}">
      <dsp:nvSpPr>
        <dsp:cNvPr id="0" name=""/>
        <dsp:cNvSpPr/>
      </dsp:nvSpPr>
      <dsp:spPr>
        <a:xfrm>
          <a:off x="3781111" y="3435476"/>
          <a:ext cx="547136" cy="547136"/>
        </a:xfrm>
        <a:prstGeom prst="ellipse">
          <a:avLst/>
        </a:prstGeom>
        <a:blipFill rotWithShape="1">
          <a:blip xmlns:r="http://schemas.openxmlformats.org/officeDocument/2006/relationships" r:embed="rId2"/>
          <a:stretch>
            <a:fillRect/>
          </a:stretch>
        </a:blip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0E08C7-D816-4947-A4A8-E1BCD7B1AAD8}">
      <dsp:nvSpPr>
        <dsp:cNvPr id="0" name=""/>
        <dsp:cNvSpPr/>
      </dsp:nvSpPr>
      <dsp:spPr>
        <a:xfrm>
          <a:off x="5044968" y="1809616"/>
          <a:ext cx="1720463" cy="1419000"/>
        </a:xfrm>
        <a:prstGeom prst="round2SameRect">
          <a:avLst>
            <a:gd name="adj1" fmla="val 8000"/>
            <a:gd name="adj2" fmla="val 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890" tIns="26670" rIns="8890" bIns="8890" numCol="1" spcCol="1270" anchor="t" anchorCtr="0">
          <a:noAutofit/>
        </a:bodyPr>
        <a:lstStyle/>
        <a:p>
          <a:pPr marL="57150" lvl="1" indent="-57150" algn="l" defTabSz="311150">
            <a:lnSpc>
              <a:spcPct val="90000"/>
            </a:lnSpc>
            <a:spcBef>
              <a:spcPct val="0"/>
            </a:spcBef>
            <a:spcAft>
              <a:spcPct val="15000"/>
            </a:spcAft>
            <a:buChar char="••"/>
          </a:pPr>
          <a:r>
            <a:rPr lang="tr-TR" sz="700" b="1" kern="1200" dirty="0"/>
            <a:t>Yeni ek istihdam teşviki</a:t>
          </a:r>
        </a:p>
        <a:p>
          <a:pPr marL="57150" lvl="1" indent="-57150" algn="l" defTabSz="311150">
            <a:lnSpc>
              <a:spcPct val="90000"/>
            </a:lnSpc>
            <a:spcBef>
              <a:spcPct val="0"/>
            </a:spcBef>
            <a:spcAft>
              <a:spcPct val="15000"/>
            </a:spcAft>
            <a:buChar char="••"/>
          </a:pPr>
          <a:r>
            <a:rPr lang="tr-TR" sz="700" b="1" kern="1200" dirty="0"/>
            <a:t>Bir senden bir benden teşviki</a:t>
          </a:r>
        </a:p>
        <a:p>
          <a:pPr marL="57150" lvl="1" indent="-57150" algn="l" defTabSz="311150">
            <a:lnSpc>
              <a:spcPct val="90000"/>
            </a:lnSpc>
            <a:spcBef>
              <a:spcPct val="0"/>
            </a:spcBef>
            <a:spcAft>
              <a:spcPct val="15000"/>
            </a:spcAft>
            <a:buChar char="••"/>
          </a:pPr>
          <a:r>
            <a:rPr lang="tr-TR" sz="700" b="1" kern="1200" dirty="0"/>
            <a:t>Sosyal yardım alanların istihdamı halinde uygulanan teşvik</a:t>
          </a:r>
        </a:p>
        <a:p>
          <a:pPr marL="57150" lvl="1" indent="-57150" algn="l" defTabSz="311150">
            <a:lnSpc>
              <a:spcPct val="90000"/>
            </a:lnSpc>
            <a:spcBef>
              <a:spcPct val="0"/>
            </a:spcBef>
            <a:spcAft>
              <a:spcPct val="15000"/>
            </a:spcAft>
            <a:buChar char="••"/>
          </a:pPr>
          <a:r>
            <a:rPr lang="tr-TR" sz="700" b="1" kern="1200" dirty="0"/>
            <a:t>Sosyal hizmetlerden faydalanan çocukların istihdamı halinde uygulanan teşvik</a:t>
          </a:r>
        </a:p>
        <a:p>
          <a:pPr marL="57150" lvl="1" indent="-57150" algn="l" defTabSz="311150">
            <a:lnSpc>
              <a:spcPct val="90000"/>
            </a:lnSpc>
            <a:spcBef>
              <a:spcPct val="0"/>
            </a:spcBef>
            <a:spcAft>
              <a:spcPct val="15000"/>
            </a:spcAft>
            <a:buChar char="••"/>
          </a:pPr>
          <a:r>
            <a:rPr lang="tr-TR" sz="700" b="1" kern="1200" dirty="0"/>
            <a:t>2018 Yılı asgari ücret desteği</a:t>
          </a:r>
        </a:p>
      </dsp:txBody>
      <dsp:txXfrm>
        <a:off x="5078217" y="1842865"/>
        <a:ext cx="1653965" cy="1385751"/>
      </dsp:txXfrm>
    </dsp:sp>
    <dsp:sp modelId="{C90400A5-9D99-4E64-9F95-AA83131EB42A}">
      <dsp:nvSpPr>
        <dsp:cNvPr id="0" name=""/>
        <dsp:cNvSpPr/>
      </dsp:nvSpPr>
      <dsp:spPr>
        <a:xfrm>
          <a:off x="5041911" y="3211908"/>
          <a:ext cx="1732672" cy="32103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0" rIns="11430" bIns="0" numCol="1" spcCol="1270" anchor="ctr" anchorCtr="0">
          <a:noAutofit/>
        </a:bodyPr>
        <a:lstStyle/>
        <a:p>
          <a:pPr lvl="0" algn="l" defTabSz="400050" rtl="0">
            <a:lnSpc>
              <a:spcPct val="90000"/>
            </a:lnSpc>
            <a:spcBef>
              <a:spcPct val="0"/>
            </a:spcBef>
            <a:spcAft>
              <a:spcPct val="35000"/>
            </a:spcAft>
          </a:pPr>
          <a:r>
            <a:rPr lang="tr-TR" sz="900" b="1" kern="1200" dirty="0">
              <a:solidFill>
                <a:srgbClr val="FFFFFF"/>
              </a:solidFill>
              <a:ea typeface="+mj-ea"/>
              <a:cs typeface="+mj-cs"/>
            </a:rPr>
            <a:t>YENİ TEŞVİKLER </a:t>
          </a:r>
          <a:endParaRPr lang="tr-TR" sz="900" kern="1200" dirty="0"/>
        </a:p>
      </dsp:txBody>
      <dsp:txXfrm>
        <a:off x="5041911" y="3211908"/>
        <a:ext cx="1220191" cy="321039"/>
      </dsp:txXfrm>
    </dsp:sp>
    <dsp:sp modelId="{7C6B4B5C-0B0A-45B4-A32A-3534ACDF28F1}">
      <dsp:nvSpPr>
        <dsp:cNvPr id="0" name=""/>
        <dsp:cNvSpPr/>
      </dsp:nvSpPr>
      <dsp:spPr>
        <a:xfrm>
          <a:off x="6232299" y="3185074"/>
          <a:ext cx="547136" cy="547136"/>
        </a:xfrm>
        <a:prstGeom prst="ellipse">
          <a:avLst/>
        </a:prstGeom>
        <a:blipFill rotWithShape="1">
          <a:blip xmlns:r="http://schemas.openxmlformats.org/officeDocument/2006/relationships" r:embed="rId2"/>
          <a:stretch>
            <a:fillRect/>
          </a:stretch>
        </a:blip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9D77970-6DFD-4579-8096-6D83C93AC501}">
      <dsp:nvSpPr>
        <dsp:cNvPr id="0" name=""/>
        <dsp:cNvSpPr/>
      </dsp:nvSpPr>
      <dsp:spPr>
        <a:xfrm>
          <a:off x="6914985" y="1864981"/>
          <a:ext cx="1563247" cy="1208695"/>
        </a:xfrm>
        <a:prstGeom prst="round2SameRect">
          <a:avLst>
            <a:gd name="adj1" fmla="val 8000"/>
            <a:gd name="adj2" fmla="val 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890" tIns="26670" rIns="8890" bIns="8890" numCol="1" spcCol="1270" anchor="t" anchorCtr="0">
          <a:noAutofit/>
        </a:bodyPr>
        <a:lstStyle/>
        <a:p>
          <a:pPr marL="57150" lvl="1" indent="-57150" algn="l" defTabSz="311150">
            <a:lnSpc>
              <a:spcPct val="90000"/>
            </a:lnSpc>
            <a:spcBef>
              <a:spcPct val="0"/>
            </a:spcBef>
            <a:spcAft>
              <a:spcPct val="15000"/>
            </a:spcAft>
            <a:buChar char="••"/>
          </a:pPr>
          <a:endParaRPr lang="tr-TR" sz="700" b="1" kern="1200" dirty="0"/>
        </a:p>
        <a:p>
          <a:pPr marL="57150" lvl="1" indent="-57150" algn="l" defTabSz="311150">
            <a:lnSpc>
              <a:spcPct val="90000"/>
            </a:lnSpc>
            <a:spcBef>
              <a:spcPct val="0"/>
            </a:spcBef>
            <a:spcAft>
              <a:spcPct val="15000"/>
            </a:spcAft>
            <a:buChar char="••"/>
          </a:pPr>
          <a:r>
            <a:rPr lang="tr-TR" sz="700" b="1" i="1" u="none" kern="1200" dirty="0">
              <a:latin typeface="Calibri" panose="020F0502020204030204" pitchFamily="34" charset="0"/>
              <a:cs typeface="Calibri" panose="020F0502020204030204" pitchFamily="34" charset="0"/>
            </a:rPr>
            <a:t>01/04/2018 sonrasındaki dönemlere ilişkin geriye dönük teşviklerden yararlanma talepleri</a:t>
          </a:r>
          <a:endParaRPr lang="tr-TR" sz="700" b="1" u="none" kern="1200" dirty="0">
            <a:latin typeface="Calibri" panose="020F0502020204030204" pitchFamily="34" charset="0"/>
            <a:cs typeface="Calibri" panose="020F0502020204030204" pitchFamily="34" charset="0"/>
          </a:endParaRPr>
        </a:p>
        <a:p>
          <a:pPr marL="57150" lvl="1" indent="-57150" algn="l" defTabSz="311150">
            <a:lnSpc>
              <a:spcPct val="90000"/>
            </a:lnSpc>
            <a:spcBef>
              <a:spcPct val="0"/>
            </a:spcBef>
            <a:spcAft>
              <a:spcPct val="15000"/>
            </a:spcAft>
            <a:buChar char="••"/>
          </a:pPr>
          <a:endParaRPr lang="tr-TR" sz="700" b="1" u="none" kern="1200" dirty="0">
            <a:latin typeface="Calibri" panose="020F0502020204030204" pitchFamily="34" charset="0"/>
            <a:cs typeface="Calibri" panose="020F0502020204030204" pitchFamily="34" charset="0"/>
          </a:endParaRPr>
        </a:p>
        <a:p>
          <a:pPr marL="57150" lvl="1" indent="-57150" algn="l" defTabSz="311150">
            <a:lnSpc>
              <a:spcPct val="90000"/>
            </a:lnSpc>
            <a:spcBef>
              <a:spcPct val="0"/>
            </a:spcBef>
            <a:spcAft>
              <a:spcPct val="15000"/>
            </a:spcAft>
            <a:buChar char="••"/>
          </a:pPr>
          <a:r>
            <a:rPr lang="tr-TR" sz="700" b="1" i="1" u="none" kern="1200" dirty="0">
              <a:latin typeface="Calibri" panose="020F0502020204030204" pitchFamily="34" charset="0"/>
              <a:cs typeface="Calibri" panose="020F0502020204030204" pitchFamily="34" charset="0"/>
            </a:rPr>
            <a:t>01/04/2018 öncesi dönemlere ilişkin geriye dönük teşviklerden yararlanma talepleri</a:t>
          </a:r>
          <a:endParaRPr lang="tr-TR" sz="700" b="1" u="none" kern="1200" dirty="0">
            <a:latin typeface="Calibri" panose="020F0502020204030204" pitchFamily="34" charset="0"/>
            <a:cs typeface="Calibri" panose="020F0502020204030204" pitchFamily="34" charset="0"/>
          </a:endParaRPr>
        </a:p>
      </dsp:txBody>
      <dsp:txXfrm>
        <a:off x="6943306" y="1893302"/>
        <a:ext cx="1506605" cy="1180374"/>
      </dsp:txXfrm>
    </dsp:sp>
    <dsp:sp modelId="{2EED7D99-DF90-48B5-881B-127B9DE0A4A4}">
      <dsp:nvSpPr>
        <dsp:cNvPr id="0" name=""/>
        <dsp:cNvSpPr/>
      </dsp:nvSpPr>
      <dsp:spPr>
        <a:xfrm>
          <a:off x="6924037" y="3060582"/>
          <a:ext cx="1563247" cy="50178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0" rIns="11430" bIns="0" numCol="1" spcCol="1270" anchor="ctr" anchorCtr="0">
          <a:noAutofit/>
        </a:bodyPr>
        <a:lstStyle/>
        <a:p>
          <a:pPr lvl="0" algn="l" defTabSz="400050" rtl="0">
            <a:lnSpc>
              <a:spcPct val="90000"/>
            </a:lnSpc>
            <a:spcBef>
              <a:spcPct val="0"/>
            </a:spcBef>
            <a:spcAft>
              <a:spcPct val="35000"/>
            </a:spcAft>
          </a:pPr>
          <a:r>
            <a:rPr lang="tr-TR" sz="900" b="1" kern="1200" dirty="0">
              <a:solidFill>
                <a:srgbClr val="FFFFFF"/>
              </a:solidFill>
              <a:ea typeface="+mj-ea"/>
              <a:cs typeface="+mj-cs"/>
            </a:rPr>
            <a:t>TEŞVİKLERDEN GERİYE DÖNÜK YARARLANMA UYGULAMASI</a:t>
          </a:r>
          <a:endParaRPr lang="tr-TR" sz="900" kern="1200" dirty="0"/>
        </a:p>
      </dsp:txBody>
      <dsp:txXfrm>
        <a:off x="6924037" y="3060582"/>
        <a:ext cx="1100878" cy="501780"/>
      </dsp:txXfrm>
    </dsp:sp>
    <dsp:sp modelId="{F5A6B844-07D0-4EE6-8381-2B6D450A0B40}">
      <dsp:nvSpPr>
        <dsp:cNvPr id="0" name=""/>
        <dsp:cNvSpPr/>
      </dsp:nvSpPr>
      <dsp:spPr>
        <a:xfrm>
          <a:off x="8060086" y="3132498"/>
          <a:ext cx="547136" cy="547136"/>
        </a:xfrm>
        <a:prstGeom prst="ellipse">
          <a:avLst/>
        </a:prstGeom>
        <a:blipFill rotWithShape="1">
          <a:blip xmlns:r="http://schemas.openxmlformats.org/officeDocument/2006/relationships" r:embed="rId2"/>
          <a:stretch>
            <a:fillRect/>
          </a:stretch>
        </a:blip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BA62C-C8A7-41CF-BDC5-FD89E914446D}">
      <dsp:nvSpPr>
        <dsp:cNvPr id="0" name=""/>
        <dsp:cNvSpPr/>
      </dsp:nvSpPr>
      <dsp:spPr>
        <a:xfrm>
          <a:off x="3444240" y="0"/>
          <a:ext cx="5166360" cy="1747707"/>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tr-TR" sz="1600" kern="1200" dirty="0">
            <a:latin typeface="Calibri" panose="020F0502020204030204" pitchFamily="34" charset="0"/>
            <a:cs typeface="Calibri" panose="020F0502020204030204" pitchFamily="34" charset="0"/>
          </a:endParaRPr>
        </a:p>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Özel sektör işverenlerince çalıştırılan engelli sigortalılardan dolayı sigorta primi işveren hissesi teşvikinden yararlanılması mümkün bulunmaktadır.</a:t>
          </a:r>
        </a:p>
        <a:p>
          <a:pPr marL="171450" lvl="1" indent="-171450" algn="just" defTabSz="711200">
            <a:lnSpc>
              <a:spcPct val="90000"/>
            </a:lnSpc>
            <a:spcBef>
              <a:spcPct val="0"/>
            </a:spcBef>
            <a:spcAft>
              <a:spcPct val="15000"/>
            </a:spcAft>
            <a:buChar char="••"/>
          </a:pPr>
          <a:endParaRPr lang="tr-TR" sz="1600" kern="1200" dirty="0">
            <a:latin typeface="Calibri" panose="020F0502020204030204" pitchFamily="34" charset="0"/>
            <a:cs typeface="Calibri" panose="020F0502020204030204" pitchFamily="34" charset="0"/>
          </a:endParaRPr>
        </a:p>
      </dsp:txBody>
      <dsp:txXfrm>
        <a:off x="3444240" y="218463"/>
        <a:ext cx="4510970" cy="1310781"/>
      </dsp:txXfrm>
    </dsp:sp>
    <dsp:sp modelId="{8C8B6B76-BC10-489D-9C66-461631FB042A}">
      <dsp:nvSpPr>
        <dsp:cNvPr id="0" name=""/>
        <dsp:cNvSpPr/>
      </dsp:nvSpPr>
      <dsp:spPr>
        <a:xfrm>
          <a:off x="0" y="0"/>
          <a:ext cx="3444240" cy="1747707"/>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sng" kern="1200" dirty="0">
              <a:latin typeface="Calibri" panose="020F0502020204030204" pitchFamily="34" charset="0"/>
              <a:cs typeface="Calibri" panose="020F0502020204030204" pitchFamily="34" charset="0"/>
            </a:rPr>
            <a:t>Hangi işyerleri bu teşvik kapsamındadır?</a:t>
          </a:r>
          <a:endParaRPr lang="tr-TR" sz="1600" kern="1200" dirty="0">
            <a:latin typeface="Calibri" panose="020F0502020204030204" pitchFamily="34" charset="0"/>
            <a:cs typeface="Calibri" panose="020F0502020204030204" pitchFamily="34" charset="0"/>
          </a:endParaRPr>
        </a:p>
      </dsp:txBody>
      <dsp:txXfrm>
        <a:off x="85316" y="85316"/>
        <a:ext cx="3273608" cy="1577075"/>
      </dsp:txXfrm>
    </dsp:sp>
    <dsp:sp modelId="{3D7A3179-EA6A-4AA9-A812-A78E8E943D07}">
      <dsp:nvSpPr>
        <dsp:cNvPr id="0" name=""/>
        <dsp:cNvSpPr/>
      </dsp:nvSpPr>
      <dsp:spPr>
        <a:xfrm>
          <a:off x="3444240" y="1922477"/>
          <a:ext cx="5166360" cy="1747707"/>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Yer altında ve su altında çalışanlar, sosyal güvenlik destek primine tabi olarak çalışanlar,  yurt dışında çalışanlar, aday çırak, çırak ve işletmelerde mesleki eğitim gören öğrenciler için teşvikten yararlanılması mümkün değildir.</a:t>
          </a:r>
        </a:p>
      </dsp:txBody>
      <dsp:txXfrm>
        <a:off x="3444240" y="2140940"/>
        <a:ext cx="4510970" cy="1310781"/>
      </dsp:txXfrm>
    </dsp:sp>
    <dsp:sp modelId="{1A100BB5-2F68-4541-A915-2022C7C85141}">
      <dsp:nvSpPr>
        <dsp:cNvPr id="0" name=""/>
        <dsp:cNvSpPr/>
      </dsp:nvSpPr>
      <dsp:spPr>
        <a:xfrm>
          <a:off x="0" y="1922477"/>
          <a:ext cx="3444240" cy="1747707"/>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sng" kern="1200" dirty="0">
              <a:latin typeface="Calibri" panose="020F0502020204030204" pitchFamily="34" charset="0"/>
              <a:cs typeface="Calibri" panose="020F0502020204030204" pitchFamily="34" charset="0"/>
            </a:rPr>
            <a:t>Teşvikten yararlanılamayacak sigortalılar kimlerdir?</a:t>
          </a:r>
          <a:endParaRPr lang="tr-TR" sz="1600" kern="1200" dirty="0">
            <a:latin typeface="Calibri" panose="020F0502020204030204" pitchFamily="34" charset="0"/>
            <a:cs typeface="Calibri" panose="020F0502020204030204" pitchFamily="34" charset="0"/>
          </a:endParaRPr>
        </a:p>
      </dsp:txBody>
      <dsp:txXfrm>
        <a:off x="85316" y="2007793"/>
        <a:ext cx="3273608" cy="1577075"/>
      </dsp:txXfrm>
    </dsp:sp>
    <dsp:sp modelId="{4166B9F6-3E2B-46EA-8E89-3F30FF841C97}">
      <dsp:nvSpPr>
        <dsp:cNvPr id="0" name=""/>
        <dsp:cNvSpPr/>
      </dsp:nvSpPr>
      <dsp:spPr>
        <a:xfrm>
          <a:off x="3444240" y="3844955"/>
          <a:ext cx="5166360" cy="1747707"/>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Yer altında ve su altında çalışanlar, sosyal güvenlik destek primine tabi olarak çalışanlar,  yurt dışında çalışanlar, aday çırak, çırak ve işletmelerde mesleki eğitim gören öğrenciler için teşvikten yararlanılması mümkün bulunmamaktadır.</a:t>
          </a:r>
        </a:p>
      </dsp:txBody>
      <dsp:txXfrm>
        <a:off x="3444240" y="4063418"/>
        <a:ext cx="4510970" cy="1310781"/>
      </dsp:txXfrm>
    </dsp:sp>
    <dsp:sp modelId="{B4B4BDDA-9092-4848-8C2D-29449829BA4E}">
      <dsp:nvSpPr>
        <dsp:cNvPr id="0" name=""/>
        <dsp:cNvSpPr/>
      </dsp:nvSpPr>
      <dsp:spPr>
        <a:xfrm>
          <a:off x="34459" y="3844955"/>
          <a:ext cx="3444240" cy="1747707"/>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u="sng" kern="1200" dirty="0">
              <a:latin typeface="Calibri" panose="020F0502020204030204" pitchFamily="34" charset="0"/>
              <a:cs typeface="Calibri" panose="020F0502020204030204" pitchFamily="34" charset="0"/>
            </a:rPr>
            <a:t>Teşvikten yararlanılamayacak sigortalılar kimlerdir?</a:t>
          </a:r>
          <a:endParaRPr lang="tr-TR" sz="1600" u="sng" kern="1200" dirty="0">
            <a:latin typeface="Calibri" panose="020F0502020204030204" pitchFamily="34" charset="0"/>
            <a:cs typeface="Calibri" panose="020F0502020204030204" pitchFamily="34" charset="0"/>
          </a:endParaRPr>
        </a:p>
      </dsp:txBody>
      <dsp:txXfrm>
        <a:off x="119775" y="3930271"/>
        <a:ext cx="3273608" cy="15770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01B6A-E30C-411C-8905-B1FA9C015752}">
      <dsp:nvSpPr>
        <dsp:cNvPr id="0" name=""/>
        <dsp:cNvSpPr/>
      </dsp:nvSpPr>
      <dsp:spPr>
        <a:xfrm>
          <a:off x="3444240" y="0"/>
          <a:ext cx="5166360" cy="1770209"/>
        </a:xfrm>
        <a:prstGeom prst="rightArrow">
          <a:avLst>
            <a:gd name="adj1" fmla="val 75000"/>
            <a:gd name="adj2" fmla="val 5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Sigorta primi işveren hissesi desteği uygulamasından, ilgili kanunda aranılan şartları sağlamak kaydıyla destek kapsama giren her bir sigortalı için 31/12/2023 tarihine kadar yararlanılması mümkündür.</a:t>
          </a:r>
        </a:p>
      </dsp:txBody>
      <dsp:txXfrm>
        <a:off x="3444240" y="221276"/>
        <a:ext cx="4502532" cy="1327657"/>
      </dsp:txXfrm>
    </dsp:sp>
    <dsp:sp modelId="{7DD83C51-4528-423A-B018-7A9B569E44BD}">
      <dsp:nvSpPr>
        <dsp:cNvPr id="0" name=""/>
        <dsp:cNvSpPr/>
      </dsp:nvSpPr>
      <dsp:spPr>
        <a:xfrm>
          <a:off x="0" y="0"/>
          <a:ext cx="3444240" cy="1770209"/>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sng" kern="1200" dirty="0">
              <a:latin typeface="Calibri" panose="020F0502020204030204" pitchFamily="34" charset="0"/>
              <a:cs typeface="Calibri" panose="020F0502020204030204" pitchFamily="34" charset="0"/>
            </a:rPr>
            <a:t>Sigorta primi işveren hissesi desteğinden kapsama giren her bir sigortalı için yararlanılabilecek süre nedir?</a:t>
          </a:r>
          <a:endParaRPr lang="tr-TR" sz="1600" kern="1200" dirty="0">
            <a:latin typeface="Calibri" panose="020F0502020204030204" pitchFamily="34" charset="0"/>
            <a:cs typeface="Calibri" panose="020F0502020204030204" pitchFamily="34" charset="0"/>
          </a:endParaRPr>
        </a:p>
      </dsp:txBody>
      <dsp:txXfrm>
        <a:off x="86414" y="86414"/>
        <a:ext cx="3271412" cy="1597381"/>
      </dsp:txXfrm>
    </dsp:sp>
    <dsp:sp modelId="{5F1C464C-88C8-4E29-AC86-505A3640A051}">
      <dsp:nvSpPr>
        <dsp:cNvPr id="0" name=""/>
        <dsp:cNvSpPr/>
      </dsp:nvSpPr>
      <dsp:spPr>
        <a:xfrm>
          <a:off x="3444240" y="1947230"/>
          <a:ext cx="5166360" cy="1770209"/>
        </a:xfrm>
        <a:prstGeom prst="rightArrow">
          <a:avLst>
            <a:gd name="adj1" fmla="val 75000"/>
            <a:gd name="adj2" fmla="val 5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Teşvik kapsamına giren her bir işyeri için ayrı ayrı başvuru yapılır ve her bir işyeri </a:t>
          </a:r>
          <a:r>
            <a:rPr lang="tr-TR" sz="1600" kern="1200" dirty="0" err="1">
              <a:latin typeface="Calibri" panose="020F0502020204030204" pitchFamily="34" charset="0"/>
              <a:cs typeface="Calibri" panose="020F0502020204030204" pitchFamily="34" charset="0"/>
            </a:rPr>
            <a:t>müstakilen</a:t>
          </a:r>
          <a:r>
            <a:rPr lang="tr-TR" sz="1600" kern="1200" dirty="0">
              <a:latin typeface="Calibri" panose="020F0502020204030204" pitchFamily="34" charset="0"/>
              <a:cs typeface="Calibri" panose="020F0502020204030204" pitchFamily="34" charset="0"/>
            </a:rPr>
            <a:t> değerlendirilir. İşyerlerinin, aynı organizasyon yapısı içinde birden fazla Ar-Ge merkezinin bulunması durumunda, her bir Ar-Ge merkezi için yeni işyeri dosyası tescil edilmek suretiyle ayrı başvuru yapılır.</a:t>
          </a:r>
        </a:p>
      </dsp:txBody>
      <dsp:txXfrm>
        <a:off x="3444240" y="2168506"/>
        <a:ext cx="4502532" cy="1327657"/>
      </dsp:txXfrm>
    </dsp:sp>
    <dsp:sp modelId="{041A0356-5B92-4242-8BDD-D46AC13A80ED}">
      <dsp:nvSpPr>
        <dsp:cNvPr id="0" name=""/>
        <dsp:cNvSpPr/>
      </dsp:nvSpPr>
      <dsp:spPr>
        <a:xfrm>
          <a:off x="0" y="1947230"/>
          <a:ext cx="3444240" cy="1770209"/>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u="sng" kern="1200" dirty="0">
              <a:latin typeface="Calibri" panose="020F0502020204030204" pitchFamily="34" charset="0"/>
              <a:cs typeface="Calibri" panose="020F0502020204030204" pitchFamily="34" charset="0"/>
            </a:rPr>
            <a:t>İşverenin birden fazla Ar-Ge kapsamına giren işyeri olması durumunda başvuru nasıl yapılacak?</a:t>
          </a:r>
          <a:endParaRPr lang="tr-TR" sz="1600" u="sng" kern="1200" dirty="0">
            <a:latin typeface="Calibri" panose="020F0502020204030204" pitchFamily="34" charset="0"/>
            <a:cs typeface="Calibri" panose="020F0502020204030204" pitchFamily="34" charset="0"/>
          </a:endParaRPr>
        </a:p>
      </dsp:txBody>
      <dsp:txXfrm>
        <a:off x="86414" y="2033644"/>
        <a:ext cx="3271412" cy="1597381"/>
      </dsp:txXfrm>
    </dsp:sp>
    <dsp:sp modelId="{6FFB83E9-C682-402D-8FA1-30DFEAB74EF2}">
      <dsp:nvSpPr>
        <dsp:cNvPr id="0" name=""/>
        <dsp:cNvSpPr/>
      </dsp:nvSpPr>
      <dsp:spPr>
        <a:xfrm>
          <a:off x="3444240" y="3894461"/>
          <a:ext cx="5166360" cy="1770209"/>
        </a:xfrm>
        <a:prstGeom prst="rightArrow">
          <a:avLst>
            <a:gd name="adj1" fmla="val 75000"/>
            <a:gd name="adj2" fmla="val 5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Beş puanlık prim indirimi hariç diğer sigorta prim teşviklerinde yararlanmakta olan işverenlerin, teşvik kapsamına giren sigortalılarından dolayı aynı dönem için ve mükerrer olarak 5746 sayılı Kanunda öngörülen destekten yararlanmaları mümkün bulunmamaktadır.</a:t>
          </a:r>
        </a:p>
      </dsp:txBody>
      <dsp:txXfrm>
        <a:off x="3444240" y="4115737"/>
        <a:ext cx="4502532" cy="1327657"/>
      </dsp:txXfrm>
    </dsp:sp>
    <dsp:sp modelId="{74981C1D-591B-46B1-B87C-FCB57D444792}">
      <dsp:nvSpPr>
        <dsp:cNvPr id="0" name=""/>
        <dsp:cNvSpPr/>
      </dsp:nvSpPr>
      <dsp:spPr>
        <a:xfrm>
          <a:off x="0" y="3894461"/>
          <a:ext cx="3444240" cy="1770209"/>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kern="1200" dirty="0">
              <a:latin typeface="Calibri" panose="020F0502020204030204" pitchFamily="34" charset="0"/>
              <a:cs typeface="Calibri" panose="020F0502020204030204" pitchFamily="34" charset="0"/>
            </a:rPr>
            <a:t>Diğer teşvik kanunlarından yararlanılan sigortalılar için 5746 sayılı kanunda öngörülen destek hükmünden yararlanılması mümkün müdür?</a:t>
          </a:r>
          <a:endParaRPr lang="tr-TR" sz="1600" kern="1200" dirty="0">
            <a:latin typeface="Calibri" panose="020F0502020204030204" pitchFamily="34" charset="0"/>
            <a:cs typeface="Calibri" panose="020F0502020204030204" pitchFamily="34" charset="0"/>
          </a:endParaRPr>
        </a:p>
      </dsp:txBody>
      <dsp:txXfrm>
        <a:off x="86414" y="3980875"/>
        <a:ext cx="3271412" cy="15973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A74B1-3176-4C56-AA6E-215D3D43397B}">
      <dsp:nvSpPr>
        <dsp:cNvPr id="0" name=""/>
        <dsp:cNvSpPr/>
      </dsp:nvSpPr>
      <dsp:spPr>
        <a:xfrm>
          <a:off x="3444240" y="3784"/>
          <a:ext cx="5166360" cy="1572287"/>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İşverenler, ‘Kültür Yatırım’ veya ‘Kültür Girişim Belgesi’ ile beraber, ilgili vergi dairesinden alacakları kurumlar vergisi mükellefi olduklarını gösteren belgeyi dilekçe ekinde ibraz etmek suretiyle Kuruma başvuruda bulunacaklardır.</a:t>
          </a:r>
        </a:p>
      </dsp:txBody>
      <dsp:txXfrm>
        <a:off x="3444240" y="200320"/>
        <a:ext cx="4576752" cy="1179215"/>
      </dsp:txXfrm>
    </dsp:sp>
    <dsp:sp modelId="{54806642-F94E-4091-A818-D1FAA80803E9}">
      <dsp:nvSpPr>
        <dsp:cNvPr id="0" name=""/>
        <dsp:cNvSpPr/>
      </dsp:nvSpPr>
      <dsp:spPr>
        <a:xfrm>
          <a:off x="0" y="3784"/>
          <a:ext cx="3444240" cy="1572287"/>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i="1" u="sng" kern="1200" dirty="0">
              <a:latin typeface="Calibri" panose="020F0502020204030204" pitchFamily="34" charset="0"/>
              <a:cs typeface="Calibri" panose="020F0502020204030204" pitchFamily="34" charset="0"/>
            </a:rPr>
            <a:t>Teşvik başvurusunda gerekli olan belgeler nelerdir?</a:t>
          </a:r>
          <a:endParaRPr lang="tr-TR" sz="2000" kern="1200" dirty="0">
            <a:latin typeface="Calibri" panose="020F0502020204030204" pitchFamily="34" charset="0"/>
            <a:cs typeface="Calibri" panose="020F0502020204030204" pitchFamily="34" charset="0"/>
          </a:endParaRPr>
        </a:p>
      </dsp:txBody>
      <dsp:txXfrm>
        <a:off x="76753" y="80537"/>
        <a:ext cx="3290734" cy="1418781"/>
      </dsp:txXfrm>
    </dsp:sp>
    <dsp:sp modelId="{6BC2CB4A-54EF-4437-A67A-2525A717CE6B}">
      <dsp:nvSpPr>
        <dsp:cNvPr id="0" name=""/>
        <dsp:cNvSpPr/>
      </dsp:nvSpPr>
      <dsp:spPr>
        <a:xfrm>
          <a:off x="3424229" y="1770595"/>
          <a:ext cx="5161314" cy="1891210"/>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İşverenin sigorta primi teşvikinden yararlanabilmesi için, Türkiye genelinde yasal ödeme süresi geçmiş sigorta primi, işsizlik sigortası primi, idari para cezası ile bunlara ilişkin gecikme cezası ve gecikme zammı borçlarının toplamının aylık asgari ücretin brüt tutarından fazla olmaması gerekmektedir.</a:t>
          </a:r>
        </a:p>
      </dsp:txBody>
      <dsp:txXfrm>
        <a:off x="3424229" y="2006996"/>
        <a:ext cx="4452110" cy="1418408"/>
      </dsp:txXfrm>
    </dsp:sp>
    <dsp:sp modelId="{9530AF58-BE83-42E9-9F0B-A4B13D5A5903}">
      <dsp:nvSpPr>
        <dsp:cNvPr id="0" name=""/>
        <dsp:cNvSpPr/>
      </dsp:nvSpPr>
      <dsp:spPr>
        <a:xfrm>
          <a:off x="4204" y="1892762"/>
          <a:ext cx="3440876" cy="1572287"/>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sng" kern="1200" dirty="0">
              <a:latin typeface="Calibri" panose="020F0502020204030204" pitchFamily="34" charset="0"/>
              <a:cs typeface="Calibri" panose="020F0502020204030204" pitchFamily="34" charset="0"/>
            </a:rPr>
            <a:t>Teşvik kapsamına giren işverenin yasal ödeme süresi geçmiş sigorta primi, idari para cezası veya bunlara ilişkin gecikme cezası bulunması teşvikten yararlanmasına engel midir?</a:t>
          </a:r>
          <a:endParaRPr lang="tr-TR" sz="1600" kern="1200" dirty="0">
            <a:latin typeface="Calibri" panose="020F0502020204030204" pitchFamily="34" charset="0"/>
            <a:cs typeface="Calibri" panose="020F0502020204030204" pitchFamily="34" charset="0"/>
          </a:endParaRPr>
        </a:p>
      </dsp:txBody>
      <dsp:txXfrm>
        <a:off x="80957" y="1969515"/>
        <a:ext cx="3287370" cy="1418781"/>
      </dsp:txXfrm>
    </dsp:sp>
    <dsp:sp modelId="{59197F1A-D424-4A41-A375-761396915E88}">
      <dsp:nvSpPr>
        <dsp:cNvPr id="0" name=""/>
        <dsp:cNvSpPr/>
      </dsp:nvSpPr>
      <dsp:spPr>
        <a:xfrm>
          <a:off x="3444240" y="3781739"/>
          <a:ext cx="5166360" cy="1572287"/>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Belgeli yatırımı veya girişimi, Kültür ve Turizm Bakanlığının izni ile devralan işyerleri, bu durumu Bakanlıktan alacakları yazı ile kanıtlamaları halinde kalan süre için teşvikten yararlanabileceklerdir.</a:t>
          </a:r>
        </a:p>
      </dsp:txBody>
      <dsp:txXfrm>
        <a:off x="3444240" y="3978275"/>
        <a:ext cx="4576752" cy="1179215"/>
      </dsp:txXfrm>
    </dsp:sp>
    <dsp:sp modelId="{90813DC6-B9BC-4DF2-AD4A-A8C013417B63}">
      <dsp:nvSpPr>
        <dsp:cNvPr id="0" name=""/>
        <dsp:cNvSpPr/>
      </dsp:nvSpPr>
      <dsp:spPr>
        <a:xfrm>
          <a:off x="0" y="3781739"/>
          <a:ext cx="3444240" cy="1572287"/>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just" defTabSz="711200">
            <a:lnSpc>
              <a:spcPct val="90000"/>
            </a:lnSpc>
            <a:spcBef>
              <a:spcPct val="0"/>
            </a:spcBef>
            <a:spcAft>
              <a:spcPct val="35000"/>
            </a:spcAft>
          </a:pPr>
          <a:r>
            <a:rPr lang="tr-TR" sz="1600" b="1" kern="1200" dirty="0">
              <a:effectLst/>
              <a:latin typeface="Calibri" panose="020F0502020204030204" pitchFamily="34" charset="0"/>
              <a:ea typeface="Calibri" panose="020F0502020204030204" pitchFamily="34" charset="0"/>
              <a:cs typeface="Calibri" panose="020F0502020204030204" pitchFamily="34" charset="0"/>
            </a:rPr>
            <a:t>Teşvikten yararlanan işverenin işyerini devretmesi halinde devralan işverenin teşvikten yararlanması mümkün mü?</a:t>
          </a:r>
          <a:endParaRPr lang="tr-TR" sz="1600" kern="1200" dirty="0">
            <a:latin typeface="Calibri" panose="020F0502020204030204" pitchFamily="34" charset="0"/>
            <a:cs typeface="Calibri" panose="020F0502020204030204" pitchFamily="34" charset="0"/>
          </a:endParaRPr>
        </a:p>
      </dsp:txBody>
      <dsp:txXfrm>
        <a:off x="76753" y="3858492"/>
        <a:ext cx="3290734" cy="14187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2ED7F-EC48-48A7-AB40-714CC830F526}">
      <dsp:nvSpPr>
        <dsp:cNvPr id="0" name=""/>
        <dsp:cNvSpPr/>
      </dsp:nvSpPr>
      <dsp:spPr>
        <a:xfrm>
          <a:off x="3251848" y="2473268"/>
          <a:ext cx="125628" cy="125628"/>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CBE29C3-93C1-47D4-B580-6B06FC51701A}">
      <dsp:nvSpPr>
        <dsp:cNvPr id="0" name=""/>
        <dsp:cNvSpPr/>
      </dsp:nvSpPr>
      <dsp:spPr>
        <a:xfrm>
          <a:off x="3141797" y="2649630"/>
          <a:ext cx="125628" cy="125628"/>
        </a:xfrm>
        <a:prstGeom prst="ellipse">
          <a:avLst/>
        </a:prstGeom>
        <a:solidFill>
          <a:schemeClr val="accent2">
            <a:hueOff val="-1984908"/>
            <a:satOff val="-2328"/>
            <a:lumOff val="5512"/>
            <a:alphaOff val="0"/>
          </a:schemeClr>
        </a:solidFill>
        <a:ln w="25400" cap="flat" cmpd="sng" algn="ctr">
          <a:solidFill>
            <a:schemeClr val="accent2">
              <a:hueOff val="-1984908"/>
              <a:satOff val="-2328"/>
              <a:lumOff val="551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89BFF8C-2642-408E-ABB3-FB88DC6A5277}">
      <dsp:nvSpPr>
        <dsp:cNvPr id="0" name=""/>
        <dsp:cNvSpPr/>
      </dsp:nvSpPr>
      <dsp:spPr>
        <a:xfrm>
          <a:off x="3010641" y="2802321"/>
          <a:ext cx="125628" cy="125628"/>
        </a:xfrm>
        <a:prstGeom prst="ellipse">
          <a:avLst/>
        </a:prstGeom>
        <a:solidFill>
          <a:schemeClr val="accent2">
            <a:hueOff val="-3969816"/>
            <a:satOff val="-4655"/>
            <a:lumOff val="11024"/>
            <a:alphaOff val="0"/>
          </a:schemeClr>
        </a:solidFill>
        <a:ln w="25400" cap="flat" cmpd="sng" algn="ctr">
          <a:solidFill>
            <a:schemeClr val="accent2">
              <a:hueOff val="-3969816"/>
              <a:satOff val="-4655"/>
              <a:lumOff val="1102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E928178-E442-4464-B566-5D004FFA2A2C}">
      <dsp:nvSpPr>
        <dsp:cNvPr id="0" name=""/>
        <dsp:cNvSpPr/>
      </dsp:nvSpPr>
      <dsp:spPr>
        <a:xfrm>
          <a:off x="3167425" y="698313"/>
          <a:ext cx="125628" cy="125628"/>
        </a:xfrm>
        <a:prstGeom prst="ellipse">
          <a:avLst/>
        </a:prstGeom>
        <a:solidFill>
          <a:schemeClr val="accent2">
            <a:hueOff val="-5954724"/>
            <a:satOff val="-6983"/>
            <a:lumOff val="16536"/>
            <a:alphaOff val="0"/>
          </a:schemeClr>
        </a:solidFill>
        <a:ln w="25400" cap="flat" cmpd="sng" algn="ctr">
          <a:solidFill>
            <a:schemeClr val="accent2">
              <a:hueOff val="-5954724"/>
              <a:satOff val="-6983"/>
              <a:lumOff val="1653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60A0570-953F-4E69-ADB3-BC366173E947}">
      <dsp:nvSpPr>
        <dsp:cNvPr id="0" name=""/>
        <dsp:cNvSpPr/>
      </dsp:nvSpPr>
      <dsp:spPr>
        <a:xfrm>
          <a:off x="3335265" y="598297"/>
          <a:ext cx="125628" cy="125628"/>
        </a:xfrm>
        <a:prstGeom prst="ellipse">
          <a:avLst/>
        </a:prstGeom>
        <a:solidFill>
          <a:schemeClr val="accent2">
            <a:hueOff val="-7939632"/>
            <a:satOff val="-9311"/>
            <a:lumOff val="22048"/>
            <a:alphaOff val="0"/>
          </a:schemeClr>
        </a:solidFill>
        <a:ln w="25400" cap="flat" cmpd="sng" algn="ctr">
          <a:solidFill>
            <a:schemeClr val="accent2">
              <a:hueOff val="-7939632"/>
              <a:satOff val="-9311"/>
              <a:lumOff val="2204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D48D1BD-F271-4BD3-A654-7DB4207D7468}">
      <dsp:nvSpPr>
        <dsp:cNvPr id="0" name=""/>
        <dsp:cNvSpPr/>
      </dsp:nvSpPr>
      <dsp:spPr>
        <a:xfrm>
          <a:off x="3502603" y="498280"/>
          <a:ext cx="125628" cy="125628"/>
        </a:xfrm>
        <a:prstGeom prst="ellipse">
          <a:avLst/>
        </a:prstGeom>
        <a:solidFill>
          <a:schemeClr val="accent2">
            <a:hueOff val="-9924540"/>
            <a:satOff val="-11638"/>
            <a:lumOff val="27560"/>
            <a:alphaOff val="0"/>
          </a:schemeClr>
        </a:solidFill>
        <a:ln w="25400" cap="flat" cmpd="sng" algn="ctr">
          <a:solidFill>
            <a:schemeClr val="accent2">
              <a:hueOff val="-9924540"/>
              <a:satOff val="-11638"/>
              <a:lumOff val="2756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8A1463E-C20E-4CD6-BE5A-C5C98A79AF00}">
      <dsp:nvSpPr>
        <dsp:cNvPr id="0" name=""/>
        <dsp:cNvSpPr/>
      </dsp:nvSpPr>
      <dsp:spPr>
        <a:xfrm>
          <a:off x="3669940" y="598297"/>
          <a:ext cx="125628" cy="125628"/>
        </a:xfrm>
        <a:prstGeom prst="ellipse">
          <a:avLst/>
        </a:prstGeom>
        <a:solidFill>
          <a:schemeClr val="accent2">
            <a:hueOff val="-11909447"/>
            <a:satOff val="-13966"/>
            <a:lumOff val="33072"/>
            <a:alphaOff val="0"/>
          </a:schemeClr>
        </a:solidFill>
        <a:ln w="25400" cap="flat" cmpd="sng" algn="ctr">
          <a:solidFill>
            <a:schemeClr val="accent2">
              <a:hueOff val="-11909447"/>
              <a:satOff val="-13966"/>
              <a:lumOff val="3307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737FA31-4D6B-4500-B2C6-040BBFBA1445}">
      <dsp:nvSpPr>
        <dsp:cNvPr id="0" name=""/>
        <dsp:cNvSpPr/>
      </dsp:nvSpPr>
      <dsp:spPr>
        <a:xfrm>
          <a:off x="3837780" y="698313"/>
          <a:ext cx="125628" cy="125628"/>
        </a:xfrm>
        <a:prstGeom prst="ellipse">
          <a:avLst/>
        </a:prstGeom>
        <a:solidFill>
          <a:schemeClr val="accent2">
            <a:hueOff val="-13894355"/>
            <a:satOff val="-16294"/>
            <a:lumOff val="38584"/>
            <a:alphaOff val="0"/>
          </a:schemeClr>
        </a:solidFill>
        <a:ln w="25400" cap="flat" cmpd="sng" algn="ctr">
          <a:solidFill>
            <a:schemeClr val="accent2">
              <a:hueOff val="-13894355"/>
              <a:satOff val="-16294"/>
              <a:lumOff val="3858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5C4172E-8D1F-46EF-9C5F-387CDFC8B70C}">
      <dsp:nvSpPr>
        <dsp:cNvPr id="0" name=""/>
        <dsp:cNvSpPr/>
      </dsp:nvSpPr>
      <dsp:spPr>
        <a:xfrm>
          <a:off x="3502603" y="709315"/>
          <a:ext cx="125628" cy="125628"/>
        </a:xfrm>
        <a:prstGeom prst="ellipse">
          <a:avLst/>
        </a:prstGeom>
        <a:solidFill>
          <a:schemeClr val="accent2">
            <a:hueOff val="-15879263"/>
            <a:satOff val="-18621"/>
            <a:lumOff val="44096"/>
            <a:alphaOff val="0"/>
          </a:schemeClr>
        </a:solidFill>
        <a:ln w="25400" cap="flat" cmpd="sng" algn="ctr">
          <a:solidFill>
            <a:schemeClr val="accent2">
              <a:hueOff val="-15879263"/>
              <a:satOff val="-18621"/>
              <a:lumOff val="4409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BC781DB-F61F-43C1-887E-4FEB0BBD358A}">
      <dsp:nvSpPr>
        <dsp:cNvPr id="0" name=""/>
        <dsp:cNvSpPr/>
      </dsp:nvSpPr>
      <dsp:spPr>
        <a:xfrm>
          <a:off x="3502603" y="920349"/>
          <a:ext cx="125628" cy="125628"/>
        </a:xfrm>
        <a:prstGeom prst="ellipse">
          <a:avLst/>
        </a:prstGeom>
        <a:solidFill>
          <a:schemeClr val="accent2">
            <a:hueOff val="-17864171"/>
            <a:satOff val="-20949"/>
            <a:lumOff val="49608"/>
            <a:alphaOff val="0"/>
          </a:schemeClr>
        </a:solidFill>
        <a:ln w="25400" cap="flat" cmpd="sng" algn="ctr">
          <a:solidFill>
            <a:schemeClr val="accent2">
              <a:hueOff val="-17864171"/>
              <a:satOff val="-20949"/>
              <a:lumOff val="4960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EE0681A-B51E-426F-8EE5-14060EB82B75}">
      <dsp:nvSpPr>
        <dsp:cNvPr id="0" name=""/>
        <dsp:cNvSpPr/>
      </dsp:nvSpPr>
      <dsp:spPr>
        <a:xfrm>
          <a:off x="774805" y="2887935"/>
          <a:ext cx="4417965" cy="2469876"/>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3524" tIns="45720" rIns="45720" bIns="45720" numCol="1" spcCol="1270" anchor="ctr" anchorCtr="0">
          <a:noAutofit/>
        </a:bodyPr>
        <a:lstStyle/>
        <a:p>
          <a:pPr lvl="0" algn="l" defTabSz="533400">
            <a:lnSpc>
              <a:spcPct val="90000"/>
            </a:lnSpc>
            <a:spcBef>
              <a:spcPct val="0"/>
            </a:spcBef>
            <a:spcAft>
              <a:spcPct val="35000"/>
            </a:spcAft>
          </a:pPr>
          <a:r>
            <a:rPr lang="tr-TR" sz="1200" b="1" kern="1200" dirty="0">
              <a:solidFill>
                <a:schemeClr val="bg1"/>
              </a:solidFill>
            </a:rPr>
            <a:t>işyerinde yapılan kontrol ve denetimlerde çalıştırdığı kişileri sigortalı olarak bildirmediği veya bildirilen sigortalıyı fiilen çalıştırmadığı tespit edilen işyeri işverenlerinin bazı sigorta primi teşvik destek ve indirimlerden </a:t>
          </a:r>
        </a:p>
        <a:p>
          <a:pPr lvl="0" algn="l" defTabSz="533400">
            <a:lnSpc>
              <a:spcPct val="90000"/>
            </a:lnSpc>
            <a:spcBef>
              <a:spcPct val="0"/>
            </a:spcBef>
            <a:spcAft>
              <a:spcPct val="35000"/>
            </a:spcAft>
          </a:pPr>
          <a:r>
            <a:rPr lang="tr-TR" sz="1200" b="1" kern="1200" dirty="0">
              <a:solidFill>
                <a:schemeClr val="bg1"/>
              </a:solidFill>
            </a:rPr>
            <a:t>bir yıl süreyle yararlanması mümkün bulunmamaktaydı. </a:t>
          </a:r>
        </a:p>
      </dsp:txBody>
      <dsp:txXfrm>
        <a:off x="895374" y="3008504"/>
        <a:ext cx="4176827" cy="2228738"/>
      </dsp:txXfrm>
    </dsp:sp>
    <dsp:sp modelId="{728F90A8-B6FC-4DA7-B70B-0D8CA6E15AFA}">
      <dsp:nvSpPr>
        <dsp:cNvPr id="0" name=""/>
        <dsp:cNvSpPr/>
      </dsp:nvSpPr>
      <dsp:spPr>
        <a:xfrm>
          <a:off x="620491" y="2351772"/>
          <a:ext cx="813446" cy="10043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3ED4675-C724-400F-9AF2-B385665E72EC}">
      <dsp:nvSpPr>
        <dsp:cNvPr id="0" name=""/>
        <dsp:cNvSpPr/>
      </dsp:nvSpPr>
      <dsp:spPr>
        <a:xfrm>
          <a:off x="3779256" y="341213"/>
          <a:ext cx="4007629" cy="2857535"/>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3524" tIns="45720" rIns="45720" bIns="45720" numCol="1" spcCol="1270" anchor="ctr" anchorCtr="0">
          <a:noAutofit/>
        </a:bodyPr>
        <a:lstStyle/>
        <a:p>
          <a:pPr lvl="0" algn="l" defTabSz="533400">
            <a:lnSpc>
              <a:spcPct val="90000"/>
            </a:lnSpc>
            <a:spcBef>
              <a:spcPct val="0"/>
            </a:spcBef>
            <a:spcAft>
              <a:spcPct val="35000"/>
            </a:spcAft>
          </a:pPr>
          <a:r>
            <a:rPr lang="tr-TR" sz="1200" b="1" kern="1200" dirty="0">
              <a:solidFill>
                <a:schemeClr val="bg1"/>
              </a:solidFill>
            </a:rPr>
            <a:t>mahkeme kararıyla veya yapılan kontrol ve denetimlerde çalıştırdığı kişileri sigortalı olarak bildirmediği veya bildirilen sigortalıyı fiilen çalıştırmadığı tespit edilen işyerleri ilk tespitte bir ay süreyle, ilk tespit tarihinden itibaren üç yıl içinde tekrar eden ve yasaklama kapsamına giren her bir tespit için ise birer yıl süreyle sigorta primi teşvik, destek ve indirimlerden yararlanamayacaktır.</a:t>
          </a:r>
        </a:p>
      </dsp:txBody>
      <dsp:txXfrm>
        <a:off x="3918749" y="480706"/>
        <a:ext cx="3728643" cy="2578549"/>
      </dsp:txXfrm>
    </dsp:sp>
    <dsp:sp modelId="{EA3E978C-3F56-4701-B898-F47D8FFF7949}">
      <dsp:nvSpPr>
        <dsp:cNvPr id="0" name=""/>
        <dsp:cNvSpPr/>
      </dsp:nvSpPr>
      <dsp:spPr>
        <a:xfrm rot="18823158">
          <a:off x="7254687" y="163013"/>
          <a:ext cx="752880" cy="7340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BF7D6-7E24-4D5F-94C5-D6E0CA0AC417}">
      <dsp:nvSpPr>
        <dsp:cNvPr id="0" name=""/>
        <dsp:cNvSpPr/>
      </dsp:nvSpPr>
      <dsp:spPr>
        <a:xfrm>
          <a:off x="3444240" y="1724"/>
          <a:ext cx="5166360" cy="2493161"/>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Mahkeme kararıyla veya yapılan kontrol ve denetimlerde, çalıştırılan toplam sigortalı sayısının %1’ini aşan sayıda veya beş kişiden fazla sayıda çalıştırdığı kişileri sigortalı olarak bildirmediği veya bildirdiği kişileri fiilen çalıştırmadığı tespit edilen işyerleri hakkında bir ay/bir yıl yasaklama yapılacaktır.  </a:t>
          </a:r>
        </a:p>
      </dsp:txBody>
      <dsp:txXfrm>
        <a:off x="3444240" y="313369"/>
        <a:ext cx="4231425" cy="1869871"/>
      </dsp:txXfrm>
    </dsp:sp>
    <dsp:sp modelId="{FE85F2C8-7F3D-4066-A487-ACBC4C93A78F}">
      <dsp:nvSpPr>
        <dsp:cNvPr id="0" name=""/>
        <dsp:cNvSpPr/>
      </dsp:nvSpPr>
      <dsp:spPr>
        <a:xfrm>
          <a:off x="0" y="1724"/>
          <a:ext cx="3444240" cy="249316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sng" kern="1200" dirty="0">
              <a:latin typeface="Calibri" panose="020F0502020204030204" pitchFamily="34" charset="0"/>
              <a:cs typeface="Calibri" panose="020F0502020204030204" pitchFamily="34" charset="0"/>
            </a:rPr>
            <a:t>Yeni uygulama kapsamında bir ay/bir yıl süreyle yasaklama kapsamına girecek işyerleri nasıl tespit edilmektedir?</a:t>
          </a:r>
          <a:endParaRPr lang="tr-TR" sz="1600" kern="1200" dirty="0">
            <a:latin typeface="Calibri" panose="020F0502020204030204" pitchFamily="34" charset="0"/>
            <a:cs typeface="Calibri" panose="020F0502020204030204" pitchFamily="34" charset="0"/>
          </a:endParaRPr>
        </a:p>
      </dsp:txBody>
      <dsp:txXfrm>
        <a:off x="121706" y="123430"/>
        <a:ext cx="3200828" cy="2249749"/>
      </dsp:txXfrm>
    </dsp:sp>
    <dsp:sp modelId="{183EC61A-4ECB-4786-9BAD-42C2BC4DB821}">
      <dsp:nvSpPr>
        <dsp:cNvPr id="0" name=""/>
        <dsp:cNvSpPr/>
      </dsp:nvSpPr>
      <dsp:spPr>
        <a:xfrm>
          <a:off x="3387556" y="2744201"/>
          <a:ext cx="5219183" cy="2611885"/>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Tespite ilişkin tutanağın düzenlendiği aya/ mahkeme kararının kesinleştiği aya/ resmi kurum ve kuruluşlardan alınan yazıların Kuruma intikal ettiği aya ilişkin olarak, Kuruma verilen asıl ve ek nitelikteki aylık prim ve hizmet belgelerinde kayıtlı sigortalı sayısından, iptal nitelikteki aylık prim ve hizmet belgelerinde kayıtlı sigortalı sayısı düşülmek suretiyle hesaplanmaktadır. </a:t>
          </a:r>
        </a:p>
      </dsp:txBody>
      <dsp:txXfrm>
        <a:off x="3387556" y="3070687"/>
        <a:ext cx="4239726" cy="1958913"/>
      </dsp:txXfrm>
    </dsp:sp>
    <dsp:sp modelId="{AAA882AB-3815-454D-BF20-B82B46B5846A}">
      <dsp:nvSpPr>
        <dsp:cNvPr id="0" name=""/>
        <dsp:cNvSpPr/>
      </dsp:nvSpPr>
      <dsp:spPr>
        <a:xfrm>
          <a:off x="3860" y="2803564"/>
          <a:ext cx="3383696" cy="249316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sng" kern="1200" dirty="0">
              <a:latin typeface="Calibri" panose="020F0502020204030204" pitchFamily="34" charset="0"/>
              <a:cs typeface="Calibri" panose="020F0502020204030204" pitchFamily="34" charset="0"/>
            </a:rPr>
            <a:t>Yasaklama kapsamına girecek işyerlerinin tespitine ilişkin toplam sigortalı sayısı ne şekilde hesaplanmaktadır?</a:t>
          </a:r>
          <a:endParaRPr lang="tr-TR" sz="1600" kern="1200" dirty="0">
            <a:latin typeface="Calibri" panose="020F0502020204030204" pitchFamily="34" charset="0"/>
            <a:cs typeface="Calibri" panose="020F0502020204030204" pitchFamily="34" charset="0"/>
          </a:endParaRPr>
        </a:p>
      </dsp:txBody>
      <dsp:txXfrm>
        <a:off x="125566" y="2925270"/>
        <a:ext cx="3140284" cy="22497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BF7D6-7E24-4D5F-94C5-D6E0CA0AC417}">
      <dsp:nvSpPr>
        <dsp:cNvPr id="0" name=""/>
        <dsp:cNvSpPr/>
      </dsp:nvSpPr>
      <dsp:spPr>
        <a:xfrm>
          <a:off x="3449285" y="1352"/>
          <a:ext cx="5161314" cy="2917260"/>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tr-TR" sz="1400" kern="1200" dirty="0">
              <a:latin typeface="Calibri" panose="020F0502020204030204" pitchFamily="34" charset="0"/>
              <a:cs typeface="Calibri" panose="020F0502020204030204" pitchFamily="34" charset="0"/>
            </a:rPr>
            <a:t>İlgili ay içinde sosyal güvenlik destek primine tabi olarak çalışan sigortalılar ile çeşitli nedenlerle ay içinde çalışması bulunmayan ve ücret ödenmeyen (istirahat veya ücretsiz izin gibi nedenlerle aylık prim ve hizmet belgesinde (0) gün ve (0) kazançlı olarak kayıtlı) sigortalılar da hesaplamaya dahil edilecek, buna karşın aday çırak, çırak ve işletmelerde mesleki eğitim gören öğrenciler, staja tabi tutulan öğrenciler ile üniversitelerde kısmi zamanlı çalıştırılan öğrenciler ve Türkiye İş Kurumu’nca düzenlenen eğitimlere katılan kursiyerler dikkate alınmayacaktır.</a:t>
          </a:r>
        </a:p>
      </dsp:txBody>
      <dsp:txXfrm>
        <a:off x="3449285" y="366010"/>
        <a:ext cx="4067342" cy="2187945"/>
      </dsp:txXfrm>
    </dsp:sp>
    <dsp:sp modelId="{FE85F2C8-7F3D-4066-A487-ACBC4C93A78F}">
      <dsp:nvSpPr>
        <dsp:cNvPr id="0" name=""/>
        <dsp:cNvSpPr/>
      </dsp:nvSpPr>
      <dsp:spPr>
        <a:xfrm>
          <a:off x="4204" y="222344"/>
          <a:ext cx="3440876" cy="2475275"/>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sng" kern="1200" dirty="0">
              <a:latin typeface="Calibri" panose="020F0502020204030204" pitchFamily="34" charset="0"/>
              <a:cs typeface="Calibri" panose="020F0502020204030204" pitchFamily="34" charset="0"/>
            </a:rPr>
            <a:t>Toplam sigortalı sayısının hesabına hangi kapsamdaki sigortalar dahil edilmeyecektir?</a:t>
          </a:r>
          <a:endParaRPr lang="tr-TR" sz="1600" kern="1200" dirty="0">
            <a:latin typeface="Calibri" panose="020F0502020204030204" pitchFamily="34" charset="0"/>
            <a:cs typeface="Calibri" panose="020F0502020204030204" pitchFamily="34" charset="0"/>
          </a:endParaRPr>
        </a:p>
      </dsp:txBody>
      <dsp:txXfrm>
        <a:off x="125037" y="343177"/>
        <a:ext cx="3199210" cy="2233609"/>
      </dsp:txXfrm>
    </dsp:sp>
    <dsp:sp modelId="{183EC61A-4ECB-4786-9BAD-42C2BC4DB821}">
      <dsp:nvSpPr>
        <dsp:cNvPr id="0" name=""/>
        <dsp:cNvSpPr/>
      </dsp:nvSpPr>
      <dsp:spPr>
        <a:xfrm>
          <a:off x="3387556" y="3166140"/>
          <a:ext cx="5219183" cy="2593147"/>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tr-TR" sz="1400" kern="1200" dirty="0">
              <a:latin typeface="Calibri" panose="020F0502020204030204" pitchFamily="34" charset="0"/>
              <a:cs typeface="Calibri" panose="020F0502020204030204" pitchFamily="34" charset="0"/>
            </a:rPr>
            <a:t>Söz konusu işyerleri için sigorta primi teşvik, destek ve indirimlerden yararlanmamaya esas olan tespitler Ek 14 üncü maddenin birinci fıkrası kapsamında ilk tespit sayılacak olup yasaklamaya esas olan tespit, 5510 sayılı Kanunun Ek 14 üncü maddesinin birinci fıkrasına göre ilk tespit sayıldığından, yasaklama 2017/Nisan ayına ilişkin aylık prim ve hizmet belgesinden itibaren kaldırılacak, 2017/Nisan ayından önceki dönemlerde yararlanılmayan sigorta primi teşvik, destek ve indirimlerden yararlanılmayacaktır</a:t>
          </a:r>
        </a:p>
      </dsp:txBody>
      <dsp:txXfrm>
        <a:off x="3387556" y="3490283"/>
        <a:ext cx="4246753" cy="1944861"/>
      </dsp:txXfrm>
    </dsp:sp>
    <dsp:sp modelId="{AAA882AB-3815-454D-BF20-B82B46B5846A}">
      <dsp:nvSpPr>
        <dsp:cNvPr id="0" name=""/>
        <dsp:cNvSpPr/>
      </dsp:nvSpPr>
      <dsp:spPr>
        <a:xfrm>
          <a:off x="3860" y="3225076"/>
          <a:ext cx="3383696" cy="2475275"/>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sng" kern="1200" dirty="0">
              <a:latin typeface="Calibri" panose="020F0502020204030204" pitchFamily="34" charset="0"/>
              <a:cs typeface="Calibri" panose="020F0502020204030204" pitchFamily="34" charset="0"/>
            </a:rPr>
            <a:t>Teşviklerden bir yıllık yararlanamama kapsamına giren ve 1/4/2017 tarihinde bu bir yıllık yararlanamama süresi devam eden işyerleriyle ilgili olarak ne şekilde işlem yapılacaktır?</a:t>
          </a:r>
          <a:endParaRPr lang="tr-TR" sz="1600" kern="1200" dirty="0">
            <a:latin typeface="Calibri" panose="020F0502020204030204" pitchFamily="34" charset="0"/>
            <a:cs typeface="Calibri" panose="020F0502020204030204" pitchFamily="34" charset="0"/>
          </a:endParaRPr>
        </a:p>
      </dsp:txBody>
      <dsp:txXfrm>
        <a:off x="124693" y="3345909"/>
        <a:ext cx="3142030" cy="22336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BF7D6-7E24-4D5F-94C5-D6E0CA0AC417}">
      <dsp:nvSpPr>
        <dsp:cNvPr id="0" name=""/>
        <dsp:cNvSpPr/>
      </dsp:nvSpPr>
      <dsp:spPr>
        <a:xfrm>
          <a:off x="3449285" y="1781"/>
          <a:ext cx="5161314" cy="2601953"/>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tr-TR" sz="1400" kern="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Öncelikle söz konusu tespitin 5510 sayılı Kanunun Ek 14 üncü maddesine göre yasaklama kapsamına girip girmediği yeniden değerlendirilecek olup, söz konusu tespitin yasaklama kapsamına girdiğinin anlaşılması durumunda 1/4/2017 tarihinden önce düzenlenen tutanak tarihini/ mahkemenin kesinleşmiş karar tarihini/resmi kurum ve kuruluşlardan alınan yazıların Kuruma intikal tarihini takip eden aybaşından itibaren bir ay süreyle geriye yönelik yasaklama işlemi yapılacaktır.</a:t>
          </a:r>
          <a:endParaRPr lang="tr-TR" sz="1400" kern="1200" dirty="0">
            <a:solidFill>
              <a:srgbClr val="0070C0"/>
            </a:solidFill>
            <a:latin typeface="Calibri" panose="020F0502020204030204" pitchFamily="34" charset="0"/>
            <a:cs typeface="Calibri" panose="020F0502020204030204" pitchFamily="34" charset="0"/>
          </a:endParaRPr>
        </a:p>
      </dsp:txBody>
      <dsp:txXfrm>
        <a:off x="3449285" y="327025"/>
        <a:ext cx="4185582" cy="1951465"/>
      </dsp:txXfrm>
    </dsp:sp>
    <dsp:sp modelId="{FE85F2C8-7F3D-4066-A487-ACBC4C93A78F}">
      <dsp:nvSpPr>
        <dsp:cNvPr id="0" name=""/>
        <dsp:cNvSpPr/>
      </dsp:nvSpPr>
      <dsp:spPr>
        <a:xfrm>
          <a:off x="4204" y="72010"/>
          <a:ext cx="3440876" cy="2461497"/>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kern="1200" dirty="0">
              <a:latin typeface="Calibri" panose="020F0502020204030204" pitchFamily="34" charset="0"/>
              <a:cs typeface="Calibri" panose="020F0502020204030204" pitchFamily="34" charset="0"/>
            </a:rPr>
            <a:t>1/4/2017 tarihinden önce çalıştırılan kişilerin sigortalı olarak bildirilmediğinin veya bildirilen sigortalının fiilen çalışmadığının tespit edilmesi nedeniyle yasaklama kapsamına girdiği halde 1/4/2017 tarihine kadar bir yıllık yasaklama işlemi yapılmamış olan işyerleriyle ilgili olarak ne şekilde işlem yapılacaktır?</a:t>
          </a:r>
          <a:endParaRPr lang="tr-TR" sz="1600" kern="1200" dirty="0">
            <a:latin typeface="Calibri" panose="020F0502020204030204" pitchFamily="34" charset="0"/>
            <a:cs typeface="Calibri" panose="020F0502020204030204" pitchFamily="34" charset="0"/>
          </a:endParaRPr>
        </a:p>
      </dsp:txBody>
      <dsp:txXfrm>
        <a:off x="124364" y="192170"/>
        <a:ext cx="3200556" cy="2221177"/>
      </dsp:txXfrm>
    </dsp:sp>
    <dsp:sp modelId="{183EC61A-4ECB-4786-9BAD-42C2BC4DB821}">
      <dsp:nvSpPr>
        <dsp:cNvPr id="0" name=""/>
        <dsp:cNvSpPr/>
      </dsp:nvSpPr>
      <dsp:spPr>
        <a:xfrm>
          <a:off x="3387556" y="2824509"/>
          <a:ext cx="5219183" cy="3186275"/>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tr-TR" sz="1400" b="0" kern="1200" dirty="0">
              <a:latin typeface="Calibri" panose="020F0502020204030204" pitchFamily="34" charset="0"/>
              <a:cs typeface="Calibri" panose="020F0502020204030204" pitchFamily="34" charset="0"/>
            </a:rPr>
            <a:t>5510 sayılı Kanunun Ek 14 üncü maddesi kapsamında yasaklama hükümleri; mahkeme kararıyla veya yapılan kontrol ve denetimlerde çalıştırdığı kişileri sigortalı olarak bildirmediği veya bildirilen sigortalıyı fiilen çalıştırmadığı tespit edilen işyerleri için 5510 sayılı Kanunun geçici 71 inci maddesi ile 4447 sayılı Kanunun 50 </a:t>
          </a:r>
          <a:r>
            <a:rPr lang="tr-TR" sz="1400" b="0" kern="1200" dirty="0" err="1">
              <a:latin typeface="Calibri" panose="020F0502020204030204" pitchFamily="34" charset="0"/>
              <a:cs typeface="Calibri" panose="020F0502020204030204" pitchFamily="34" charset="0"/>
            </a:rPr>
            <a:t>nci</a:t>
          </a:r>
          <a:r>
            <a:rPr lang="tr-TR" sz="1400" b="0" kern="1200" dirty="0">
              <a:latin typeface="Calibri" panose="020F0502020204030204" pitchFamily="34" charset="0"/>
              <a:cs typeface="Calibri" panose="020F0502020204030204" pitchFamily="34" charset="0"/>
            </a:rPr>
            <a:t> maddesinin beşinci fıkrası ile geçici 17 maddesi hakkında; bildirilen sigortalının fiilen çalıştırılmadığına yönelik tespitlerde 4447 sayılı Kanunun geçici 10 uncu maddesi ve geçici 15 inci maddesi ile 3294 sayılı Kanunun Ek 5 inci maddesi hakkında uygulanmayacaktır.</a:t>
          </a:r>
          <a:endParaRPr lang="tr-TR" sz="1400" kern="1200" dirty="0">
            <a:latin typeface="Calibri" panose="020F0502020204030204" pitchFamily="34" charset="0"/>
            <a:cs typeface="Calibri" panose="020F0502020204030204" pitchFamily="34" charset="0"/>
          </a:endParaRPr>
        </a:p>
      </dsp:txBody>
      <dsp:txXfrm>
        <a:off x="3387556" y="3222793"/>
        <a:ext cx="4024330" cy="2389707"/>
      </dsp:txXfrm>
    </dsp:sp>
    <dsp:sp modelId="{AAA882AB-3815-454D-BF20-B82B46B5846A}">
      <dsp:nvSpPr>
        <dsp:cNvPr id="0" name=""/>
        <dsp:cNvSpPr/>
      </dsp:nvSpPr>
      <dsp:spPr>
        <a:xfrm>
          <a:off x="3860" y="3313777"/>
          <a:ext cx="3383696" cy="2207739"/>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kern="1200" dirty="0">
              <a:latin typeface="Calibri" panose="020F0502020204030204" pitchFamily="34" charset="0"/>
              <a:cs typeface="Calibri" panose="020F0502020204030204" pitchFamily="34" charset="0"/>
            </a:rPr>
            <a:t>5510 sayılı Kanunun Ek 14 üncü maddesi kapsamında yasaklama hükümleri </a:t>
          </a:r>
          <a:r>
            <a:rPr lang="tr-TR" sz="1600" b="1" u="sng" kern="1200" dirty="0">
              <a:latin typeface="Calibri" panose="020F0502020204030204" pitchFamily="34" charset="0"/>
              <a:cs typeface="Calibri" panose="020F0502020204030204" pitchFamily="34" charset="0"/>
            </a:rPr>
            <a:t>uygulanmayacak</a:t>
          </a:r>
          <a:r>
            <a:rPr lang="tr-TR" sz="1600" b="1" kern="1200" dirty="0">
              <a:latin typeface="Calibri" panose="020F0502020204030204" pitchFamily="34" charset="0"/>
              <a:cs typeface="Calibri" panose="020F0502020204030204" pitchFamily="34" charset="0"/>
            </a:rPr>
            <a:t> sigorta prim teşvik, indirim ve destekler hangileridir?</a:t>
          </a:r>
          <a:endParaRPr lang="tr-TR" sz="1600" kern="1200" dirty="0">
            <a:latin typeface="Calibri" panose="020F0502020204030204" pitchFamily="34" charset="0"/>
            <a:cs typeface="Calibri" panose="020F0502020204030204" pitchFamily="34" charset="0"/>
          </a:endParaRPr>
        </a:p>
      </dsp:txBody>
      <dsp:txXfrm>
        <a:off x="111633" y="3421550"/>
        <a:ext cx="3168150" cy="19921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BF7D6-7E24-4D5F-94C5-D6E0CA0AC417}">
      <dsp:nvSpPr>
        <dsp:cNvPr id="0" name=""/>
        <dsp:cNvSpPr/>
      </dsp:nvSpPr>
      <dsp:spPr>
        <a:xfrm>
          <a:off x="3919214" y="0"/>
          <a:ext cx="5136009" cy="5357811"/>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tr-TR" sz="1600" kern="1200" dirty="0">
            <a:latin typeface="Calibri" panose="020F0502020204030204" pitchFamily="34" charset="0"/>
            <a:cs typeface="Calibri" panose="020F0502020204030204" pitchFamily="34" charset="0"/>
          </a:endParaRPr>
        </a:p>
        <a:p>
          <a:pPr marL="114300" lvl="1" indent="-114300" algn="just" defTabSz="622300">
            <a:lnSpc>
              <a:spcPct val="90000"/>
            </a:lnSpc>
            <a:spcBef>
              <a:spcPct val="0"/>
            </a:spcBef>
            <a:spcAft>
              <a:spcPct val="15000"/>
            </a:spcAft>
            <a:buChar char="••"/>
          </a:pPr>
          <a:r>
            <a:rPr lang="tr-TR" sz="1400" kern="1200" dirty="0"/>
            <a:t>Teşvik, destek ve indirimlerden yararlanılabileceği halde yararlanılmadığı ay/dönemlerde gerekli tüm koşulların sağlanmış olması ve yararlanılmayan ayı/dönemi takip eden altı ay içerisinde Kuruma müracaat edilmesi şartlarıyla, başvuru tarihinden geriye yönelik en fazla altı aya ilişkin olmak üzere, yararlanılmamış olan prim teşviki, destek ve indirimlerinden yararlanılabilir veya yararlanılmış olan teşvik, destek ve indirimleri başka bir prim teşviki, destek ve indirimi ile değiştirilebilir.</a:t>
          </a:r>
          <a:endParaRPr lang="tr-TR" sz="1400" kern="1200" dirty="0">
            <a:latin typeface="Calibri" panose="020F0502020204030204" pitchFamily="34" charset="0"/>
            <a:cs typeface="Calibri" panose="020F0502020204030204" pitchFamily="34" charset="0"/>
          </a:endParaRPr>
        </a:p>
      </dsp:txBody>
      <dsp:txXfrm>
        <a:off x="3919214" y="669726"/>
        <a:ext cx="3210006" cy="4018359"/>
      </dsp:txXfrm>
    </dsp:sp>
    <dsp:sp modelId="{FE85F2C8-7F3D-4066-A487-ACBC4C93A78F}">
      <dsp:nvSpPr>
        <dsp:cNvPr id="0" name=""/>
        <dsp:cNvSpPr/>
      </dsp:nvSpPr>
      <dsp:spPr>
        <a:xfrm>
          <a:off x="2153" y="0"/>
          <a:ext cx="3914906" cy="535781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none" kern="1200" dirty="0">
              <a:latin typeface="Calibri" panose="020F0502020204030204" pitchFamily="34" charset="0"/>
              <a:cs typeface="Calibri" panose="020F0502020204030204" pitchFamily="34" charset="0"/>
            </a:rPr>
            <a:t>01/04/2018 sonrasındaki dönemlere ilişkin geriye dönük teşviklerden yararlanma talepleri</a:t>
          </a:r>
          <a:endParaRPr lang="tr-TR" sz="1600" u="none" kern="1200" dirty="0">
            <a:latin typeface="Calibri" panose="020F0502020204030204" pitchFamily="34" charset="0"/>
            <a:cs typeface="Calibri" panose="020F0502020204030204" pitchFamily="34" charset="0"/>
          </a:endParaRPr>
        </a:p>
      </dsp:txBody>
      <dsp:txXfrm>
        <a:off x="193263" y="191110"/>
        <a:ext cx="3532686" cy="497559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BF7D6-7E24-4D5F-94C5-D6E0CA0AC417}">
      <dsp:nvSpPr>
        <dsp:cNvPr id="0" name=""/>
        <dsp:cNvSpPr/>
      </dsp:nvSpPr>
      <dsp:spPr>
        <a:xfrm>
          <a:off x="3919214" y="0"/>
          <a:ext cx="5136009" cy="5357811"/>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tr-TR" sz="1600" kern="1200" dirty="0">
            <a:latin typeface="Calibri" panose="020F0502020204030204" pitchFamily="34" charset="0"/>
            <a:cs typeface="Calibri" panose="020F0502020204030204" pitchFamily="34" charset="0"/>
          </a:endParaRPr>
        </a:p>
        <a:p>
          <a:pPr marL="114300" lvl="1" indent="-114300" algn="just" defTabSz="622300">
            <a:lnSpc>
              <a:spcPct val="90000"/>
            </a:lnSpc>
            <a:spcBef>
              <a:spcPct val="0"/>
            </a:spcBef>
            <a:spcAft>
              <a:spcPct val="15000"/>
            </a:spcAft>
            <a:buChar char="••"/>
          </a:pPr>
          <a:r>
            <a:rPr lang="tr-TR" sz="1400" kern="1200" dirty="0"/>
            <a:t>01/04/2018 tarihten önceki dönemlere ilişkin olmak üzere tüm şartları sağladığı halde teşviki destek ve indirimlerden yararlanmamış işverenler ile 01/04/2018 tarihten önce yararlanılan teşviki destek ve indirimlerin değiştirilmesine yönelik talepte bulunan işverenler tarafından en son bu Mayıs ayı başından itibaren bir ay içinde Kuruma başvurulması halinde, yararlanılmamış olan teşviki destek ve indirimlerden yararlanılabilir veya yararlanılmış olan teşviki destek ve indirimleri başka bir teşviki destek ve indirimi ile değiştirilebilir.</a:t>
          </a:r>
          <a:endParaRPr lang="tr-TR" sz="1400" kern="1200" dirty="0">
            <a:latin typeface="Calibri" panose="020F0502020204030204" pitchFamily="34" charset="0"/>
            <a:cs typeface="Calibri" panose="020F0502020204030204" pitchFamily="34" charset="0"/>
          </a:endParaRPr>
        </a:p>
      </dsp:txBody>
      <dsp:txXfrm>
        <a:off x="3919214" y="669726"/>
        <a:ext cx="3210006" cy="4018359"/>
      </dsp:txXfrm>
    </dsp:sp>
    <dsp:sp modelId="{FE85F2C8-7F3D-4066-A487-ACBC4C93A78F}">
      <dsp:nvSpPr>
        <dsp:cNvPr id="0" name=""/>
        <dsp:cNvSpPr/>
      </dsp:nvSpPr>
      <dsp:spPr>
        <a:xfrm>
          <a:off x="2153" y="0"/>
          <a:ext cx="3914906" cy="535781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none" kern="1200" dirty="0">
              <a:latin typeface="Calibri" panose="020F0502020204030204" pitchFamily="34" charset="0"/>
              <a:cs typeface="Calibri" panose="020F0502020204030204" pitchFamily="34" charset="0"/>
            </a:rPr>
            <a:t>01/04/2018 öncesi dönemlere ilişkin geriye dönük teşviklerden yararlanma talepleri</a:t>
          </a:r>
          <a:endParaRPr lang="tr-TR" sz="1600" u="none" kern="1200" dirty="0">
            <a:latin typeface="Calibri" panose="020F0502020204030204" pitchFamily="34" charset="0"/>
            <a:cs typeface="Calibri" panose="020F0502020204030204" pitchFamily="34" charset="0"/>
          </a:endParaRPr>
        </a:p>
      </dsp:txBody>
      <dsp:txXfrm>
        <a:off x="193263" y="191110"/>
        <a:ext cx="3532686" cy="497559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BF7D6-7E24-4D5F-94C5-D6E0CA0AC417}">
      <dsp:nvSpPr>
        <dsp:cNvPr id="0" name=""/>
        <dsp:cNvSpPr/>
      </dsp:nvSpPr>
      <dsp:spPr>
        <a:xfrm>
          <a:off x="3633830" y="0"/>
          <a:ext cx="5583193" cy="5357811"/>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tr-TR" sz="1600" kern="1200" dirty="0">
            <a:latin typeface="Calibri" panose="020F0502020204030204" pitchFamily="34" charset="0"/>
            <a:cs typeface="Calibri" panose="020F0502020204030204" pitchFamily="34" charset="0"/>
          </a:endParaRPr>
        </a:p>
        <a:p>
          <a:pPr marL="114300" lvl="1" indent="-114300" algn="just" defTabSz="622300">
            <a:lnSpc>
              <a:spcPct val="90000"/>
            </a:lnSpc>
            <a:spcBef>
              <a:spcPct val="0"/>
            </a:spcBef>
            <a:spcAft>
              <a:spcPct val="15000"/>
            </a:spcAft>
            <a:buChar char="••"/>
          </a:pPr>
          <a:r>
            <a:rPr lang="tr-TR" sz="1400" b="0" kern="1200" dirty="0"/>
            <a:t>01/04/2018 tarihten önceki dönemlere ilişkin olmak üzere iade edilecek tutar, 01/04/2018 tarihinden önce talepte bulunanlar için 01/04/2018 tarihini takip eden aybaşından, 01/04/2018 tarihinden sonra talepte bulunanlar için ise, talep tarihini takip eden aybaşından itibaren hesaplanacak kanuni faiz ile birlikte  </a:t>
          </a:r>
          <a:r>
            <a:rPr lang="tr-TR" sz="1400" b="1" kern="1200" dirty="0">
              <a:solidFill>
                <a:srgbClr val="FF0000"/>
              </a:solidFill>
            </a:rPr>
            <a:t>01/04/2018 tarihini takip eden takvim yılı başından başlayarak üç yıl içinde </a:t>
          </a:r>
          <a:r>
            <a:rPr lang="tr-TR" sz="1400" b="0" kern="1200" dirty="0"/>
            <a:t>ödenir. </a:t>
          </a:r>
          <a:endParaRPr lang="tr-TR" sz="1400" b="0" kern="1200" dirty="0">
            <a:latin typeface="Calibri" panose="020F0502020204030204" pitchFamily="34" charset="0"/>
            <a:cs typeface="Calibri" panose="020F0502020204030204" pitchFamily="34" charset="0"/>
          </a:endParaRPr>
        </a:p>
      </dsp:txBody>
      <dsp:txXfrm>
        <a:off x="3633830" y="669726"/>
        <a:ext cx="3574014" cy="4018359"/>
      </dsp:txXfrm>
    </dsp:sp>
    <dsp:sp modelId="{FE85F2C8-7F3D-4066-A487-ACBC4C93A78F}">
      <dsp:nvSpPr>
        <dsp:cNvPr id="0" name=""/>
        <dsp:cNvSpPr/>
      </dsp:nvSpPr>
      <dsp:spPr>
        <a:xfrm>
          <a:off x="1499" y="0"/>
          <a:ext cx="3630831" cy="535781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none" kern="1200" dirty="0">
              <a:latin typeface="Calibri" panose="020F0502020204030204" pitchFamily="34" charset="0"/>
              <a:cs typeface="Calibri" panose="020F0502020204030204" pitchFamily="34" charset="0"/>
            </a:rPr>
            <a:t>01/04/2018 öncesi dönemlere ilişkin iade talepleri</a:t>
          </a:r>
          <a:endParaRPr lang="tr-TR" sz="1600" b="1" u="none" kern="1200" dirty="0">
            <a:latin typeface="Calibri" panose="020F0502020204030204" pitchFamily="34" charset="0"/>
            <a:cs typeface="Calibri" panose="020F0502020204030204" pitchFamily="34" charset="0"/>
          </a:endParaRPr>
        </a:p>
      </dsp:txBody>
      <dsp:txXfrm>
        <a:off x="178742" y="177243"/>
        <a:ext cx="3276345" cy="5003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C32EE-B77E-4C00-B8C0-1C686DF91609}">
      <dsp:nvSpPr>
        <dsp:cNvPr id="0" name=""/>
        <dsp:cNvSpPr/>
      </dsp:nvSpPr>
      <dsp:spPr>
        <a:xfrm>
          <a:off x="0" y="361536"/>
          <a:ext cx="8610600" cy="19152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68278" tIns="395732" rIns="668278" bIns="128016" numCol="1" spcCol="1270" anchor="t" anchorCtr="0">
          <a:noAutofit/>
        </a:bodyPr>
        <a:lstStyle/>
        <a:p>
          <a:pPr marL="171450" lvl="1" indent="-171450" algn="l" defTabSz="800100">
            <a:lnSpc>
              <a:spcPct val="90000"/>
            </a:lnSpc>
            <a:spcBef>
              <a:spcPct val="0"/>
            </a:spcBef>
            <a:spcAft>
              <a:spcPct val="15000"/>
            </a:spcAft>
            <a:buChar char="••"/>
          </a:pPr>
          <a:r>
            <a:rPr lang="tr-TR" altLang="tr-TR" sz="1800" b="1" kern="1200" dirty="0">
              <a:solidFill>
                <a:schemeClr val="tx1"/>
              </a:solidFill>
              <a:latin typeface="Calibri" panose="020F0502020204030204" pitchFamily="34" charset="0"/>
              <a:cs typeface="Calibri" panose="020F0502020204030204" pitchFamily="34" charset="0"/>
            </a:rPr>
            <a:t>Malullük, Yaşlılık Ve Ölüm Sigortası İşveren Hissesinden 5 Puanlık İndirim</a:t>
          </a:r>
          <a:endParaRPr lang="tr-TR" sz="1800" kern="1200" dirty="0">
            <a:solidFill>
              <a:schemeClr val="tx1"/>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tr-TR" altLang="tr-TR" sz="1800" b="1" kern="1200" dirty="0">
              <a:solidFill>
                <a:schemeClr val="tx1"/>
              </a:solidFill>
              <a:latin typeface="Calibri" panose="020F0502020204030204" pitchFamily="34" charset="0"/>
              <a:cs typeface="Calibri" panose="020F0502020204030204" pitchFamily="34" charset="0"/>
            </a:rPr>
            <a:t>Yurtdışına Götürülen/Gönderilen Sigortalılar İçin Uygulanan 5 Puan İndirim</a:t>
          </a:r>
          <a:endParaRPr lang="tr-TR" sz="1800" kern="1200" dirty="0">
            <a:solidFill>
              <a:schemeClr val="tx1"/>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tr-TR" altLang="tr-TR" sz="1800" b="1" kern="1200" dirty="0">
              <a:solidFill>
                <a:schemeClr val="tx1"/>
              </a:solidFill>
              <a:latin typeface="Calibri" panose="020F0502020204030204" pitchFamily="34" charset="0"/>
              <a:cs typeface="Calibri" panose="020F0502020204030204" pitchFamily="34" charset="0"/>
            </a:rPr>
            <a:t>İlave 6 Puanlık İndirimi</a:t>
          </a:r>
          <a:endParaRPr lang="tr-TR" sz="1800" kern="1200" dirty="0">
            <a:solidFill>
              <a:schemeClr val="tx1"/>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tr-TR" altLang="tr-TR" sz="1800" b="1" kern="1200" dirty="0">
              <a:solidFill>
                <a:schemeClr val="tx1"/>
              </a:solidFill>
              <a:latin typeface="Calibri" panose="020F0502020204030204" pitchFamily="34" charset="0"/>
              <a:cs typeface="Calibri" panose="020F0502020204030204" pitchFamily="34" charset="0"/>
            </a:rPr>
            <a:t>Yatırımlarda Devlet Yardımları Hakkında Kararlar Uyarınca Uygulanan Teşvik</a:t>
          </a:r>
          <a:endParaRPr lang="tr-TR" sz="1800" kern="1200" dirty="0">
            <a:solidFill>
              <a:schemeClr val="tx1"/>
            </a:solidFill>
            <a:latin typeface="Calibri" panose="020F0502020204030204" pitchFamily="34" charset="0"/>
            <a:cs typeface="Calibri" panose="020F0502020204030204" pitchFamily="34" charset="0"/>
          </a:endParaRPr>
        </a:p>
      </dsp:txBody>
      <dsp:txXfrm>
        <a:off x="0" y="361536"/>
        <a:ext cx="8610600" cy="1915200"/>
      </dsp:txXfrm>
    </dsp:sp>
    <dsp:sp modelId="{BF9EF5A2-9A9B-4398-97CD-1C0770D05F2D}">
      <dsp:nvSpPr>
        <dsp:cNvPr id="0" name=""/>
        <dsp:cNvSpPr/>
      </dsp:nvSpPr>
      <dsp:spPr>
        <a:xfrm>
          <a:off x="430530" y="60640"/>
          <a:ext cx="6027420" cy="56088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1066800">
            <a:lnSpc>
              <a:spcPct val="90000"/>
            </a:lnSpc>
            <a:spcBef>
              <a:spcPct val="0"/>
            </a:spcBef>
            <a:spcAft>
              <a:spcPct val="35000"/>
            </a:spcAft>
          </a:pPr>
          <a:r>
            <a:rPr lang="tr-TR" sz="2400" b="1" kern="1200" dirty="0">
              <a:latin typeface="Calibri" panose="020F0502020204030204" pitchFamily="34" charset="0"/>
              <a:cs typeface="Calibri" panose="020F0502020204030204" pitchFamily="34" charset="0"/>
            </a:rPr>
            <a:t>5510 sayılı Kanun</a:t>
          </a:r>
        </a:p>
      </dsp:txBody>
      <dsp:txXfrm>
        <a:off x="457910" y="88020"/>
        <a:ext cx="5972660" cy="506120"/>
      </dsp:txXfrm>
    </dsp:sp>
    <dsp:sp modelId="{90946808-53BE-4CE9-A98A-2030C51EDFA7}">
      <dsp:nvSpPr>
        <dsp:cNvPr id="0" name=""/>
        <dsp:cNvSpPr/>
      </dsp:nvSpPr>
      <dsp:spPr>
        <a:xfrm>
          <a:off x="0" y="2664224"/>
          <a:ext cx="8610600" cy="27531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68278" tIns="395732" rIns="668278" bIns="113792" numCol="1" spcCol="1270" anchor="t" anchorCtr="0">
          <a:noAutofit/>
        </a:bodyPr>
        <a:lstStyle/>
        <a:p>
          <a:pPr marL="171450" lvl="1" indent="-171450" algn="l" defTabSz="711200">
            <a:lnSpc>
              <a:spcPct val="90000"/>
            </a:lnSpc>
            <a:spcBef>
              <a:spcPct val="0"/>
            </a:spcBef>
            <a:spcAft>
              <a:spcPct val="15000"/>
            </a:spcAft>
            <a:buChar char="••"/>
          </a:pPr>
          <a:endParaRPr lang="tr-TR" sz="16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tr-TR" sz="1800" b="1" kern="1200" dirty="0">
              <a:solidFill>
                <a:schemeClr val="tx1"/>
              </a:solidFill>
              <a:latin typeface="Calibri" panose="020F0502020204030204" pitchFamily="34" charset="0"/>
              <a:cs typeface="Calibri" panose="020F0502020204030204" pitchFamily="34" charset="0"/>
            </a:rPr>
            <a:t>İşsizlik Ödeneği Alanların İstihdamı Halinde Uygulanan Prim Teşviki</a:t>
          </a:r>
          <a:endParaRPr lang="tr-TR"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tr-TR" sz="1800" b="1" kern="1200" dirty="0">
              <a:latin typeface="Calibri" panose="020F0502020204030204" pitchFamily="34" charset="0"/>
              <a:cs typeface="Calibri" panose="020F0502020204030204" pitchFamily="34" charset="0"/>
            </a:rPr>
            <a:t>Genç, Kadın Ve Mesleki Belge Sahibi Olanların İstihdamına Yönelik Teşvik</a:t>
          </a:r>
          <a:endParaRPr lang="tr-TR"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tr-TR" altLang="tr-TR" sz="1800" b="1" kern="1200" dirty="0">
              <a:solidFill>
                <a:schemeClr val="tx1"/>
              </a:solidFill>
              <a:latin typeface="Calibri" panose="020F0502020204030204" pitchFamily="34" charset="0"/>
              <a:cs typeface="Calibri" panose="020F0502020204030204" pitchFamily="34" charset="0"/>
            </a:rPr>
            <a:t>İşbaşı Eğitim Programını Tamamlayanların İstihdamına Yönelik Teşvik</a:t>
          </a:r>
        </a:p>
        <a:p>
          <a:pPr marL="171450" lvl="1" indent="-171450" algn="l" defTabSz="800100">
            <a:lnSpc>
              <a:spcPct val="90000"/>
            </a:lnSpc>
            <a:spcBef>
              <a:spcPct val="0"/>
            </a:spcBef>
            <a:spcAft>
              <a:spcPct val="15000"/>
            </a:spcAft>
            <a:buChar char="••"/>
          </a:pPr>
          <a:r>
            <a:rPr lang="tr-TR" altLang="tr-TR" sz="1800" b="1" kern="1200" dirty="0">
              <a:solidFill>
                <a:schemeClr val="tx1"/>
              </a:solidFill>
              <a:latin typeface="Calibri" panose="020F0502020204030204" pitchFamily="34" charset="0"/>
              <a:cs typeface="Calibri" panose="020F0502020204030204" pitchFamily="34" charset="0"/>
            </a:rPr>
            <a:t> </a:t>
          </a:r>
          <a:r>
            <a:rPr lang="tr-TR" sz="1800" b="1" kern="1200" dirty="0">
              <a:latin typeface="Calibri" panose="020F0502020204030204" pitchFamily="34" charset="0"/>
              <a:cs typeface="Calibri" panose="020F0502020204030204" pitchFamily="34" charset="0"/>
            </a:rPr>
            <a:t>Kültür Yatırımları Ve Girişimleri Hakkında Uygulanan Sigorta Primi Teşviki</a:t>
          </a:r>
          <a:endParaRPr lang="tr-TR" altLang="tr-TR" sz="1800" b="1" kern="1200" dirty="0">
            <a:solidFill>
              <a:schemeClr val="tx1"/>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tr-TR" altLang="tr-TR" sz="1800" b="1" kern="1200" dirty="0">
              <a:solidFill>
                <a:schemeClr val="tx1"/>
              </a:solidFill>
              <a:latin typeface="Calibri" panose="020F0502020204030204" pitchFamily="34" charset="0"/>
              <a:cs typeface="Calibri" panose="020F0502020204030204" pitchFamily="34" charset="0"/>
            </a:rPr>
            <a:t> Engelli Sigortalıların İstihdamına Yönelik  Teşvik</a:t>
          </a:r>
          <a:endParaRPr lang="tr-TR" sz="1800" kern="1200" dirty="0">
            <a:solidFill>
              <a:schemeClr val="tx1"/>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tr-TR" altLang="tr-TR" sz="1800" b="1" kern="1200" dirty="0">
              <a:solidFill>
                <a:schemeClr val="tx1"/>
              </a:solidFill>
              <a:latin typeface="Calibri" panose="020F0502020204030204" pitchFamily="34" charset="0"/>
              <a:cs typeface="Calibri" panose="020F0502020204030204" pitchFamily="34" charset="0"/>
            </a:rPr>
            <a:t>Araştırma, Geliştirme Ve Tasarım Faaliyetlerine İlişkin Teşvik</a:t>
          </a:r>
        </a:p>
        <a:p>
          <a:pPr marL="171450" lvl="1" indent="-171450" algn="l" defTabSz="711200">
            <a:lnSpc>
              <a:spcPct val="90000"/>
            </a:lnSpc>
            <a:spcBef>
              <a:spcPct val="0"/>
            </a:spcBef>
            <a:spcAft>
              <a:spcPct val="15000"/>
            </a:spcAft>
            <a:buChar char="••"/>
          </a:pPr>
          <a:endParaRPr lang="tr-TR" sz="1600" b="1" kern="1200" dirty="0">
            <a:solidFill>
              <a:schemeClr val="tx1"/>
            </a:solidFill>
            <a:latin typeface="Calibri" panose="020F0502020204030204" pitchFamily="34" charset="0"/>
            <a:cs typeface="Calibri" panose="020F0502020204030204" pitchFamily="34" charset="0"/>
          </a:endParaRPr>
        </a:p>
      </dsp:txBody>
      <dsp:txXfrm>
        <a:off x="0" y="2664224"/>
        <a:ext cx="8610600" cy="2753100"/>
      </dsp:txXfrm>
    </dsp:sp>
    <dsp:sp modelId="{A7A9ECE9-562F-4377-96B3-F5FCD9A7B0C5}">
      <dsp:nvSpPr>
        <dsp:cNvPr id="0" name=""/>
        <dsp:cNvSpPr/>
      </dsp:nvSpPr>
      <dsp:spPr>
        <a:xfrm>
          <a:off x="430530" y="2358880"/>
          <a:ext cx="6027420" cy="56088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1066800">
            <a:lnSpc>
              <a:spcPct val="90000"/>
            </a:lnSpc>
            <a:spcBef>
              <a:spcPct val="0"/>
            </a:spcBef>
            <a:spcAft>
              <a:spcPct val="35000"/>
            </a:spcAft>
          </a:pPr>
          <a:r>
            <a:rPr lang="tr-TR" sz="2400" b="1" kern="1200" dirty="0">
              <a:latin typeface="Calibri" panose="020F0502020204030204" pitchFamily="34" charset="0"/>
              <a:cs typeface="Calibri" panose="020F0502020204030204" pitchFamily="34" charset="0"/>
            </a:rPr>
            <a:t>Diğer Kanunlar</a:t>
          </a:r>
        </a:p>
      </dsp:txBody>
      <dsp:txXfrm>
        <a:off x="457910" y="2386260"/>
        <a:ext cx="5972660" cy="5061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BF7D6-7E24-4D5F-94C5-D6E0CA0AC417}">
      <dsp:nvSpPr>
        <dsp:cNvPr id="0" name=""/>
        <dsp:cNvSpPr/>
      </dsp:nvSpPr>
      <dsp:spPr>
        <a:xfrm>
          <a:off x="3633830" y="0"/>
          <a:ext cx="5583193" cy="5357811"/>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tr-TR" sz="1600" kern="1200" dirty="0">
            <a:latin typeface="Calibri" panose="020F0502020204030204" pitchFamily="34" charset="0"/>
            <a:cs typeface="Calibri" panose="020F0502020204030204" pitchFamily="34" charset="0"/>
          </a:endParaRPr>
        </a:p>
        <a:p>
          <a:pPr marL="114300" lvl="1" indent="-114300" algn="just" defTabSz="622300">
            <a:lnSpc>
              <a:spcPct val="90000"/>
            </a:lnSpc>
            <a:spcBef>
              <a:spcPct val="0"/>
            </a:spcBef>
            <a:spcAft>
              <a:spcPct val="15000"/>
            </a:spcAft>
            <a:buChar char="••"/>
          </a:pPr>
          <a:r>
            <a:rPr lang="tr-TR" sz="1400" kern="1200" dirty="0"/>
            <a:t>Ödeme, öncelikle bu muaccel hale gelmiş prim ve </a:t>
          </a:r>
          <a:r>
            <a:rPr lang="tr-TR" sz="1400" b="1" kern="1200" dirty="0">
              <a:solidFill>
                <a:srgbClr val="FF0000"/>
              </a:solidFill>
            </a:rPr>
            <a:t>her türlü borçlardan,</a:t>
          </a:r>
          <a:r>
            <a:rPr lang="tr-TR" sz="1400" kern="1200" dirty="0"/>
            <a:t> sonrasında ise yapılandırma veya taksitlendirme de dâhil olmak üzere müeccel haldeki prim ve her türlü borçlarından mahsup yoluyla gerçekleştirilir. </a:t>
          </a:r>
          <a:endParaRPr lang="tr-TR" sz="1400" b="0" kern="1200" dirty="0">
            <a:latin typeface="Calibri" panose="020F0502020204030204" pitchFamily="34" charset="0"/>
            <a:cs typeface="Calibri" panose="020F0502020204030204" pitchFamily="34" charset="0"/>
          </a:endParaRPr>
        </a:p>
        <a:p>
          <a:pPr marL="114300" lvl="1" indent="-114300" algn="just" defTabSz="622300">
            <a:lnSpc>
              <a:spcPct val="90000"/>
            </a:lnSpc>
            <a:spcBef>
              <a:spcPct val="0"/>
            </a:spcBef>
            <a:spcAft>
              <a:spcPct val="15000"/>
            </a:spcAft>
            <a:buChar char="••"/>
          </a:pPr>
          <a:endParaRPr lang="tr-TR" sz="1400" b="0" kern="1200" dirty="0">
            <a:latin typeface="Calibri" panose="020F0502020204030204" pitchFamily="34" charset="0"/>
            <a:cs typeface="Calibri" panose="020F0502020204030204" pitchFamily="34" charset="0"/>
          </a:endParaRPr>
        </a:p>
        <a:p>
          <a:pPr marL="114300" lvl="1" indent="-114300" algn="just" defTabSz="622300">
            <a:lnSpc>
              <a:spcPct val="90000"/>
            </a:lnSpc>
            <a:spcBef>
              <a:spcPct val="0"/>
            </a:spcBef>
            <a:spcAft>
              <a:spcPct val="15000"/>
            </a:spcAft>
            <a:buChar char="••"/>
          </a:pPr>
          <a:r>
            <a:rPr lang="tr-TR" sz="1400" kern="1200" dirty="0"/>
            <a:t>Ancak, üç yıl sonunda  yapılandırılma veya taksitlendirilme sebebiyle vadesi gelmemiş taksit ödemelerinden peşinen mahsup edilir. </a:t>
          </a:r>
          <a:r>
            <a:rPr lang="tr-TR" sz="1400" b="1" kern="1200" dirty="0">
              <a:solidFill>
                <a:srgbClr val="FF0000"/>
              </a:solidFill>
            </a:rPr>
            <a:t>Kuruma borcu bulunmayan işverenlere altı ayda bir eşit taksitlerle iade yapılır.</a:t>
          </a:r>
          <a:endParaRPr lang="tr-TR" sz="1400" b="1" kern="1200" dirty="0">
            <a:solidFill>
              <a:srgbClr val="FF0000"/>
            </a:solidFill>
            <a:latin typeface="Calibri" panose="020F0502020204030204" pitchFamily="34" charset="0"/>
            <a:cs typeface="Calibri" panose="020F0502020204030204" pitchFamily="34" charset="0"/>
          </a:endParaRPr>
        </a:p>
      </dsp:txBody>
      <dsp:txXfrm>
        <a:off x="3633830" y="669726"/>
        <a:ext cx="3574014" cy="4018359"/>
      </dsp:txXfrm>
    </dsp:sp>
    <dsp:sp modelId="{FE85F2C8-7F3D-4066-A487-ACBC4C93A78F}">
      <dsp:nvSpPr>
        <dsp:cNvPr id="0" name=""/>
        <dsp:cNvSpPr/>
      </dsp:nvSpPr>
      <dsp:spPr>
        <a:xfrm>
          <a:off x="1499" y="0"/>
          <a:ext cx="3630831" cy="535781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none" kern="1200" dirty="0">
              <a:latin typeface="Calibri" panose="020F0502020204030204" pitchFamily="34" charset="0"/>
              <a:cs typeface="Calibri" panose="020F0502020204030204" pitchFamily="34" charset="0"/>
            </a:rPr>
            <a:t>01/04/2018 öncesi dönemlere ilişkin iade talepleri</a:t>
          </a:r>
          <a:endParaRPr lang="tr-TR" sz="1600" b="1" u="none" kern="1200" dirty="0">
            <a:latin typeface="Calibri" panose="020F0502020204030204" pitchFamily="34" charset="0"/>
            <a:cs typeface="Calibri" panose="020F0502020204030204" pitchFamily="34" charset="0"/>
          </a:endParaRPr>
        </a:p>
      </dsp:txBody>
      <dsp:txXfrm>
        <a:off x="178742" y="177243"/>
        <a:ext cx="3276345" cy="500332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BF7D6-7E24-4D5F-94C5-D6E0CA0AC417}">
      <dsp:nvSpPr>
        <dsp:cNvPr id="0" name=""/>
        <dsp:cNvSpPr/>
      </dsp:nvSpPr>
      <dsp:spPr>
        <a:xfrm>
          <a:off x="3633830" y="0"/>
          <a:ext cx="5583193" cy="5357811"/>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tr-TR" sz="1600" kern="1200" dirty="0">
            <a:latin typeface="Calibri" panose="020F0502020204030204" pitchFamily="34" charset="0"/>
            <a:cs typeface="Calibri" panose="020F0502020204030204" pitchFamily="34" charset="0"/>
          </a:endParaRPr>
        </a:p>
        <a:p>
          <a:pPr marL="114300" lvl="1" indent="-114300" algn="just" defTabSz="622300">
            <a:lnSpc>
              <a:spcPct val="90000"/>
            </a:lnSpc>
            <a:spcBef>
              <a:spcPct val="0"/>
            </a:spcBef>
            <a:spcAft>
              <a:spcPct val="15000"/>
            </a:spcAft>
            <a:buChar char="••"/>
          </a:pPr>
          <a:r>
            <a:rPr lang="tr-TR" sz="1400" kern="1200" dirty="0"/>
            <a:t>Görülmekte olan davalarda ayrıca bir başvuru şartı aranmaksızın, </a:t>
          </a:r>
          <a:r>
            <a:rPr lang="tr-TR" sz="1400" kern="1200" dirty="0">
              <a:solidFill>
                <a:srgbClr val="FF0000"/>
              </a:solidFill>
            </a:rPr>
            <a:t>dava öncesi yapılan idari başvuru tarihinden itibaren </a:t>
          </a:r>
          <a:r>
            <a:rPr lang="tr-TR" sz="1400" kern="1200" dirty="0"/>
            <a:t>işleyecek kanuni faiziyle birlikte hesaplanacak tutar aynı usulle mahsup veya iade edilir. </a:t>
          </a:r>
          <a:endParaRPr lang="tr-TR" sz="1400" b="0" kern="1200" dirty="0">
            <a:latin typeface="Calibri" panose="020F0502020204030204" pitchFamily="34" charset="0"/>
            <a:cs typeface="Calibri" panose="020F0502020204030204" pitchFamily="34" charset="0"/>
          </a:endParaRPr>
        </a:p>
        <a:p>
          <a:pPr marL="114300" lvl="1" indent="-114300" algn="just" defTabSz="622300">
            <a:lnSpc>
              <a:spcPct val="90000"/>
            </a:lnSpc>
            <a:spcBef>
              <a:spcPct val="0"/>
            </a:spcBef>
            <a:spcAft>
              <a:spcPct val="15000"/>
            </a:spcAft>
            <a:buChar char="••"/>
          </a:pPr>
          <a:endParaRPr lang="tr-TR" sz="1400" b="0" kern="1200" dirty="0">
            <a:latin typeface="Calibri" panose="020F0502020204030204" pitchFamily="34" charset="0"/>
            <a:cs typeface="Calibri" panose="020F0502020204030204" pitchFamily="34" charset="0"/>
          </a:endParaRPr>
        </a:p>
        <a:p>
          <a:pPr marL="114300" lvl="1" indent="-114300" algn="just" defTabSz="622300">
            <a:lnSpc>
              <a:spcPct val="90000"/>
            </a:lnSpc>
            <a:spcBef>
              <a:spcPct val="0"/>
            </a:spcBef>
            <a:spcAft>
              <a:spcPct val="15000"/>
            </a:spcAft>
            <a:buChar char="••"/>
          </a:pPr>
          <a:r>
            <a:rPr lang="tr-TR" sz="1400" kern="1200" dirty="0"/>
            <a:t>Mahkemelerce, bu maddenin yürürlüğe girdiği tarihten önce açılmış davalarda davanın konusuz kalması sebebiyle karar verilmesine yer olmadığına karar verilir.</a:t>
          </a:r>
          <a:endParaRPr lang="tr-TR" sz="1400" b="1" kern="1200" dirty="0">
            <a:solidFill>
              <a:srgbClr val="FF0000"/>
            </a:solidFill>
            <a:latin typeface="Calibri" panose="020F0502020204030204" pitchFamily="34" charset="0"/>
            <a:cs typeface="Calibri" panose="020F0502020204030204" pitchFamily="34" charset="0"/>
          </a:endParaRPr>
        </a:p>
      </dsp:txBody>
      <dsp:txXfrm>
        <a:off x="3633830" y="669726"/>
        <a:ext cx="3574014" cy="4018359"/>
      </dsp:txXfrm>
    </dsp:sp>
    <dsp:sp modelId="{FE85F2C8-7F3D-4066-A487-ACBC4C93A78F}">
      <dsp:nvSpPr>
        <dsp:cNvPr id="0" name=""/>
        <dsp:cNvSpPr/>
      </dsp:nvSpPr>
      <dsp:spPr>
        <a:xfrm>
          <a:off x="1499" y="0"/>
          <a:ext cx="3630831" cy="535781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none" kern="1200" dirty="0">
              <a:latin typeface="Calibri" panose="020F0502020204030204" pitchFamily="34" charset="0"/>
              <a:cs typeface="Calibri" panose="020F0502020204030204" pitchFamily="34" charset="0"/>
            </a:rPr>
            <a:t>01/04/2018 öncesi dönemlere ilişkin iade talepleri</a:t>
          </a:r>
          <a:endParaRPr lang="tr-TR" sz="1600" b="1" u="none" kern="1200" dirty="0">
            <a:latin typeface="Calibri" panose="020F0502020204030204" pitchFamily="34" charset="0"/>
            <a:cs typeface="Calibri" panose="020F0502020204030204" pitchFamily="34" charset="0"/>
          </a:endParaRPr>
        </a:p>
      </dsp:txBody>
      <dsp:txXfrm>
        <a:off x="178742" y="177243"/>
        <a:ext cx="3276345" cy="5003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EBE60-4179-4132-BD93-AE96021E5711}">
      <dsp:nvSpPr>
        <dsp:cNvPr id="0" name=""/>
        <dsp:cNvSpPr/>
      </dsp:nvSpPr>
      <dsp:spPr>
        <a:xfrm>
          <a:off x="3436748" y="0"/>
          <a:ext cx="5155123" cy="1800200"/>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5 puanlık indirimden, 5510 sayılı Kanunun 4 üncü maddesinin birinci fıkrasının (a) bendi kapsamındaki (5510/4-1a) sigortalılardan haklarında malullük yaşlılık ölüm sigortası kolları uygulananlardan dolayı yararlanılması mümkün bulunmaktadır. </a:t>
          </a:r>
        </a:p>
      </dsp:txBody>
      <dsp:txXfrm>
        <a:off x="3436748" y="225025"/>
        <a:ext cx="4480048" cy="1350150"/>
      </dsp:txXfrm>
    </dsp:sp>
    <dsp:sp modelId="{1129D270-C8D6-4150-92F0-D87124B256CD}">
      <dsp:nvSpPr>
        <dsp:cNvPr id="0" name=""/>
        <dsp:cNvSpPr/>
      </dsp:nvSpPr>
      <dsp:spPr>
        <a:xfrm>
          <a:off x="0" y="0"/>
          <a:ext cx="3436748" cy="1800200"/>
        </a:xfrm>
        <a:prstGeom prst="roundRect">
          <a:avLst/>
        </a:prstGeom>
        <a:solidFill>
          <a:srgbClr val="0070C0"/>
        </a:solidFill>
        <a:ln>
          <a:solidFill>
            <a:schemeClr val="tx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sng" kern="1200" baseline="0" dirty="0">
              <a:solidFill>
                <a:schemeClr val="bg1"/>
              </a:solidFill>
              <a:uFill>
                <a:solidFill>
                  <a:schemeClr val="bg1"/>
                </a:solidFill>
              </a:uFill>
              <a:latin typeface="Calibri" panose="020F0502020204030204" pitchFamily="34" charset="0"/>
              <a:cs typeface="Calibri" panose="020F0502020204030204" pitchFamily="34" charset="0"/>
            </a:rPr>
            <a:t>Söz konusu prim indiriminden hangi sigortalılardan dolayı yararlanılır?</a:t>
          </a:r>
          <a:endParaRPr lang="tr-TR" sz="1600" u="sng" kern="1200" baseline="0" dirty="0">
            <a:solidFill>
              <a:schemeClr val="bg1"/>
            </a:solidFill>
            <a:uFill>
              <a:solidFill>
                <a:schemeClr val="bg1"/>
              </a:solidFill>
            </a:uFill>
            <a:latin typeface="Calibri" panose="020F0502020204030204" pitchFamily="34" charset="0"/>
            <a:cs typeface="Calibri" panose="020F0502020204030204" pitchFamily="34" charset="0"/>
          </a:endParaRPr>
        </a:p>
      </dsp:txBody>
      <dsp:txXfrm>
        <a:off x="87879" y="87879"/>
        <a:ext cx="3260990" cy="1624442"/>
      </dsp:txXfrm>
    </dsp:sp>
    <dsp:sp modelId="{0A17A6FF-7F6B-414E-9C03-2BE22677BF95}">
      <dsp:nvSpPr>
        <dsp:cNvPr id="0" name=""/>
        <dsp:cNvSpPr/>
      </dsp:nvSpPr>
      <dsp:spPr>
        <a:xfrm>
          <a:off x="3436748" y="1980220"/>
          <a:ext cx="5155123" cy="1800200"/>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2886 sayılı Devlet İhale Kanununa, 4734 sayılı Kamu İhale Kanununa ve uluslararası anlaşma hükümlerine istinaden yapılan alım ve yapım işleri ile 4734 sayılı Kamu İhale Kanunundan istisna olan alım ve yapım işleri için 5 puanlık prim indirimi uygulanmaz.</a:t>
          </a:r>
        </a:p>
      </dsp:txBody>
      <dsp:txXfrm>
        <a:off x="3436748" y="2205245"/>
        <a:ext cx="4480048" cy="1350150"/>
      </dsp:txXfrm>
    </dsp:sp>
    <dsp:sp modelId="{475EDAB5-216C-466F-8F66-91B05FD65BDD}">
      <dsp:nvSpPr>
        <dsp:cNvPr id="0" name=""/>
        <dsp:cNvSpPr/>
      </dsp:nvSpPr>
      <dsp:spPr>
        <a:xfrm>
          <a:off x="0" y="1928950"/>
          <a:ext cx="3436748" cy="1800200"/>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i="1" u="sng" kern="1200" dirty="0">
              <a:latin typeface="Calibri" panose="020F0502020204030204" pitchFamily="34" charset="0"/>
              <a:cs typeface="Calibri" panose="020F0502020204030204" pitchFamily="34" charset="0"/>
            </a:rPr>
            <a:t>İhale konusu işlerde 5 puanlık prim indirimi uygulanır mı?</a:t>
          </a:r>
          <a:endParaRPr lang="tr-TR" sz="2000" kern="1200" dirty="0">
            <a:latin typeface="Calibri" panose="020F0502020204030204" pitchFamily="34" charset="0"/>
            <a:cs typeface="Calibri" panose="020F0502020204030204" pitchFamily="34" charset="0"/>
          </a:endParaRPr>
        </a:p>
      </dsp:txBody>
      <dsp:txXfrm>
        <a:off x="87879" y="2016829"/>
        <a:ext cx="3260990" cy="1624442"/>
      </dsp:txXfrm>
    </dsp:sp>
    <dsp:sp modelId="{FFEE292E-5595-4E0F-8F5F-650B7376597D}">
      <dsp:nvSpPr>
        <dsp:cNvPr id="0" name=""/>
        <dsp:cNvSpPr/>
      </dsp:nvSpPr>
      <dsp:spPr>
        <a:xfrm>
          <a:off x="3338692" y="3960440"/>
          <a:ext cx="5198988" cy="1800200"/>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İşsizlik ödeneği almakta iken işe alınan sigortalılara yönelik sigorta prim teşviki hariç olmak üzere, işverenin vadesi geçmiş prim borcu bulunmaması kaydıyla aynı dönemde aynı sigortalı için öncelikle 5 puanlık indirimin ardından diğer bir sigorta prim teşvikinden yararlanılması mümkün bulunmaktadır. </a:t>
          </a:r>
        </a:p>
      </dsp:txBody>
      <dsp:txXfrm>
        <a:off x="3338692" y="4185465"/>
        <a:ext cx="4523913" cy="1350150"/>
      </dsp:txXfrm>
    </dsp:sp>
    <dsp:sp modelId="{C96BB183-A3D7-49FE-8FA7-DE0BD8FFA713}">
      <dsp:nvSpPr>
        <dsp:cNvPr id="0" name=""/>
        <dsp:cNvSpPr/>
      </dsp:nvSpPr>
      <dsp:spPr>
        <a:xfrm>
          <a:off x="5466" y="3960440"/>
          <a:ext cx="3381949" cy="1800200"/>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i="1" u="sng" kern="1200" dirty="0">
              <a:latin typeface="Calibri" panose="020F0502020204030204" pitchFamily="34" charset="0"/>
              <a:cs typeface="Calibri" panose="020F0502020204030204" pitchFamily="34" charset="0"/>
            </a:rPr>
            <a:t>Aynı sigortalı için 5 puanlık indirimle birlikte diğer sigorta prim teşviklerinden yararlanılabilir mi?</a:t>
          </a:r>
          <a:endParaRPr lang="tr-TR" sz="2000" kern="1200" dirty="0">
            <a:latin typeface="Calibri" panose="020F0502020204030204" pitchFamily="34" charset="0"/>
            <a:cs typeface="Calibri" panose="020F0502020204030204" pitchFamily="34" charset="0"/>
          </a:endParaRPr>
        </a:p>
      </dsp:txBody>
      <dsp:txXfrm>
        <a:off x="93345" y="4048319"/>
        <a:ext cx="3206191" cy="1624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86149-13F7-4598-A28D-7CCA3EBE7CC8}">
      <dsp:nvSpPr>
        <dsp:cNvPr id="0" name=""/>
        <dsp:cNvSpPr/>
      </dsp:nvSpPr>
      <dsp:spPr>
        <a:xfrm>
          <a:off x="3095354" y="2520"/>
          <a:ext cx="5691465" cy="2123921"/>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tr-TR" sz="1200" kern="1200" dirty="0">
              <a:latin typeface="Calibri" panose="020F0502020204030204" pitchFamily="34" charset="0"/>
              <a:cs typeface="Calibri" panose="020F0502020204030204" pitchFamily="34" charset="0"/>
            </a:rPr>
            <a:t>Sosyal güvenlik destek primine tabi çalışanlar, Libya’da çalışanlar, 3308 sayılı Mesleki Eğitim Kanununda belirtilen aday çırak, çırak ve işletmelerde mesleki eğitim gören öğrencilerden, Meslek liselerinde okumakta iken veya yüksek öğrenimleri sırasında zorunlu staja tabi tutulan öğrencilerden, 4046 sayılı Özelleştirme Uygulamaları Hakkında Kanunun 21 inci maddesi kapsamında iş kaybı tazminatı alanlardan, Harp malulleri ile 3713 sayılı Terörle Mücadele Kanunu ve 2330 sayılı Nakdi Tazminat ve Aylık Bağlanması Hakkında Kanuna göre vazife malullüğü aylığı alanlardan dolayı be destekten yararlanılmaz.</a:t>
          </a:r>
        </a:p>
      </dsp:txBody>
      <dsp:txXfrm>
        <a:off x="3095354" y="268010"/>
        <a:ext cx="4894995" cy="1592941"/>
      </dsp:txXfrm>
    </dsp:sp>
    <dsp:sp modelId="{57379D7E-0869-4C87-8E87-9D72B74EEC8C}">
      <dsp:nvSpPr>
        <dsp:cNvPr id="0" name=""/>
        <dsp:cNvSpPr/>
      </dsp:nvSpPr>
      <dsp:spPr>
        <a:xfrm>
          <a:off x="1454" y="279493"/>
          <a:ext cx="3093900" cy="1569977"/>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u="sng" kern="1200" dirty="0">
              <a:latin typeface="Calibri" panose="020F0502020204030204" pitchFamily="34" charset="0"/>
              <a:cs typeface="Calibri" panose="020F0502020204030204" pitchFamily="34" charset="0"/>
            </a:rPr>
            <a:t>Bu indirim hükümleri hangi sigortalılar hakkında uygulanmaz?</a:t>
          </a:r>
        </a:p>
      </dsp:txBody>
      <dsp:txXfrm>
        <a:off x="78094" y="356133"/>
        <a:ext cx="2940620" cy="1416697"/>
      </dsp:txXfrm>
    </dsp:sp>
    <dsp:sp modelId="{386F9B3C-3FE6-41DB-A163-03CC5F3E359B}">
      <dsp:nvSpPr>
        <dsp:cNvPr id="0" name=""/>
        <dsp:cNvSpPr/>
      </dsp:nvSpPr>
      <dsp:spPr>
        <a:xfrm>
          <a:off x="3516168" y="2550953"/>
          <a:ext cx="5267815" cy="1411126"/>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Uluslararası anlaşma hükümlerine istinaden alım ve yapım işlerinde çalıştırılan sigortalılardan dolayı bu indirimden yararlanılabilir. </a:t>
          </a:r>
        </a:p>
      </dsp:txBody>
      <dsp:txXfrm>
        <a:off x="3516168" y="2727344"/>
        <a:ext cx="4738643" cy="1058344"/>
      </dsp:txXfrm>
    </dsp:sp>
    <dsp:sp modelId="{C6AF4557-69BF-43E8-A65F-7D451F50E4F0}">
      <dsp:nvSpPr>
        <dsp:cNvPr id="0" name=""/>
        <dsp:cNvSpPr/>
      </dsp:nvSpPr>
      <dsp:spPr>
        <a:xfrm>
          <a:off x="4291" y="2285197"/>
          <a:ext cx="3511877" cy="1942638"/>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u="sng" kern="1200" dirty="0">
              <a:latin typeface="Calibri" panose="020F0502020204030204" pitchFamily="34" charset="0"/>
              <a:cs typeface="Calibri" panose="020F0502020204030204" pitchFamily="34" charset="0"/>
            </a:rPr>
            <a:t>Uluslararası anlaşma hükümlerine istinaden yapılan alım ve yapım işlerine ilişkin işyerlerinde çalıştırılan sigortalılardan dolayı bu indirimden yararlanılabilir mi?</a:t>
          </a:r>
          <a:endParaRPr lang="tr-TR" sz="1600" u="sng" kern="1200" dirty="0">
            <a:latin typeface="Calibri" panose="020F0502020204030204" pitchFamily="34" charset="0"/>
            <a:cs typeface="Calibri" panose="020F0502020204030204" pitchFamily="34" charset="0"/>
          </a:endParaRPr>
        </a:p>
      </dsp:txBody>
      <dsp:txXfrm>
        <a:off x="99123" y="2380029"/>
        <a:ext cx="3322213" cy="1752974"/>
      </dsp:txXfrm>
    </dsp:sp>
    <dsp:sp modelId="{66F0F887-67F5-4EE3-A196-EA57EF08B1BF}">
      <dsp:nvSpPr>
        <dsp:cNvPr id="0" name=""/>
        <dsp:cNvSpPr/>
      </dsp:nvSpPr>
      <dsp:spPr>
        <a:xfrm>
          <a:off x="3311092" y="4386591"/>
          <a:ext cx="5476748" cy="1587551"/>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işverenlerin, bu indirimden yararlanabilmeleri için kapsama giren sigortalılara ilişkin aylık prim ve hizmet belgelerini 06486 kanun numarası seçilmek suretiyle düzenlemeleri yeterli olup, ayrıca Kuruma başvuru şartı bulunmamaktadır.</a:t>
          </a:r>
        </a:p>
      </dsp:txBody>
      <dsp:txXfrm>
        <a:off x="3311092" y="4585035"/>
        <a:ext cx="4881416" cy="1190663"/>
      </dsp:txXfrm>
    </dsp:sp>
    <dsp:sp modelId="{1EA26462-1659-4D22-BF98-F81A7250DEEA}">
      <dsp:nvSpPr>
        <dsp:cNvPr id="0" name=""/>
        <dsp:cNvSpPr/>
      </dsp:nvSpPr>
      <dsp:spPr>
        <a:xfrm>
          <a:off x="48916" y="4389112"/>
          <a:ext cx="3310658" cy="158755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u="sng" kern="1200" dirty="0">
              <a:latin typeface="Calibri" panose="020F0502020204030204" pitchFamily="34" charset="0"/>
              <a:cs typeface="Calibri" panose="020F0502020204030204" pitchFamily="34" charset="0"/>
            </a:rPr>
            <a:t>Bahse konu sigorta primi indiriminden yararlanabilmek için Kuruma başvuru şartı var mı?</a:t>
          </a:r>
          <a:endParaRPr lang="tr-TR" sz="1600" u="sng" kern="1200" dirty="0">
            <a:latin typeface="Calibri" panose="020F0502020204030204" pitchFamily="34" charset="0"/>
            <a:cs typeface="Calibri" panose="020F0502020204030204" pitchFamily="34" charset="0"/>
          </a:endParaRPr>
        </a:p>
      </dsp:txBody>
      <dsp:txXfrm>
        <a:off x="126414" y="4466610"/>
        <a:ext cx="3155662" cy="14325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3F95F-08FC-49DA-AAAA-4AA77FE379D2}">
      <dsp:nvSpPr>
        <dsp:cNvPr id="0" name=""/>
        <dsp:cNvSpPr/>
      </dsp:nvSpPr>
      <dsp:spPr>
        <a:xfrm>
          <a:off x="3445080" y="4020"/>
          <a:ext cx="5161314" cy="1902248"/>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Bakanlar Kurulunca belirlenen 51 il ile Bozcaada ve Gökçeada İlçelerinde faaliyet gösteren işverenlerden, 5510 sayılı Kanunun 81 inci maddesinin birinci fıkrasının (ı) bendinde yer alan 5 puanlık indirimden yararlanan özel sektör işverenleri bu indirimden yararlanabilir</a:t>
          </a:r>
          <a:r>
            <a:rPr lang="tr-TR" sz="2000" kern="1200" dirty="0">
              <a:latin typeface="Calibri" panose="020F0502020204030204" pitchFamily="34" charset="0"/>
              <a:cs typeface="Calibri" panose="020F0502020204030204" pitchFamily="34" charset="0"/>
            </a:rPr>
            <a:t>.</a:t>
          </a:r>
        </a:p>
      </dsp:txBody>
      <dsp:txXfrm>
        <a:off x="3445080" y="241801"/>
        <a:ext cx="4447971" cy="1426686"/>
      </dsp:txXfrm>
    </dsp:sp>
    <dsp:sp modelId="{AB86BC77-72C4-45E1-B8C7-61E850137A2B}">
      <dsp:nvSpPr>
        <dsp:cNvPr id="0" name=""/>
        <dsp:cNvSpPr/>
      </dsp:nvSpPr>
      <dsp:spPr>
        <a:xfrm>
          <a:off x="4204" y="223800"/>
          <a:ext cx="3440876" cy="1567055"/>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sng" kern="1200" dirty="0">
              <a:latin typeface="Calibri" panose="020F0502020204030204" pitchFamily="34" charset="0"/>
              <a:cs typeface="Calibri" panose="020F0502020204030204" pitchFamily="34" charset="0"/>
            </a:rPr>
            <a:t>İlave 6 puanlık indirimden tüm işverenler yararlanabilir mi?</a:t>
          </a:r>
          <a:endParaRPr lang="tr-TR" sz="1600" kern="1200" dirty="0">
            <a:latin typeface="Calibri" panose="020F0502020204030204" pitchFamily="34" charset="0"/>
            <a:cs typeface="Calibri" panose="020F0502020204030204" pitchFamily="34" charset="0"/>
          </a:endParaRPr>
        </a:p>
      </dsp:txBody>
      <dsp:txXfrm>
        <a:off x="80701" y="300297"/>
        <a:ext cx="3287882" cy="1414061"/>
      </dsp:txXfrm>
    </dsp:sp>
    <dsp:sp modelId="{DBDBDFEB-3017-4AAD-A4CE-7F9CE035986D}">
      <dsp:nvSpPr>
        <dsp:cNvPr id="0" name=""/>
        <dsp:cNvSpPr/>
      </dsp:nvSpPr>
      <dsp:spPr>
        <a:xfrm>
          <a:off x="3337917" y="2062974"/>
          <a:ext cx="5271372" cy="1567055"/>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5510 sayılı Kanunun Ek 2 </a:t>
          </a:r>
          <a:r>
            <a:rPr lang="tr-TR" sz="1600" kern="1200" dirty="0" err="1">
              <a:latin typeface="Calibri" panose="020F0502020204030204" pitchFamily="34" charset="0"/>
              <a:cs typeface="Calibri" panose="020F0502020204030204" pitchFamily="34" charset="0"/>
            </a:rPr>
            <a:t>nci</a:t>
          </a:r>
          <a:r>
            <a:rPr lang="tr-TR" sz="1600" kern="1200" dirty="0">
              <a:latin typeface="Calibri" panose="020F0502020204030204" pitchFamily="34" charset="0"/>
              <a:cs typeface="Calibri" panose="020F0502020204030204" pitchFamily="34" charset="0"/>
            </a:rPr>
            <a:t> maddesinde öngörülen sigorta primi teşvikinden yararlanmakta olan işverenler, söz konusu teşvikten yararlandıkları süreler içerisinde bu indirimden yararlanamaz.</a:t>
          </a:r>
        </a:p>
        <a:p>
          <a:pPr marL="171450" lvl="1" indent="-171450" algn="l" defTabSz="844550">
            <a:lnSpc>
              <a:spcPct val="90000"/>
            </a:lnSpc>
            <a:spcBef>
              <a:spcPct val="0"/>
            </a:spcBef>
            <a:spcAft>
              <a:spcPct val="15000"/>
            </a:spcAft>
            <a:buChar char="••"/>
          </a:pPr>
          <a:endParaRPr lang="tr-TR" sz="1900" kern="1200" dirty="0"/>
        </a:p>
      </dsp:txBody>
      <dsp:txXfrm>
        <a:off x="3337917" y="2258856"/>
        <a:ext cx="4683726" cy="1175291"/>
      </dsp:txXfrm>
    </dsp:sp>
    <dsp:sp modelId="{54436015-7047-4B44-9F17-15E97578C266}">
      <dsp:nvSpPr>
        <dsp:cNvPr id="0" name=""/>
        <dsp:cNvSpPr/>
      </dsp:nvSpPr>
      <dsp:spPr>
        <a:xfrm>
          <a:off x="47755" y="2100192"/>
          <a:ext cx="3336607" cy="1567055"/>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u="sng" kern="1200" dirty="0">
              <a:latin typeface="Calibri" panose="020F0502020204030204" pitchFamily="34" charset="0"/>
              <a:cs typeface="Calibri" panose="020F0502020204030204" pitchFamily="34" charset="0"/>
            </a:rPr>
            <a:t>5510 sayılı Kanunun Ek 2 </a:t>
          </a:r>
          <a:r>
            <a:rPr lang="tr-TR" sz="1600" b="1" u="sng" kern="1200" dirty="0" err="1">
              <a:latin typeface="Calibri" panose="020F0502020204030204" pitchFamily="34" charset="0"/>
              <a:cs typeface="Calibri" panose="020F0502020204030204" pitchFamily="34" charset="0"/>
            </a:rPr>
            <a:t>nci</a:t>
          </a:r>
          <a:r>
            <a:rPr lang="tr-TR" sz="1600" b="1" u="sng" kern="1200" dirty="0">
              <a:latin typeface="Calibri" panose="020F0502020204030204" pitchFamily="34" charset="0"/>
              <a:cs typeface="Calibri" panose="020F0502020204030204" pitchFamily="34" charset="0"/>
            </a:rPr>
            <a:t> maddesinde öngörülen sigorta primi teşvikinden yararlanmakta olan işverenler bu indirimden yararlanabilir mi?</a:t>
          </a:r>
          <a:endParaRPr lang="tr-TR" sz="1600" u="sng" kern="1200" dirty="0">
            <a:latin typeface="Calibri" panose="020F0502020204030204" pitchFamily="34" charset="0"/>
            <a:cs typeface="Calibri" panose="020F0502020204030204" pitchFamily="34" charset="0"/>
          </a:endParaRPr>
        </a:p>
      </dsp:txBody>
      <dsp:txXfrm>
        <a:off x="124252" y="2176689"/>
        <a:ext cx="3183613" cy="1414061"/>
      </dsp:txXfrm>
    </dsp:sp>
    <dsp:sp modelId="{B4B1FA23-C699-4AC9-B6EB-64965AEE87F0}">
      <dsp:nvSpPr>
        <dsp:cNvPr id="0" name=""/>
        <dsp:cNvSpPr/>
      </dsp:nvSpPr>
      <dsp:spPr>
        <a:xfrm>
          <a:off x="3444240" y="3786735"/>
          <a:ext cx="5166360" cy="1567055"/>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(III) sayılı listede yer alan iller için bu indirimden yararlanma süresi 6 yıl olup, bu süre 31/12/2018 tarihinde sona erecektir.</a:t>
          </a:r>
        </a:p>
      </dsp:txBody>
      <dsp:txXfrm>
        <a:off x="3444240" y="3982617"/>
        <a:ext cx="4578714" cy="1175291"/>
      </dsp:txXfrm>
    </dsp:sp>
    <dsp:sp modelId="{33F23B95-4335-41B9-B391-07D7DB834458}">
      <dsp:nvSpPr>
        <dsp:cNvPr id="0" name=""/>
        <dsp:cNvSpPr/>
      </dsp:nvSpPr>
      <dsp:spPr>
        <a:xfrm>
          <a:off x="0" y="3786735"/>
          <a:ext cx="3444240" cy="1567055"/>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sng" kern="1200" dirty="0">
              <a:latin typeface="Calibri" panose="020F0502020204030204" pitchFamily="34" charset="0"/>
              <a:cs typeface="Calibri" panose="020F0502020204030204" pitchFamily="34" charset="0"/>
            </a:rPr>
            <a:t>2013/4966 sayılı Bakanlar Kurulu Kararı eki (III) sayılı listede yer alan illerin yararlanma süresi nedir?</a:t>
          </a:r>
          <a:endParaRPr lang="tr-TR" sz="1600" kern="1200" dirty="0">
            <a:latin typeface="Calibri" panose="020F0502020204030204" pitchFamily="34" charset="0"/>
            <a:cs typeface="Calibri" panose="020F0502020204030204" pitchFamily="34" charset="0"/>
          </a:endParaRPr>
        </a:p>
      </dsp:txBody>
      <dsp:txXfrm>
        <a:off x="76497" y="3863232"/>
        <a:ext cx="3291246" cy="14140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9EB93-8536-44E0-8344-3911E433DD1A}">
      <dsp:nvSpPr>
        <dsp:cNvPr id="0" name=""/>
        <dsp:cNvSpPr/>
      </dsp:nvSpPr>
      <dsp:spPr>
        <a:xfrm>
          <a:off x="3463875" y="1949"/>
          <a:ext cx="5195812" cy="1680941"/>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Tamamlama vizesi yapılarak işletmeye geçen teşvik belgesine konu firma bilgilerinin Ekonomi Bakanlığınca Kurumumuza bildirilmesini takip eden aydan başlanılarak yararlanılacaktır.</a:t>
          </a:r>
        </a:p>
      </dsp:txBody>
      <dsp:txXfrm>
        <a:off x="3463875" y="212067"/>
        <a:ext cx="4565459" cy="1260705"/>
      </dsp:txXfrm>
    </dsp:sp>
    <dsp:sp modelId="{FA7E4FEE-7890-45B1-A0B1-79DFB70C6900}">
      <dsp:nvSpPr>
        <dsp:cNvPr id="0" name=""/>
        <dsp:cNvSpPr/>
      </dsp:nvSpPr>
      <dsp:spPr>
        <a:xfrm>
          <a:off x="0" y="1949"/>
          <a:ext cx="3463875" cy="168094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sng" kern="1200" dirty="0">
              <a:latin typeface="Calibri" panose="020F0502020204030204" pitchFamily="34" charset="0"/>
              <a:cs typeface="Calibri" panose="020F0502020204030204" pitchFamily="34" charset="0"/>
            </a:rPr>
            <a:t>Yatırımlarda Devlet Yardımları Hakkında Karar’da öngörülen teşvikten hangi tarihten itibaren yararlanılacaktır?</a:t>
          </a:r>
          <a:endParaRPr lang="tr-TR" sz="1600" kern="1200" dirty="0">
            <a:latin typeface="Calibri" panose="020F0502020204030204" pitchFamily="34" charset="0"/>
            <a:cs typeface="Calibri" panose="020F0502020204030204" pitchFamily="34" charset="0"/>
          </a:endParaRPr>
        </a:p>
      </dsp:txBody>
      <dsp:txXfrm>
        <a:off x="82057" y="84006"/>
        <a:ext cx="3299761" cy="1516827"/>
      </dsp:txXfrm>
    </dsp:sp>
    <dsp:sp modelId="{3FF839DB-AD18-4E35-AADE-609ECB917938}">
      <dsp:nvSpPr>
        <dsp:cNvPr id="0" name=""/>
        <dsp:cNvSpPr/>
      </dsp:nvSpPr>
      <dsp:spPr>
        <a:xfrm>
          <a:off x="3463875" y="1850984"/>
          <a:ext cx="5195812" cy="1680941"/>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Bu teşvikten yararlanılacak sigortalı sayısı, komple yeni yatırımlarda ve diğer yatırım cinslerinde mevcut istihdam sayısına ilave olarak işe alınan sigortalılar yönünden Ekonomi Bakanlığınca</a:t>
          </a:r>
          <a:r>
            <a:rPr lang="tr-TR" sz="1600" b="1" kern="1200" dirty="0">
              <a:latin typeface="Calibri" panose="020F0502020204030204" pitchFamily="34" charset="0"/>
              <a:cs typeface="Calibri" panose="020F0502020204030204" pitchFamily="34" charset="0"/>
            </a:rPr>
            <a:t> </a:t>
          </a:r>
          <a:r>
            <a:rPr lang="tr-TR" sz="1600" kern="1200" dirty="0">
              <a:latin typeface="Calibri" panose="020F0502020204030204" pitchFamily="34" charset="0"/>
              <a:cs typeface="Calibri" panose="020F0502020204030204" pitchFamily="34" charset="0"/>
            </a:rPr>
            <a:t>Sosyal Güvenlik Kurumuna bildirilen sigortalı sayısını aşamaz.</a:t>
          </a:r>
        </a:p>
      </dsp:txBody>
      <dsp:txXfrm>
        <a:off x="3463875" y="2061102"/>
        <a:ext cx="4565459" cy="1260705"/>
      </dsp:txXfrm>
    </dsp:sp>
    <dsp:sp modelId="{DA79F916-F6DE-47C4-B662-BF97A04B9627}">
      <dsp:nvSpPr>
        <dsp:cNvPr id="0" name=""/>
        <dsp:cNvSpPr/>
      </dsp:nvSpPr>
      <dsp:spPr>
        <a:xfrm>
          <a:off x="0" y="1850984"/>
          <a:ext cx="3463875" cy="168094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i="1" u="sng" kern="1200" dirty="0">
              <a:latin typeface="Calibri" panose="020F0502020204030204" pitchFamily="34" charset="0"/>
              <a:cs typeface="Calibri" panose="020F0502020204030204" pitchFamily="34" charset="0"/>
            </a:rPr>
            <a:t>Yatırımlarda Devlet Yardımları Hakkında Karar'da öngörülen teşvikten hangi</a:t>
          </a:r>
          <a:r>
            <a:rPr lang="tr-TR" sz="2000" i="1" u="sng" kern="1200" dirty="0">
              <a:latin typeface="Calibri" panose="020F0502020204030204" pitchFamily="34" charset="0"/>
              <a:cs typeface="Calibri" panose="020F0502020204030204" pitchFamily="34" charset="0"/>
            </a:rPr>
            <a:t> </a:t>
          </a:r>
          <a:r>
            <a:rPr lang="tr-TR" sz="1600" b="1" i="1" u="sng" kern="1200" dirty="0">
              <a:latin typeface="Calibri" panose="020F0502020204030204" pitchFamily="34" charset="0"/>
              <a:cs typeface="Calibri" panose="020F0502020204030204" pitchFamily="34" charset="0"/>
            </a:rPr>
            <a:t>sigortalılar</a:t>
          </a:r>
          <a:r>
            <a:rPr lang="tr-TR" sz="2000" b="1" i="1" u="sng" kern="1200" dirty="0">
              <a:latin typeface="Calibri" panose="020F0502020204030204" pitchFamily="34" charset="0"/>
              <a:cs typeface="Calibri" panose="020F0502020204030204" pitchFamily="34" charset="0"/>
            </a:rPr>
            <a:t> için yararlanılabilir?</a:t>
          </a:r>
          <a:endParaRPr lang="tr-TR" sz="2000" kern="1200" dirty="0">
            <a:latin typeface="Calibri" panose="020F0502020204030204" pitchFamily="34" charset="0"/>
            <a:cs typeface="Calibri" panose="020F0502020204030204" pitchFamily="34" charset="0"/>
          </a:endParaRPr>
        </a:p>
      </dsp:txBody>
      <dsp:txXfrm>
        <a:off x="82057" y="1933041"/>
        <a:ext cx="3299761" cy="1516827"/>
      </dsp:txXfrm>
    </dsp:sp>
    <dsp:sp modelId="{92D97957-E33D-41AB-9364-EBAF71C5365B}">
      <dsp:nvSpPr>
        <dsp:cNvPr id="0" name=""/>
        <dsp:cNvSpPr/>
      </dsp:nvSpPr>
      <dsp:spPr>
        <a:xfrm>
          <a:off x="3464720" y="3700019"/>
          <a:ext cx="5190738" cy="1823820"/>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Teşvik kapsamındaki işyerlerine ilişkin bilgiler Ekonomi Bakanlığınca</a:t>
          </a:r>
          <a:r>
            <a:rPr lang="tr-TR" sz="1600" b="1" kern="1200" dirty="0">
              <a:latin typeface="Calibri" panose="020F0502020204030204" pitchFamily="34" charset="0"/>
              <a:cs typeface="Calibri" panose="020F0502020204030204" pitchFamily="34" charset="0"/>
            </a:rPr>
            <a:t> </a:t>
          </a:r>
          <a:r>
            <a:rPr lang="tr-TR" sz="1600" kern="1200" dirty="0">
              <a:latin typeface="Calibri" panose="020F0502020204030204" pitchFamily="34" charset="0"/>
              <a:cs typeface="Calibri" panose="020F0502020204030204" pitchFamily="34" charset="0"/>
            </a:rPr>
            <a:t>Kuruma intikal ettirildikten sonra bu bilgiler Kurum veri tabanına kaydedildiğinden, bahse konu destekten yararlanmak için Kuruma ayrıca müracaat edilmesine gerek bulunmamaktadır.</a:t>
          </a:r>
        </a:p>
      </dsp:txBody>
      <dsp:txXfrm>
        <a:off x="3464720" y="3927997"/>
        <a:ext cx="4506806" cy="1367865"/>
      </dsp:txXfrm>
    </dsp:sp>
    <dsp:sp modelId="{0BEC0618-B56C-4D9C-ADCD-EDA373A18DBC}">
      <dsp:nvSpPr>
        <dsp:cNvPr id="0" name=""/>
        <dsp:cNvSpPr/>
      </dsp:nvSpPr>
      <dsp:spPr>
        <a:xfrm>
          <a:off x="4228" y="3771459"/>
          <a:ext cx="3460492" cy="168094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i="1" u="sng" kern="1200" dirty="0">
              <a:latin typeface="Calibri" panose="020F0502020204030204" pitchFamily="34" charset="0"/>
              <a:cs typeface="Calibri" panose="020F0502020204030204" pitchFamily="34" charset="0"/>
            </a:rPr>
            <a:t>Yatırımlarda Devlet Yardımları Hakkında </a:t>
          </a:r>
          <a:r>
            <a:rPr lang="tr-TR" sz="1600" b="1" i="1" u="sng" kern="1200" dirty="0">
              <a:latin typeface="Calibri" panose="020F0502020204030204" pitchFamily="34" charset="0"/>
              <a:cs typeface="Calibri" panose="020F0502020204030204" pitchFamily="34" charset="0"/>
            </a:rPr>
            <a:t>Karar’da</a:t>
          </a:r>
          <a:r>
            <a:rPr lang="tr-TR" sz="2000" b="1" i="1" u="sng" kern="1200" dirty="0">
              <a:latin typeface="Calibri" panose="020F0502020204030204" pitchFamily="34" charset="0"/>
              <a:cs typeface="Calibri" panose="020F0502020204030204" pitchFamily="34" charset="0"/>
            </a:rPr>
            <a:t> öngörülen destekten yararlanmak için Kuruma başvuru şartı var mıdır?</a:t>
          </a:r>
          <a:endParaRPr lang="tr-TR" sz="2000" kern="1200" dirty="0">
            <a:latin typeface="Calibri" panose="020F0502020204030204" pitchFamily="34" charset="0"/>
            <a:cs typeface="Calibri" panose="020F0502020204030204" pitchFamily="34" charset="0"/>
          </a:endParaRPr>
        </a:p>
      </dsp:txBody>
      <dsp:txXfrm>
        <a:off x="86285" y="3853516"/>
        <a:ext cx="3296378" cy="15168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27A29-3234-497F-8DFB-902A3D0583FF}">
      <dsp:nvSpPr>
        <dsp:cNvPr id="0" name=""/>
        <dsp:cNvSpPr/>
      </dsp:nvSpPr>
      <dsp:spPr>
        <a:xfrm>
          <a:off x="3444240" y="0"/>
          <a:ext cx="5166360" cy="1674316"/>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Bu teşvik uygulaması 01/10/2009 tarihinden itibaren yürürlüğe girmiş olup, Kanunda öngörülen şartlara haiz olan sigortalı için kalan işsizlik süresi boyunca bu teşvikten yararlanılır.</a:t>
          </a:r>
        </a:p>
      </dsp:txBody>
      <dsp:txXfrm>
        <a:off x="3444240" y="209290"/>
        <a:ext cx="4538492" cy="1255737"/>
      </dsp:txXfrm>
    </dsp:sp>
    <dsp:sp modelId="{7E09AF2C-14C3-40EE-A24B-E59AC2A9B6AE}">
      <dsp:nvSpPr>
        <dsp:cNvPr id="0" name=""/>
        <dsp:cNvSpPr/>
      </dsp:nvSpPr>
      <dsp:spPr>
        <a:xfrm>
          <a:off x="0" y="0"/>
          <a:ext cx="3444240" cy="1674316"/>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sng" kern="1200" dirty="0">
              <a:latin typeface="Calibri" panose="020F0502020204030204" pitchFamily="34" charset="0"/>
              <a:cs typeface="Calibri" panose="020F0502020204030204" pitchFamily="34" charset="0"/>
            </a:rPr>
            <a:t>Söz konusu teşvikten yararlanma süresi nedir?</a:t>
          </a:r>
          <a:r>
            <a:rPr lang="tr-TR" sz="1600" i="1" u="sng" kern="1200" dirty="0">
              <a:latin typeface="Calibri" panose="020F0502020204030204" pitchFamily="34" charset="0"/>
              <a:cs typeface="Calibri" panose="020F0502020204030204" pitchFamily="34" charset="0"/>
            </a:rPr>
            <a:t> </a:t>
          </a:r>
          <a:endParaRPr lang="tr-TR" sz="1600" kern="1200" dirty="0">
            <a:latin typeface="Calibri" panose="020F0502020204030204" pitchFamily="34" charset="0"/>
            <a:cs typeface="Calibri" panose="020F0502020204030204" pitchFamily="34" charset="0"/>
          </a:endParaRPr>
        </a:p>
      </dsp:txBody>
      <dsp:txXfrm>
        <a:off x="81733" y="81733"/>
        <a:ext cx="3280774" cy="1510850"/>
      </dsp:txXfrm>
    </dsp:sp>
    <dsp:sp modelId="{0793937A-FC67-406C-96CB-9971C86620E1}">
      <dsp:nvSpPr>
        <dsp:cNvPr id="0" name=""/>
        <dsp:cNvSpPr/>
      </dsp:nvSpPr>
      <dsp:spPr>
        <a:xfrm>
          <a:off x="3444240" y="1841747"/>
          <a:ext cx="5166360" cy="1674316"/>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Ortalama sigortalı sayısı; sigortalının, işe başladığı işyerinde işe giriş tarihinden önceki altı ayda Kuruma bildirilmiş olan toplam sigortalı sayısının, aynı dönem aralığında Kuruma bildirim yapılmış ay sayısına bölünmesi suretiyle bulunmaktadır</a:t>
          </a:r>
        </a:p>
      </dsp:txBody>
      <dsp:txXfrm>
        <a:off x="3444240" y="2051037"/>
        <a:ext cx="4538492" cy="1255737"/>
      </dsp:txXfrm>
    </dsp:sp>
    <dsp:sp modelId="{C8CB3EAA-D34F-4BEE-82A6-9ECE4042873B}">
      <dsp:nvSpPr>
        <dsp:cNvPr id="0" name=""/>
        <dsp:cNvSpPr/>
      </dsp:nvSpPr>
      <dsp:spPr>
        <a:xfrm>
          <a:off x="14465" y="1841747"/>
          <a:ext cx="3444240" cy="1674316"/>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i="1" u="sng" kern="1200" dirty="0">
              <a:latin typeface="Calibri" panose="020F0502020204030204" pitchFamily="34" charset="0"/>
              <a:cs typeface="Calibri" panose="020F0502020204030204" pitchFamily="34" charset="0"/>
            </a:rPr>
            <a:t>Ortalama </a:t>
          </a:r>
          <a:r>
            <a:rPr lang="tr-TR" sz="1600" b="1" i="1" u="sng" kern="1200" dirty="0">
              <a:latin typeface="Calibri" panose="020F0502020204030204" pitchFamily="34" charset="0"/>
              <a:cs typeface="Calibri" panose="020F0502020204030204" pitchFamily="34" charset="0"/>
            </a:rPr>
            <a:t>sigortalı</a:t>
          </a:r>
          <a:r>
            <a:rPr lang="tr-TR" sz="2000" b="1" i="1" u="sng" kern="1200" dirty="0">
              <a:latin typeface="Calibri" panose="020F0502020204030204" pitchFamily="34" charset="0"/>
              <a:cs typeface="Calibri" panose="020F0502020204030204" pitchFamily="34" charset="0"/>
            </a:rPr>
            <a:t> sayısı nasıl hesaplanır?</a:t>
          </a:r>
          <a:endParaRPr lang="tr-TR" sz="2000" kern="1200" dirty="0">
            <a:latin typeface="Calibri" panose="020F0502020204030204" pitchFamily="34" charset="0"/>
            <a:cs typeface="Calibri" panose="020F0502020204030204" pitchFamily="34" charset="0"/>
          </a:endParaRPr>
        </a:p>
      </dsp:txBody>
      <dsp:txXfrm>
        <a:off x="96198" y="1923480"/>
        <a:ext cx="3280774" cy="1510850"/>
      </dsp:txXfrm>
    </dsp:sp>
    <dsp:sp modelId="{4EAA3A69-9897-4BBA-80B1-9631D429E8DE}">
      <dsp:nvSpPr>
        <dsp:cNvPr id="0" name=""/>
        <dsp:cNvSpPr/>
      </dsp:nvSpPr>
      <dsp:spPr>
        <a:xfrm>
          <a:off x="3444240" y="3683495"/>
          <a:ext cx="5166360" cy="1674316"/>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Sosyal güvenlik destek primine tabi olarak çalışanlar, yurt dışında çalışan sigortalılar, aday çırak, çırak ve öğrencilerden dolayı bu teşvikten yararlanılması mümkün bulunmamaktadır.</a:t>
          </a:r>
        </a:p>
      </dsp:txBody>
      <dsp:txXfrm>
        <a:off x="3444240" y="3892785"/>
        <a:ext cx="4538492" cy="1255737"/>
      </dsp:txXfrm>
    </dsp:sp>
    <dsp:sp modelId="{E9EB96BD-F969-4AE4-B454-45410FCFBF32}">
      <dsp:nvSpPr>
        <dsp:cNvPr id="0" name=""/>
        <dsp:cNvSpPr/>
      </dsp:nvSpPr>
      <dsp:spPr>
        <a:xfrm>
          <a:off x="0" y="3683495"/>
          <a:ext cx="3444240" cy="1674316"/>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i="1" u="sng" kern="1200" dirty="0">
              <a:latin typeface="Calibri" panose="020F0502020204030204" pitchFamily="34" charset="0"/>
              <a:cs typeface="Calibri" panose="020F0502020204030204" pitchFamily="34" charset="0"/>
            </a:rPr>
            <a:t>Teşvik </a:t>
          </a:r>
          <a:r>
            <a:rPr lang="tr-TR" sz="1600" b="1" i="1" u="sng" kern="1200" dirty="0">
              <a:latin typeface="Calibri" panose="020F0502020204030204" pitchFamily="34" charset="0"/>
              <a:cs typeface="Calibri" panose="020F0502020204030204" pitchFamily="34" charset="0"/>
            </a:rPr>
            <a:t>kapsamında</a:t>
          </a:r>
          <a:r>
            <a:rPr lang="tr-TR" sz="2000" b="1" i="1" u="sng" kern="1200" dirty="0">
              <a:latin typeface="Calibri" panose="020F0502020204030204" pitchFamily="34" charset="0"/>
              <a:cs typeface="Calibri" panose="020F0502020204030204" pitchFamily="34" charset="0"/>
            </a:rPr>
            <a:t> hangi sigortalılar bildirilemez?</a:t>
          </a:r>
          <a:endParaRPr lang="tr-TR" sz="2000" kern="1200" dirty="0">
            <a:latin typeface="Calibri" panose="020F0502020204030204" pitchFamily="34" charset="0"/>
            <a:cs typeface="Calibri" panose="020F0502020204030204" pitchFamily="34" charset="0"/>
          </a:endParaRPr>
        </a:p>
      </dsp:txBody>
      <dsp:txXfrm>
        <a:off x="81733" y="3765228"/>
        <a:ext cx="3280774" cy="15108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BD4B-2816-424B-9DA3-D922547008A5}">
      <dsp:nvSpPr>
        <dsp:cNvPr id="0" name=""/>
        <dsp:cNvSpPr/>
      </dsp:nvSpPr>
      <dsp:spPr>
        <a:xfrm>
          <a:off x="3313944" y="15654"/>
          <a:ext cx="5166360" cy="1674316"/>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İşverenler bu teşvikten tercih edecekleri herhangi bir kategori üzerinden yararlanabilmektedirler. Bu durumda, işveren lehine olan mesleki yeterlilik belgesi kategorisi seçilerek 48 ay süreyle bu destekten yararlanılacaktır.</a:t>
          </a:r>
        </a:p>
      </dsp:txBody>
      <dsp:txXfrm>
        <a:off x="3313944" y="224944"/>
        <a:ext cx="4538492" cy="1255737"/>
      </dsp:txXfrm>
    </dsp:sp>
    <dsp:sp modelId="{FEA6928F-22A7-46FE-B65F-412AAAC69112}">
      <dsp:nvSpPr>
        <dsp:cNvPr id="0" name=""/>
        <dsp:cNvSpPr/>
      </dsp:nvSpPr>
      <dsp:spPr>
        <a:xfrm>
          <a:off x="0" y="0"/>
          <a:ext cx="3444240" cy="1674316"/>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sng" kern="1200" dirty="0">
              <a:latin typeface="Calibri" panose="020F0502020204030204" pitchFamily="34" charset="0"/>
              <a:cs typeface="Calibri" panose="020F0502020204030204" pitchFamily="34" charset="0"/>
            </a:rPr>
            <a:t>Hem mesleki yeterlik belgesine sahip hem de mesleki eğitim veren yüksekokuldan mezun olan bir sigortalı için hangi teşvik süresinin seçilmesi işverenlerimizin lehine olacaktır?</a:t>
          </a:r>
          <a:endParaRPr lang="tr-TR" sz="1600" kern="1200" dirty="0">
            <a:latin typeface="Calibri" panose="020F0502020204030204" pitchFamily="34" charset="0"/>
            <a:cs typeface="Calibri" panose="020F0502020204030204" pitchFamily="34" charset="0"/>
          </a:endParaRPr>
        </a:p>
      </dsp:txBody>
      <dsp:txXfrm>
        <a:off x="81733" y="81733"/>
        <a:ext cx="3280774" cy="1510850"/>
      </dsp:txXfrm>
    </dsp:sp>
    <dsp:sp modelId="{CA74712B-902E-4528-981D-8CC6D42DB32C}">
      <dsp:nvSpPr>
        <dsp:cNvPr id="0" name=""/>
        <dsp:cNvSpPr/>
      </dsp:nvSpPr>
      <dsp:spPr>
        <a:xfrm>
          <a:off x="3504690" y="1841747"/>
          <a:ext cx="5105816" cy="1674316"/>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2700" tIns="12700" rIns="12700" bIns="12700" numCol="1" spcCol="1270" anchor="t" anchorCtr="0">
          <a:noAutofit/>
        </a:bodyPr>
        <a:lstStyle/>
        <a:p>
          <a:pPr marL="228600" lvl="1" indent="-228600" algn="just" defTabSz="889000">
            <a:lnSpc>
              <a:spcPct val="90000"/>
            </a:lnSpc>
            <a:spcBef>
              <a:spcPct val="0"/>
            </a:spcBef>
            <a:spcAft>
              <a:spcPct val="15000"/>
            </a:spcAft>
            <a:buChar char="••"/>
          </a:pPr>
          <a:endParaRPr lang="tr-TR" sz="2000" kern="1200" dirty="0">
            <a:latin typeface="Calibri" panose="020F0502020204030204" pitchFamily="34" charset="0"/>
            <a:cs typeface="Calibri" panose="020F0502020204030204" pitchFamily="34" charset="0"/>
          </a:endParaRPr>
        </a:p>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Ortalama sigortalı sayısının tespiti sırasında gerek asıl işveren, gerekse alt işverenlerce çalıştırılan sigortalılar dikkate alınmaktadır</a:t>
          </a:r>
          <a:r>
            <a:rPr lang="tr-TR" sz="1600" b="1" kern="1200" dirty="0">
              <a:latin typeface="Calibri" panose="020F0502020204030204" pitchFamily="34" charset="0"/>
              <a:cs typeface="Calibri" panose="020F0502020204030204" pitchFamily="34" charset="0"/>
            </a:rPr>
            <a:t>.</a:t>
          </a:r>
          <a:endParaRPr lang="tr-TR" sz="1600" kern="1200" dirty="0">
            <a:latin typeface="Calibri" panose="020F0502020204030204" pitchFamily="34" charset="0"/>
            <a:cs typeface="Calibri" panose="020F0502020204030204" pitchFamily="34" charset="0"/>
          </a:endParaRPr>
        </a:p>
      </dsp:txBody>
      <dsp:txXfrm>
        <a:off x="3504690" y="2051037"/>
        <a:ext cx="4477948" cy="1255737"/>
      </dsp:txXfrm>
    </dsp:sp>
    <dsp:sp modelId="{7E04BBE1-B745-4718-B017-8D713FC65B73}">
      <dsp:nvSpPr>
        <dsp:cNvPr id="0" name=""/>
        <dsp:cNvSpPr/>
      </dsp:nvSpPr>
      <dsp:spPr>
        <a:xfrm>
          <a:off x="0" y="1947405"/>
          <a:ext cx="3504598" cy="1588239"/>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u="sng" kern="1200" dirty="0">
              <a:latin typeface="Calibri" panose="020F0502020204030204" pitchFamily="34" charset="0"/>
              <a:cs typeface="Calibri" panose="020F0502020204030204" pitchFamily="34" charset="0"/>
            </a:rPr>
            <a:t>Sigortalı sayısının tespitinde alt işverenler tarafından çalıştırılan sigortalılar dikkate alınmakta mıdır?</a:t>
          </a:r>
        </a:p>
      </dsp:txBody>
      <dsp:txXfrm>
        <a:off x="77531" y="2024936"/>
        <a:ext cx="3349536" cy="1433177"/>
      </dsp:txXfrm>
    </dsp:sp>
    <dsp:sp modelId="{6214C60A-E86C-4A5C-8745-17E1C520C296}">
      <dsp:nvSpPr>
        <dsp:cNvPr id="0" name=""/>
        <dsp:cNvSpPr/>
      </dsp:nvSpPr>
      <dsp:spPr>
        <a:xfrm>
          <a:off x="3444240" y="3683495"/>
          <a:ext cx="5166360" cy="1674316"/>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Yabancı uyruklu sigortalılar için "Eğitim Belgesi Yoktur/Uyuşmamaktadır" seçeneği üzerinden 24 ay süre ile bu teşvikten yararlanılması mümkündür.</a:t>
          </a:r>
        </a:p>
      </dsp:txBody>
      <dsp:txXfrm>
        <a:off x="3444240" y="3892785"/>
        <a:ext cx="4538492" cy="1255737"/>
      </dsp:txXfrm>
    </dsp:sp>
    <dsp:sp modelId="{4DD5EEAF-8099-432B-9FCC-B0E1D551C7D0}">
      <dsp:nvSpPr>
        <dsp:cNvPr id="0" name=""/>
        <dsp:cNvSpPr/>
      </dsp:nvSpPr>
      <dsp:spPr>
        <a:xfrm>
          <a:off x="18702" y="3683495"/>
          <a:ext cx="3444240" cy="1674316"/>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i="1" u="sng" kern="1200" dirty="0">
              <a:latin typeface="Calibri" panose="020F0502020204030204" pitchFamily="34" charset="0"/>
              <a:cs typeface="Calibri" panose="020F0502020204030204" pitchFamily="34" charset="0"/>
            </a:rPr>
            <a:t>Bu destekten yararlanma süreleri nedir? </a:t>
          </a:r>
          <a:endParaRPr lang="tr-TR" sz="1600" kern="1200" dirty="0">
            <a:latin typeface="Calibri" panose="020F0502020204030204" pitchFamily="34" charset="0"/>
            <a:cs typeface="Calibri" panose="020F0502020204030204" pitchFamily="34" charset="0"/>
          </a:endParaRPr>
        </a:p>
      </dsp:txBody>
      <dsp:txXfrm>
        <a:off x="100435" y="3765228"/>
        <a:ext cx="3280774" cy="15108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623D3-6442-4B5E-8C2D-E21964893407}">
      <dsp:nvSpPr>
        <dsp:cNvPr id="0" name=""/>
        <dsp:cNvSpPr/>
      </dsp:nvSpPr>
      <dsp:spPr>
        <a:xfrm>
          <a:off x="3419842" y="3135"/>
          <a:ext cx="5161314" cy="2091845"/>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Bu teşvikten yararlanabilmek için, sigortalının Türkiye İş Kurumunca düzenlenen işbaşı eğitim programını tamamladığı meslek alanında çalışması gerektiğinden, bahse konu durumda iş başı eğitim programı ile işe alındığı mesleğin farklı olması nedeniyle teşvikten yararlanılması mümkün bulunmamaktadır.</a:t>
          </a:r>
        </a:p>
      </dsp:txBody>
      <dsp:txXfrm>
        <a:off x="3419842" y="264616"/>
        <a:ext cx="4376872" cy="1568883"/>
      </dsp:txXfrm>
    </dsp:sp>
    <dsp:sp modelId="{A3BB95C1-760F-41FF-A304-2801B1256EE2}">
      <dsp:nvSpPr>
        <dsp:cNvPr id="0" name=""/>
        <dsp:cNvSpPr/>
      </dsp:nvSpPr>
      <dsp:spPr>
        <a:xfrm>
          <a:off x="84720" y="273227"/>
          <a:ext cx="3390398" cy="153990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u="sng" kern="1200" dirty="0">
              <a:latin typeface="Calibri" panose="020F0502020204030204" pitchFamily="34" charset="0"/>
              <a:cs typeface="Calibri" panose="020F0502020204030204" pitchFamily="34" charset="0"/>
            </a:rPr>
            <a:t>Sigortalının Türkiye İş Kurumunca düzenlenen “özel güvenlik” iş başı eğitim programını tamamladıktan sonra üç ay içerisinde “kasiyer” olarak işe alınması durumunda bu sigortalıdan dolayı  teşvikten yararlanılabilir </a:t>
          </a:r>
          <a:r>
            <a:rPr lang="tr-TR" sz="2000" b="1" u="sng" kern="1200" dirty="0">
              <a:latin typeface="Calibri" panose="020F0502020204030204" pitchFamily="34" charset="0"/>
              <a:cs typeface="Calibri" panose="020F0502020204030204" pitchFamily="34" charset="0"/>
            </a:rPr>
            <a:t>mi?</a:t>
          </a:r>
          <a:endParaRPr lang="tr-TR" sz="2000" u="sng" kern="1200" dirty="0">
            <a:latin typeface="Calibri" panose="020F0502020204030204" pitchFamily="34" charset="0"/>
            <a:cs typeface="Calibri" panose="020F0502020204030204" pitchFamily="34" charset="0"/>
          </a:endParaRPr>
        </a:p>
      </dsp:txBody>
      <dsp:txXfrm>
        <a:off x="159892" y="348399"/>
        <a:ext cx="3240054" cy="1389557"/>
      </dsp:txXfrm>
    </dsp:sp>
    <dsp:sp modelId="{6460FEA2-D7B2-4011-9299-D2989D6DC42D}">
      <dsp:nvSpPr>
        <dsp:cNvPr id="0" name=""/>
        <dsp:cNvSpPr/>
      </dsp:nvSpPr>
      <dsp:spPr>
        <a:xfrm>
          <a:off x="3445080" y="2218757"/>
          <a:ext cx="5161314" cy="1771871"/>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b="0" kern="1200" dirty="0">
              <a:latin typeface="Calibri" panose="020F0502020204030204" pitchFamily="34" charset="0"/>
              <a:cs typeface="Calibri" panose="020F0502020204030204" pitchFamily="34" charset="0"/>
            </a:rPr>
            <a:t>Ortalama sigortalı sayısının tespitine esas olan sigortalının işe alındığı bir önceki takvim yılında, gerek işyerinin yeni tescil edilmiş olması, gerekse sigortalı çalıştırmaya ara verilmiş olması nedeniyle sigortalı bildiriminde bulunulmamış olması halinde, ortalama sigortalı sayısı sıfır (0) kabul edilecektir.</a:t>
          </a:r>
        </a:p>
      </dsp:txBody>
      <dsp:txXfrm>
        <a:off x="3445080" y="2440241"/>
        <a:ext cx="4496862" cy="1328903"/>
      </dsp:txXfrm>
    </dsp:sp>
    <dsp:sp modelId="{FA127752-A1AE-49B4-9E39-B468699DDD9D}">
      <dsp:nvSpPr>
        <dsp:cNvPr id="0" name=""/>
        <dsp:cNvSpPr/>
      </dsp:nvSpPr>
      <dsp:spPr>
        <a:xfrm>
          <a:off x="4204" y="2485811"/>
          <a:ext cx="3440876" cy="1237763"/>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u="sng" kern="1200" dirty="0">
              <a:latin typeface="Calibri" panose="020F0502020204030204" pitchFamily="34" charset="0"/>
              <a:cs typeface="Calibri" panose="020F0502020204030204" pitchFamily="34" charset="0"/>
            </a:rPr>
            <a:t>Ortalama sigortalı sayısının tespitine esas olan bir önceki takvim yılında bildirimde</a:t>
          </a:r>
          <a:r>
            <a:rPr lang="tr-TR" sz="1600" u="sng" kern="1200" dirty="0">
              <a:latin typeface="Calibri" panose="020F0502020204030204" pitchFamily="34" charset="0"/>
              <a:cs typeface="Calibri" panose="020F0502020204030204" pitchFamily="34" charset="0"/>
            </a:rPr>
            <a:t> </a:t>
          </a:r>
          <a:r>
            <a:rPr lang="tr-TR" sz="1600" b="1" u="sng" kern="1200" dirty="0">
              <a:latin typeface="Calibri" panose="020F0502020204030204" pitchFamily="34" charset="0"/>
              <a:cs typeface="Calibri" panose="020F0502020204030204" pitchFamily="34" charset="0"/>
            </a:rPr>
            <a:t>bulunulmaması halinde ortalama sigortalı sayısı hesabı nasıl yapılır?</a:t>
          </a:r>
          <a:endParaRPr lang="tr-TR" sz="1600" u="sng" kern="1200" dirty="0">
            <a:latin typeface="Calibri" panose="020F0502020204030204" pitchFamily="34" charset="0"/>
            <a:cs typeface="Calibri" panose="020F0502020204030204" pitchFamily="34" charset="0"/>
          </a:endParaRPr>
        </a:p>
      </dsp:txBody>
      <dsp:txXfrm>
        <a:off x="64627" y="2546234"/>
        <a:ext cx="3320030" cy="1116917"/>
      </dsp:txXfrm>
    </dsp:sp>
    <dsp:sp modelId="{E1264392-4B92-4E07-BC6C-BCA74CAECC7B}">
      <dsp:nvSpPr>
        <dsp:cNvPr id="0" name=""/>
        <dsp:cNvSpPr/>
      </dsp:nvSpPr>
      <dsp:spPr>
        <a:xfrm>
          <a:off x="3445080" y="4114405"/>
          <a:ext cx="5161314" cy="1547130"/>
        </a:xfrm>
        <a:prstGeom prst="rightArrow">
          <a:avLst>
            <a:gd name="adj1" fmla="val 75000"/>
            <a:gd name="adj2" fmla="val 50000"/>
          </a:avLst>
        </a:prstGeom>
        <a:solidFill>
          <a:schemeClr val="lt1"/>
        </a:solidFill>
        <a:ln w="25400"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pitchFamily="34" charset="0"/>
              <a:cs typeface="Calibri" panose="020F0502020204030204" pitchFamily="34" charset="0"/>
            </a:rPr>
            <a:t>Teşvikten yararlanmak için işverenlerce kapsama giren sigortalıların e-Bildirge sisteminde yer alan “İşbaşı Eğitim Teşvik Yönetimi” menüsünden tanımlanması gerekmektedir. Bunun haricinde başkaca bir başvuru şartı bulunmamaktadır.</a:t>
          </a:r>
        </a:p>
      </dsp:txBody>
      <dsp:txXfrm>
        <a:off x="3445080" y="4307796"/>
        <a:ext cx="4581140" cy="1160348"/>
      </dsp:txXfrm>
    </dsp:sp>
    <dsp:sp modelId="{CFD91441-DE01-43E7-A874-5406A0553CC8}">
      <dsp:nvSpPr>
        <dsp:cNvPr id="0" name=""/>
        <dsp:cNvSpPr/>
      </dsp:nvSpPr>
      <dsp:spPr>
        <a:xfrm>
          <a:off x="0" y="4222041"/>
          <a:ext cx="3440876" cy="1237763"/>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u="sng" kern="1200" dirty="0">
              <a:latin typeface="Calibri" panose="020F0502020204030204" pitchFamily="34" charset="0"/>
              <a:cs typeface="Calibri" panose="020F0502020204030204" pitchFamily="34" charset="0"/>
            </a:rPr>
            <a:t>Teşvikten yararlanabilmek için başvuru şartı var mı?</a:t>
          </a:r>
          <a:endParaRPr lang="tr-TR" sz="1600" u="sng" kern="1200" dirty="0">
            <a:latin typeface="Calibri" panose="020F0502020204030204" pitchFamily="34" charset="0"/>
            <a:cs typeface="Calibri" panose="020F0502020204030204" pitchFamily="34" charset="0"/>
          </a:endParaRPr>
        </a:p>
      </dsp:txBody>
      <dsp:txXfrm>
        <a:off x="60423" y="4282464"/>
        <a:ext cx="3320030" cy="1116917"/>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7CD56B7-B681-495E-B086-5E0FB67D7487}" type="datetimeFigureOut">
              <a:rPr lang="tr-TR"/>
              <a:pPr>
                <a:defRPr/>
              </a:pPr>
              <a:t>5.04.2018</a:t>
            </a:fld>
            <a:endParaRPr lang="tr-TR"/>
          </a:p>
        </p:txBody>
      </p:sp>
      <p:sp>
        <p:nvSpPr>
          <p:cNvPr id="4" name="3 Altbilgi Yer Tutucusu"/>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5" name="4 Slayt Numarası Yer Tutucusu"/>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2B03CA1-86DC-4A55-8FC9-99B82A45DC0A}" type="slidenum">
              <a:rPr lang="tr-TR"/>
              <a:pPr>
                <a:defRPr/>
              </a:pPr>
              <a:t>‹#›</a:t>
            </a:fld>
            <a:endParaRPr lang="tr-TR"/>
          </a:p>
        </p:txBody>
      </p:sp>
    </p:spTree>
    <p:extLst>
      <p:ext uri="{BB962C8B-B14F-4D97-AF65-F5344CB8AC3E}">
        <p14:creationId xmlns:p14="http://schemas.microsoft.com/office/powerpoint/2010/main" val="754859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D813DE-7FA3-4F48-B017-B13B512B29CA}" type="datetimeFigureOut">
              <a:rPr lang="tr-TR"/>
              <a:pPr>
                <a:defRPr/>
              </a:pPr>
              <a:t>5.04.2018</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2E42ECC-B55D-404F-8053-F789354627B5}" type="slidenum">
              <a:rPr lang="tr-TR"/>
              <a:pPr>
                <a:defRPr/>
              </a:pPr>
              <a:t>‹#›</a:t>
            </a:fld>
            <a:endParaRPr lang="tr-TR"/>
          </a:p>
        </p:txBody>
      </p:sp>
    </p:spTree>
    <p:extLst>
      <p:ext uri="{BB962C8B-B14F-4D97-AF65-F5344CB8AC3E}">
        <p14:creationId xmlns:p14="http://schemas.microsoft.com/office/powerpoint/2010/main" val="2423207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2E42ECC-B55D-404F-8053-F789354627B5}" type="slidenum">
              <a:rPr lang="tr-TR" smtClean="0"/>
              <a:pPr>
                <a:defRPr/>
              </a:pPr>
              <a:t>1</a:t>
            </a:fld>
            <a:endParaRPr lang="tr-TR"/>
          </a:p>
        </p:txBody>
      </p:sp>
    </p:spTree>
    <p:extLst>
      <p:ext uri="{BB962C8B-B14F-4D97-AF65-F5344CB8AC3E}">
        <p14:creationId xmlns:p14="http://schemas.microsoft.com/office/powerpoint/2010/main" val="26197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a:solidFill>
                  <a:srgbClr val="046CA6"/>
                </a:solidFill>
              </a:endParaRP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8"/>
              <a:chOff x="0" y="2647"/>
              <a:chExt cx="5760" cy="1673"/>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a:solidFill>
                    <a:srgbClr val="046CA6"/>
                  </a:solidFill>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grpSp>
      <p:pic>
        <p:nvPicPr>
          <p:cNvPr id="23" name="22 Resim" descr="bina.png"/>
          <p:cNvPicPr>
            <a:picLocks noChangeAspect="1"/>
          </p:cNvPicPr>
          <p:nvPr userDrawn="1"/>
        </p:nvPicPr>
        <p:blipFill>
          <a:blip r:embed="rId2" cstate="print"/>
          <a:stretch>
            <a:fillRect/>
          </a:stretch>
        </p:blipFill>
        <p:spPr>
          <a:xfrm>
            <a:off x="2285984" y="2143116"/>
            <a:ext cx="4670961" cy="25114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32 Resim" descr="q1.png"/>
          <p:cNvPicPr>
            <a:picLocks noChangeAspect="1"/>
          </p:cNvPicPr>
          <p:nvPr userDrawn="1"/>
        </p:nvPicPr>
        <p:blipFill>
          <a:blip r:embed="rId3"/>
          <a:srcRect/>
          <a:stretch>
            <a:fillRect/>
          </a:stretch>
        </p:blipFill>
        <p:spPr bwMode="auto">
          <a:xfrm>
            <a:off x="0" y="214313"/>
            <a:ext cx="2430463" cy="1452562"/>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Başlık Slaydı">
    <p:bg>
      <p:bgPr>
        <a:solidFill>
          <a:srgbClr val="FFFFFF"/>
        </a:solidFill>
        <a:effectLst/>
      </p:bgPr>
    </p:bg>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9144000" cy="1428750"/>
            <a:chOff x="0" y="0"/>
            <a:chExt cx="5760" cy="1316"/>
          </a:xfrm>
        </p:grpSpPr>
        <p:grpSp>
          <p:nvGrpSpPr>
            <p:cNvPr id="6" name="Group 90"/>
            <p:cNvGrpSpPr>
              <a:grpSpLocks/>
            </p:cNvGrpSpPr>
            <p:nvPr userDrawn="1"/>
          </p:nvGrpSpPr>
          <p:grpSpPr bwMode="auto">
            <a:xfrm flipV="1">
              <a:off x="18" y="2"/>
              <a:ext cx="5742" cy="1126"/>
              <a:chOff x="0" y="2641"/>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a:solidFill>
                  <a:srgbClr val="046CA6"/>
                </a:solidFill>
              </a:endParaRPr>
            </a:p>
          </p:txBody>
        </p:sp>
      </p:grpSp>
      <p:grpSp>
        <p:nvGrpSpPr>
          <p:cNvPr id="10" name="Group 94"/>
          <p:cNvGrpSpPr>
            <a:grpSpLocks/>
          </p:cNvGrpSpPr>
          <p:nvPr userDrawn="1"/>
        </p:nvGrpSpPr>
        <p:grpSpPr bwMode="auto">
          <a:xfrm>
            <a:off x="0" y="5429250"/>
            <a:ext cx="9144000" cy="1428750"/>
            <a:chOff x="0" y="2908"/>
            <a:chExt cx="5760" cy="1412"/>
          </a:xfrm>
        </p:grpSpPr>
        <p:grpSp>
          <p:nvGrpSpPr>
            <p:cNvPr id="11" name="Group 95"/>
            <p:cNvGrpSpPr>
              <a:grpSpLocks/>
            </p:cNvGrpSpPr>
            <p:nvPr/>
          </p:nvGrpSpPr>
          <p:grpSpPr bwMode="auto">
            <a:xfrm>
              <a:off x="18" y="3136"/>
              <a:ext cx="5742" cy="1183"/>
              <a:chOff x="0" y="2643"/>
              <a:chExt cx="5760" cy="1678"/>
            </a:xfrm>
          </p:grpSpPr>
          <p:sp>
            <p:nvSpPr>
              <p:cNvPr id="15" name="Rectangle 96"/>
              <p:cNvSpPr>
                <a:spLocks noChangeArrowheads="1"/>
              </p:cNvSpPr>
              <p:nvPr userDrawn="1"/>
            </p:nvSpPr>
            <p:spPr bwMode="ltGray">
              <a:xfrm>
                <a:off x="0" y="2643"/>
                <a:ext cx="5760" cy="1678"/>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6" name="Rectangle 97"/>
              <p:cNvSpPr>
                <a:spLocks noChangeArrowheads="1"/>
              </p:cNvSpPr>
              <p:nvPr userDrawn="1"/>
            </p:nvSpPr>
            <p:spPr bwMode="ltGray">
              <a:xfrm>
                <a:off x="0" y="2643"/>
                <a:ext cx="5760" cy="96"/>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sp>
            <p:nvSpPr>
              <p:cNvPr id="14" name="Freeform 100"/>
              <p:cNvSpPr>
                <a:spLocks/>
              </p:cNvSpPr>
              <p:nvPr/>
            </p:nvSpPr>
            <p:spPr bwMode="ltGray">
              <a:xfrm flipV="1">
                <a:off x="0" y="2750"/>
                <a:ext cx="5731" cy="378"/>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a:solidFill>
                    <a:srgbClr val="046CA6"/>
                  </a:solidFill>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grpSp>
      <p:pic>
        <p:nvPicPr>
          <p:cNvPr id="23" name="30 Resim" descr="q1.png"/>
          <p:cNvPicPr>
            <a:picLocks noChangeAspect="1"/>
          </p:cNvPicPr>
          <p:nvPr userDrawn="1"/>
        </p:nvPicPr>
        <p:blipFill>
          <a:blip r:embed="rId2"/>
          <a:srcRect/>
          <a:stretch>
            <a:fillRect/>
          </a:stretch>
        </p:blipFill>
        <p:spPr bwMode="auto">
          <a:xfrm>
            <a:off x="0" y="-71438"/>
            <a:ext cx="2430463" cy="1452563"/>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9 Veri Yer Tutucusu"/>
          <p:cNvSpPr txBox="1">
            <a:spLocks/>
          </p:cNvSpPr>
          <p:nvPr userDrawn="1"/>
        </p:nvSpPr>
        <p:spPr>
          <a:xfrm>
            <a:off x="357188" y="6492875"/>
            <a:ext cx="1357312" cy="365125"/>
          </a:xfrm>
          <a:prstGeom prst="rect">
            <a:avLst/>
          </a:prstGeom>
        </p:spPr>
        <p:txBody>
          <a:bodyPr anchor="ctr"/>
          <a:lstStyle>
            <a:lvl1pPr algn="l">
              <a:defRPr sz="1200" b="1">
                <a:solidFill>
                  <a:schemeClr val="tx1"/>
                </a:solidFill>
              </a:defRPr>
            </a:lvl1pPr>
          </a:lstStyle>
          <a:p>
            <a:pPr>
              <a:defRPr/>
            </a:pPr>
            <a:endParaRPr lang="tr-TR" dirty="0">
              <a:solidFill>
                <a:srgbClr val="046CA6"/>
              </a:solidFill>
            </a:endParaRP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a:t>Asıl başlık stili için tıklatın</a:t>
            </a:r>
          </a:p>
        </p:txBody>
      </p:sp>
      <p:sp>
        <p:nvSpPr>
          <p:cNvPr id="3" name="2 İçerik Yer Tutucusu"/>
          <p:cNvSpPr>
            <a:spLocks noGrp="1"/>
          </p:cNvSpPr>
          <p:nvPr>
            <p:ph idx="1"/>
          </p:nvPr>
        </p:nvSpPr>
        <p:spPr>
          <a:xfrm>
            <a:off x="304800" y="1071546"/>
            <a:ext cx="8610600" cy="5357850"/>
          </a:xfrm>
          <a:prstGeom prst="rect">
            <a:avLst/>
          </a:prstGeom>
          <a:ln>
            <a:solidFill>
              <a:schemeClr val="tx1"/>
            </a:solidFill>
          </a:ln>
        </p:spPr>
        <p:txBody>
          <a:bodyPr/>
          <a:lstStyle>
            <a:lvl1pPr>
              <a:buClr>
                <a:schemeClr val="tx1"/>
              </a:buClr>
              <a:buFont typeface="Wingdings" pitchFamily="2" charset="2"/>
              <a:buChar char="q"/>
              <a:defRPr sz="1800" b="1">
                <a:solidFill>
                  <a:schemeClr val="tx1"/>
                </a:solidFill>
              </a:defRPr>
            </a:lvl1pPr>
            <a:lvl2pPr>
              <a:buFont typeface="Wingdings" pitchFamily="2" charset="2"/>
              <a:buChar char="§"/>
              <a:defRPr sz="1800" b="1">
                <a:solidFill>
                  <a:schemeClr val="tx1"/>
                </a:solidFill>
              </a:defRPr>
            </a:lvl2pPr>
            <a:lvl3pPr>
              <a:buFont typeface="Arial" pitchFamily="34" charset="0"/>
              <a:buChar char="•"/>
              <a:defRPr sz="1800" b="1">
                <a:solidFill>
                  <a:schemeClr val="tx1"/>
                </a:solidFill>
              </a:defRPr>
            </a:lvl3pPr>
            <a:lvl4pPr>
              <a:buFont typeface="Calibri" pitchFamily="34" charset="0"/>
              <a:buChar char="−"/>
              <a:defRPr sz="1800" b="1">
                <a:solidFill>
                  <a:schemeClr val="tx1"/>
                </a:solidFill>
              </a:defRPr>
            </a:lvl4pPr>
            <a:lvl5pPr>
              <a:buFont typeface="Calibri" pitchFamily="34" charset="0"/>
              <a:buChar char="»"/>
              <a:defRPr sz="1800" b="1">
                <a:solidFill>
                  <a:schemeClr val="tx1"/>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4 Veri Yer Tutucusu"/>
          <p:cNvSpPr>
            <a:spLocks noGrp="1"/>
          </p:cNvSpPr>
          <p:nvPr>
            <p:ph type="dt" sz="half" idx="10"/>
          </p:nvPr>
        </p:nvSpPr>
        <p:spPr>
          <a:xfrm>
            <a:off x="6248400" y="0"/>
            <a:ext cx="2667000" cy="228600"/>
          </a:xfrm>
          <a:prstGeom prst="rect">
            <a:avLst/>
          </a:prstGeom>
        </p:spPr>
        <p:txBody>
          <a:bodyPr/>
          <a:lstStyle>
            <a:lvl1pPr>
              <a:defRPr>
                <a:solidFill>
                  <a:srgbClr val="046CA6"/>
                </a:solidFill>
              </a:defRPr>
            </a:lvl1pPr>
          </a:lstStyle>
          <a:p>
            <a:pPr>
              <a:defRPr/>
            </a:pPr>
            <a:endParaRPr lang="en-US"/>
          </a:p>
        </p:txBody>
      </p:sp>
      <p:sp>
        <p:nvSpPr>
          <p:cNvPr id="6" name="11 Altbilgi Yer Tutucusu"/>
          <p:cNvSpPr>
            <a:spLocks noGrp="1"/>
          </p:cNvSpPr>
          <p:nvPr>
            <p:ph type="ftr" sz="quarter" idx="11"/>
          </p:nvPr>
        </p:nvSpPr>
        <p:spPr>
          <a:xfrm>
            <a:off x="1714500" y="6492875"/>
            <a:ext cx="6170613" cy="365125"/>
          </a:xfrm>
        </p:spPr>
        <p:txBody>
          <a:bodyPr/>
          <a:lstStyle>
            <a:lvl1pPr algn="ctr" fontAlgn="auto">
              <a:spcBef>
                <a:spcPts val="0"/>
              </a:spcBef>
              <a:spcAft>
                <a:spcPts val="0"/>
              </a:spcAft>
              <a:defRPr sz="1200" b="1">
                <a:solidFill>
                  <a:srgbClr val="046CA6"/>
                </a:solidFill>
              </a:defRPr>
            </a:lvl1pPr>
          </a:lstStyle>
          <a:p>
            <a:pPr>
              <a:defRPr/>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a:solidFill>
                  <a:srgbClr val="046CA6"/>
                </a:solidFill>
              </a:endParaRP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8"/>
              <a:chOff x="0" y="2647"/>
              <a:chExt cx="5760" cy="1673"/>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a:solidFill>
                    <a:srgbClr val="046CA6"/>
                  </a:solidFill>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grpSp>
      <p:pic>
        <p:nvPicPr>
          <p:cNvPr id="23" name="31 Resim" descr="q1.png"/>
          <p:cNvPicPr>
            <a:picLocks noChangeAspect="1"/>
          </p:cNvPicPr>
          <p:nvPr userDrawn="1"/>
        </p:nvPicPr>
        <p:blipFill>
          <a:blip r:embed="rId2"/>
          <a:srcRect/>
          <a:stretch>
            <a:fillRect/>
          </a:stretch>
        </p:blipFill>
        <p:spPr bwMode="auto">
          <a:xfrm>
            <a:off x="0" y="214313"/>
            <a:ext cx="2430463" cy="1452562"/>
          </a:xfrm>
          <a:prstGeom prst="rect">
            <a:avLst/>
          </a:prstGeom>
          <a:noFill/>
          <a:ln w="9525">
            <a:noFill/>
            <a:miter lim="800000"/>
            <a:headEnd/>
            <a:tailEnd/>
          </a:ln>
        </p:spPr>
      </p:pic>
      <p:sp>
        <p:nvSpPr>
          <p:cNvPr id="24" name="Rectangle 2"/>
          <p:cNvSpPr txBox="1">
            <a:spLocks noChangeArrowheads="1"/>
          </p:cNvSpPr>
          <p:nvPr userDrawn="1"/>
        </p:nvSpPr>
        <p:spPr bwMode="white">
          <a:xfrm>
            <a:off x="2286000" y="2643188"/>
            <a:ext cx="4857750" cy="171450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tr-TR" sz="4000" b="1" dirty="0">
                <a:solidFill>
                  <a:srgbClr val="046CA6"/>
                </a:solidFill>
                <a:latin typeface="Calibri" pitchFamily="34" charset="0"/>
              </a:rPr>
              <a:t>          Arz ederim.</a:t>
            </a:r>
            <a:endParaRPr lang="en-US" sz="4000" b="1" dirty="0">
              <a:solidFill>
                <a:srgbClr val="046CA6"/>
              </a:solidFill>
              <a:latin typeface="Calibri" pitchFamily="34" charset="0"/>
            </a:endParaRPr>
          </a:p>
        </p:txBody>
      </p:sp>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Başlık ve İçerik">
    <p:spTree>
      <p:nvGrpSpPr>
        <p:cNvPr id="1" name=""/>
        <p:cNvGrpSpPr/>
        <p:nvPr/>
      </p:nvGrpSpPr>
      <p:grpSpPr>
        <a:xfrm>
          <a:off x="0" y="0"/>
          <a:ext cx="0" cy="0"/>
          <a:chOff x="0" y="0"/>
          <a:chExt cx="0" cy="0"/>
        </a:xfrm>
      </p:grpSpPr>
      <p:sp>
        <p:nvSpPr>
          <p:cNvPr id="3" name="9 Veri Yer Tutucusu"/>
          <p:cNvSpPr txBox="1">
            <a:spLocks/>
          </p:cNvSpPr>
          <p:nvPr userDrawn="1"/>
        </p:nvSpPr>
        <p:spPr>
          <a:xfrm>
            <a:off x="357188" y="6492875"/>
            <a:ext cx="1766887" cy="280988"/>
          </a:xfrm>
          <a:prstGeom prst="rect">
            <a:avLst/>
          </a:prstGeom>
        </p:spPr>
        <p:txBody>
          <a:bodyPr anchor="ctr"/>
          <a:lstStyle>
            <a:lvl1pPr algn="l">
              <a:defRPr sz="1200" b="1">
                <a:solidFill>
                  <a:schemeClr val="tx1"/>
                </a:solidFill>
              </a:defRPr>
            </a:lvl1pPr>
          </a:lstStyle>
          <a:p>
            <a:pPr>
              <a:defRPr/>
            </a:pPr>
            <a:fld id="{7EFC573B-7069-4A5C-9596-597F9A83DC07}" type="datetime4">
              <a:rPr lang="tr-TR" smtClean="0">
                <a:solidFill>
                  <a:srgbClr val="046CA6"/>
                </a:solidFill>
              </a:rPr>
              <a:pPr>
                <a:defRPr/>
              </a:pPr>
              <a:t>5 Nisan 2018</a:t>
            </a:fld>
            <a:endParaRPr lang="tr-TR" dirty="0">
              <a:solidFill>
                <a:srgbClr val="046CA6"/>
              </a:solidFill>
            </a:endParaRPr>
          </a:p>
        </p:txBody>
      </p:sp>
      <p:sp>
        <p:nvSpPr>
          <p:cNvPr id="4" name="4 Metin kutusu"/>
          <p:cNvSpPr txBox="1">
            <a:spLocks noChangeArrowheads="1"/>
          </p:cNvSpPr>
          <p:nvPr userDrawn="1"/>
        </p:nvSpPr>
        <p:spPr bwMode="auto">
          <a:xfrm>
            <a:off x="8597900" y="6543675"/>
            <a:ext cx="571500" cy="4619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sz="1200" b="1">
              <a:solidFill>
                <a:srgbClr val="046CA6"/>
              </a:solidFill>
            </a:endParaRPr>
          </a:p>
          <a:p>
            <a:pPr eaLnBrk="1" hangingPunct="1">
              <a:defRPr/>
            </a:pPr>
            <a:endParaRPr lang="tr-TR" sz="1200" b="1">
              <a:solidFill>
                <a:srgbClr val="046CA6"/>
              </a:solidFill>
            </a:endParaRP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a:t>Asıl başlık stili için tıklatın</a:t>
            </a:r>
          </a:p>
        </p:txBody>
      </p:sp>
      <p:sp>
        <p:nvSpPr>
          <p:cNvPr id="5" name="4 Veri Yer Tutucusu"/>
          <p:cNvSpPr>
            <a:spLocks noGrp="1"/>
          </p:cNvSpPr>
          <p:nvPr>
            <p:ph type="dt" sz="half" idx="10"/>
          </p:nvPr>
        </p:nvSpPr>
        <p:spPr>
          <a:xfrm>
            <a:off x="6248400" y="0"/>
            <a:ext cx="2667000" cy="228600"/>
          </a:xfrm>
          <a:prstGeom prst="rect">
            <a:avLst/>
          </a:prstGeom>
        </p:spPr>
        <p:txBody>
          <a:bodyPr/>
          <a:lstStyle>
            <a:lvl1pPr>
              <a:defRPr>
                <a:solidFill>
                  <a:srgbClr val="046CA6"/>
                </a:solidFill>
              </a:defRPr>
            </a:lvl1pPr>
          </a:lstStyle>
          <a:p>
            <a:pPr>
              <a:defRPr/>
            </a:pPr>
            <a:endParaRPr lang="en-US"/>
          </a:p>
        </p:txBody>
      </p:sp>
      <p:sp>
        <p:nvSpPr>
          <p:cNvPr id="6" name="11 Altbilgi Yer Tutucusu"/>
          <p:cNvSpPr>
            <a:spLocks noGrp="1"/>
          </p:cNvSpPr>
          <p:nvPr>
            <p:ph type="ftr" sz="quarter" idx="11"/>
          </p:nvPr>
        </p:nvSpPr>
        <p:spPr>
          <a:xfrm>
            <a:off x="1714500" y="6492875"/>
            <a:ext cx="6170613" cy="365125"/>
          </a:xfrm>
        </p:spPr>
        <p:txBody>
          <a:bodyPr/>
          <a:lstStyle>
            <a:lvl1pPr algn="ctr" fontAlgn="auto">
              <a:spcBef>
                <a:spcPts val="0"/>
              </a:spcBef>
              <a:spcAft>
                <a:spcPts val="0"/>
              </a:spcAft>
              <a:defRPr sz="1200" b="1">
                <a:solidFill>
                  <a:srgbClr val="046CA6"/>
                </a:solidFill>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10 Resim" descr="v2_u.png"/>
          <p:cNvPicPr>
            <a:picLocks noChangeAspect="1"/>
          </p:cNvPicPr>
          <p:nvPr/>
        </p:nvPicPr>
        <p:blipFill>
          <a:blip r:embed="rId7"/>
          <a:srcRect/>
          <a:stretch>
            <a:fillRect/>
          </a:stretch>
        </p:blipFill>
        <p:spPr bwMode="auto">
          <a:xfrm>
            <a:off x="0" y="0"/>
            <a:ext cx="9144000" cy="731838"/>
          </a:xfrm>
          <a:prstGeom prst="rect">
            <a:avLst/>
          </a:prstGeom>
          <a:noFill/>
          <a:ln w="9525">
            <a:noFill/>
            <a:miter lim="800000"/>
            <a:headEnd/>
            <a:tailEnd/>
          </a:ln>
        </p:spPr>
      </p:pic>
      <p:sp>
        <p:nvSpPr>
          <p:cNvPr id="1027" name="Freeform 91"/>
          <p:cNvSpPr>
            <a:spLocks/>
          </p:cNvSpPr>
          <p:nvPr/>
        </p:nvSpPr>
        <p:spPr bwMode="white">
          <a:xfrm>
            <a:off x="-6350" y="950913"/>
            <a:ext cx="9156700" cy="461962"/>
          </a:xfrm>
          <a:custGeom>
            <a:avLst/>
            <a:gdLst>
              <a:gd name="T0" fmla="*/ 2147483647 w 5768"/>
              <a:gd name="T1" fmla="*/ 2147483647 h 366"/>
              <a:gd name="T2" fmla="*/ 0 w 5768"/>
              <a:gd name="T3" fmla="*/ 2147483647 h 366"/>
              <a:gd name="T4" fmla="*/ 2147483647 w 5768"/>
              <a:gd name="T5" fmla="*/ 2147483647 h 366"/>
              <a:gd name="T6" fmla="*/ 2147483647 w 5768"/>
              <a:gd name="T7" fmla="*/ 2147483647 h 366"/>
              <a:gd name="T8" fmla="*/ 2147483647 w 5768"/>
              <a:gd name="T9" fmla="*/ 2147483647 h 366"/>
              <a:gd name="T10" fmla="*/ 2147483647 w 5768"/>
              <a:gd name="T11" fmla="*/ 2147483647 h 366"/>
              <a:gd name="T12" fmla="*/ 2147483647 w 5768"/>
              <a:gd name="T13" fmla="*/ 2147483647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a:noFill/>
          </a:ln>
          <a:extLst/>
        </p:spPr>
        <p:txBody>
          <a:bodyPr/>
          <a:lstStyle/>
          <a:p>
            <a:pPr>
              <a:defRPr/>
            </a:pPr>
            <a:endParaRPr lang="tr-TR">
              <a:solidFill>
                <a:srgbClr val="046CA6"/>
              </a:solidFill>
            </a:endParaRPr>
          </a:p>
        </p:txBody>
      </p:sp>
      <p:sp>
        <p:nvSpPr>
          <p:cNvPr id="1028" name="Rectangle 2"/>
          <p:cNvSpPr>
            <a:spLocks noGrp="1" noChangeArrowheads="1"/>
          </p:cNvSpPr>
          <p:nvPr>
            <p:ph type="title"/>
          </p:nvPr>
        </p:nvSpPr>
        <p:spPr bwMode="white">
          <a:xfrm>
            <a:off x="2571750" y="79375"/>
            <a:ext cx="657225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29" name="Line 92"/>
          <p:cNvSpPr>
            <a:spLocks noChangeShapeType="1"/>
          </p:cNvSpPr>
          <p:nvPr/>
        </p:nvSpPr>
        <p:spPr bwMode="auto">
          <a:xfrm>
            <a:off x="425450" y="6524625"/>
            <a:ext cx="8353425" cy="0"/>
          </a:xfrm>
          <a:prstGeom prst="line">
            <a:avLst/>
          </a:prstGeom>
          <a:noFill/>
          <a:ln w="9525">
            <a:solidFill>
              <a:schemeClr val="tx1"/>
            </a:solidFill>
            <a:round/>
            <a:headEnd/>
            <a:tailEnd/>
          </a:ln>
          <a:extLst/>
        </p:spPr>
        <p:txBody>
          <a:bodyPr/>
          <a:lstStyle/>
          <a:p>
            <a:pPr>
              <a:defRPr/>
            </a:pPr>
            <a:endParaRPr lang="tr-TR">
              <a:solidFill>
                <a:srgbClr val="046CA6"/>
              </a:solidFill>
            </a:endParaRPr>
          </a:p>
        </p:txBody>
      </p:sp>
      <p:sp>
        <p:nvSpPr>
          <p:cNvPr id="12" name="11 Altbilgi Yer Tutucusu"/>
          <p:cNvSpPr>
            <a:spLocks noGrp="1"/>
          </p:cNvSpPr>
          <p:nvPr>
            <p:ph type="ftr" sz="quarter" idx="3"/>
          </p:nvPr>
        </p:nvSpPr>
        <p:spPr>
          <a:xfrm>
            <a:off x="1714500" y="6492875"/>
            <a:ext cx="6357938" cy="365125"/>
          </a:xfrm>
          <a:prstGeom prst="rect">
            <a:avLst/>
          </a:prstGeom>
        </p:spPr>
        <p:txBody>
          <a:bodyPr vert="horz" lIns="91440" tIns="45720" rIns="91440" bIns="45720" rtlCol="0" anchor="ctr"/>
          <a:lstStyle>
            <a:lvl1pPr algn="ctr">
              <a:defRPr sz="1200" b="1">
                <a:solidFill>
                  <a:srgbClr val="046CA6"/>
                </a:solidFill>
                <a:latin typeface="Arial" charset="0"/>
              </a:defRPr>
            </a:lvl1pPr>
          </a:lstStyle>
          <a:p>
            <a:pPr>
              <a:defRPr/>
            </a:pPr>
            <a:endParaRPr lang="tr-TR"/>
          </a:p>
        </p:txBody>
      </p:sp>
      <p:sp>
        <p:nvSpPr>
          <p:cNvPr id="2" name="Dikdörtgen 1"/>
          <p:cNvSpPr/>
          <p:nvPr userDrawn="1"/>
        </p:nvSpPr>
        <p:spPr>
          <a:xfrm>
            <a:off x="8257183" y="6524625"/>
            <a:ext cx="402674" cy="307777"/>
          </a:xfrm>
          <a:prstGeom prst="rect">
            <a:avLst/>
          </a:prstGeom>
        </p:spPr>
        <p:txBody>
          <a:bodyPr wrap="none">
            <a:spAutoFit/>
          </a:bodyPr>
          <a:lstStyle/>
          <a:p>
            <a:fld id="{0FDBD85D-5BD9-4608-81B9-77DB58A2EF95}" type="slidenum">
              <a:rPr lang="tr-TR" sz="1400" smtClean="0"/>
              <a:pPr/>
              <a:t>‹#›</a:t>
            </a:fld>
            <a:endParaRPr lang="tr-TR" sz="1400"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5" r:id="rId5"/>
  </p:sldLayoutIdLst>
  <p:hf hdr="0" ftr="0" dt="0"/>
  <p:txStyles>
    <p:titleStyle>
      <a:lvl1pPr algn="r" rtl="0" eaLnBrk="0" fontAlgn="base" hangingPunct="0">
        <a:spcBef>
          <a:spcPct val="0"/>
        </a:spcBef>
        <a:spcAft>
          <a:spcPct val="0"/>
        </a:spcAft>
        <a:defRPr sz="3200">
          <a:solidFill>
            <a:schemeClr val="bg1"/>
          </a:solidFill>
          <a:latin typeface="Calibri" pitchFamily="34" charset="0"/>
          <a:ea typeface="+mj-ea"/>
          <a:cs typeface="+mj-cs"/>
        </a:defRPr>
      </a:lvl1pPr>
      <a:lvl2pPr algn="r" rtl="0" eaLnBrk="0" fontAlgn="base" hangingPunct="0">
        <a:spcBef>
          <a:spcPct val="0"/>
        </a:spcBef>
        <a:spcAft>
          <a:spcPct val="0"/>
        </a:spcAft>
        <a:defRPr sz="3200">
          <a:solidFill>
            <a:schemeClr val="bg1"/>
          </a:solidFill>
          <a:latin typeface="Calibri" pitchFamily="34" charset="0"/>
        </a:defRPr>
      </a:lvl2pPr>
      <a:lvl3pPr algn="r" rtl="0" eaLnBrk="0" fontAlgn="base" hangingPunct="0">
        <a:spcBef>
          <a:spcPct val="0"/>
        </a:spcBef>
        <a:spcAft>
          <a:spcPct val="0"/>
        </a:spcAft>
        <a:defRPr sz="3200">
          <a:solidFill>
            <a:schemeClr val="bg1"/>
          </a:solidFill>
          <a:latin typeface="Calibri" pitchFamily="34" charset="0"/>
        </a:defRPr>
      </a:lvl3pPr>
      <a:lvl4pPr algn="r" rtl="0" eaLnBrk="0" fontAlgn="base" hangingPunct="0">
        <a:spcBef>
          <a:spcPct val="0"/>
        </a:spcBef>
        <a:spcAft>
          <a:spcPct val="0"/>
        </a:spcAft>
        <a:defRPr sz="3200">
          <a:solidFill>
            <a:schemeClr val="bg1"/>
          </a:solidFill>
          <a:latin typeface="Calibri" pitchFamily="34" charset="0"/>
        </a:defRPr>
      </a:lvl4pPr>
      <a:lvl5pPr algn="r" rtl="0" eaLnBrk="0" fontAlgn="base" hangingPunct="0">
        <a:spcBef>
          <a:spcPct val="0"/>
        </a:spcBef>
        <a:spcAft>
          <a:spcPct val="0"/>
        </a:spcAft>
        <a:defRPr sz="3200">
          <a:solidFill>
            <a:schemeClr val="bg1"/>
          </a:solidFill>
          <a:latin typeface="Calibri"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alomaliye.com/2015/01/02/vergi-usul-kanunu-vuk-213-sayili-kanun/"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www.alomaliye.co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Belgesi.doc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Belgesi1.docx"/><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Belgesi2.docx"/><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Belgesi3.docx"/><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Belgesi4.docx"/><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Belgesi5.docx"/><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Word_Belgesi6.docx"/><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image" Target="../media/image14.emf"/></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Word_Belgesi7.docx"/><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15.emf"/></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Word_Belgesi8.docx"/><Relationship Id="rId2" Type="http://schemas.openxmlformats.org/officeDocument/2006/relationships/slideLayout" Target="../slideLayouts/slideLayout3.xml"/><Relationship Id="rId1" Type="http://schemas.openxmlformats.org/officeDocument/2006/relationships/vmlDrawing" Target="../drawings/vmlDrawing10.vml"/><Relationship Id="rId4" Type="http://schemas.openxmlformats.org/officeDocument/2006/relationships/image" Target="../media/image16.emf"/></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xml.rels><?xml version="1.0" encoding="UTF-8" standalone="yes"?>
<Relationships xmlns="http://schemas.openxmlformats.org/package/2006/relationships"><Relationship Id="rId2" Type="http://schemas.openxmlformats.org/officeDocument/2006/relationships/hyperlink" Target="http://www.alomaliye.com/2010/05/12/sosyal-sigorta-islemleri-yonetmeligi/"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2.vml"/><Relationship Id="rId4" Type="http://schemas.openxmlformats.org/officeDocument/2006/relationships/image" Target="../media/image18.emf"/></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Word_Belgesi9.docx"/><Relationship Id="rId2" Type="http://schemas.openxmlformats.org/officeDocument/2006/relationships/slideLayout" Target="../slideLayouts/slideLayout3.xml"/><Relationship Id="rId1" Type="http://schemas.openxmlformats.org/officeDocument/2006/relationships/vmlDrawing" Target="../drawings/vmlDrawing13.vml"/><Relationship Id="rId4" Type="http://schemas.openxmlformats.org/officeDocument/2006/relationships/image" Target="../media/image19.emf"/></Relationships>
</file>

<file path=ppt/slides/_rels/slide63.xml.rels><?xml version="1.0" encoding="UTF-8" standalone="yes"?>
<Relationships xmlns="http://schemas.openxmlformats.org/package/2006/relationships"><Relationship Id="rId3" Type="http://schemas.openxmlformats.org/officeDocument/2006/relationships/package" Target="../embeddings/Microsoft_Word_Belgesi10.docx"/><Relationship Id="rId2" Type="http://schemas.openxmlformats.org/officeDocument/2006/relationships/slideLayout" Target="../slideLayouts/slideLayout3.xml"/><Relationship Id="rId1" Type="http://schemas.openxmlformats.org/officeDocument/2006/relationships/vmlDrawing" Target="../drawings/vmlDrawing14.vml"/><Relationship Id="rId4" Type="http://schemas.openxmlformats.org/officeDocument/2006/relationships/image" Target="../media/image20.emf"/></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Başlık 2"/>
          <p:cNvSpPr>
            <a:spLocks noGrp="1"/>
          </p:cNvSpPr>
          <p:nvPr>
            <p:ph type="ctrTitle"/>
          </p:nvPr>
        </p:nvSpPr>
        <p:spPr>
          <a:xfrm>
            <a:off x="2195736" y="72008"/>
            <a:ext cx="6948264" cy="1988839"/>
          </a:xfrm>
          <a:solidFill>
            <a:srgbClr val="0070C0"/>
          </a:solidFill>
        </p:spPr>
        <p:txBody>
          <a:bodyPr/>
          <a:lstStyle/>
          <a:p>
            <a:pPr algn="ctr"/>
            <a:r>
              <a:rPr lang="tr-TR" sz="2800" dirty="0"/>
              <a:t>GAZİANTEP SGK İL MÜDÜRLÜĞÜ</a:t>
            </a:r>
          </a:p>
        </p:txBody>
      </p:sp>
      <p:sp>
        <p:nvSpPr>
          <p:cNvPr id="12290" name="Alt Başlık 3"/>
          <p:cNvSpPr>
            <a:spLocks noGrp="1"/>
          </p:cNvSpPr>
          <p:nvPr>
            <p:ph type="subTitle" idx="1"/>
          </p:nvPr>
        </p:nvSpPr>
        <p:spPr>
          <a:xfrm>
            <a:off x="0" y="4149080"/>
            <a:ext cx="9144000" cy="2708920"/>
          </a:xfrm>
          <a:solidFill>
            <a:srgbClr val="0070C0"/>
          </a:solidFill>
          <a:ln>
            <a:miter lim="800000"/>
            <a:headEnd/>
            <a:tailEnd/>
          </a:ln>
        </p:spPr>
        <p:txBody>
          <a:bodyPr vert="horz" wrap="square" lIns="91440" tIns="45720" rIns="91440" bIns="45720" numCol="1" anchor="t" anchorCtr="0" compatLnSpc="1">
            <a:prstTxWarp prst="textNoShape">
              <a:avLst/>
            </a:prstTxWarp>
          </a:bodyPr>
          <a:lstStyle/>
          <a:p>
            <a:endParaRPr lang="tr-TR" sz="3200" b="1" dirty="0">
              <a:solidFill>
                <a:srgbClr val="FFFFFF"/>
              </a:solidFill>
              <a:ea typeface="+mj-ea"/>
              <a:cs typeface="+mj-cs"/>
            </a:endParaRPr>
          </a:p>
          <a:p>
            <a:r>
              <a:rPr lang="tr-TR" sz="3200" b="1" dirty="0">
                <a:ea typeface="+mj-ea"/>
                <a:cs typeface="+mj-cs"/>
              </a:rPr>
              <a:t>GÜNCEL DEĞİŞİKLİKLER, UYGULAMADA OLAN TEŞVİKLER, YENİ TEŞVİKLER VE TEŞVİKLERDEN GERİYE DÖNÜK YARARLANMA UYGULAMASI</a:t>
            </a:r>
            <a:br>
              <a:rPr lang="tr-TR" sz="3200" b="1" dirty="0">
                <a:ea typeface="+mj-ea"/>
                <a:cs typeface="+mj-cs"/>
              </a:rPr>
            </a:br>
            <a:r>
              <a:rPr lang="tr-TR" b="1" dirty="0">
                <a:ea typeface="+mj-ea"/>
                <a:cs typeface="+mj-cs"/>
              </a:rPr>
              <a:t>2018/NİSAN</a:t>
            </a:r>
            <a:endParaRPr lang="tr-TR" b="1" dirty="0"/>
          </a:p>
        </p:txBody>
      </p:sp>
      <p:pic>
        <p:nvPicPr>
          <p:cNvPr id="4"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07" y="2204864"/>
            <a:ext cx="8139943"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ctr">
              <a:buClr>
                <a:srgbClr val="046CA6"/>
              </a:buClr>
              <a:buNone/>
            </a:pPr>
            <a:r>
              <a:rPr lang="tr-TR" dirty="0"/>
              <a:t>TİCARET SİCİLİ MÜDÜRLÜKLERİNCE TESCİL EDİLEN ŞİRKET KURULUŞLARINA İSTİNADEN OTOMATİK İŞYERİ TESCİLİ:</a:t>
            </a:r>
          </a:p>
          <a:p>
            <a:pPr marL="0" indent="0" algn="ctr">
              <a:buClr>
                <a:srgbClr val="046CA6"/>
              </a:buClr>
              <a:buNone/>
            </a:pPr>
            <a:endParaRPr lang="tr-TR" dirty="0"/>
          </a:p>
          <a:p>
            <a:pPr marL="0" indent="0" algn="just">
              <a:buClr>
                <a:srgbClr val="046CA6"/>
              </a:buClr>
              <a:buNone/>
            </a:pPr>
            <a:r>
              <a:rPr lang="tr-TR" dirty="0"/>
              <a:t>Otomatik işyeri tescili şirketlerin ilk kuruluşu için söz konusu olduğundan, işyeri bildirgesi verilmesini gerektiren işlemler (şube açılışı, devir, nev’i değişikliği, işyerinin nakli gibi) için işyeri bildirgesi verme yükümlülüğü bulunmaktadır.</a:t>
            </a:r>
          </a:p>
          <a:p>
            <a:pPr marL="0" indent="0" algn="just">
              <a:buClr>
                <a:srgbClr val="046CA6"/>
              </a:buClr>
              <a:buNone/>
            </a:pPr>
            <a:endParaRPr lang="tr-TR" dirty="0"/>
          </a:p>
          <a:p>
            <a:pPr marL="0" indent="0" algn="just">
              <a:buClr>
                <a:srgbClr val="046CA6"/>
              </a:buClr>
              <a:buNone/>
            </a:pPr>
            <a:r>
              <a:rPr lang="tr-TR" dirty="0"/>
              <a:t>Otomatik tescil edilen şirketin </a:t>
            </a:r>
            <a:r>
              <a:rPr lang="tr-TR" dirty="0">
                <a:solidFill>
                  <a:srgbClr val="FF0000"/>
                </a:solidFill>
              </a:rPr>
              <a:t>ihale konusu iş alması, bina inşaatı, şirket kuruluş adresinden faklı bir adreste yeni bir işyeri açması </a:t>
            </a:r>
            <a:r>
              <a:rPr lang="tr-TR" dirty="0"/>
              <a:t>gibi nedenlerle sigortalı çalıştırmaya başlanması halinde işyeri bildirgesi verilecek, verilmemesi halinde 5510 sayılı Kanunun 102 </a:t>
            </a:r>
            <a:r>
              <a:rPr lang="tr-TR" dirty="0" err="1"/>
              <a:t>nci</a:t>
            </a:r>
            <a:r>
              <a:rPr lang="tr-TR" dirty="0"/>
              <a:t> maddesinin birinci fıkrasının (b) bendi uyarınca </a:t>
            </a:r>
            <a:r>
              <a:rPr lang="tr-TR" dirty="0">
                <a:solidFill>
                  <a:srgbClr val="FF0000"/>
                </a:solidFill>
              </a:rPr>
              <a:t>idari para cezası uygulanacaktır.</a:t>
            </a:r>
          </a:p>
          <a:p>
            <a:pPr marL="0" indent="0" algn="just">
              <a:buClr>
                <a:srgbClr val="046CA6"/>
              </a:buClr>
              <a:buNone/>
            </a:pPr>
            <a:endParaRPr lang="tr-TR" dirty="0">
              <a:solidFill>
                <a:srgbClr val="FF0000"/>
              </a:solidFill>
            </a:endParaRPr>
          </a:p>
          <a:p>
            <a:pPr marL="0" indent="0" algn="just">
              <a:buClr>
                <a:srgbClr val="046CA6"/>
              </a:buClr>
              <a:buNone/>
            </a:pPr>
            <a:r>
              <a:rPr lang="tr-TR" dirty="0"/>
              <a:t>Sigortalı çalıştırılmasa dahi otomatik tescil yapılan işyerinde tescil tarihinden itibaren 2 yıl içinde sigortalı çalıştırılmaması halinde oluşturulan dosya sistem tarafından kapsamdan çıkarılacaktır. Ancak 2 yıllık süreden sonra sigortalı çalıştırılması halinde dosya yeniden aktif hale getirilebilecek ve işlemler bu dosya üzerinden yürütülecektir.</a:t>
            </a:r>
            <a:endParaRPr lang="tr-TR" dirty="0">
              <a:solidFill>
                <a:srgbClr val="FF0000"/>
              </a:solidFill>
            </a:endParaRPr>
          </a:p>
          <a:p>
            <a:pPr marL="0" indent="0" algn="just">
              <a:buClr>
                <a:srgbClr val="046CA6"/>
              </a:buClr>
              <a:buNone/>
            </a:pPr>
            <a:endParaRPr lang="tr-TR" sz="1600" kern="1200" dirty="0">
              <a:solidFill>
                <a:srgbClr val="FF0000"/>
              </a:solidFill>
            </a:endParaRPr>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28839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ctr">
              <a:buClr>
                <a:srgbClr val="046CA6"/>
              </a:buClr>
              <a:buNone/>
            </a:pPr>
            <a:r>
              <a:rPr lang="tr-TR" dirty="0"/>
              <a:t>VALİLİKLER, BELEDİYELER VE RUHSAT VERMEYE YETKİLİ DİĞER KAMU VE ÖZEL HUKUK TÜZEL KİŞİLERİNCE VERİLEN YAPI RUHSATLARINA İSTİNADEN OTOMATİK İŞYERİ TESCİLİ:</a:t>
            </a:r>
          </a:p>
          <a:p>
            <a:pPr marL="0" indent="0" algn="ctr">
              <a:buClr>
                <a:srgbClr val="046CA6"/>
              </a:buClr>
              <a:buNone/>
            </a:pPr>
            <a:endParaRPr lang="tr-TR" dirty="0"/>
          </a:p>
          <a:p>
            <a:pPr marL="0" indent="0" algn="just">
              <a:buClr>
                <a:srgbClr val="046CA6"/>
              </a:buClr>
              <a:buNone/>
            </a:pPr>
            <a:r>
              <a:rPr lang="tr-TR" dirty="0"/>
              <a:t>Kuruma verilen yetki doğrultusunda Kurum; valilikler, belediyeler ve ruhsat vermeye yetkili diğer kamu ve özel hukuk tüzel kişilerince verilen yapı ruhsatlarına istinaden otomatik işyeri tescili yapılacaktır. </a:t>
            </a:r>
          </a:p>
          <a:p>
            <a:pPr marL="0" indent="0" algn="just">
              <a:buClr>
                <a:srgbClr val="046CA6"/>
              </a:buClr>
              <a:buNone/>
            </a:pPr>
            <a:endParaRPr lang="tr-TR" dirty="0"/>
          </a:p>
          <a:p>
            <a:pPr marL="0" indent="0" algn="just">
              <a:buClr>
                <a:srgbClr val="046CA6"/>
              </a:buClr>
              <a:buNone/>
            </a:pPr>
            <a:r>
              <a:rPr lang="tr-TR" dirty="0"/>
              <a:t>Yapı ruhsatlarına istinaden otomatik işyeri tescili yapılabilmesi için yapı ruhsatına başvuranlar tarafından ruhsat vermeye yetkili mercilere yapılan yapı ruhsatı başvurularında; Sosyal Sigorta İşlemleri Yönetmeliği 29 uncu maddesine göre işyeri bildirgesi eki belgelerin, Islak imzalı e-Sigorta sözleşmesinin ve İşveren haricindeki kişilerce e-Sigorta hizmetleri internet kullanıcı kodu ve kullanıcı şifresi başvurusunun yapılması durumunda, işveren vekili veya işvereni temsil ve ilzama yetkili olunması ya da işveren adına; vekaletnamenin aslının veya noter onaylı suretinin ya da ilgili idarelerce onaylı suretinin verilmesi gerekmektedir.</a:t>
            </a:r>
          </a:p>
          <a:p>
            <a:pPr marL="0" indent="0" algn="just">
              <a:buClr>
                <a:srgbClr val="046CA6"/>
              </a:buClr>
              <a:buNone/>
            </a:pPr>
            <a:endParaRPr lang="tr-TR" dirty="0"/>
          </a:p>
          <a:p>
            <a:pPr marL="0" indent="0" algn="just">
              <a:buClr>
                <a:srgbClr val="046CA6"/>
              </a:buClr>
              <a:buNone/>
            </a:pPr>
            <a:endParaRPr lang="tr-TR" sz="1600" kern="1200" dirty="0">
              <a:solidFill>
                <a:srgbClr val="FF0000"/>
              </a:solidFill>
            </a:endParaRPr>
          </a:p>
          <a:p>
            <a:pPr marL="0" indent="0" algn="just">
              <a:buClr>
                <a:srgbClr val="046CA6"/>
              </a:buClr>
              <a:buNone/>
            </a:pPr>
            <a:endParaRPr lang="tr-TR" sz="1600" kern="1200" dirty="0">
              <a:solidFill>
                <a:srgbClr val="FF0000"/>
              </a:solidFill>
            </a:endParaRPr>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1257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ctr">
              <a:buClr>
                <a:srgbClr val="046CA6"/>
              </a:buClr>
              <a:buNone/>
            </a:pPr>
            <a:r>
              <a:rPr lang="tr-TR" dirty="0"/>
              <a:t>VALİLİKLER, BELEDİYELER VE RUHSAT VERMEYE YETKİLİ DİĞER KAMU VE ÖZEL HUKUK TÜZEL KİŞİLERİNCE VERİLEN YAPI RUHSATLARINA İSTİNADEN OTOMATİK İŞYERİ TESCİLİ:</a:t>
            </a:r>
          </a:p>
          <a:p>
            <a:pPr marL="0" indent="0" algn="ctr">
              <a:buClr>
                <a:srgbClr val="046CA6"/>
              </a:buClr>
              <a:buNone/>
            </a:pPr>
            <a:endParaRPr lang="tr-TR" dirty="0"/>
          </a:p>
          <a:p>
            <a:pPr marL="0" indent="0" algn="just">
              <a:buClr>
                <a:srgbClr val="046CA6"/>
              </a:buClr>
              <a:buNone/>
            </a:pPr>
            <a:r>
              <a:rPr lang="tr-TR" dirty="0"/>
              <a:t>Ruhsat vermeye yetkili merci tarafından bu bilgiler Kuruma on-</a:t>
            </a:r>
            <a:r>
              <a:rPr lang="tr-TR" dirty="0" err="1"/>
              <a:t>line</a:t>
            </a:r>
            <a:r>
              <a:rPr lang="tr-TR" dirty="0"/>
              <a:t> olarak aktarılacak tır. Bu aktarma sonucunda yapı ruhsatına istinaden işyerinin otomatik tescil işlemi ve e-Sigorta aktivasyon işlemi yapılacak ve işveren Kuruma müracaat etmeden e-Sigorta işlemlerini yapabilecektir.</a:t>
            </a:r>
          </a:p>
          <a:p>
            <a:pPr marL="0" indent="0" algn="just">
              <a:buClr>
                <a:srgbClr val="046CA6"/>
              </a:buClr>
              <a:buNone/>
            </a:pPr>
            <a:endParaRPr lang="tr-TR" dirty="0"/>
          </a:p>
          <a:p>
            <a:pPr marL="0" indent="0" algn="just">
              <a:buClr>
                <a:srgbClr val="046CA6"/>
              </a:buClr>
              <a:buNone/>
            </a:pPr>
            <a:r>
              <a:rPr lang="tr-TR" dirty="0"/>
              <a:t>Ancak, bu belgelerden </a:t>
            </a:r>
            <a:r>
              <a:rPr lang="tr-TR" dirty="0">
                <a:solidFill>
                  <a:srgbClr val="FF0000"/>
                </a:solidFill>
              </a:rPr>
              <a:t>yapı ruhsatına ilişkin bildirim formu hariç diğer belgelerin yapı ruhsatı vermeye yetkili mercilere verilmemesi halinde </a:t>
            </a:r>
            <a:r>
              <a:rPr lang="tr-TR" dirty="0"/>
              <a:t>yapı ruhsatına istinaden işyerinin otomatik tescil işlemi yine yapılacak olup, </a:t>
            </a:r>
            <a:r>
              <a:rPr lang="tr-TR" dirty="0">
                <a:solidFill>
                  <a:srgbClr val="FF0000"/>
                </a:solidFill>
              </a:rPr>
              <a:t>e-Sigorta aktivasyon işlemi gerçekleştirilmeyecektir.</a:t>
            </a:r>
            <a:r>
              <a:rPr lang="tr-TR" dirty="0"/>
              <a:t> Bu durumda, işverenin e-Sigorta işlemlerini yapabilmesi için belirtilen belgelerle bizzat Kuruma başvurması gerekmektedir.</a:t>
            </a:r>
          </a:p>
          <a:p>
            <a:pPr marL="0" indent="0" algn="just">
              <a:buClr>
                <a:srgbClr val="046CA6"/>
              </a:buClr>
              <a:buNone/>
            </a:pPr>
            <a:endParaRPr lang="tr-TR" sz="1600" kern="1200" dirty="0">
              <a:solidFill>
                <a:srgbClr val="FF0000"/>
              </a:solidFill>
            </a:endParaRPr>
          </a:p>
          <a:p>
            <a:pPr marL="0" indent="0" algn="just">
              <a:buClr>
                <a:srgbClr val="046CA6"/>
              </a:buClr>
              <a:buNone/>
            </a:pPr>
            <a:endParaRPr lang="tr-TR" sz="1600" kern="1200" dirty="0">
              <a:solidFill>
                <a:srgbClr val="FF0000"/>
              </a:solidFill>
            </a:endParaRPr>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97602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669822"/>
          </a:xfrm>
        </p:spPr>
        <p:txBody>
          <a:bodyPr/>
          <a:lstStyle/>
          <a:p>
            <a:pPr marL="0" indent="0" algn="just">
              <a:buClr>
                <a:srgbClr val="046CA6"/>
              </a:buClr>
              <a:buNone/>
            </a:pPr>
            <a:endParaRPr lang="tr-TR" sz="1600" u="sng" dirty="0"/>
          </a:p>
          <a:p>
            <a:pPr marL="0" indent="0" algn="ctr">
              <a:buClr>
                <a:srgbClr val="046CA6"/>
              </a:buClr>
              <a:buNone/>
            </a:pPr>
            <a:r>
              <a:rPr lang="tr-TR" dirty="0"/>
              <a:t>VALİLİKLER, BELEDİYELER VE RUHSAT VERMEYE YETKİLİ DİĞER KAMU VE ÖZEL HUKUK TÜZEL KİŞİLERİNCE VERİLEN YAPI RUHSATLARINA İSTİNADEN OTOMATİK İŞYERİ TESCİLİ:</a:t>
            </a:r>
          </a:p>
          <a:p>
            <a:pPr marL="0" indent="0" algn="just">
              <a:buClr>
                <a:srgbClr val="046CA6"/>
              </a:buClr>
              <a:buNone/>
            </a:pPr>
            <a:endParaRPr lang="tr-TR" dirty="0"/>
          </a:p>
          <a:p>
            <a:pPr marL="0" indent="0" algn="just">
              <a:buClr>
                <a:srgbClr val="046CA6"/>
              </a:buClr>
              <a:buNone/>
            </a:pPr>
            <a:r>
              <a:rPr lang="tr-TR" dirty="0"/>
              <a:t>Ruhsat vermeye yetkili merci tarafından bu bilgiler Kuruma on-</a:t>
            </a:r>
            <a:r>
              <a:rPr lang="tr-TR" dirty="0" err="1"/>
              <a:t>line</a:t>
            </a:r>
            <a:r>
              <a:rPr lang="tr-TR" dirty="0"/>
              <a:t> olarak aktarılacak tır. Bu aktarma sonucunda yapı ruhsatına istinaden işyerinin otomatik tescil işlemi ve e-Sigorta aktivasyon işlemi yapılacak ve işveren Kuruma müracaat etmeden e-Sigorta işlemlerini yapabilecektir.</a:t>
            </a:r>
          </a:p>
          <a:p>
            <a:pPr marL="0" indent="0" algn="just">
              <a:buClr>
                <a:srgbClr val="046CA6"/>
              </a:buClr>
              <a:buNone/>
            </a:pPr>
            <a:endParaRPr lang="tr-TR" dirty="0"/>
          </a:p>
          <a:p>
            <a:pPr marL="0" indent="0" algn="just">
              <a:buClr>
                <a:srgbClr val="046CA6"/>
              </a:buClr>
              <a:buNone/>
            </a:pPr>
            <a:r>
              <a:rPr lang="tr-TR" dirty="0"/>
              <a:t>Ancak, bu belgelerden </a:t>
            </a:r>
            <a:r>
              <a:rPr lang="tr-TR" dirty="0">
                <a:solidFill>
                  <a:srgbClr val="FF0000"/>
                </a:solidFill>
              </a:rPr>
              <a:t>yapı ruhsatına ilişkin bildirim formu hariç diğer belgelerin yapı ruhsatı vermeye yetkili mercilere verilmemesi halinde </a:t>
            </a:r>
            <a:r>
              <a:rPr lang="tr-TR" dirty="0"/>
              <a:t>yapı ruhsatına istinaden işyerinin otomatik tescil işlemi yine yapılacak olup, </a:t>
            </a:r>
            <a:r>
              <a:rPr lang="tr-TR" dirty="0">
                <a:solidFill>
                  <a:srgbClr val="FF0000"/>
                </a:solidFill>
              </a:rPr>
              <a:t>e-Sigorta aktivasyon işlemi gerçekleştirilmeyecektir.</a:t>
            </a:r>
            <a:r>
              <a:rPr lang="tr-TR" dirty="0"/>
              <a:t> Bu durumda, işverenin e-Sigorta işlemlerini yapabilmesi için belirtilen belgelerle bizzat Kuruma başvurması gerekmektedir.</a:t>
            </a:r>
          </a:p>
          <a:p>
            <a:pPr marL="0" indent="0" algn="just">
              <a:buClr>
                <a:srgbClr val="046CA6"/>
              </a:buClr>
              <a:buNone/>
            </a:pPr>
            <a:endParaRPr lang="tr-TR" dirty="0"/>
          </a:p>
          <a:p>
            <a:pPr marL="0" indent="0" algn="just">
              <a:buClr>
                <a:srgbClr val="046CA6"/>
              </a:buClr>
              <a:buNone/>
            </a:pPr>
            <a:r>
              <a:rPr lang="tr-TR" dirty="0"/>
              <a:t>Tescil işlemi yapıldıktan sonra işverenin işyerini devretmesi, kapatması, yeni bir e-Sigorta kullanıcısı belirlenmesi gibi diğer bütün işlemlerde Kuruma verilmesi gereken belgelerin ilgili Sosyal Güvenlik İl Müdürlüğü/Sosyal Güvenlik Merkezine verilmesi gerekmektedir.</a:t>
            </a:r>
            <a:endParaRPr lang="tr-TR" sz="1600" kern="1200" dirty="0">
              <a:solidFill>
                <a:srgbClr val="FF0000"/>
              </a:solidFill>
            </a:endParaRPr>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273502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669822"/>
          </a:xfrm>
        </p:spPr>
        <p:txBody>
          <a:bodyPr/>
          <a:lstStyle/>
          <a:p>
            <a:pPr marL="0" indent="0" algn="just">
              <a:buClr>
                <a:srgbClr val="046CA6"/>
              </a:buClr>
              <a:buNone/>
            </a:pPr>
            <a:endParaRPr lang="tr-TR" sz="1600" u="sng" dirty="0"/>
          </a:p>
          <a:p>
            <a:pPr marL="0" indent="0" algn="ctr">
              <a:buClr>
                <a:srgbClr val="046CA6"/>
              </a:buClr>
              <a:buNone/>
            </a:pPr>
            <a:r>
              <a:rPr lang="tr-TR" dirty="0"/>
              <a:t>VALİLİKLER, BELEDİYELER VE RUHSAT VERMEYE YETKİLİ DİĞER KAMU VE ÖZEL HUKUK TÜZEL KİŞİLERİNCE VERİLEN YAPI RUHSATLARINA İSTİNADEN OTOMATİK İŞYERİ TESCİLİ:</a:t>
            </a:r>
          </a:p>
          <a:p>
            <a:pPr marL="0" indent="0" algn="ctr">
              <a:buClr>
                <a:srgbClr val="046CA6"/>
              </a:buClr>
              <a:buNone/>
            </a:pPr>
            <a:endParaRPr lang="tr-TR" dirty="0"/>
          </a:p>
          <a:p>
            <a:pPr marL="0" indent="0" algn="just">
              <a:buClr>
                <a:srgbClr val="046CA6"/>
              </a:buClr>
              <a:buNone/>
            </a:pPr>
            <a:r>
              <a:rPr lang="tr-TR" dirty="0">
                <a:solidFill>
                  <a:srgbClr val="FF0000"/>
                </a:solidFill>
              </a:rPr>
              <a:t>Yapı ruhsatına ilişkin bildirim formunun ruhsat vermeye yetkili mercie verilmemesi </a:t>
            </a:r>
            <a:r>
              <a:rPr lang="tr-TR" dirty="0"/>
              <a:t>durumunda yapı ruhsatının verilme aşamasında o</a:t>
            </a:r>
            <a:r>
              <a:rPr lang="tr-TR" dirty="0">
                <a:solidFill>
                  <a:srgbClr val="FF0000"/>
                </a:solidFill>
              </a:rPr>
              <a:t>tomatik işyeri tescili yapılamayacak </a:t>
            </a:r>
            <a:r>
              <a:rPr lang="tr-TR" dirty="0"/>
              <a:t>olup; işverenin sigortalı çalıştırmaya başladığının kendisi tarafından işyeri bildirgesi verilerek bildirilmesi veya Kurumca tespit edilmesi halinde işyeri tescil edilecek, işyeri bildirgesinin yasal süresinde verilmemesi halinde 5510 sayılı Kanunun 102 </a:t>
            </a:r>
            <a:r>
              <a:rPr lang="tr-TR" dirty="0" err="1"/>
              <a:t>nci</a:t>
            </a:r>
            <a:r>
              <a:rPr lang="tr-TR" dirty="0"/>
              <a:t> maddesinin birinci fıkrasının (b) bendi uyarınca </a:t>
            </a:r>
            <a:r>
              <a:rPr lang="tr-TR" dirty="0">
                <a:solidFill>
                  <a:srgbClr val="FF0000"/>
                </a:solidFill>
              </a:rPr>
              <a:t>idari para cezası uygulanacaktır.</a:t>
            </a:r>
          </a:p>
          <a:p>
            <a:pPr marL="0" indent="0" algn="just">
              <a:buClr>
                <a:srgbClr val="046CA6"/>
              </a:buClr>
              <a:buNone/>
            </a:pPr>
            <a:endParaRPr lang="tr-TR" sz="1600" kern="1200" dirty="0">
              <a:solidFill>
                <a:srgbClr val="FF0000"/>
              </a:solidFill>
            </a:endParaRPr>
          </a:p>
          <a:p>
            <a:pPr marL="0" indent="0" algn="just">
              <a:buClr>
                <a:srgbClr val="046CA6"/>
              </a:buClr>
              <a:buNone/>
            </a:pPr>
            <a:r>
              <a:rPr lang="tr-TR" dirty="0"/>
              <a:t>Yapı ruhsatında sigortalının çalıştırılmaya başlanacağına dair tarih bulunması halinde dosyanın kapsama alınma tarihi olarak bu tarih, müracaat tarihi olarak ruhsatın onay tarihi, sigortalı çalıştırılmaya başlanacağına dair tarihin bulunmaması halinde ise dosyanın kapsama alınma tarihi ve müracaat tarihi olarak ruhsatın onay tarihi esas alınacaktır.</a:t>
            </a:r>
            <a:endParaRPr lang="tr-TR" sz="1600" kern="1200" dirty="0">
              <a:solidFill>
                <a:srgbClr val="FF0000"/>
              </a:solidFill>
            </a:endParaRPr>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60390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669822"/>
          </a:xfrm>
        </p:spPr>
        <p:txBody>
          <a:bodyPr/>
          <a:lstStyle/>
          <a:p>
            <a:pPr marL="0" indent="0" algn="just">
              <a:buClr>
                <a:srgbClr val="046CA6"/>
              </a:buClr>
              <a:buNone/>
            </a:pPr>
            <a:endParaRPr lang="tr-TR" sz="1600" u="sng" dirty="0"/>
          </a:p>
          <a:p>
            <a:pPr marL="0" indent="0" algn="ctr">
              <a:buClr>
                <a:srgbClr val="046CA6"/>
              </a:buClr>
              <a:buNone/>
            </a:pPr>
            <a:r>
              <a:rPr lang="tr-TR" dirty="0"/>
              <a:t>VALİLİKLER, BELEDİYELER VE RUHSAT VERMEYE YETKİLİ DİĞER KAMU VE ÖZEL HUKUK TÜZEL KİŞİLERİNCE VERİLEN YAPI RUHSATLARINA İSTİNADEN OTOMATİK İŞYERİ TESCİLİ:</a:t>
            </a:r>
          </a:p>
          <a:p>
            <a:pPr marL="0" indent="0" algn="ctr">
              <a:buClr>
                <a:srgbClr val="046CA6"/>
              </a:buClr>
              <a:buNone/>
            </a:pPr>
            <a:endParaRPr lang="tr-TR" dirty="0"/>
          </a:p>
          <a:p>
            <a:pPr marL="0" indent="0" algn="just">
              <a:buClr>
                <a:srgbClr val="046CA6"/>
              </a:buClr>
              <a:buNone/>
            </a:pPr>
            <a:r>
              <a:rPr lang="tr-TR" dirty="0"/>
              <a:t>Yapı ruhsatında yapı sahibi ve yapı müteahhidi bölümlerinde belirtilen kişilerin aynı olması halinde yapı sahibi adına, farklı olması halinde ise yapı müteahhidi adına dosya tescili yapılacaktır.</a:t>
            </a:r>
          </a:p>
          <a:p>
            <a:pPr marL="0" indent="0" algn="just">
              <a:buClr>
                <a:srgbClr val="046CA6"/>
              </a:buClr>
              <a:buNone/>
            </a:pPr>
            <a:endParaRPr lang="tr-TR" sz="1600" kern="1200" dirty="0">
              <a:solidFill>
                <a:srgbClr val="FF0000"/>
              </a:solidFill>
            </a:endParaRPr>
          </a:p>
          <a:p>
            <a:pPr marL="0" indent="0" algn="just">
              <a:buClr>
                <a:srgbClr val="046CA6"/>
              </a:buClr>
              <a:buNone/>
            </a:pPr>
            <a:r>
              <a:rPr lang="tr-TR" dirty="0"/>
              <a:t>Sigortalı çalıştırılmasa dahi otomatik tescil yapılan işyerinde daha sonra işveren tarafından sigortalı çalıştırılmaya başlanılması halinde </a:t>
            </a:r>
            <a:r>
              <a:rPr lang="tr-TR" dirty="0">
                <a:solidFill>
                  <a:srgbClr val="FF0000"/>
                </a:solidFill>
              </a:rPr>
              <a:t>işyerinin kanun kapsamına alınış tarihi sigortalı çalıştırılmaya başlanılan tarih esas alınarak güncellenecektir. </a:t>
            </a:r>
            <a:r>
              <a:rPr lang="tr-TR" dirty="0"/>
              <a:t>Ancak bu durumda işyeri bildirgesi istenilmeyecek ve işyeri bildirgesinin verilmemesinden dolayı 5510 sayılı Kanunun 102 </a:t>
            </a:r>
            <a:r>
              <a:rPr lang="tr-TR" dirty="0" err="1"/>
              <a:t>nci</a:t>
            </a:r>
            <a:r>
              <a:rPr lang="tr-TR" dirty="0"/>
              <a:t> maddesinin birinci fıkrasının (b) bendi uyarınca </a:t>
            </a:r>
            <a:r>
              <a:rPr lang="tr-TR" dirty="0">
                <a:solidFill>
                  <a:srgbClr val="FF0000"/>
                </a:solidFill>
              </a:rPr>
              <a:t>idari para cezası uygulanmayacaktır.</a:t>
            </a:r>
          </a:p>
          <a:p>
            <a:pPr marL="0" indent="0" algn="just">
              <a:buClr>
                <a:srgbClr val="046CA6"/>
              </a:buClr>
              <a:buNone/>
            </a:pPr>
            <a:endParaRPr lang="tr-TR" sz="1600" kern="1200" dirty="0">
              <a:solidFill>
                <a:srgbClr val="FF0000"/>
              </a:solidFill>
            </a:endParaRPr>
          </a:p>
          <a:p>
            <a:pPr marL="0" indent="0" algn="just">
              <a:buClr>
                <a:srgbClr val="046CA6"/>
              </a:buClr>
              <a:buNone/>
            </a:pPr>
            <a:endParaRPr lang="tr-TR" sz="1600" kern="1200" dirty="0">
              <a:solidFill>
                <a:srgbClr val="FF0000"/>
              </a:solidFill>
            </a:endParaRPr>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446445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669822"/>
          </a:xfrm>
        </p:spPr>
        <p:txBody>
          <a:bodyPr/>
          <a:lstStyle/>
          <a:p>
            <a:pPr marL="0" indent="0" algn="just">
              <a:buClr>
                <a:srgbClr val="046CA6"/>
              </a:buClr>
              <a:buNone/>
            </a:pPr>
            <a:endParaRPr lang="tr-TR" sz="1600" u="sng" dirty="0"/>
          </a:p>
          <a:p>
            <a:pPr marL="0" indent="0" algn="ctr">
              <a:buClr>
                <a:srgbClr val="046CA6"/>
              </a:buClr>
              <a:buNone/>
            </a:pPr>
            <a:r>
              <a:rPr lang="tr-TR" dirty="0"/>
              <a:t>VALİLİKLER, BELEDİYELER VE RUHSAT VERMEYE YETKİLİ DİĞER KAMU VE ÖZEL HUKUK TÜZEL KİŞİLERİNCE VERİLEN YAPI RUHSATLARINA İSTİNADEN OTOMATİK İŞYERİ TESCİLİ:</a:t>
            </a:r>
          </a:p>
          <a:p>
            <a:pPr marL="0" indent="0" algn="just">
              <a:buClr>
                <a:srgbClr val="046CA6"/>
              </a:buClr>
              <a:buNone/>
            </a:pPr>
            <a:endParaRPr lang="tr-TR" dirty="0"/>
          </a:p>
          <a:p>
            <a:pPr marL="0" indent="0" algn="just">
              <a:buClr>
                <a:srgbClr val="046CA6"/>
              </a:buClr>
              <a:buNone/>
            </a:pPr>
            <a:r>
              <a:rPr lang="tr-TR" dirty="0"/>
              <a:t>Yapı ruhsat onay tarihinden önceki bir tarihte sigortalı çalıştırıldığının tespit edilmesi durumunda işyeri bildirgesi verme yükümlülüğünün bulunması nedeniyle, sigortalı çalıştırılmaya başlanılan tarih esas alınarak işyeri tescili güncellenerek 5510 sayılı Kanunun 102 </a:t>
            </a:r>
            <a:r>
              <a:rPr lang="tr-TR" dirty="0" err="1"/>
              <a:t>nci</a:t>
            </a:r>
            <a:r>
              <a:rPr lang="tr-TR" dirty="0"/>
              <a:t> maddesinin birinci fıkrasının (b) bendi uyarınca idari para cezası uygulanacaktır.</a:t>
            </a:r>
          </a:p>
          <a:p>
            <a:pPr marL="0" indent="0" algn="just">
              <a:buClr>
                <a:srgbClr val="046CA6"/>
              </a:buClr>
              <a:buNone/>
            </a:pPr>
            <a:endParaRPr lang="tr-TR" dirty="0"/>
          </a:p>
          <a:p>
            <a:pPr marL="0" indent="0" algn="just">
              <a:buClr>
                <a:srgbClr val="046CA6"/>
              </a:buClr>
              <a:buNone/>
            </a:pPr>
            <a:r>
              <a:rPr lang="tr-TR" dirty="0"/>
              <a:t>Sigortalı çalıştırılmasa dahi otomatik tescil yapılan işyerinde tescil tarihinden itibaren 2 yıl içinde sigortalı çalıştırılmazsa oluşturulan dosya sistem tarafından kapsamdan çıkarılacaktır. Ancak 2 yıllık sürenin sonunda kapsamdan çıkarılan işyeri dosyasının oluşturulmasına esas olan yapı ruhsatının geçerli olduğuna dair veya söz konusu yapı ruhsatına ilişkin yenileme ruhsatı ile başvurulması halinde dosya yeniden aktif hale getirilebilecek ve asgari işçilik tespitine ilişkin 5510 sayılı Kanunun 85 inci maddesi uyarınca ünitece yapılacak araştırma işlemi bu dosya üzerinden yürütülecektir</a:t>
            </a:r>
            <a:r>
              <a:rPr lang="tr-TR" b="0" dirty="0"/>
              <a:t>.</a:t>
            </a:r>
            <a:endParaRPr lang="tr-TR" sz="1600" kern="1200" dirty="0">
              <a:solidFill>
                <a:srgbClr val="FF0000"/>
              </a:solidFill>
            </a:endParaRPr>
          </a:p>
          <a:p>
            <a:pPr marL="0" indent="0" algn="just">
              <a:buClr>
                <a:srgbClr val="046CA6"/>
              </a:buClr>
              <a:buNone/>
            </a:pPr>
            <a:endParaRPr lang="tr-TR" sz="1600" kern="1200" dirty="0">
              <a:solidFill>
                <a:srgbClr val="FF0000"/>
              </a:solidFill>
            </a:endParaRPr>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2821872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669822"/>
          </a:xfrm>
        </p:spPr>
        <p:txBody>
          <a:bodyPr/>
          <a:lstStyle/>
          <a:p>
            <a:pPr marL="0" indent="0" algn="just">
              <a:buClr>
                <a:srgbClr val="046CA6"/>
              </a:buClr>
              <a:buNone/>
            </a:pPr>
            <a:endParaRPr lang="tr-TR" sz="1600" u="sng" dirty="0"/>
          </a:p>
          <a:p>
            <a:pPr marL="0" indent="0" algn="ctr">
              <a:buClr>
                <a:srgbClr val="046CA6"/>
              </a:buClr>
              <a:buNone/>
            </a:pPr>
            <a:r>
              <a:rPr lang="tr-TR" dirty="0"/>
              <a:t>VALİLİKLER, BELEDİYELER VE RUHSAT VERMEYE YETKİLİ DİĞER KAMU VE ÖZEL HUKUK TÜZEL KİŞİLERİNCE VERİLEN YAPI RUHSATLARINA İSTİNADEN OTOMATİK İŞYERİ TESCİLİ:</a:t>
            </a:r>
          </a:p>
          <a:p>
            <a:pPr marL="0" indent="0" algn="ctr">
              <a:buClr>
                <a:srgbClr val="046CA6"/>
              </a:buClr>
              <a:buNone/>
            </a:pPr>
            <a:endParaRPr lang="tr-TR" dirty="0"/>
          </a:p>
          <a:p>
            <a:pPr marL="0" indent="0" algn="just">
              <a:buClr>
                <a:srgbClr val="046CA6"/>
              </a:buClr>
              <a:buNone/>
            </a:pPr>
            <a:r>
              <a:rPr lang="tr-TR" dirty="0"/>
              <a:t>Yapı ruhsatına istinaden otomatik tescili yapılan kişi tarafından herhangi bir sigortalı çalıştırılmaksızın anahtar teslimi suretiyle işin yaptırılması ve işi alan müteahhit tarafından işyeri dosyası açılmak üzere başvuru yapılması durumunda, otomatik tescil edilen işyeri dosyası üzerinden işlemler yürütülecektir. Ancak bu durumda, dosyanın tescil edildiği Sosyal Güvenlik İl Müdürlüğü/Sosyal Güvenlik Merkez Müdürlüğü tarafından dosyada müteahhit adına güncelleme işlemleri gerçekleştirilecektir.</a:t>
            </a:r>
          </a:p>
          <a:p>
            <a:pPr marL="0" indent="0" algn="just">
              <a:buClr>
                <a:srgbClr val="046CA6"/>
              </a:buClr>
              <a:buNone/>
            </a:pPr>
            <a:endParaRPr lang="tr-TR" sz="1600" kern="1200" dirty="0">
              <a:solidFill>
                <a:srgbClr val="FF0000"/>
              </a:solidFill>
            </a:endParaRPr>
          </a:p>
          <a:p>
            <a:pPr marL="0" indent="0" algn="just">
              <a:buClr>
                <a:srgbClr val="046CA6"/>
              </a:buClr>
              <a:buNone/>
            </a:pPr>
            <a:r>
              <a:rPr lang="tr-TR" dirty="0"/>
              <a:t>Kurum tarafından otomatik tescil edilen işyeri dosyasından hiç bildirimde bulunulmamasına karşın asgari işçilik miktarının tespiti için başvuru yapılması halinde ünitece yapılacak araştırma işlemi, asgari işçilik oranında % 25 eksiltme yapılmadan otomatik tescil edilen dosyadan yapılacaktır.</a:t>
            </a:r>
            <a:endParaRPr lang="tr-TR" sz="1600" kern="1200" dirty="0">
              <a:solidFill>
                <a:srgbClr val="FF0000"/>
              </a:solidFill>
            </a:endParaRPr>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18112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just">
              <a:buClr>
                <a:srgbClr val="046CA6"/>
              </a:buClr>
              <a:buNone/>
            </a:pPr>
            <a:r>
              <a:rPr lang="tr-TR" sz="1600" u="sng" dirty="0"/>
              <a:t>7099 SAYILI KANUN YAPILAN DEĞİŞİKLİKLER;</a:t>
            </a:r>
          </a:p>
          <a:p>
            <a:pPr algn="just">
              <a:buClr>
                <a:srgbClr val="046CA6"/>
              </a:buClr>
              <a:buAutoNum type="arabicParenR"/>
            </a:pPr>
            <a:endParaRPr lang="tr-TR" sz="1600" u="sng" dirty="0"/>
          </a:p>
          <a:p>
            <a:pPr marL="0" indent="0" algn="just">
              <a:buClr>
                <a:srgbClr val="046CA6"/>
              </a:buClr>
              <a:buNone/>
            </a:pPr>
            <a:r>
              <a:rPr lang="tr-TR" sz="1600" dirty="0"/>
              <a:t>                                       3) 100. MADDE UYGULAMALARI DEĞİŞTİ</a:t>
            </a:r>
          </a:p>
          <a:p>
            <a:pPr marL="0" indent="0" algn="just">
              <a:buClr>
                <a:srgbClr val="046CA6"/>
              </a:buClr>
              <a:buNone/>
            </a:pPr>
            <a:endParaRPr lang="tr-TR" sz="1600" u="sng" dirty="0"/>
          </a:p>
          <a:p>
            <a:pPr marL="0" indent="0">
              <a:buNone/>
            </a:pPr>
            <a:r>
              <a:rPr lang="tr-TR" dirty="0"/>
              <a:t>5510 sayılı Kanunun 100 üncü maddesinin üçüncü fıkrasının birinci cümlesi aşağıdaki şekilde değiştirilmiştir.</a:t>
            </a:r>
          </a:p>
          <a:p>
            <a:pPr marL="0" indent="0" algn="just">
              <a:buNone/>
            </a:pPr>
            <a:r>
              <a:rPr lang="tr-TR" dirty="0"/>
              <a:t> </a:t>
            </a:r>
            <a:endParaRPr lang="tr-TR" sz="1600" dirty="0">
              <a:solidFill>
                <a:srgbClr val="FF0000"/>
              </a:solidFill>
            </a:endParaRPr>
          </a:p>
          <a:p>
            <a:pPr marL="0" indent="0" algn="just">
              <a:buNone/>
            </a:pPr>
            <a:r>
              <a:rPr lang="tr-TR" sz="1600" dirty="0">
                <a:solidFill>
                  <a:srgbClr val="FF0000"/>
                </a:solidFill>
              </a:rPr>
              <a:t>“Kurum, bu Kanun gereği verilecek her türlü belge veya bilginin internet, elektronik ve benzeri ortamda gönderilmesi hususunda, gerçek veya tüzel kişiler ile yazılı sözleşme ile yetki verilmiş gerçek veya tüzel kişilere izin vermeye, bu kişileri aracı kılmaya veya zorunlu tutmaya, Kuruma verilmesi gereken her türlü belge, bildirge ve taahhütnamenin, gerçek ve tüzel kişiler ile tüzel kişiliği olmayan kurum ve kuruluşlara verilmesini mecbur kılmaya, söz konusu belgeleri diğer kamu idarelerine ait formlarla birleştirmeye ve bu belgeleri kamu idarelerinin elektronik bilgi işlem ortamından almaya, bu kişilere yapılacak bildirimleri Kuruma verilmiş saymaya, bu Kanunun uygulaması ile ilgili işveren, sigortalı ve diğer kurum, kuruluş ve kişilerin talepleri üzerine veya </a:t>
            </a:r>
            <a:r>
              <a:rPr lang="tr-TR" sz="1600" dirty="0" err="1">
                <a:solidFill>
                  <a:srgbClr val="FF0000"/>
                </a:solidFill>
              </a:rPr>
              <a:t>re’sen</a:t>
            </a:r>
            <a:r>
              <a:rPr lang="tr-TR" sz="1600" dirty="0">
                <a:solidFill>
                  <a:srgbClr val="FF0000"/>
                </a:solidFill>
              </a:rPr>
              <a:t> düzenleyeceği her türlü bilgi ve belgeyi bilgi işlem ortamında oluşturmaya, bu şekilde hazırlanacak olan bilgi ve belgelerin sadece internet ve benzeri iletişim ortamından ilgili kişilere verilmesini kararlaştırmaya yetkilidir.”</a:t>
            </a:r>
          </a:p>
          <a:p>
            <a:pPr algn="just"/>
            <a:r>
              <a:rPr lang="tr-TR" dirty="0"/>
              <a:t> </a:t>
            </a:r>
          </a:p>
          <a:p>
            <a:pPr marL="0" indent="0" algn="just">
              <a:buClr>
                <a:srgbClr val="046CA6"/>
              </a:buClr>
              <a:buNone/>
            </a:pPr>
            <a:endParaRPr lang="tr-TR" sz="1600" kern="1200" dirty="0">
              <a:solidFill>
                <a:srgbClr val="0070C0"/>
              </a:solidFill>
            </a:endParaRPr>
          </a:p>
          <a:p>
            <a:pPr marL="0" indent="0" algn="just">
              <a:buClr>
                <a:srgbClr val="046CA6"/>
              </a:buClr>
              <a:buNone/>
            </a:pPr>
            <a:endParaRPr lang="tr-TR" sz="1600" u="sng" kern="1200" dirty="0">
              <a:solidFill>
                <a:srgbClr val="0070C0"/>
              </a:solidFill>
            </a:endParaRPr>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044580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just">
              <a:buClr>
                <a:srgbClr val="046CA6"/>
              </a:buClr>
              <a:buNone/>
            </a:pPr>
            <a:r>
              <a:rPr lang="tr-TR" sz="1600" u="sng" dirty="0"/>
              <a:t>7103 SAYILI KANUN YAPILAN DEĞİŞİKLİKLER;</a:t>
            </a:r>
          </a:p>
          <a:p>
            <a:pPr marL="0" indent="0" algn="just">
              <a:buClr>
                <a:srgbClr val="046CA6"/>
              </a:buClr>
              <a:buNone/>
            </a:pPr>
            <a:endParaRPr lang="tr-TR" sz="1600" u="sng" dirty="0"/>
          </a:p>
          <a:p>
            <a:pPr marL="0" indent="0" algn="just">
              <a:buClr>
                <a:srgbClr val="046CA6"/>
              </a:buClr>
              <a:buNone/>
            </a:pPr>
            <a:r>
              <a:rPr lang="tr-TR" sz="1600" dirty="0"/>
              <a:t>                                    4) EKSİK GÜN BİLDİRİM ZORUNLULUĞU KALDIRILDI</a:t>
            </a:r>
          </a:p>
          <a:p>
            <a:pPr marL="0" indent="0" algn="just">
              <a:buClr>
                <a:srgbClr val="046CA6"/>
              </a:buClr>
              <a:buNone/>
            </a:pPr>
            <a:endParaRPr lang="tr-TR" sz="1600" u="sng" dirty="0"/>
          </a:p>
          <a:p>
            <a:pPr marL="0" indent="0" algn="just">
              <a:buNone/>
            </a:pPr>
            <a:r>
              <a:rPr lang="tr-TR" dirty="0"/>
              <a:t>5550 sayılı Kanunun 86 </a:t>
            </a:r>
            <a:r>
              <a:rPr lang="tr-TR" dirty="0" err="1"/>
              <a:t>ncı</a:t>
            </a:r>
            <a:r>
              <a:rPr lang="tr-TR" dirty="0"/>
              <a:t> maddesinin dördüncü ve beşinci fıkraları aşağıdaki şekilde değiştirilmiştir.</a:t>
            </a:r>
          </a:p>
          <a:p>
            <a:pPr marL="0" indent="0" algn="just">
              <a:buNone/>
            </a:pPr>
            <a:endParaRPr lang="tr-TR" sz="1600" dirty="0">
              <a:solidFill>
                <a:srgbClr val="FF0000"/>
              </a:solidFill>
            </a:endParaRPr>
          </a:p>
          <a:p>
            <a:pPr marL="0" indent="0" algn="just">
              <a:buNone/>
            </a:pPr>
            <a:r>
              <a:rPr lang="tr-TR" sz="1600" dirty="0">
                <a:solidFill>
                  <a:srgbClr val="FF0000"/>
                </a:solidFill>
              </a:rPr>
              <a:t>“Ay içinde bazı iş günlerinde çalıştırılmayan ve ücret ödenmeyen sigortalıların eksik gün nedeni ve eksik gün sayısı, işverence ilgili aya ait aylık prim ve hizmet belgesinde veya muhtasar ve prim hizmet beyannamesiyle beyan edilir. Sigortalıların otuz günden az çalıştıklarını gösteren eksik gün nedenleri ile bu nedenleri ispatlayan belgelerin şekli, içeriği, ekleri, ilgili olduğu dönemi, saklanması ve diğer hususlar Kurumca çıkarılan yönetmelikle belirlenir.</a:t>
            </a:r>
          </a:p>
          <a:p>
            <a:pPr marL="0" indent="0" algn="just">
              <a:buNone/>
            </a:pPr>
            <a:r>
              <a:rPr lang="tr-TR" sz="1600" dirty="0">
                <a:solidFill>
                  <a:srgbClr val="FF0000"/>
                </a:solidFill>
              </a:rPr>
              <a:t>Sigortalıların otuz günden az çalıştığını gösteren bilgi ve belgelerin Kurumca istenilmesine rağmen ibraz edilmemesi veya ibraz edilen bilgi ve belgelerin geçerli sayılmaması halinde otuz günden az bildirilen sürelere ait aylık prim ve hizmet belgesi veya muhtasar ve prim hizmet beyannamesi, yapılan tebligata rağmen bir ay içinde verilmemesi veya noksan verilmesi halinde Kurumca </a:t>
            </a:r>
            <a:r>
              <a:rPr lang="tr-TR" sz="1600" dirty="0" err="1">
                <a:solidFill>
                  <a:srgbClr val="FF0000"/>
                </a:solidFill>
              </a:rPr>
              <a:t>re’sen</a:t>
            </a:r>
            <a:r>
              <a:rPr lang="tr-TR" sz="1600" dirty="0">
                <a:solidFill>
                  <a:srgbClr val="FF0000"/>
                </a:solidFill>
              </a:rPr>
              <a:t> düzenlenir ve muhteviyatı primler, bu Kanun hükümlerine göre tahsil olunur.”</a:t>
            </a:r>
          </a:p>
          <a:p>
            <a:pPr marL="0" indent="0">
              <a:buNone/>
            </a:pPr>
            <a:r>
              <a:rPr lang="tr-TR" dirty="0">
                <a:solidFill>
                  <a:srgbClr val="FF0000"/>
                </a:solidFill>
              </a:rPr>
              <a:t> </a:t>
            </a:r>
          </a:p>
          <a:p>
            <a:pPr marL="0" indent="0" algn="just">
              <a:buNone/>
            </a:pPr>
            <a:r>
              <a:rPr lang="tr-TR" dirty="0">
                <a:solidFill>
                  <a:srgbClr val="FF0000"/>
                </a:solidFill>
              </a:rPr>
              <a:t> </a:t>
            </a:r>
          </a:p>
          <a:p>
            <a:pPr marL="0" indent="0" algn="just">
              <a:buClr>
                <a:srgbClr val="046CA6"/>
              </a:buClr>
              <a:buNone/>
            </a:pPr>
            <a:endParaRPr lang="tr-TR" sz="1600" kern="1200" dirty="0">
              <a:solidFill>
                <a:srgbClr val="0070C0"/>
              </a:solidFill>
            </a:endParaRPr>
          </a:p>
          <a:p>
            <a:pPr marL="0" indent="0" algn="just">
              <a:buClr>
                <a:srgbClr val="046CA6"/>
              </a:buClr>
              <a:buNone/>
            </a:pPr>
            <a:endParaRPr lang="tr-TR" sz="1600" u="sng" kern="1200" dirty="0">
              <a:solidFill>
                <a:srgbClr val="0070C0"/>
              </a:solidFill>
            </a:endParaRPr>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95977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dirty="0"/>
              <a:t>SUNUM İÇERİĞİ</a:t>
            </a:r>
          </a:p>
        </p:txBody>
      </p:sp>
      <p:graphicFrame>
        <p:nvGraphicFramePr>
          <p:cNvPr id="15" name="İçerik Yer Tutucusu 14"/>
          <p:cNvGraphicFramePr>
            <a:graphicFrameLocks noGrp="1"/>
          </p:cNvGraphicFramePr>
          <p:nvPr>
            <p:ph idx="1"/>
            <p:extLst>
              <p:ext uri="{D42A27DB-BD31-4B8C-83A1-F6EECF244321}">
                <p14:modId xmlns:p14="http://schemas.microsoft.com/office/powerpoint/2010/main" val="4094722258"/>
              </p:ext>
            </p:extLst>
          </p:nvPr>
        </p:nvGraphicFramePr>
        <p:xfrm>
          <a:off x="323528" y="836712"/>
          <a:ext cx="8610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695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just">
              <a:buClr>
                <a:srgbClr val="046CA6"/>
              </a:buClr>
              <a:buNone/>
            </a:pPr>
            <a:r>
              <a:rPr lang="tr-TR" sz="1600" u="sng" dirty="0"/>
              <a:t>7103 SAYILI KANUN YAPILAN DEĞİŞİKLİKLER;</a:t>
            </a:r>
          </a:p>
          <a:p>
            <a:pPr marL="0" indent="0" algn="just">
              <a:buNone/>
            </a:pPr>
            <a:endParaRPr lang="tr-TR" dirty="0">
              <a:solidFill>
                <a:srgbClr val="0070C0"/>
              </a:solidFill>
            </a:endParaRPr>
          </a:p>
          <a:p>
            <a:pPr marL="0" indent="0" algn="just">
              <a:buNone/>
            </a:pPr>
            <a:r>
              <a:rPr lang="tr-TR" dirty="0">
                <a:solidFill>
                  <a:srgbClr val="0070C0"/>
                </a:solidFill>
              </a:rPr>
              <a:t>Bu değişiklik ile ay içinde bazı iş günlerinde çalıştırılmayan ve ücret ödenmeyen sigortalıların eksik gün nedeninin ve eksik gün sayısının işverence ilgili aya ait aylık prim ve hizmet belgesinde veya muhtasar ve prim hizmet beyannamesiyle beyan edilmesi yeterli hale gelmiş ve işverence sigortalıların otuz günden az çalıştığını gösteren bilgi ve belgelerin ilişkin olduğu bildirgenin verilmesi gereken süre içinde ayrıca Kurama verilmesi zorunluluğu </a:t>
            </a:r>
            <a:r>
              <a:rPr lang="tr-TR" dirty="0">
                <a:solidFill>
                  <a:srgbClr val="FF0000"/>
                </a:solidFill>
              </a:rPr>
              <a:t>27/03/2018 tarihinden itibaren </a:t>
            </a:r>
            <a:r>
              <a:rPr lang="tr-TR" dirty="0">
                <a:solidFill>
                  <a:srgbClr val="0070C0"/>
                </a:solidFill>
              </a:rPr>
              <a:t>kaldırılmıştır.</a:t>
            </a:r>
          </a:p>
          <a:p>
            <a:pPr marL="0" indent="0" algn="just">
              <a:buNone/>
            </a:pPr>
            <a:endParaRPr lang="tr-TR" dirty="0">
              <a:solidFill>
                <a:srgbClr val="0070C0"/>
              </a:solidFill>
            </a:endParaRPr>
          </a:p>
          <a:p>
            <a:pPr marL="0" indent="0" algn="just">
              <a:buNone/>
            </a:pPr>
            <a:r>
              <a:rPr lang="tr-TR" dirty="0">
                <a:solidFill>
                  <a:srgbClr val="0070C0"/>
                </a:solidFill>
              </a:rPr>
              <a:t>Bununla birlikte sigortalıların otuz günden az çalıştığını gösteren bilgi ve belgelerin Kurumca istenilmesine rağmen ibraz edilmemesi veya ibraz edilen bilgi ve belgelerin geçerli sayılmaması halinde otuz günden az bildirilen sürelere ait aylık prim ve hizmet belgesi veya muhtasar ve prim hizmet beyannamesi, işverenden bir ay süreli tebligatla istenecek ve yapılan tebligata rağmen bir ay içinde verilmemesi veya noksan verilmesi halinde Kurumca </a:t>
            </a:r>
            <a:r>
              <a:rPr lang="tr-TR" dirty="0" err="1">
                <a:solidFill>
                  <a:srgbClr val="0070C0"/>
                </a:solidFill>
              </a:rPr>
              <a:t>re’sen</a:t>
            </a:r>
            <a:r>
              <a:rPr lang="tr-TR" dirty="0">
                <a:solidFill>
                  <a:srgbClr val="0070C0"/>
                </a:solidFill>
              </a:rPr>
              <a:t> </a:t>
            </a:r>
            <a:r>
              <a:rPr lang="tr-TR" dirty="0" err="1">
                <a:solidFill>
                  <a:srgbClr val="0070C0"/>
                </a:solidFill>
              </a:rPr>
              <a:t>düzenlencek</a:t>
            </a:r>
            <a:r>
              <a:rPr lang="tr-TR" dirty="0">
                <a:solidFill>
                  <a:srgbClr val="0070C0"/>
                </a:solidFill>
              </a:rPr>
              <a:t> ve muhteviyatı primler, bu Kanun hükümlerine göre tahsil edilecektir.</a:t>
            </a:r>
          </a:p>
          <a:p>
            <a:pPr marL="0" indent="0" algn="just">
              <a:buNone/>
            </a:pPr>
            <a:endParaRPr lang="tr-TR" dirty="0">
              <a:solidFill>
                <a:srgbClr val="0070C0"/>
              </a:solidFill>
            </a:endParaRPr>
          </a:p>
          <a:p>
            <a:pPr marL="0" indent="0" algn="just">
              <a:buNone/>
            </a:pPr>
            <a:r>
              <a:rPr lang="tr-TR" dirty="0">
                <a:solidFill>
                  <a:srgbClr val="0070C0"/>
                </a:solidFill>
              </a:rPr>
              <a:t> </a:t>
            </a:r>
          </a:p>
          <a:p>
            <a:pPr marL="0" indent="0" algn="just">
              <a:buClr>
                <a:srgbClr val="046CA6"/>
              </a:buClr>
              <a:buNone/>
            </a:pPr>
            <a:endParaRPr lang="tr-TR" sz="1600" kern="1200" dirty="0">
              <a:solidFill>
                <a:srgbClr val="0070C0"/>
              </a:solidFill>
            </a:endParaRPr>
          </a:p>
          <a:p>
            <a:pPr marL="0" indent="0" algn="just">
              <a:buClr>
                <a:srgbClr val="046CA6"/>
              </a:buClr>
              <a:buNone/>
            </a:pPr>
            <a:endParaRPr lang="tr-TR" sz="1600" u="sng" kern="1200" dirty="0">
              <a:solidFill>
                <a:srgbClr val="0070C0"/>
              </a:solidFill>
            </a:endParaRPr>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27987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just">
              <a:buClr>
                <a:srgbClr val="046CA6"/>
              </a:buClr>
              <a:buNone/>
            </a:pPr>
            <a:r>
              <a:rPr lang="tr-TR" sz="1600" u="sng" dirty="0"/>
              <a:t>7103 SAYILI KANUN YAPILAN DEĞİŞİKLİKLER;</a:t>
            </a:r>
          </a:p>
          <a:p>
            <a:pPr marL="0" indent="0" algn="just">
              <a:buClr>
                <a:srgbClr val="046CA6"/>
              </a:buClr>
              <a:buNone/>
            </a:pPr>
            <a:endParaRPr lang="tr-TR" sz="1600" u="sng" dirty="0"/>
          </a:p>
          <a:p>
            <a:pPr marL="0" indent="0" algn="just">
              <a:buClr>
                <a:srgbClr val="046CA6"/>
              </a:buClr>
              <a:buNone/>
            </a:pPr>
            <a:r>
              <a:rPr lang="tr-TR" sz="1600" dirty="0"/>
              <a:t>                                               5) KONUT KAPICILIĞI EK-9 KAPSAMINA ALINDI</a:t>
            </a:r>
          </a:p>
          <a:p>
            <a:pPr marL="0" indent="0" algn="just">
              <a:buClr>
                <a:srgbClr val="046CA6"/>
              </a:buClr>
              <a:buNone/>
            </a:pPr>
            <a:endParaRPr lang="tr-TR" sz="1600" u="sng" dirty="0"/>
          </a:p>
          <a:p>
            <a:pPr marL="0" indent="0" algn="just">
              <a:buNone/>
            </a:pPr>
            <a:r>
              <a:rPr lang="tr-TR" dirty="0"/>
              <a:t>5510 sayılı Kanunun ek 9 uncu maddesinin başlığı </a:t>
            </a:r>
            <a:r>
              <a:rPr lang="tr-TR" dirty="0">
                <a:solidFill>
                  <a:srgbClr val="FF0000"/>
                </a:solidFill>
              </a:rPr>
              <a:t>“Ev hizmetlerinde çalışanların sigortalılığı ve konut kapıcılığı” şeklinde değiştirilmiş ve birinci fıkrasına “10 gün ve daha fazla olan sigortalılar” ibaresinden sonra gelmek üzere “ile konut kapıcılığı işyerlerinde çalıştırılan sigortalılar”</a:t>
            </a:r>
            <a:r>
              <a:rPr lang="tr-TR" dirty="0"/>
              <a:t> ibaresi eklenmiştir.</a:t>
            </a:r>
          </a:p>
          <a:p>
            <a:pPr marL="0" indent="0" algn="just">
              <a:buNone/>
            </a:pPr>
            <a:endParaRPr lang="tr-TR" dirty="0"/>
          </a:p>
          <a:p>
            <a:pPr marL="0" indent="0" algn="just">
              <a:buNone/>
            </a:pPr>
            <a:r>
              <a:rPr lang="tr-TR" dirty="0"/>
              <a:t>Bu değişik ile 27/03/2018 tarihinden itibaren konut kapıcılığı için işyeri tescili uygulamasına son verilmiş ve konut kapıcılığı da ev hizmetlerinde 10 günden ve daha fazla çalıştırılanlar için olduğu gibi kolay işverenlik kapsamına alınmıştır.</a:t>
            </a:r>
          </a:p>
          <a:p>
            <a:pPr marL="0" indent="0" algn="just">
              <a:buNone/>
            </a:pPr>
            <a:endParaRPr lang="tr-TR" dirty="0">
              <a:solidFill>
                <a:srgbClr val="FF0000"/>
              </a:solidFill>
            </a:endParaRPr>
          </a:p>
          <a:p>
            <a:pPr marL="0" indent="0" algn="just">
              <a:buNone/>
            </a:pPr>
            <a:r>
              <a:rPr lang="tr-TR" dirty="0">
                <a:solidFill>
                  <a:srgbClr val="FF0000"/>
                </a:solidFill>
              </a:rPr>
              <a:t>Diğer bir anlatımla konut kapıcılığında çalıştırılanlar için her ay bildirim yapılmasına gerek bulunmamakta olup başvuru formu ile yapılacak olan tescil işleminin ardından tahakkuklar her ay otomatik olarak oluşturulacaktır.</a:t>
            </a:r>
          </a:p>
          <a:p>
            <a:pPr marL="0" indent="0" algn="just">
              <a:buNone/>
            </a:pPr>
            <a:endParaRPr lang="tr-TR" dirty="0">
              <a:solidFill>
                <a:srgbClr val="FF0000"/>
              </a:solidFill>
            </a:endParaRPr>
          </a:p>
          <a:p>
            <a:pPr marL="0" indent="0">
              <a:buNone/>
            </a:pPr>
            <a:r>
              <a:rPr lang="tr-TR" dirty="0">
                <a:solidFill>
                  <a:srgbClr val="FF0000"/>
                </a:solidFill>
              </a:rPr>
              <a:t> </a:t>
            </a:r>
          </a:p>
          <a:p>
            <a:pPr marL="0" indent="0" algn="just">
              <a:buNone/>
            </a:pPr>
            <a:r>
              <a:rPr lang="tr-TR" dirty="0">
                <a:solidFill>
                  <a:srgbClr val="FF0000"/>
                </a:solidFill>
              </a:rPr>
              <a:t> </a:t>
            </a:r>
          </a:p>
          <a:p>
            <a:pPr marL="0" indent="0" algn="just">
              <a:buClr>
                <a:srgbClr val="046CA6"/>
              </a:buClr>
              <a:buNone/>
            </a:pPr>
            <a:endParaRPr lang="tr-TR" sz="1600" kern="1200" dirty="0">
              <a:solidFill>
                <a:srgbClr val="0070C0"/>
              </a:solidFill>
            </a:endParaRPr>
          </a:p>
          <a:p>
            <a:pPr marL="0" indent="0" algn="just">
              <a:buClr>
                <a:srgbClr val="046CA6"/>
              </a:buClr>
              <a:buNone/>
            </a:pPr>
            <a:endParaRPr lang="tr-TR" sz="1600" u="sng" kern="1200" dirty="0">
              <a:solidFill>
                <a:srgbClr val="0070C0"/>
              </a:solidFill>
            </a:endParaRPr>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2892502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just">
              <a:buClr>
                <a:srgbClr val="046CA6"/>
              </a:buClr>
              <a:buNone/>
            </a:pPr>
            <a:r>
              <a:rPr lang="tr-TR" sz="1600" u="sng" dirty="0"/>
              <a:t>7103 SAYILI KANUN YAPILAN DEĞİŞİKLİKLER;</a:t>
            </a:r>
          </a:p>
          <a:p>
            <a:pPr marL="0" indent="0">
              <a:buNone/>
            </a:pPr>
            <a:r>
              <a:rPr lang="tr-TR" sz="1400" dirty="0"/>
              <a:t>  </a:t>
            </a:r>
            <a:endParaRPr lang="tr-TR" sz="1600" dirty="0"/>
          </a:p>
          <a:p>
            <a:pPr marL="0" indent="0">
              <a:buNone/>
            </a:pPr>
            <a:r>
              <a:rPr lang="tr-TR" sz="1600" dirty="0"/>
              <a:t>6) VAKIF ÜNİVERSİTELERİNİN VE OKUL AİLE BİRLİKLERİNİN TEŞVİKLERDEN YARARLANDIRILMASI SAĞLANDI</a:t>
            </a:r>
          </a:p>
          <a:p>
            <a:pPr marL="0" indent="0">
              <a:buNone/>
            </a:pPr>
            <a:endParaRPr lang="tr-TR" sz="1600" dirty="0"/>
          </a:p>
          <a:p>
            <a:pPr marL="0" indent="0">
              <a:buNone/>
            </a:pPr>
            <a:r>
              <a:rPr lang="tr-TR" sz="1600" dirty="0"/>
              <a:t>5510 sayılı Kanuna aşağıdaki ek madde eklenmiştir.</a:t>
            </a:r>
          </a:p>
          <a:p>
            <a:pPr marL="0" indent="0" algn="just">
              <a:buNone/>
            </a:pPr>
            <a:endParaRPr lang="tr-TR" sz="1600" dirty="0">
              <a:solidFill>
                <a:srgbClr val="FF0000"/>
              </a:solidFill>
            </a:endParaRPr>
          </a:p>
          <a:p>
            <a:pPr marL="0" indent="0" algn="just">
              <a:buNone/>
            </a:pPr>
            <a:r>
              <a:rPr lang="tr-TR" sz="1600" dirty="0">
                <a:solidFill>
                  <a:srgbClr val="FF0000"/>
                </a:solidFill>
              </a:rPr>
              <a:t>“EK MADDE 16- Vakıflar tarafından kurulan yükseköğretim kurumları, okul aile birlikleri ile bu Kanunun 73 üncü maddesine göre Kurumun yurt içinde hizmet satın aldığı vakıf üniversiteleri ve özel sektör işyerleri; bu Kanun, 4447 sayılı Kanun, 4857 sayılı Kanun, 28/2/2008 tarihli ve 5746 sayılı Araştırma, Geliştirme ve Tasarım Faaliyetlerinin Desteklenmesi Hakkında Kanun, 14/7/2004 tarihli ve 5225 sayılı Kültür Yatırımları ve Girişimlerini Teşvik Kanunu, 3294 sayılı Kanun, 2828 sayılı Kanun ve diğer kanunlarda yer alan prim teşviki, destek ve indirimlerinden yararlanır. </a:t>
            </a:r>
          </a:p>
          <a:p>
            <a:pPr marL="0" indent="0" algn="just">
              <a:buNone/>
            </a:pPr>
            <a:r>
              <a:rPr lang="tr-TR" sz="1600" dirty="0">
                <a:solidFill>
                  <a:srgbClr val="FF0000"/>
                </a:solidFill>
              </a:rPr>
              <a:t>Bu maddenin yürürlüğe girdiği tarihe kadar olan dönemlerde vakıflar tarafından kurulan yükseköğretim kurumları, okul aile birlikleri ve bu Kanunun 73 üncü maddesine göre Kurumun yurt içinde hizmet satın aldığı vakıf üniversiteleri ve özel sektör işyerleri tarafından, bu Kanun, 4447 sayılı Kanun, 4857 sayılı Kanun, 5746 sayılı Kanun, 5225 sayılı Kanun, 3294 sayılı Kanun ve 2828 sayılı Kanun uyarınca yararlanılan prim teşviki, destek ve indirimlerinden usulüne uygun olarak yararlanılmış sayılır. </a:t>
            </a:r>
            <a:r>
              <a:rPr lang="tr-TR" sz="1400" dirty="0"/>
              <a:t> </a:t>
            </a:r>
          </a:p>
          <a:p>
            <a:pPr marL="0" indent="0" algn="just">
              <a:buNone/>
            </a:pPr>
            <a:r>
              <a:rPr lang="tr-TR" sz="1400" dirty="0">
                <a:solidFill>
                  <a:srgbClr val="FF0000"/>
                </a:solidFill>
              </a:rPr>
              <a:t> </a:t>
            </a:r>
          </a:p>
          <a:p>
            <a:pPr marL="0" indent="0" algn="just">
              <a:buClr>
                <a:srgbClr val="046CA6"/>
              </a:buClr>
              <a:buNone/>
            </a:pPr>
            <a:endParaRPr lang="tr-TR" sz="1600" kern="1200" dirty="0">
              <a:solidFill>
                <a:srgbClr val="0070C0"/>
              </a:solidFill>
            </a:endParaRPr>
          </a:p>
          <a:p>
            <a:pPr marL="0" indent="0" algn="just">
              <a:buClr>
                <a:srgbClr val="046CA6"/>
              </a:buClr>
              <a:buNone/>
            </a:pPr>
            <a:endParaRPr lang="tr-TR" sz="1600" u="sng" kern="1200" dirty="0">
              <a:solidFill>
                <a:srgbClr val="0070C0"/>
              </a:solidFill>
            </a:endParaRPr>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691760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just">
              <a:buClr>
                <a:srgbClr val="046CA6"/>
              </a:buClr>
              <a:buNone/>
            </a:pPr>
            <a:r>
              <a:rPr lang="tr-TR" sz="1600" u="sng" dirty="0"/>
              <a:t>7103 SAYILI KANUN YAPILAN DEĞİŞİKLİKLER;</a:t>
            </a:r>
          </a:p>
          <a:p>
            <a:pPr marL="0" indent="0" algn="just">
              <a:buNone/>
            </a:pPr>
            <a:r>
              <a:rPr lang="tr-TR" sz="1400" dirty="0"/>
              <a:t>  </a:t>
            </a:r>
            <a:endParaRPr lang="tr-TR" sz="1600" dirty="0"/>
          </a:p>
          <a:p>
            <a:pPr marL="0" indent="0" algn="just">
              <a:buNone/>
            </a:pPr>
            <a:endParaRPr lang="tr-TR" sz="1600" dirty="0">
              <a:solidFill>
                <a:srgbClr val="FF0000"/>
              </a:solidFill>
            </a:endParaRPr>
          </a:p>
          <a:p>
            <a:pPr marL="0" indent="0" algn="just">
              <a:buNone/>
            </a:pPr>
            <a:r>
              <a:rPr lang="tr-TR" sz="1600" dirty="0">
                <a:solidFill>
                  <a:srgbClr val="FF0000"/>
                </a:solidFill>
              </a:rPr>
              <a:t>Vakıflar tarafından kurulan yükseköğretim kurumları ve okul aile birlikleri, ek 17 </a:t>
            </a:r>
            <a:r>
              <a:rPr lang="tr-TR" sz="1600" dirty="0" err="1">
                <a:solidFill>
                  <a:srgbClr val="FF0000"/>
                </a:solidFill>
              </a:rPr>
              <a:t>nci</a:t>
            </a:r>
            <a:r>
              <a:rPr lang="tr-TR" sz="1600" dirty="0">
                <a:solidFill>
                  <a:srgbClr val="FF0000"/>
                </a:solidFill>
              </a:rPr>
              <a:t> maddenin ikinci fıkrası hükmü saklı kalmak kaydıyla, bu maddenin yürürlük tarihinden önceki dönemlere ilişkin olmak üzere ilgili kanunlarla sağlanan prim teşvik, destek ve indirimlerinden geriye yönelik olarak yararlanamaz ve yararlanılmış olan söz konusu teşvik, destek ve indirimler değiştirilemez. </a:t>
            </a:r>
          </a:p>
          <a:p>
            <a:pPr marL="0" indent="0" algn="just">
              <a:buNone/>
            </a:pPr>
            <a:endParaRPr lang="tr-TR" sz="1600" dirty="0">
              <a:solidFill>
                <a:srgbClr val="FF0000"/>
              </a:solidFill>
            </a:endParaRPr>
          </a:p>
          <a:p>
            <a:pPr marL="0" indent="0" algn="just">
              <a:buNone/>
            </a:pPr>
            <a:r>
              <a:rPr lang="tr-TR" sz="1600" dirty="0">
                <a:solidFill>
                  <a:srgbClr val="FF0000"/>
                </a:solidFill>
              </a:rPr>
              <a:t>Bu maddenin uygulanmasına ilişkin usul ve esaslar Aile ve Sosyal Politikalar Bakanlığı, Kültür ve Turizm Bakanlığı, Maliye Bakanlığı, Hazine Müsteşarlığı ve Türkiye İş Kurumunun görüşleri alınarak Kurumca belirlenir.”</a:t>
            </a:r>
          </a:p>
          <a:p>
            <a:pPr marL="0" indent="0">
              <a:buNone/>
            </a:pPr>
            <a:r>
              <a:rPr lang="tr-TR" sz="1600" dirty="0"/>
              <a:t> </a:t>
            </a:r>
          </a:p>
          <a:p>
            <a:pPr marL="0" indent="0" algn="just">
              <a:buNone/>
            </a:pPr>
            <a:r>
              <a:rPr lang="tr-TR" sz="1600" dirty="0">
                <a:solidFill>
                  <a:srgbClr val="0070C0"/>
                </a:solidFill>
              </a:rPr>
              <a:t>Bu sayede </a:t>
            </a:r>
            <a:r>
              <a:rPr lang="tr-TR" sz="1600" dirty="0">
                <a:solidFill>
                  <a:srgbClr val="FF0000"/>
                </a:solidFill>
              </a:rPr>
              <a:t> </a:t>
            </a:r>
            <a:r>
              <a:rPr lang="tr-TR" sz="1600" dirty="0"/>
              <a:t> vakıf üniversitelerinin ve okul aile birliklerinin teşviklerden yararlandırılması sağlanırken bu maddenin yürürlüğe girdiği tarihten önce yararlandıkları teşviklerden de  usulüne uygun yararlanmış sayılacakları hüküm altına alınmıştır.</a:t>
            </a:r>
            <a:endParaRPr lang="tr-TR" sz="1600" dirty="0">
              <a:solidFill>
                <a:srgbClr val="FF0000"/>
              </a:solidFill>
            </a:endParaRPr>
          </a:p>
          <a:p>
            <a:pPr marL="0" indent="0" algn="just">
              <a:buClr>
                <a:srgbClr val="046CA6"/>
              </a:buClr>
              <a:buNone/>
            </a:pPr>
            <a:endParaRPr lang="tr-TR" sz="1600" kern="1200" dirty="0">
              <a:solidFill>
                <a:srgbClr val="00B0F0"/>
              </a:solidFill>
            </a:endParaRPr>
          </a:p>
          <a:p>
            <a:pPr marL="0" indent="0" algn="just">
              <a:buClr>
                <a:srgbClr val="046CA6"/>
              </a:buClr>
              <a:buNone/>
            </a:pPr>
            <a:endParaRPr lang="tr-TR" sz="1600" u="sng" kern="1200" dirty="0">
              <a:solidFill>
                <a:srgbClr val="0070C0"/>
              </a:solidFill>
            </a:endParaRPr>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285245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just">
              <a:buClr>
                <a:srgbClr val="046CA6"/>
              </a:buClr>
              <a:buNone/>
            </a:pPr>
            <a:r>
              <a:rPr lang="tr-TR" sz="1600" u="sng" dirty="0"/>
              <a:t>2818/11500 sayılı Bakanlar Kurulu Kararı;</a:t>
            </a:r>
          </a:p>
          <a:p>
            <a:pPr marL="0" indent="0" algn="just">
              <a:buClr>
                <a:srgbClr val="046CA6"/>
              </a:buClr>
              <a:buNone/>
            </a:pPr>
            <a:endParaRPr lang="tr-TR" sz="1600" dirty="0"/>
          </a:p>
          <a:p>
            <a:pPr marL="0" indent="0" algn="just">
              <a:buClr>
                <a:srgbClr val="046CA6"/>
              </a:buClr>
              <a:buNone/>
            </a:pPr>
            <a:r>
              <a:rPr lang="tr-TR" sz="1600" dirty="0"/>
              <a:t>7) UYUMLU PRİM BORÇLULARINA DAHA AVANTAJLI TECİL VE TAKSİTLENDİRME İMKANI GETİRİLDİ</a:t>
            </a:r>
          </a:p>
          <a:p>
            <a:pPr marL="0" indent="0" algn="just">
              <a:buClr>
                <a:srgbClr val="046CA6"/>
              </a:buClr>
              <a:buNone/>
            </a:pPr>
            <a:endParaRPr lang="tr-TR" sz="1600" u="sng" dirty="0"/>
          </a:p>
          <a:p>
            <a:pPr marL="0" indent="0" algn="just">
              <a:buNone/>
            </a:pPr>
            <a:r>
              <a:rPr lang="tr-TR" sz="1400" dirty="0">
                <a:solidFill>
                  <a:srgbClr val="FF0000"/>
                </a:solidFill>
              </a:rPr>
              <a:t> </a:t>
            </a:r>
            <a:r>
              <a:rPr lang="tr-TR" dirty="0">
                <a:solidFill>
                  <a:srgbClr val="FF0000"/>
                </a:solidFill>
              </a:rPr>
              <a:t>Bu kararname ile ticari, zirai veya mesleki faaliyetleri nedeniyle gelir veya kurumlar vergisi mükellefi olanlardan, başvuru tarihi itibariyle en az 3 yıldır prim ödemesi yükümlüsü olup, başvuru tarihinden geriye doğru 3 yıla ait prime ilişkin belgeleri sürelerinde vermiş ancak son 1 yıl içerisinde borçlarını ödeyememiş olan borçlular UYUMLU PRİM BORÇLUSU olarak </a:t>
            </a:r>
            <a:r>
              <a:rPr lang="tr-TR" dirty="0" err="1">
                <a:solidFill>
                  <a:srgbClr val="FF0000"/>
                </a:solidFill>
              </a:rPr>
              <a:t>kabül</a:t>
            </a:r>
            <a:r>
              <a:rPr lang="tr-TR" dirty="0">
                <a:solidFill>
                  <a:srgbClr val="FF0000"/>
                </a:solidFill>
              </a:rPr>
              <a:t> edilmektedir.</a:t>
            </a:r>
          </a:p>
          <a:p>
            <a:pPr marL="0" indent="0" algn="just">
              <a:buNone/>
            </a:pPr>
            <a:endParaRPr lang="tr-TR" dirty="0">
              <a:solidFill>
                <a:srgbClr val="FF0000"/>
              </a:solidFill>
            </a:endParaRPr>
          </a:p>
          <a:p>
            <a:pPr marL="0" indent="0" algn="just">
              <a:buNone/>
            </a:pPr>
            <a:r>
              <a:rPr lang="tr-TR" dirty="0">
                <a:solidFill>
                  <a:srgbClr val="FF0000"/>
                </a:solidFill>
              </a:rPr>
              <a:t>S.M.M.M ve YMM’ </a:t>
            </a:r>
            <a:r>
              <a:rPr lang="tr-TR" dirty="0" err="1">
                <a:solidFill>
                  <a:srgbClr val="FF0000"/>
                </a:solidFill>
              </a:rPr>
              <a:t>ler</a:t>
            </a:r>
            <a:r>
              <a:rPr lang="tr-TR" dirty="0">
                <a:solidFill>
                  <a:srgbClr val="FF0000"/>
                </a:solidFill>
              </a:rPr>
              <a:t> tarafından düzenlenmiş işyeri kayıtlarının incelenmesi neticesinde düzenlenmiş Mali durum analiz raporu ile «çok zor durum» halinde olduğu görülen uyumlu prim borçlularının başvurusu üzerine 6183 sayılı Kanunun 48/A maddesi kapsamında 1/1/2018 tarihinden itibaren vadesi gelen alacaklara uygulanmak üzere Yİ-ÜFE aylık değişim oranı gecikme cezası ve gecikme zammı yerine kullanılmak suretiyle bulunacak olan borç toplamı 2018/11284 sayılı Bakanlar Kurulu Kararı ile belirlenmiş olan tecil faizi esas alınarak tecil ve taksitlendirilecektir.</a:t>
            </a:r>
          </a:p>
          <a:p>
            <a:pPr marL="0" indent="0" algn="just">
              <a:buNone/>
            </a:pPr>
            <a:r>
              <a:rPr lang="tr-TR" dirty="0"/>
              <a:t> </a:t>
            </a:r>
          </a:p>
          <a:p>
            <a:pPr marL="0" indent="0" algn="just">
              <a:buNone/>
            </a:pPr>
            <a:r>
              <a:rPr lang="tr-TR" sz="1400" dirty="0">
                <a:solidFill>
                  <a:srgbClr val="FF0000"/>
                </a:solidFill>
              </a:rPr>
              <a:t> </a:t>
            </a:r>
          </a:p>
          <a:p>
            <a:pPr marL="0" indent="0" algn="just">
              <a:buClr>
                <a:srgbClr val="046CA6"/>
              </a:buClr>
              <a:buNone/>
            </a:pPr>
            <a:endParaRPr lang="tr-TR" sz="1600" kern="1200" dirty="0">
              <a:solidFill>
                <a:srgbClr val="0070C0"/>
              </a:solidFill>
            </a:endParaRPr>
          </a:p>
          <a:p>
            <a:pPr marL="0" indent="0" algn="just">
              <a:buClr>
                <a:srgbClr val="046CA6"/>
              </a:buClr>
              <a:buNone/>
            </a:pPr>
            <a:endParaRPr lang="tr-TR" sz="1600" u="sng" kern="1200" dirty="0">
              <a:solidFill>
                <a:srgbClr val="0070C0"/>
              </a:solidFill>
            </a:endParaRPr>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962091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just">
              <a:buClr>
                <a:srgbClr val="046CA6"/>
              </a:buClr>
              <a:buNone/>
            </a:pPr>
            <a:r>
              <a:rPr lang="tr-TR" sz="1600" u="sng" dirty="0"/>
              <a:t>2818/11500 sayılı Bakanlar Kurulu Kararı;</a:t>
            </a:r>
          </a:p>
          <a:p>
            <a:pPr marL="0" indent="0" algn="just">
              <a:buNone/>
            </a:pPr>
            <a:endParaRPr lang="tr-TR" sz="1600" dirty="0">
              <a:solidFill>
                <a:srgbClr val="0070C0"/>
              </a:solidFill>
            </a:endParaRPr>
          </a:p>
          <a:p>
            <a:pPr marL="0" indent="0" algn="just">
              <a:buNone/>
            </a:pPr>
            <a:r>
              <a:rPr lang="tr-TR" sz="1600" dirty="0">
                <a:solidFill>
                  <a:srgbClr val="0070C0"/>
                </a:solidFill>
              </a:rPr>
              <a:t>Çok zor durum halinin tespiti: </a:t>
            </a:r>
          </a:p>
          <a:p>
            <a:pPr marL="0" indent="0" algn="just">
              <a:buNone/>
            </a:pPr>
            <a:endParaRPr lang="tr-TR" sz="1600" dirty="0">
              <a:solidFill>
                <a:srgbClr val="0070C0"/>
              </a:solidFill>
            </a:endParaRPr>
          </a:p>
          <a:p>
            <a:pPr marL="0" indent="0" algn="just">
              <a:buNone/>
            </a:pPr>
            <a:r>
              <a:rPr lang="tr-TR" sz="1600" dirty="0">
                <a:solidFill>
                  <a:srgbClr val="0070C0"/>
                </a:solidFill>
              </a:rPr>
              <a:t>2018/11284 sayılı Bakanlar Kurulu kararına göre </a:t>
            </a:r>
          </a:p>
          <a:p>
            <a:pPr marL="0" indent="0" algn="just">
              <a:buNone/>
            </a:pPr>
            <a:endParaRPr lang="tr-TR" sz="1600" dirty="0">
              <a:solidFill>
                <a:srgbClr val="0070C0"/>
              </a:solidFill>
            </a:endParaRPr>
          </a:p>
          <a:p>
            <a:pPr marL="0" indent="0" algn="just">
              <a:buClr>
                <a:srgbClr val="046CA6"/>
              </a:buClr>
              <a:buNone/>
            </a:pPr>
            <a:r>
              <a:rPr lang="tr-TR" sz="1600" dirty="0">
                <a:solidFill>
                  <a:srgbClr val="0070C0"/>
                </a:solidFill>
              </a:rPr>
              <a:t>21/7/1953 tarihli ve 6183 sayılı Amme Alacaklarının Tahsil Usulü Hakkında Kanunun 48/A maddesinin Bakanlar Kuruluna verdiği yetkiye istinaden, maddeden yararlanacak ticari, zirai ve mesleki faaliyeti nedeniyle yıllık gelir veya kurumlar vergisi mükellefi olan borçlular; bilanço esasına göre defter tutanlar, işletme/zirai işletme hesabı esasına göre defter tutanlar, ticari kazancı basit usulde tespit edilenler ve serbest meslek kazanç defteri tutanlar şeklinde gruplandırılmak suretiyle çok zor durum halinin tespitinde kullanılacak kriterler aşağıda belirtilmiştir.</a:t>
            </a:r>
            <a:endParaRPr lang="tr-TR" sz="1600" kern="1200" dirty="0">
              <a:solidFill>
                <a:srgbClr val="0070C0"/>
              </a:solidFill>
            </a:endParaRPr>
          </a:p>
          <a:p>
            <a:pPr marL="0" indent="0" algn="just">
              <a:buClr>
                <a:srgbClr val="046CA6"/>
              </a:buClr>
              <a:buNone/>
            </a:pPr>
            <a:endParaRPr lang="tr-TR" sz="1600" u="sng" kern="1200" dirty="0">
              <a:solidFill>
                <a:srgbClr val="0070C0"/>
              </a:solidFill>
            </a:endParaRPr>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97731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algn="just">
              <a:buClr>
                <a:srgbClr val="046CA6"/>
              </a:buClr>
              <a:buAutoNum type="alphaLcParenR"/>
            </a:pPr>
            <a:r>
              <a:rPr lang="tr-TR" b="0" dirty="0"/>
              <a:t>Bilanço esasına göre defter tutan yıllık gelir veya kurumlar vergisi mükelleflerinin çok zor durum halinin tespitinde aşağıdaki mali göstergeler kullanılır.</a:t>
            </a:r>
          </a:p>
          <a:p>
            <a:pPr algn="just">
              <a:buClr>
                <a:srgbClr val="046CA6"/>
              </a:buClr>
              <a:buAutoNum type="alphaLcParenR"/>
            </a:pPr>
            <a:endParaRPr lang="tr-TR" sz="1600" b="0" kern="1200" dirty="0"/>
          </a:p>
          <a:p>
            <a:pPr algn="just">
              <a:buClr>
                <a:srgbClr val="046CA6"/>
              </a:buClr>
              <a:buAutoNum type="alphaL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6" name="Tablo 5">
            <a:extLst>
              <a:ext uri="{FF2B5EF4-FFF2-40B4-BE49-F238E27FC236}">
                <a16:creationId xmlns:a16="http://schemas.microsoft.com/office/drawing/2014/main" id="{A59502B0-BF75-4DAC-A7C4-2D1999051F51}"/>
              </a:ext>
            </a:extLst>
          </p:cNvPr>
          <p:cNvGraphicFramePr>
            <a:graphicFrameLocks noGrp="1"/>
          </p:cNvGraphicFramePr>
          <p:nvPr>
            <p:extLst>
              <p:ext uri="{D42A27DB-BD31-4B8C-83A1-F6EECF244321}">
                <p14:modId xmlns:p14="http://schemas.microsoft.com/office/powerpoint/2010/main" val="2425604106"/>
              </p:ext>
            </p:extLst>
          </p:nvPr>
        </p:nvGraphicFramePr>
        <p:xfrm>
          <a:off x="611560" y="1989614"/>
          <a:ext cx="7848872" cy="4031675"/>
        </p:xfrm>
        <a:graphic>
          <a:graphicData uri="http://schemas.openxmlformats.org/drawingml/2006/table">
            <a:tbl>
              <a:tblPr/>
              <a:tblGrid>
                <a:gridCol w="1872208">
                  <a:extLst>
                    <a:ext uri="{9D8B030D-6E8A-4147-A177-3AD203B41FA5}">
                      <a16:colId xmlns:a16="http://schemas.microsoft.com/office/drawing/2014/main" val="2273249254"/>
                    </a:ext>
                  </a:extLst>
                </a:gridCol>
                <a:gridCol w="5976664">
                  <a:extLst>
                    <a:ext uri="{9D8B030D-6E8A-4147-A177-3AD203B41FA5}">
                      <a16:colId xmlns:a16="http://schemas.microsoft.com/office/drawing/2014/main" val="1323661722"/>
                    </a:ext>
                  </a:extLst>
                </a:gridCol>
              </a:tblGrid>
              <a:tr h="1228701">
                <a:tc>
                  <a:txBody>
                    <a:bodyPr/>
                    <a:lstStyle/>
                    <a:p>
                      <a:pPr algn="l"/>
                      <a:r>
                        <a:rPr lang="tr-TR" dirty="0">
                          <a:effectLst/>
                        </a:rPr>
                        <a:t>Nakit Oranı :</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ctr"/>
                      <a:r>
                        <a:rPr lang="tr-TR">
                          <a:effectLst/>
                        </a:rPr>
                        <a:t>Hazır Değerler + Menkul Kıymetler</a:t>
                      </a:r>
                    </a:p>
                    <a:p>
                      <a:pPr algn="ctr"/>
                      <a:r>
                        <a:rPr lang="tr-TR">
                          <a:effectLst/>
                        </a:rPr>
                        <a:t>—————————————-</a:t>
                      </a:r>
                    </a:p>
                    <a:p>
                      <a:pPr algn="ctr"/>
                      <a:r>
                        <a:rPr lang="tr-TR">
                          <a:effectLst/>
                        </a:rPr>
                        <a:t>Kısa Vadeli Yabancı Kaynaklar</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4216225980"/>
                  </a:ext>
                </a:extLst>
              </a:tr>
              <a:tr h="1228701">
                <a:tc>
                  <a:txBody>
                    <a:bodyPr/>
                    <a:lstStyle/>
                    <a:p>
                      <a:pPr algn="l"/>
                      <a:r>
                        <a:rPr lang="tr-TR">
                          <a:effectLst/>
                        </a:rPr>
                        <a:t>Likidite Oranı :</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ctr"/>
                      <a:r>
                        <a:rPr lang="tr-TR" dirty="0">
                          <a:effectLst/>
                        </a:rPr>
                        <a:t>Dönen Varlıklar – Stoklar</a:t>
                      </a:r>
                    </a:p>
                    <a:p>
                      <a:pPr algn="ctr"/>
                      <a:r>
                        <a:rPr lang="tr-TR" dirty="0">
                          <a:effectLst/>
                        </a:rPr>
                        <a:t>—————————————-</a:t>
                      </a:r>
                    </a:p>
                    <a:p>
                      <a:pPr algn="ctr"/>
                      <a:r>
                        <a:rPr lang="tr-TR" dirty="0">
                          <a:effectLst/>
                        </a:rPr>
                        <a:t>Kısa Vadeli Yabancı Kaynaklar</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585183578"/>
                  </a:ext>
                </a:extLst>
              </a:tr>
              <a:tr h="1574273">
                <a:tc>
                  <a:txBody>
                    <a:bodyPr/>
                    <a:lstStyle/>
                    <a:p>
                      <a:pPr algn="l"/>
                      <a:r>
                        <a:rPr lang="tr-TR">
                          <a:effectLst/>
                        </a:rPr>
                        <a:t>Kaldıraç Oranı:</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ctr"/>
                      <a:r>
                        <a:rPr lang="tr-TR" dirty="0">
                          <a:effectLst/>
                        </a:rPr>
                        <a:t>Kısa Vadeli Yabancı Kaynaklar + Uzun Vadeli Yabancı Kaynaklar</a:t>
                      </a:r>
                    </a:p>
                    <a:p>
                      <a:pPr algn="ctr"/>
                      <a:r>
                        <a:rPr lang="tr-TR" dirty="0">
                          <a:effectLst/>
                        </a:rPr>
                        <a:t>—————————————-</a:t>
                      </a:r>
                    </a:p>
                    <a:p>
                      <a:pPr algn="ctr"/>
                      <a:r>
                        <a:rPr lang="tr-TR" dirty="0">
                          <a:effectLst/>
                        </a:rPr>
                        <a:t>Toplam Varlıklar</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242224435"/>
                  </a:ext>
                </a:extLst>
              </a:tr>
            </a:tbl>
          </a:graphicData>
        </a:graphic>
      </p:graphicFrame>
    </p:spTree>
    <p:extLst>
      <p:ext uri="{BB962C8B-B14F-4D97-AF65-F5344CB8AC3E}">
        <p14:creationId xmlns:p14="http://schemas.microsoft.com/office/powerpoint/2010/main" val="1044021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r>
              <a:rPr lang="tr-TR" b="0" dirty="0"/>
              <a:t>b) İşletme/zirai işletme hesabı esasına göre defter tutan, ticari kazancı basit usulde tespit edilen ve serbest meslek kazanç defteri tutan mükelleflerin çok zor durum halinin tespitinde aşağıdaki mali göstergeler kullanılır.</a:t>
            </a:r>
            <a:endParaRPr lang="tr-TR" sz="1600" b="0" kern="1200" dirty="0"/>
          </a:p>
          <a:p>
            <a:pPr algn="just">
              <a:buClr>
                <a:srgbClr val="046CA6"/>
              </a:buClr>
              <a:buAutoNum type="alphaL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4" name="Tablo 3">
            <a:extLst>
              <a:ext uri="{FF2B5EF4-FFF2-40B4-BE49-F238E27FC236}">
                <a16:creationId xmlns:a16="http://schemas.microsoft.com/office/drawing/2014/main" id="{D08677A2-F7F9-41FC-9C78-CE63CA9ED2BD}"/>
              </a:ext>
            </a:extLst>
          </p:cNvPr>
          <p:cNvGraphicFramePr>
            <a:graphicFrameLocks noGrp="1"/>
          </p:cNvGraphicFramePr>
          <p:nvPr>
            <p:extLst>
              <p:ext uri="{D42A27DB-BD31-4B8C-83A1-F6EECF244321}">
                <p14:modId xmlns:p14="http://schemas.microsoft.com/office/powerpoint/2010/main" val="931045146"/>
              </p:ext>
            </p:extLst>
          </p:nvPr>
        </p:nvGraphicFramePr>
        <p:xfrm>
          <a:off x="611560" y="2263933"/>
          <a:ext cx="7920880" cy="3896286"/>
        </p:xfrm>
        <a:graphic>
          <a:graphicData uri="http://schemas.openxmlformats.org/drawingml/2006/table">
            <a:tbl>
              <a:tblPr/>
              <a:tblGrid>
                <a:gridCol w="1944216">
                  <a:extLst>
                    <a:ext uri="{9D8B030D-6E8A-4147-A177-3AD203B41FA5}">
                      <a16:colId xmlns:a16="http://schemas.microsoft.com/office/drawing/2014/main" val="3000274384"/>
                    </a:ext>
                  </a:extLst>
                </a:gridCol>
                <a:gridCol w="5976664">
                  <a:extLst>
                    <a:ext uri="{9D8B030D-6E8A-4147-A177-3AD203B41FA5}">
                      <a16:colId xmlns:a16="http://schemas.microsoft.com/office/drawing/2014/main" val="2350228197"/>
                    </a:ext>
                  </a:extLst>
                </a:gridCol>
              </a:tblGrid>
              <a:tr h="1298762">
                <a:tc>
                  <a:txBody>
                    <a:bodyPr/>
                    <a:lstStyle/>
                    <a:p>
                      <a:pPr algn="l"/>
                      <a:r>
                        <a:rPr lang="tr-TR" dirty="0">
                          <a:effectLst/>
                        </a:rPr>
                        <a:t>Nakit Oranı :</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ctr"/>
                      <a:r>
                        <a:rPr lang="sv-SE">
                          <a:effectLst/>
                        </a:rPr>
                        <a:t>Kasa + Banka</a:t>
                      </a:r>
                    </a:p>
                    <a:p>
                      <a:pPr algn="ctr"/>
                      <a:r>
                        <a:rPr lang="sv-SE">
                          <a:effectLst/>
                        </a:rPr>
                        <a:t>—————————————-</a:t>
                      </a:r>
                    </a:p>
                    <a:p>
                      <a:pPr algn="ctr"/>
                      <a:r>
                        <a:rPr lang="sv-SE">
                          <a:effectLst/>
                        </a:rPr>
                        <a:t>Kısa Vadeli Borçlar</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506063251"/>
                  </a:ext>
                </a:extLst>
              </a:tr>
              <a:tr h="1298762">
                <a:tc>
                  <a:txBody>
                    <a:bodyPr/>
                    <a:lstStyle/>
                    <a:p>
                      <a:pPr algn="l"/>
                      <a:r>
                        <a:rPr lang="tr-TR" dirty="0">
                          <a:effectLst/>
                        </a:rPr>
                        <a:t>Likidite Oranı :</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ctr"/>
                      <a:r>
                        <a:rPr lang="tr-TR">
                          <a:effectLst/>
                        </a:rPr>
                        <a:t>Kasa + Banka + Kısa Vadeli Alacaklar</a:t>
                      </a:r>
                    </a:p>
                    <a:p>
                      <a:pPr algn="ctr"/>
                      <a:r>
                        <a:rPr lang="tr-TR">
                          <a:effectLst/>
                        </a:rPr>
                        <a:t>—————————————-</a:t>
                      </a:r>
                    </a:p>
                    <a:p>
                      <a:pPr algn="ctr"/>
                      <a:r>
                        <a:rPr lang="tr-TR">
                          <a:effectLst/>
                        </a:rPr>
                        <a:t>Kısa Vadeli Borçlar</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666466129"/>
                  </a:ext>
                </a:extLst>
              </a:tr>
              <a:tr h="1298762">
                <a:tc>
                  <a:txBody>
                    <a:bodyPr/>
                    <a:lstStyle/>
                    <a:p>
                      <a:pPr algn="l"/>
                      <a:r>
                        <a:rPr lang="tr-TR">
                          <a:effectLst/>
                        </a:rPr>
                        <a:t>Kaldıraç Oranı:</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ctr"/>
                      <a:r>
                        <a:rPr lang="tr-TR" dirty="0">
                          <a:effectLst/>
                        </a:rPr>
                        <a:t>Kısa Vadeli Borçlar + Uzun Vadeli Borçlar</a:t>
                      </a:r>
                    </a:p>
                    <a:p>
                      <a:pPr algn="ctr"/>
                      <a:r>
                        <a:rPr lang="tr-TR" dirty="0">
                          <a:effectLst/>
                        </a:rPr>
                        <a:t>—————————————-</a:t>
                      </a:r>
                    </a:p>
                    <a:p>
                      <a:pPr algn="ctr"/>
                      <a:r>
                        <a:rPr lang="tr-TR" dirty="0">
                          <a:effectLst/>
                        </a:rPr>
                        <a:t>Toplam Varlıklar</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922060895"/>
                  </a:ext>
                </a:extLst>
              </a:tr>
            </a:tbl>
          </a:graphicData>
        </a:graphic>
      </p:graphicFrame>
    </p:spTree>
    <p:extLst>
      <p:ext uri="{BB962C8B-B14F-4D97-AF65-F5344CB8AC3E}">
        <p14:creationId xmlns:p14="http://schemas.microsoft.com/office/powerpoint/2010/main" val="1951561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b="0" dirty="0"/>
          </a:p>
          <a:p>
            <a:pPr marL="0" indent="0" algn="just">
              <a:buClr>
                <a:srgbClr val="046CA6"/>
              </a:buClr>
              <a:buNone/>
            </a:pPr>
            <a:r>
              <a:rPr lang="tr-TR" b="0" dirty="0"/>
              <a:t> Mükelleflerin mali durumlarının değerlendirilmesi sonucu; </a:t>
            </a:r>
            <a:r>
              <a:rPr lang="tr-TR" b="0" dirty="0">
                <a:solidFill>
                  <a:srgbClr val="FF0000"/>
                </a:solidFill>
              </a:rPr>
              <a:t>nakit oranının 0,1 veya 0,1’den küçük, </a:t>
            </a:r>
            <a:r>
              <a:rPr lang="tr-TR" b="0" dirty="0"/>
              <a:t>likidite oranının </a:t>
            </a:r>
            <a:r>
              <a:rPr lang="tr-TR" b="0" dirty="0">
                <a:solidFill>
                  <a:srgbClr val="FF0000"/>
                </a:solidFill>
              </a:rPr>
              <a:t>0,7 veya 0,7’den küçük </a:t>
            </a:r>
            <a:r>
              <a:rPr lang="tr-TR" b="0" dirty="0"/>
              <a:t>ve kaldıraç oranının </a:t>
            </a:r>
            <a:r>
              <a:rPr lang="tr-TR" b="0" dirty="0">
                <a:solidFill>
                  <a:srgbClr val="FF0000"/>
                </a:solidFill>
              </a:rPr>
              <a:t>0,7 veya 0,7’den büyük </a:t>
            </a:r>
            <a:r>
              <a:rPr lang="tr-TR" b="0" dirty="0"/>
              <a:t>olması ve bu şartların bir arada bulunması halinde mükelleflerin </a:t>
            </a:r>
            <a:r>
              <a:rPr lang="tr-TR" b="0" dirty="0">
                <a:solidFill>
                  <a:srgbClr val="FF0000"/>
                </a:solidFill>
              </a:rPr>
              <a:t>çok zor durumda </a:t>
            </a:r>
            <a:r>
              <a:rPr lang="tr-TR" b="0" dirty="0"/>
              <a:t>oldukları kabul edilir.</a:t>
            </a:r>
          </a:p>
          <a:p>
            <a:pPr marL="0" indent="0" algn="just">
              <a:buClr>
                <a:srgbClr val="046CA6"/>
              </a:buClr>
              <a:buNone/>
            </a:pPr>
            <a:endParaRPr lang="tr-TR" sz="1600" b="0" kern="1200" dirty="0"/>
          </a:p>
          <a:p>
            <a:pPr marL="0" indent="0" algn="just">
              <a:buClr>
                <a:srgbClr val="046CA6"/>
              </a:buClr>
              <a:buNone/>
            </a:pPr>
            <a:r>
              <a:rPr lang="tr-TR" b="0" dirty="0"/>
              <a:t>Çok zor durum halinin tespiti için yapılacak mali durum analizlerinde, 4/1/1961 tarihli ve </a:t>
            </a:r>
            <a:r>
              <a:rPr lang="tr-TR" u="sng" dirty="0">
                <a:hlinkClick r:id="rId2"/>
              </a:rPr>
              <a:t>213 sayılı Vergi Usul Kanununun</a:t>
            </a:r>
            <a:r>
              <a:rPr lang="tr-TR" b="0" dirty="0"/>
              <a:t> 175 inci ve mükerrer 257 </a:t>
            </a:r>
            <a:r>
              <a:rPr lang="tr-TR" b="0" dirty="0" err="1"/>
              <a:t>nci</a:t>
            </a:r>
            <a:r>
              <a:rPr lang="tr-TR" b="0" dirty="0"/>
              <a:t> maddelerinin Maliye Bakanlığına verdiği yetkiye dayanılarak yapılan düzenlemeler esas alınır.</a:t>
            </a:r>
          </a:p>
          <a:p>
            <a:pPr marL="0" indent="0" algn="just">
              <a:buClr>
                <a:srgbClr val="046CA6"/>
              </a:buClr>
              <a:buNone/>
            </a:pPr>
            <a:endParaRPr lang="tr-TR" sz="1600" b="0" kern="1200" dirty="0"/>
          </a:p>
          <a:p>
            <a:pPr marL="0" indent="0">
              <a:buNone/>
            </a:pPr>
            <a:r>
              <a:rPr lang="tr-TR" dirty="0"/>
              <a:t>Tecil süreleri ve faiz oranları</a:t>
            </a:r>
          </a:p>
          <a:p>
            <a:pPr marL="0" indent="0">
              <a:buNone/>
            </a:pPr>
            <a:endParaRPr lang="tr-TR" b="0" dirty="0"/>
          </a:p>
          <a:p>
            <a:pPr marL="0" indent="0">
              <a:buNone/>
            </a:pPr>
            <a:r>
              <a:rPr lang="tr-TR" b="0" dirty="0"/>
              <a:t>MADDE 2</a:t>
            </a:r>
            <a:r>
              <a:rPr lang="tr-TR" dirty="0"/>
              <a:t>–</a:t>
            </a:r>
            <a:r>
              <a:rPr lang="tr-TR" b="0" dirty="0"/>
              <a:t> (1) 6183 sayılı Kanunun 48/A maddesi kapsamında mükelleflerin çok zor durum derecesinin belirlenmesinde, aşağıdaki likidite ve kaldıraç oranları kullanılır.</a:t>
            </a:r>
          </a:p>
          <a:p>
            <a:pPr marL="0" indent="0" algn="just">
              <a:buClr>
                <a:srgbClr val="046CA6"/>
              </a:buClr>
              <a:buNone/>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081519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graphicFrame>
        <p:nvGraphicFramePr>
          <p:cNvPr id="6" name="İçerik Yer Tutucusu 5">
            <a:extLst>
              <a:ext uri="{FF2B5EF4-FFF2-40B4-BE49-F238E27FC236}">
                <a16:creationId xmlns:a16="http://schemas.microsoft.com/office/drawing/2014/main" id="{DF8B8D6C-DA71-4D87-9C90-5CDADAEE670A}"/>
              </a:ext>
            </a:extLst>
          </p:cNvPr>
          <p:cNvGraphicFramePr>
            <a:graphicFrameLocks noGrp="1"/>
          </p:cNvGraphicFramePr>
          <p:nvPr>
            <p:ph idx="1"/>
          </p:nvPr>
        </p:nvGraphicFramePr>
        <p:xfrm>
          <a:off x="539552" y="1196752"/>
          <a:ext cx="7992888" cy="4752528"/>
        </p:xfrm>
        <a:graphic>
          <a:graphicData uri="http://schemas.openxmlformats.org/drawingml/2006/table">
            <a:tbl>
              <a:tblPr/>
              <a:tblGrid>
                <a:gridCol w="3969442">
                  <a:extLst>
                    <a:ext uri="{9D8B030D-6E8A-4147-A177-3AD203B41FA5}">
                      <a16:colId xmlns:a16="http://schemas.microsoft.com/office/drawing/2014/main" val="3156089546"/>
                    </a:ext>
                  </a:extLst>
                </a:gridCol>
                <a:gridCol w="4023446">
                  <a:extLst>
                    <a:ext uri="{9D8B030D-6E8A-4147-A177-3AD203B41FA5}">
                      <a16:colId xmlns:a16="http://schemas.microsoft.com/office/drawing/2014/main" val="3539348387"/>
                    </a:ext>
                  </a:extLst>
                </a:gridCol>
              </a:tblGrid>
              <a:tr h="594066">
                <a:tc gridSpan="2">
                  <a:txBody>
                    <a:bodyPr/>
                    <a:lstStyle/>
                    <a:p>
                      <a:pPr algn="ctr"/>
                      <a:r>
                        <a:rPr lang="tr-TR" b="1">
                          <a:effectLst/>
                        </a:rPr>
                        <a:t>Likidite Analizi Tablosu</a:t>
                      </a:r>
                      <a:endParaRPr lang="tr-TR">
                        <a:effectLst/>
                      </a:endParaRP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hMerge="1">
                  <a:txBody>
                    <a:bodyPr/>
                    <a:lstStyle/>
                    <a:p>
                      <a:endParaRPr lang="tr-TR"/>
                    </a:p>
                  </a:txBody>
                  <a:tcPr/>
                </a:tc>
                <a:extLst>
                  <a:ext uri="{0D108BD9-81ED-4DB2-BD59-A6C34878D82A}">
                    <a16:rowId xmlns:a16="http://schemas.microsoft.com/office/drawing/2014/main" val="3557650817"/>
                  </a:ext>
                </a:extLst>
              </a:tr>
              <a:tr h="594066">
                <a:tc>
                  <a:txBody>
                    <a:bodyPr/>
                    <a:lstStyle/>
                    <a:p>
                      <a:pPr algn="ctr"/>
                      <a:r>
                        <a:rPr lang="tr-TR">
                          <a:effectLst/>
                        </a:rPr>
                        <a:t>Derece</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ctr"/>
                      <a:r>
                        <a:rPr lang="tr-TR">
                          <a:effectLst/>
                        </a:rPr>
                        <a:t>Oran</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2716622759"/>
                  </a:ext>
                </a:extLst>
              </a:tr>
              <a:tr h="594066">
                <a:tc>
                  <a:txBody>
                    <a:bodyPr/>
                    <a:lstStyle/>
                    <a:p>
                      <a:pPr algn="ctr"/>
                      <a:r>
                        <a:rPr lang="tr-TR" dirty="0">
                          <a:effectLst/>
                        </a:rPr>
                        <a:t>(L)</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ctr"/>
                      <a:r>
                        <a:rPr lang="tr-TR">
                          <a:effectLst/>
                        </a:rPr>
                        <a:t>(X)</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947846890"/>
                  </a:ext>
                </a:extLst>
              </a:tr>
              <a:tr h="594066">
                <a:tc>
                  <a:txBody>
                    <a:bodyPr/>
                    <a:lstStyle/>
                    <a:p>
                      <a:pPr algn="ctr"/>
                      <a:r>
                        <a:rPr lang="tr-TR">
                          <a:effectLst/>
                        </a:rPr>
                        <a:t>1</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ctr"/>
                      <a:r>
                        <a:rPr lang="tr-TR" dirty="0">
                          <a:effectLst/>
                        </a:rPr>
                        <a:t>0,7 ≥ X ≥ 0,6</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2762228992"/>
                  </a:ext>
                </a:extLst>
              </a:tr>
              <a:tr h="594066">
                <a:tc>
                  <a:txBody>
                    <a:bodyPr/>
                    <a:lstStyle/>
                    <a:p>
                      <a:pPr algn="ctr"/>
                      <a:r>
                        <a:rPr lang="tr-TR">
                          <a:effectLst/>
                        </a:rPr>
                        <a:t>2</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ctr"/>
                      <a:r>
                        <a:rPr lang="tr-TR">
                          <a:effectLst/>
                        </a:rPr>
                        <a:t>0,6 &gt; X ≥ 0,5</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463683690"/>
                  </a:ext>
                </a:extLst>
              </a:tr>
              <a:tr h="594066">
                <a:tc>
                  <a:txBody>
                    <a:bodyPr/>
                    <a:lstStyle/>
                    <a:p>
                      <a:pPr algn="ctr"/>
                      <a:r>
                        <a:rPr lang="tr-TR">
                          <a:effectLst/>
                        </a:rPr>
                        <a:t>3</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ctr"/>
                      <a:r>
                        <a:rPr lang="tr-TR">
                          <a:effectLst/>
                        </a:rPr>
                        <a:t>0,5 &gt; X ≥ 0,4</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655640695"/>
                  </a:ext>
                </a:extLst>
              </a:tr>
              <a:tr h="594066">
                <a:tc>
                  <a:txBody>
                    <a:bodyPr/>
                    <a:lstStyle/>
                    <a:p>
                      <a:pPr algn="ctr"/>
                      <a:r>
                        <a:rPr lang="tr-TR">
                          <a:effectLst/>
                        </a:rPr>
                        <a:t>4</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ctr"/>
                      <a:r>
                        <a:rPr lang="tr-TR">
                          <a:effectLst/>
                        </a:rPr>
                        <a:t>0.4 &gt; X ≥ 0,3</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975807509"/>
                  </a:ext>
                </a:extLst>
              </a:tr>
              <a:tr h="594066">
                <a:tc>
                  <a:txBody>
                    <a:bodyPr/>
                    <a:lstStyle/>
                    <a:p>
                      <a:pPr algn="ctr"/>
                      <a:r>
                        <a:rPr lang="tr-TR">
                          <a:effectLst/>
                        </a:rPr>
                        <a:t>5</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ctr"/>
                      <a:r>
                        <a:rPr lang="tr-TR" dirty="0">
                          <a:effectLst/>
                        </a:rPr>
                        <a:t>0,3 &gt; X</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935408856"/>
                  </a:ext>
                </a:extLst>
              </a:tr>
            </a:tbl>
          </a:graphicData>
        </a:graphic>
      </p:graphicFrame>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53933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algn="just">
              <a:buClr>
                <a:srgbClr val="046CA6"/>
              </a:buClr>
              <a:buNone/>
            </a:pPr>
            <a:endParaRPr lang="tr-TR" sz="1600" u="sng" dirty="0"/>
          </a:p>
          <a:p>
            <a:pPr algn="just">
              <a:buClr>
                <a:srgbClr val="046CA6"/>
              </a:buClr>
              <a:buNone/>
            </a:pPr>
            <a:r>
              <a:rPr lang="tr-TR" sz="1600" u="sng" dirty="0"/>
              <a:t> 7061 SAYILI KANUN YAPILAN DEĞİŞİKLİKLER;</a:t>
            </a:r>
          </a:p>
          <a:p>
            <a:pPr algn="just">
              <a:buClr>
                <a:srgbClr val="046CA6"/>
              </a:buClr>
              <a:buNone/>
            </a:pPr>
            <a:r>
              <a:rPr lang="tr-TR" sz="1600" u="sng" dirty="0"/>
              <a:t> </a:t>
            </a:r>
            <a:endParaRPr lang="tr-TR" sz="1600" dirty="0"/>
          </a:p>
          <a:p>
            <a:pPr algn="just">
              <a:buClr>
                <a:srgbClr val="046CA6"/>
              </a:buClr>
              <a:buNone/>
            </a:pPr>
            <a:r>
              <a:rPr lang="tr-TR" sz="1600" dirty="0"/>
              <a:t>                                          1) KDV MAHSUBU VE PRİM İADESİ UYGULAMASI DEĞİŞTİ</a:t>
            </a:r>
          </a:p>
          <a:p>
            <a:pPr algn="just">
              <a:buClr>
                <a:srgbClr val="046CA6"/>
              </a:buClr>
              <a:buNone/>
            </a:pPr>
            <a:endParaRPr lang="tr-TR" sz="1600" u="sng" dirty="0"/>
          </a:p>
          <a:p>
            <a:pPr marL="0" indent="0">
              <a:buNone/>
            </a:pPr>
            <a:r>
              <a:rPr lang="tr-TR" dirty="0"/>
              <a:t>31/5/2006 tarihli ve 5510 sayılı Sosyal Sigortalar ve Genel Sağlık Sigortası Kanununun 88 inci maddesine aşağıdaki cümleler eklenmiştir.</a:t>
            </a:r>
          </a:p>
          <a:p>
            <a:pPr marL="0" indent="0" algn="just">
              <a:buNone/>
            </a:pPr>
            <a:endParaRPr lang="tr-TR" dirty="0"/>
          </a:p>
          <a:p>
            <a:pPr marL="0" indent="0" algn="just">
              <a:buNone/>
            </a:pPr>
            <a:r>
              <a:rPr lang="tr-TR" dirty="0">
                <a:solidFill>
                  <a:srgbClr val="FF0000"/>
                </a:solidFill>
              </a:rPr>
              <a:t> 6183 sayılı Kanunun 23 üncü maddesine göre Maliye Bakanlığına bağlı tahsil dairelerince </a:t>
            </a:r>
            <a:r>
              <a:rPr lang="tr-TR" dirty="0" err="1">
                <a:solidFill>
                  <a:srgbClr val="FF0000"/>
                </a:solidFill>
              </a:rPr>
              <a:t>reddiyat</a:t>
            </a:r>
            <a:r>
              <a:rPr lang="tr-TR" dirty="0">
                <a:solidFill>
                  <a:srgbClr val="FF0000"/>
                </a:solidFill>
              </a:rPr>
              <a:t> yapılması durumunda anılan maddenin birinci fıkrasına göre yapılacak mahsuptan sonra Kurumun prim ve diğer alacaklarından muaccel olanlara mahsup yapılır. Kurumun tahsil ettiği prim ve diğer alacaklardan reddi icap edenler, istihkak sahiplerinin Kuruma olan muaccel borçlarına mahsubundan sonra Maliye Bakanlığına bağlı tahsil dairelerine olan muaccel borçlara mahsup edilmek üzere </a:t>
            </a:r>
            <a:r>
              <a:rPr lang="tr-TR" dirty="0" err="1">
                <a:solidFill>
                  <a:srgbClr val="FF0000"/>
                </a:solidFill>
              </a:rPr>
              <a:t>reddolunur</a:t>
            </a:r>
            <a:r>
              <a:rPr lang="tr-TR" dirty="0">
                <a:solidFill>
                  <a:srgbClr val="FF0000"/>
                </a:solidFill>
              </a:rPr>
              <a:t>. Bu suretle yapılan ödemelerde, reddedilen tutarın Kuruma ve/veya alacaklı tahsil dairesinin hesabına geçtiği tarihte ödeme yapılmış sayılır. Bu fıkranın uygulanmasına ilişkin usul ve esaslar Maliye Bakanlığı ile Kurum tarafından müştereken belirlenir. </a:t>
            </a:r>
            <a:endParaRPr lang="tr-TR" sz="1600" kern="1200" dirty="0">
              <a:solidFill>
                <a:srgbClr val="0070C0"/>
              </a:solidFill>
            </a:endParaRPr>
          </a:p>
          <a:p>
            <a:pPr marL="0" indent="0" algn="just">
              <a:buClr>
                <a:srgbClr val="046CA6"/>
              </a:buClr>
              <a:buNone/>
            </a:pPr>
            <a:endParaRPr lang="tr-TR" sz="1600" kern="1200" dirty="0">
              <a:solidFill>
                <a:srgbClr val="0070C0"/>
              </a:solidFill>
            </a:endParaRPr>
          </a:p>
          <a:p>
            <a:pPr marL="0" indent="0" algn="just">
              <a:buClr>
                <a:srgbClr val="046CA6"/>
              </a:buClr>
              <a:buNone/>
            </a:pPr>
            <a:endParaRPr lang="tr-TR" sz="1600" u="sng" kern="1200" dirty="0">
              <a:solidFill>
                <a:srgbClr val="0070C0"/>
              </a:solidFill>
            </a:endParaRPr>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950866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7" name="İçerik Yer Tutucusu 6">
            <a:extLst>
              <a:ext uri="{FF2B5EF4-FFF2-40B4-BE49-F238E27FC236}">
                <a16:creationId xmlns:a16="http://schemas.microsoft.com/office/drawing/2014/main" id="{2A7C9D0B-8CDA-4B05-B9BE-279E2C5D337B}"/>
              </a:ext>
            </a:extLst>
          </p:cNvPr>
          <p:cNvGraphicFramePr>
            <a:graphicFrameLocks noGrp="1"/>
          </p:cNvGraphicFramePr>
          <p:nvPr>
            <p:ph idx="1"/>
            <p:extLst>
              <p:ext uri="{D42A27DB-BD31-4B8C-83A1-F6EECF244321}">
                <p14:modId xmlns:p14="http://schemas.microsoft.com/office/powerpoint/2010/main" val="2497049965"/>
              </p:ext>
            </p:extLst>
          </p:nvPr>
        </p:nvGraphicFramePr>
        <p:xfrm>
          <a:off x="899592" y="1268760"/>
          <a:ext cx="7344816" cy="4536504"/>
        </p:xfrm>
        <a:graphic>
          <a:graphicData uri="http://schemas.openxmlformats.org/drawingml/2006/table">
            <a:tbl>
              <a:tblPr/>
              <a:tblGrid>
                <a:gridCol w="3516898">
                  <a:extLst>
                    <a:ext uri="{9D8B030D-6E8A-4147-A177-3AD203B41FA5}">
                      <a16:colId xmlns:a16="http://schemas.microsoft.com/office/drawing/2014/main" val="2510333849"/>
                    </a:ext>
                  </a:extLst>
                </a:gridCol>
                <a:gridCol w="3827918">
                  <a:extLst>
                    <a:ext uri="{9D8B030D-6E8A-4147-A177-3AD203B41FA5}">
                      <a16:colId xmlns:a16="http://schemas.microsoft.com/office/drawing/2014/main" val="1455468653"/>
                    </a:ext>
                  </a:extLst>
                </a:gridCol>
              </a:tblGrid>
              <a:tr h="567063">
                <a:tc gridSpan="2">
                  <a:txBody>
                    <a:bodyPr/>
                    <a:lstStyle/>
                    <a:p>
                      <a:pPr algn="ctr"/>
                      <a:r>
                        <a:rPr lang="tr-TR" b="1">
                          <a:effectLst/>
                        </a:rPr>
                        <a:t>Kaldıraç Analizi Tablosu</a:t>
                      </a:r>
                      <a:endParaRPr lang="tr-TR">
                        <a:effectLst/>
                      </a:endParaRP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hMerge="1">
                  <a:txBody>
                    <a:bodyPr/>
                    <a:lstStyle/>
                    <a:p>
                      <a:endParaRPr lang="tr-TR"/>
                    </a:p>
                  </a:txBody>
                  <a:tcPr/>
                </a:tc>
                <a:extLst>
                  <a:ext uri="{0D108BD9-81ED-4DB2-BD59-A6C34878D82A}">
                    <a16:rowId xmlns:a16="http://schemas.microsoft.com/office/drawing/2014/main" val="2760895177"/>
                  </a:ext>
                </a:extLst>
              </a:tr>
              <a:tr h="567063">
                <a:tc>
                  <a:txBody>
                    <a:bodyPr/>
                    <a:lstStyle/>
                    <a:p>
                      <a:pPr algn="ctr"/>
                      <a:r>
                        <a:rPr lang="tr-TR">
                          <a:effectLst/>
                        </a:rPr>
                        <a:t>Derece</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ctr"/>
                      <a:r>
                        <a:rPr lang="tr-TR">
                          <a:effectLst/>
                        </a:rPr>
                        <a:t>Oran</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802773471"/>
                  </a:ext>
                </a:extLst>
              </a:tr>
              <a:tr h="567063">
                <a:tc>
                  <a:txBody>
                    <a:bodyPr/>
                    <a:lstStyle/>
                    <a:p>
                      <a:pPr algn="ctr"/>
                      <a:r>
                        <a:rPr lang="tr-TR" dirty="0">
                          <a:effectLst/>
                        </a:rPr>
                        <a:t>(K)</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ctr"/>
                      <a:r>
                        <a:rPr lang="tr-TR">
                          <a:effectLst/>
                        </a:rPr>
                        <a:t>(Y)</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941154204"/>
                  </a:ext>
                </a:extLst>
              </a:tr>
              <a:tr h="567063">
                <a:tc>
                  <a:txBody>
                    <a:bodyPr/>
                    <a:lstStyle/>
                    <a:p>
                      <a:pPr algn="ctr"/>
                      <a:r>
                        <a:rPr lang="tr-TR">
                          <a:effectLst/>
                        </a:rPr>
                        <a:t>1</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ctr"/>
                      <a:r>
                        <a:rPr lang="tr-TR">
                          <a:effectLst/>
                        </a:rPr>
                        <a:t>0.7 ≤ Y ≤ 0,8</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223971196"/>
                  </a:ext>
                </a:extLst>
              </a:tr>
              <a:tr h="567063">
                <a:tc>
                  <a:txBody>
                    <a:bodyPr/>
                    <a:lstStyle/>
                    <a:p>
                      <a:pPr algn="ctr"/>
                      <a:r>
                        <a:rPr lang="tr-TR">
                          <a:effectLst/>
                        </a:rPr>
                        <a:t>2</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ctr"/>
                      <a:r>
                        <a:rPr lang="tr-TR">
                          <a:effectLst/>
                        </a:rPr>
                        <a:t>0,8 &lt; Y ≤ 0,9</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4237403405"/>
                  </a:ext>
                </a:extLst>
              </a:tr>
              <a:tr h="567063">
                <a:tc>
                  <a:txBody>
                    <a:bodyPr/>
                    <a:lstStyle/>
                    <a:p>
                      <a:pPr algn="ctr"/>
                      <a:r>
                        <a:rPr lang="tr-TR">
                          <a:effectLst/>
                        </a:rPr>
                        <a:t>3</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ctr"/>
                      <a:r>
                        <a:rPr lang="tr-TR">
                          <a:effectLst/>
                        </a:rPr>
                        <a:t>0.9 &lt; Y ≤ 1</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2202931002"/>
                  </a:ext>
                </a:extLst>
              </a:tr>
              <a:tr h="567063">
                <a:tc>
                  <a:txBody>
                    <a:bodyPr/>
                    <a:lstStyle/>
                    <a:p>
                      <a:pPr algn="ctr"/>
                      <a:r>
                        <a:rPr lang="tr-TR" dirty="0">
                          <a:effectLst/>
                        </a:rPr>
                        <a:t>4</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ctr"/>
                      <a:r>
                        <a:rPr lang="tr-TR">
                          <a:effectLst/>
                        </a:rPr>
                        <a:t>1 &lt; Y ≤ 1,1</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209036896"/>
                  </a:ext>
                </a:extLst>
              </a:tr>
              <a:tr h="567063">
                <a:tc>
                  <a:txBody>
                    <a:bodyPr/>
                    <a:lstStyle/>
                    <a:p>
                      <a:pPr algn="ctr"/>
                      <a:r>
                        <a:rPr lang="tr-TR">
                          <a:effectLst/>
                        </a:rPr>
                        <a:t>5</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ctr"/>
                      <a:r>
                        <a:rPr lang="tr-TR" dirty="0">
                          <a:effectLst/>
                        </a:rPr>
                        <a:t>1,1 &lt; Y</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3163217262"/>
                  </a:ext>
                </a:extLst>
              </a:tr>
            </a:tbl>
          </a:graphicData>
        </a:graphic>
      </p:graphicFrame>
    </p:spTree>
    <p:extLst>
      <p:ext uri="{BB962C8B-B14F-4D97-AF65-F5344CB8AC3E}">
        <p14:creationId xmlns:p14="http://schemas.microsoft.com/office/powerpoint/2010/main" val="2158599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
        <p:nvSpPr>
          <p:cNvPr id="4" name="İçerik Yer Tutucusu 3">
            <a:extLst>
              <a:ext uri="{FF2B5EF4-FFF2-40B4-BE49-F238E27FC236}">
                <a16:creationId xmlns:a16="http://schemas.microsoft.com/office/drawing/2014/main" id="{93F6E61D-F1E8-492F-B54B-39747DA96332}"/>
              </a:ext>
            </a:extLst>
          </p:cNvPr>
          <p:cNvSpPr>
            <a:spLocks noGrp="1"/>
          </p:cNvSpPr>
          <p:nvPr>
            <p:ph idx="1"/>
          </p:nvPr>
        </p:nvSpPr>
        <p:spPr/>
        <p:txBody>
          <a:bodyPr/>
          <a:lstStyle/>
          <a:p>
            <a:pPr marL="0" indent="0" algn="just">
              <a:buNone/>
            </a:pPr>
            <a:r>
              <a:rPr lang="tr-TR" b="0" dirty="0"/>
              <a:t>Mükelleflerin, likidite ve kaldıraç analiz tablolarına göre ayrı ayrı tespit edilen dereceler toplanarak “Çok Zor Durum Derecesi</a:t>
            </a:r>
            <a:r>
              <a:rPr lang="tr-TR" b="0" dirty="0">
                <a:hlinkClick r:id="rId2"/>
              </a:rPr>
              <a:t>”</a:t>
            </a:r>
            <a:r>
              <a:rPr lang="tr-TR" b="0" dirty="0"/>
              <a:t> bulunur. Bu dereceye göre azami tecil süresi ile 6183 sayılı Kanunun 48 inci maddesine göre belirlenen tecil faizinin (Yürürlükteki Tecil Faiz Oranı=TFO) belirli bir yüzdesi esas alınarak bulunan faiz oranı “Tecil Süresi ve Faiz Oranı Belirleme </a:t>
            </a:r>
            <a:r>
              <a:rPr lang="tr-TR" b="0" dirty="0" err="1"/>
              <a:t>Tablosu”ndan</a:t>
            </a:r>
            <a:r>
              <a:rPr lang="tr-TR" b="0" dirty="0"/>
              <a:t> tespit edilir.</a:t>
            </a:r>
          </a:p>
          <a:p>
            <a:pPr marL="0" indent="0" algn="just">
              <a:buNone/>
            </a:pPr>
            <a:endParaRPr lang="tr-TR" b="0" dirty="0"/>
          </a:p>
          <a:p>
            <a:pPr marL="0" indent="0" algn="just">
              <a:buNone/>
            </a:pPr>
            <a:endParaRPr lang="tr-TR" dirty="0"/>
          </a:p>
        </p:txBody>
      </p:sp>
      <p:graphicFrame>
        <p:nvGraphicFramePr>
          <p:cNvPr id="6" name="Tablo 5">
            <a:extLst>
              <a:ext uri="{FF2B5EF4-FFF2-40B4-BE49-F238E27FC236}">
                <a16:creationId xmlns:a16="http://schemas.microsoft.com/office/drawing/2014/main" id="{05C43220-76EA-40E0-BBD5-596F3508B1C8}"/>
              </a:ext>
            </a:extLst>
          </p:cNvPr>
          <p:cNvGraphicFramePr>
            <a:graphicFrameLocks noGrp="1"/>
          </p:cNvGraphicFramePr>
          <p:nvPr/>
        </p:nvGraphicFramePr>
        <p:xfrm>
          <a:off x="304800" y="2492896"/>
          <a:ext cx="8482012" cy="3849372"/>
        </p:xfrm>
        <a:graphic>
          <a:graphicData uri="http://schemas.openxmlformats.org/drawingml/2006/table">
            <a:tbl>
              <a:tblPr/>
              <a:tblGrid>
                <a:gridCol w="2524138">
                  <a:extLst>
                    <a:ext uri="{9D8B030D-6E8A-4147-A177-3AD203B41FA5}">
                      <a16:colId xmlns:a16="http://schemas.microsoft.com/office/drawing/2014/main" val="3748607914"/>
                    </a:ext>
                  </a:extLst>
                </a:gridCol>
                <a:gridCol w="2978937">
                  <a:extLst>
                    <a:ext uri="{9D8B030D-6E8A-4147-A177-3AD203B41FA5}">
                      <a16:colId xmlns:a16="http://schemas.microsoft.com/office/drawing/2014/main" val="2957697858"/>
                    </a:ext>
                  </a:extLst>
                </a:gridCol>
                <a:gridCol w="2978937">
                  <a:extLst>
                    <a:ext uri="{9D8B030D-6E8A-4147-A177-3AD203B41FA5}">
                      <a16:colId xmlns:a16="http://schemas.microsoft.com/office/drawing/2014/main" val="2637529001"/>
                    </a:ext>
                  </a:extLst>
                </a:gridCol>
              </a:tblGrid>
              <a:tr h="405623">
                <a:tc gridSpan="3">
                  <a:txBody>
                    <a:bodyPr/>
                    <a:lstStyle/>
                    <a:p>
                      <a:pPr algn="ctr"/>
                      <a:r>
                        <a:rPr lang="tr-TR" sz="1200" b="1">
                          <a:effectLst/>
                        </a:rPr>
                        <a:t>Tecil Süresi ve Faiz Oranı Belirleme Tablosu</a:t>
                      </a:r>
                      <a:endParaRPr lang="tr-TR" sz="1200">
                        <a:effectLst/>
                      </a:endParaRP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94116232"/>
                  </a:ext>
                </a:extLst>
              </a:tr>
              <a:tr h="723066">
                <a:tc>
                  <a:txBody>
                    <a:bodyPr/>
                    <a:lstStyle/>
                    <a:p>
                      <a:pPr algn="l"/>
                      <a:r>
                        <a:rPr lang="nl-NL" sz="1200">
                          <a:effectLst/>
                        </a:rPr>
                        <a:t>Çok Zor Durum Derecesi (L+K)</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sz="1200">
                          <a:effectLst/>
                        </a:rPr>
                        <a:t>Azami Tecil Süresi</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sz="1200">
                          <a:effectLst/>
                        </a:rPr>
                        <a:t>Tecil Faizi Oranı</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3287724125"/>
                  </a:ext>
                </a:extLst>
              </a:tr>
              <a:tr h="405623">
                <a:tc rowSpan="3">
                  <a:txBody>
                    <a:bodyPr/>
                    <a:lstStyle/>
                    <a:p>
                      <a:pPr algn="ctr"/>
                      <a:r>
                        <a:rPr lang="tr-TR" sz="1200">
                          <a:effectLst/>
                        </a:rPr>
                        <a:t>2-3</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sz="1200">
                          <a:effectLst/>
                        </a:rPr>
                        <a:t>18 aya kadar</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sz="1200">
                          <a:effectLst/>
                        </a:rPr>
                        <a:t>TFO x 0,75</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964315850"/>
                  </a:ext>
                </a:extLst>
              </a:tr>
              <a:tr h="405623">
                <a:tc vMerge="1">
                  <a:txBody>
                    <a:bodyPr/>
                    <a:lstStyle/>
                    <a:p>
                      <a:endParaRPr lang="tr-TR"/>
                    </a:p>
                  </a:txBody>
                  <a:tcPr/>
                </a:tc>
                <a:tc>
                  <a:txBody>
                    <a:bodyPr/>
                    <a:lstStyle/>
                    <a:p>
                      <a:pPr algn="l"/>
                      <a:r>
                        <a:rPr lang="tr-TR" sz="1200">
                          <a:effectLst/>
                        </a:rPr>
                        <a:t>12 aya kadar</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sz="1200">
                          <a:effectLst/>
                        </a:rPr>
                        <a:t>TFO x 0,7</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906620900"/>
                  </a:ext>
                </a:extLst>
              </a:tr>
              <a:tr h="346284">
                <a:tc vMerge="1">
                  <a:txBody>
                    <a:bodyPr/>
                    <a:lstStyle/>
                    <a:p>
                      <a:endParaRPr lang="tr-TR"/>
                    </a:p>
                  </a:txBody>
                  <a:tcPr/>
                </a:tc>
                <a:tc>
                  <a:txBody>
                    <a:bodyPr/>
                    <a:lstStyle/>
                    <a:p>
                      <a:pPr algn="l"/>
                      <a:r>
                        <a:rPr lang="tr-TR" sz="1200">
                          <a:effectLst/>
                        </a:rPr>
                        <a:t>6 aya kadar</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sz="1200">
                          <a:effectLst/>
                        </a:rPr>
                        <a:t>TFO x 0,65</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427565663"/>
                  </a:ext>
                </a:extLst>
              </a:tr>
              <a:tr h="405623">
                <a:tc rowSpan="4">
                  <a:txBody>
                    <a:bodyPr/>
                    <a:lstStyle/>
                    <a:p>
                      <a:pPr algn="ctr"/>
                      <a:r>
                        <a:rPr lang="tr-TR" sz="1200">
                          <a:effectLst/>
                        </a:rPr>
                        <a:t>4-5</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sz="1200">
                          <a:effectLst/>
                        </a:rPr>
                        <a:t>24 aya kadar</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sz="1200">
                          <a:effectLst/>
                        </a:rPr>
                        <a:t>TFO x 0,7</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993631856"/>
                  </a:ext>
                </a:extLst>
              </a:tr>
              <a:tr h="405623">
                <a:tc vMerge="1">
                  <a:txBody>
                    <a:bodyPr/>
                    <a:lstStyle/>
                    <a:p>
                      <a:endParaRPr lang="tr-TR"/>
                    </a:p>
                  </a:txBody>
                  <a:tcPr/>
                </a:tc>
                <a:tc>
                  <a:txBody>
                    <a:bodyPr/>
                    <a:lstStyle/>
                    <a:p>
                      <a:pPr algn="l"/>
                      <a:r>
                        <a:rPr lang="tr-TR" sz="1200">
                          <a:effectLst/>
                        </a:rPr>
                        <a:t>18 aya kadar</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sz="1200">
                          <a:effectLst/>
                        </a:rPr>
                        <a:t>TFO x 0,6</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566153403"/>
                  </a:ext>
                </a:extLst>
              </a:tr>
              <a:tr h="405623">
                <a:tc vMerge="1">
                  <a:txBody>
                    <a:bodyPr/>
                    <a:lstStyle/>
                    <a:p>
                      <a:endParaRPr lang="tr-TR"/>
                    </a:p>
                  </a:txBody>
                  <a:tcPr/>
                </a:tc>
                <a:tc>
                  <a:txBody>
                    <a:bodyPr/>
                    <a:lstStyle/>
                    <a:p>
                      <a:pPr algn="l"/>
                      <a:r>
                        <a:rPr lang="tr-TR" sz="1200">
                          <a:effectLst/>
                        </a:rPr>
                        <a:t>12 aya kadar</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sz="1200">
                          <a:effectLst/>
                        </a:rPr>
                        <a:t>TFO x 0,5</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232294915"/>
                  </a:ext>
                </a:extLst>
              </a:tr>
              <a:tr h="346284">
                <a:tc vMerge="1">
                  <a:txBody>
                    <a:bodyPr/>
                    <a:lstStyle/>
                    <a:p>
                      <a:endParaRPr lang="tr-TR"/>
                    </a:p>
                  </a:txBody>
                  <a:tcPr/>
                </a:tc>
                <a:tc>
                  <a:txBody>
                    <a:bodyPr/>
                    <a:lstStyle/>
                    <a:p>
                      <a:pPr algn="l"/>
                      <a:r>
                        <a:rPr lang="tr-TR" sz="1200">
                          <a:effectLst/>
                        </a:rPr>
                        <a:t>6 aya kadar</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sz="1200" dirty="0">
                          <a:effectLst/>
                        </a:rPr>
                        <a:t>TFO x 0,4</a:t>
                      </a:r>
                    </a:p>
                  </a:txBody>
                  <a:tcPr marL="52552" marR="52552" marT="52552" marB="52552"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133118498"/>
                  </a:ext>
                </a:extLst>
              </a:tr>
            </a:tbl>
          </a:graphicData>
        </a:graphic>
      </p:graphicFrame>
    </p:spTree>
    <p:extLst>
      <p:ext uri="{BB962C8B-B14F-4D97-AF65-F5344CB8AC3E}">
        <p14:creationId xmlns:p14="http://schemas.microsoft.com/office/powerpoint/2010/main" val="1992244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3" name="İçerik Yer Tutucusu 2">
            <a:extLst>
              <a:ext uri="{FF2B5EF4-FFF2-40B4-BE49-F238E27FC236}">
                <a16:creationId xmlns:a16="http://schemas.microsoft.com/office/drawing/2014/main" id="{3C953D3B-9FEE-441E-9885-BFB3506D5892}"/>
              </a:ext>
            </a:extLst>
          </p:cNvPr>
          <p:cNvGraphicFramePr>
            <a:graphicFrameLocks noGrp="1"/>
          </p:cNvGraphicFramePr>
          <p:nvPr>
            <p:ph idx="1"/>
            <p:extLst>
              <p:ext uri="{D42A27DB-BD31-4B8C-83A1-F6EECF244321}">
                <p14:modId xmlns:p14="http://schemas.microsoft.com/office/powerpoint/2010/main" val="1802847424"/>
              </p:ext>
            </p:extLst>
          </p:nvPr>
        </p:nvGraphicFramePr>
        <p:xfrm>
          <a:off x="539552" y="1071561"/>
          <a:ext cx="7992889" cy="5357816"/>
        </p:xfrm>
        <a:graphic>
          <a:graphicData uri="http://schemas.openxmlformats.org/drawingml/2006/table">
            <a:tbl>
              <a:tblPr/>
              <a:tblGrid>
                <a:gridCol w="2378581">
                  <a:extLst>
                    <a:ext uri="{9D8B030D-6E8A-4147-A177-3AD203B41FA5}">
                      <a16:colId xmlns:a16="http://schemas.microsoft.com/office/drawing/2014/main" val="436396126"/>
                    </a:ext>
                  </a:extLst>
                </a:gridCol>
                <a:gridCol w="2807154">
                  <a:extLst>
                    <a:ext uri="{9D8B030D-6E8A-4147-A177-3AD203B41FA5}">
                      <a16:colId xmlns:a16="http://schemas.microsoft.com/office/drawing/2014/main" val="2601258912"/>
                    </a:ext>
                  </a:extLst>
                </a:gridCol>
                <a:gridCol w="2807154">
                  <a:extLst>
                    <a:ext uri="{9D8B030D-6E8A-4147-A177-3AD203B41FA5}">
                      <a16:colId xmlns:a16="http://schemas.microsoft.com/office/drawing/2014/main" val="2109110050"/>
                    </a:ext>
                  </a:extLst>
                </a:gridCol>
              </a:tblGrid>
              <a:tr h="524382">
                <a:tc rowSpan="5">
                  <a:txBody>
                    <a:bodyPr/>
                    <a:lstStyle/>
                    <a:p>
                      <a:pPr algn="ctr"/>
                      <a:r>
                        <a:rPr lang="tr-TR" sz="1300">
                          <a:effectLst/>
                        </a:rPr>
                        <a:t>6-7</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sz="1300">
                          <a:effectLst/>
                        </a:rPr>
                        <a:t>36 aya kadar</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sz="1300">
                          <a:effectLst/>
                        </a:rPr>
                        <a:t>TFO x 0,7</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2118590507"/>
                  </a:ext>
                </a:extLst>
              </a:tr>
              <a:tr h="524382">
                <a:tc vMerge="1">
                  <a:txBody>
                    <a:bodyPr/>
                    <a:lstStyle/>
                    <a:p>
                      <a:endParaRPr lang="tr-TR"/>
                    </a:p>
                  </a:txBody>
                  <a:tcPr/>
                </a:tc>
                <a:tc>
                  <a:txBody>
                    <a:bodyPr/>
                    <a:lstStyle/>
                    <a:p>
                      <a:pPr algn="l"/>
                      <a:r>
                        <a:rPr lang="tr-TR" sz="1300">
                          <a:effectLst/>
                        </a:rPr>
                        <a:t>24 aya kadar</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sz="1300">
                          <a:effectLst/>
                        </a:rPr>
                        <a:t>TFO x 0,6</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4270385964"/>
                  </a:ext>
                </a:extLst>
              </a:tr>
              <a:tr h="524382">
                <a:tc vMerge="1">
                  <a:txBody>
                    <a:bodyPr/>
                    <a:lstStyle/>
                    <a:p>
                      <a:endParaRPr lang="tr-TR"/>
                    </a:p>
                  </a:txBody>
                  <a:tcPr/>
                </a:tc>
                <a:tc>
                  <a:txBody>
                    <a:bodyPr/>
                    <a:lstStyle/>
                    <a:p>
                      <a:pPr algn="l"/>
                      <a:r>
                        <a:rPr lang="tr-TR" sz="1300">
                          <a:effectLst/>
                        </a:rPr>
                        <a:t>18 aya kadar</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sz="1300">
                          <a:effectLst/>
                        </a:rPr>
                        <a:t>TFO x 0,5</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628313204"/>
                  </a:ext>
                </a:extLst>
              </a:tr>
              <a:tr h="524382">
                <a:tc vMerge="1">
                  <a:txBody>
                    <a:bodyPr/>
                    <a:lstStyle/>
                    <a:p>
                      <a:endParaRPr lang="tr-TR"/>
                    </a:p>
                  </a:txBody>
                  <a:tcPr/>
                </a:tc>
                <a:tc>
                  <a:txBody>
                    <a:bodyPr/>
                    <a:lstStyle/>
                    <a:p>
                      <a:pPr algn="l"/>
                      <a:r>
                        <a:rPr lang="tr-TR" sz="1300">
                          <a:effectLst/>
                        </a:rPr>
                        <a:t>12 aya kadar</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sz="1300">
                          <a:effectLst/>
                        </a:rPr>
                        <a:t>TFO x 0,4</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56137874"/>
                  </a:ext>
                </a:extLst>
              </a:tr>
              <a:tr h="319189">
                <a:tc vMerge="1">
                  <a:txBody>
                    <a:bodyPr/>
                    <a:lstStyle/>
                    <a:p>
                      <a:endParaRPr lang="tr-TR"/>
                    </a:p>
                  </a:txBody>
                  <a:tcPr/>
                </a:tc>
                <a:tc>
                  <a:txBody>
                    <a:bodyPr/>
                    <a:lstStyle/>
                    <a:p>
                      <a:pPr algn="l"/>
                      <a:r>
                        <a:rPr lang="tr-TR" sz="1300">
                          <a:effectLst/>
                        </a:rPr>
                        <a:t>6 aya kadar</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sz="1300">
                          <a:effectLst/>
                        </a:rPr>
                        <a:t>TFO x 0,3</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27598441"/>
                  </a:ext>
                </a:extLst>
              </a:tr>
              <a:tr h="524382">
                <a:tc rowSpan="6">
                  <a:txBody>
                    <a:bodyPr/>
                    <a:lstStyle/>
                    <a:p>
                      <a:pPr algn="ctr"/>
                      <a:r>
                        <a:rPr lang="tr-TR" sz="1300">
                          <a:effectLst/>
                        </a:rPr>
                        <a:t>8-9</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sz="1300">
                          <a:effectLst/>
                        </a:rPr>
                        <a:t>48 aya kadar</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sz="1300">
                          <a:effectLst/>
                        </a:rPr>
                        <a:t>TFO x 0,6</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574721385"/>
                  </a:ext>
                </a:extLst>
              </a:tr>
              <a:tr h="524382">
                <a:tc vMerge="1">
                  <a:txBody>
                    <a:bodyPr/>
                    <a:lstStyle/>
                    <a:p>
                      <a:endParaRPr lang="tr-TR"/>
                    </a:p>
                  </a:txBody>
                  <a:tcPr/>
                </a:tc>
                <a:tc>
                  <a:txBody>
                    <a:bodyPr/>
                    <a:lstStyle/>
                    <a:p>
                      <a:pPr algn="l"/>
                      <a:r>
                        <a:rPr lang="tr-TR" sz="1300">
                          <a:effectLst/>
                        </a:rPr>
                        <a:t>36 aya kadar</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sz="1300">
                          <a:effectLst/>
                        </a:rPr>
                        <a:t>TFO x 0,5</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3805776176"/>
                  </a:ext>
                </a:extLst>
              </a:tr>
              <a:tr h="524382">
                <a:tc vMerge="1">
                  <a:txBody>
                    <a:bodyPr/>
                    <a:lstStyle/>
                    <a:p>
                      <a:endParaRPr lang="tr-TR"/>
                    </a:p>
                  </a:txBody>
                  <a:tcPr/>
                </a:tc>
                <a:tc>
                  <a:txBody>
                    <a:bodyPr/>
                    <a:lstStyle/>
                    <a:p>
                      <a:pPr algn="l"/>
                      <a:r>
                        <a:rPr lang="tr-TR" sz="1300">
                          <a:effectLst/>
                        </a:rPr>
                        <a:t>24 aya kadar</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sz="1300">
                          <a:effectLst/>
                        </a:rPr>
                        <a:t>TFO x 0,4</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552707967"/>
                  </a:ext>
                </a:extLst>
              </a:tr>
              <a:tr h="524382">
                <a:tc vMerge="1">
                  <a:txBody>
                    <a:bodyPr/>
                    <a:lstStyle/>
                    <a:p>
                      <a:endParaRPr lang="tr-TR"/>
                    </a:p>
                  </a:txBody>
                  <a:tcPr/>
                </a:tc>
                <a:tc>
                  <a:txBody>
                    <a:bodyPr/>
                    <a:lstStyle/>
                    <a:p>
                      <a:pPr algn="l"/>
                      <a:r>
                        <a:rPr lang="tr-TR" sz="1300">
                          <a:effectLst/>
                        </a:rPr>
                        <a:t>18 aya kadar</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sz="1300">
                          <a:effectLst/>
                        </a:rPr>
                        <a:t>TFO x 0,3</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673442046"/>
                  </a:ext>
                </a:extLst>
              </a:tr>
              <a:tr h="524382">
                <a:tc vMerge="1">
                  <a:txBody>
                    <a:bodyPr/>
                    <a:lstStyle/>
                    <a:p>
                      <a:endParaRPr lang="tr-TR"/>
                    </a:p>
                  </a:txBody>
                  <a:tcPr/>
                </a:tc>
                <a:tc>
                  <a:txBody>
                    <a:bodyPr/>
                    <a:lstStyle/>
                    <a:p>
                      <a:pPr algn="l"/>
                      <a:r>
                        <a:rPr lang="tr-TR" sz="1300">
                          <a:effectLst/>
                        </a:rPr>
                        <a:t>12 aya kadar</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sz="1300">
                          <a:effectLst/>
                        </a:rPr>
                        <a:t>TFO x 0,2</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661217569"/>
                  </a:ext>
                </a:extLst>
              </a:tr>
              <a:tr h="319189">
                <a:tc vMerge="1">
                  <a:txBody>
                    <a:bodyPr/>
                    <a:lstStyle/>
                    <a:p>
                      <a:endParaRPr lang="tr-TR"/>
                    </a:p>
                  </a:txBody>
                  <a:tcPr/>
                </a:tc>
                <a:tc>
                  <a:txBody>
                    <a:bodyPr/>
                    <a:lstStyle/>
                    <a:p>
                      <a:pPr algn="l"/>
                      <a:r>
                        <a:rPr lang="tr-TR" sz="1300">
                          <a:effectLst/>
                        </a:rPr>
                        <a:t>6 aya kadar</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sz="1300" dirty="0">
                          <a:effectLst/>
                        </a:rPr>
                        <a:t>TFO x 0,1</a:t>
                      </a:r>
                    </a:p>
                  </a:txBody>
                  <a:tcPr marL="56998" marR="56998" marT="56998" marB="5699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3829314241"/>
                  </a:ext>
                </a:extLst>
              </a:tr>
            </a:tbl>
          </a:graphicData>
        </a:graphic>
      </p:graphicFrame>
    </p:spTree>
    <p:extLst>
      <p:ext uri="{BB962C8B-B14F-4D97-AF65-F5344CB8AC3E}">
        <p14:creationId xmlns:p14="http://schemas.microsoft.com/office/powerpoint/2010/main" val="312408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7" name="İçerik Yer Tutucusu 6">
            <a:extLst>
              <a:ext uri="{FF2B5EF4-FFF2-40B4-BE49-F238E27FC236}">
                <a16:creationId xmlns:a16="http://schemas.microsoft.com/office/drawing/2014/main" id="{D818BDA0-446A-45CE-8358-09E7CB382627}"/>
              </a:ext>
            </a:extLst>
          </p:cNvPr>
          <p:cNvGraphicFramePr>
            <a:graphicFrameLocks noGrp="1"/>
          </p:cNvGraphicFramePr>
          <p:nvPr>
            <p:ph idx="1"/>
            <p:extLst>
              <p:ext uri="{D42A27DB-BD31-4B8C-83A1-F6EECF244321}">
                <p14:modId xmlns:p14="http://schemas.microsoft.com/office/powerpoint/2010/main" val="639126957"/>
              </p:ext>
            </p:extLst>
          </p:nvPr>
        </p:nvGraphicFramePr>
        <p:xfrm>
          <a:off x="179513" y="980728"/>
          <a:ext cx="8607300" cy="5400598"/>
        </p:xfrm>
        <a:graphic>
          <a:graphicData uri="http://schemas.openxmlformats.org/drawingml/2006/table">
            <a:tbl>
              <a:tblPr/>
              <a:tblGrid>
                <a:gridCol w="2561422">
                  <a:extLst>
                    <a:ext uri="{9D8B030D-6E8A-4147-A177-3AD203B41FA5}">
                      <a16:colId xmlns:a16="http://schemas.microsoft.com/office/drawing/2014/main" val="2087543596"/>
                    </a:ext>
                  </a:extLst>
                </a:gridCol>
                <a:gridCol w="3022939">
                  <a:extLst>
                    <a:ext uri="{9D8B030D-6E8A-4147-A177-3AD203B41FA5}">
                      <a16:colId xmlns:a16="http://schemas.microsoft.com/office/drawing/2014/main" val="326765576"/>
                    </a:ext>
                  </a:extLst>
                </a:gridCol>
                <a:gridCol w="3022939">
                  <a:extLst>
                    <a:ext uri="{9D8B030D-6E8A-4147-A177-3AD203B41FA5}">
                      <a16:colId xmlns:a16="http://schemas.microsoft.com/office/drawing/2014/main" val="2495537993"/>
                    </a:ext>
                  </a:extLst>
                </a:gridCol>
              </a:tblGrid>
              <a:tr h="771514">
                <a:tc rowSpan="7">
                  <a:txBody>
                    <a:bodyPr/>
                    <a:lstStyle/>
                    <a:p>
                      <a:pPr algn="ctr"/>
                      <a:endParaRPr lang="tr-TR">
                        <a:effectLst/>
                      </a:endParaRP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60 aya kadar</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TFO x 0,5</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925052200"/>
                  </a:ext>
                </a:extLst>
              </a:tr>
              <a:tr h="771514">
                <a:tc vMerge="1">
                  <a:txBody>
                    <a:bodyPr/>
                    <a:lstStyle/>
                    <a:p>
                      <a:endParaRPr lang="tr-TR"/>
                    </a:p>
                  </a:txBody>
                  <a:tcPr/>
                </a:tc>
                <a:tc>
                  <a:txBody>
                    <a:bodyPr/>
                    <a:lstStyle/>
                    <a:p>
                      <a:pPr algn="l"/>
                      <a:r>
                        <a:rPr lang="tr-TR">
                          <a:effectLst/>
                        </a:rPr>
                        <a:t>48 aya kadar</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a:effectLst/>
                        </a:rPr>
                        <a:t>TFO x 0,4</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4172235638"/>
                  </a:ext>
                </a:extLst>
              </a:tr>
              <a:tr h="771514">
                <a:tc vMerge="1">
                  <a:txBody>
                    <a:bodyPr/>
                    <a:lstStyle/>
                    <a:p>
                      <a:endParaRPr lang="tr-TR"/>
                    </a:p>
                  </a:txBody>
                  <a:tcPr/>
                </a:tc>
                <a:tc>
                  <a:txBody>
                    <a:bodyPr/>
                    <a:lstStyle/>
                    <a:p>
                      <a:pPr algn="l"/>
                      <a:r>
                        <a:rPr lang="tr-TR" dirty="0">
                          <a:effectLst/>
                        </a:rPr>
                        <a:t>36 aya kadar</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TFO x 0,3</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390261853"/>
                  </a:ext>
                </a:extLst>
              </a:tr>
              <a:tr h="771514">
                <a:tc vMerge="1">
                  <a:txBody>
                    <a:bodyPr/>
                    <a:lstStyle/>
                    <a:p>
                      <a:endParaRPr lang="tr-TR"/>
                    </a:p>
                  </a:txBody>
                  <a:tcPr/>
                </a:tc>
                <a:tc>
                  <a:txBody>
                    <a:bodyPr/>
                    <a:lstStyle/>
                    <a:p>
                      <a:pPr algn="l"/>
                      <a:r>
                        <a:rPr lang="tr-TR">
                          <a:effectLst/>
                        </a:rPr>
                        <a:t>24 aya kadar</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a:effectLst/>
                        </a:rPr>
                        <a:t>TFO x 0,2</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501836095"/>
                  </a:ext>
                </a:extLst>
              </a:tr>
              <a:tr h="771514">
                <a:tc vMerge="1">
                  <a:txBody>
                    <a:bodyPr/>
                    <a:lstStyle/>
                    <a:p>
                      <a:endParaRPr lang="tr-TR"/>
                    </a:p>
                  </a:txBody>
                  <a:tcPr/>
                </a:tc>
                <a:tc>
                  <a:txBody>
                    <a:bodyPr/>
                    <a:lstStyle/>
                    <a:p>
                      <a:pPr algn="l"/>
                      <a:r>
                        <a:rPr lang="tr-TR">
                          <a:effectLst/>
                        </a:rPr>
                        <a:t>18 aya kadar</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TFO x 0,15</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935830334"/>
                  </a:ext>
                </a:extLst>
              </a:tr>
              <a:tr h="771514">
                <a:tc vMerge="1">
                  <a:txBody>
                    <a:bodyPr/>
                    <a:lstStyle/>
                    <a:p>
                      <a:endParaRPr lang="tr-TR"/>
                    </a:p>
                  </a:txBody>
                  <a:tcPr/>
                </a:tc>
                <a:tc>
                  <a:txBody>
                    <a:bodyPr/>
                    <a:lstStyle/>
                    <a:p>
                      <a:pPr algn="l"/>
                      <a:r>
                        <a:rPr lang="tr-TR">
                          <a:effectLst/>
                        </a:rPr>
                        <a:t>12 aya kadar</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tc>
                  <a:txBody>
                    <a:bodyPr/>
                    <a:lstStyle/>
                    <a:p>
                      <a:pPr algn="l"/>
                      <a:r>
                        <a:rPr lang="tr-TR">
                          <a:effectLst/>
                        </a:rPr>
                        <a:t>TFO x 0,1</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3200593697"/>
                  </a:ext>
                </a:extLst>
              </a:tr>
              <a:tr h="771514">
                <a:tc vMerge="1">
                  <a:txBody>
                    <a:bodyPr/>
                    <a:lstStyle/>
                    <a:p>
                      <a:endParaRPr lang="tr-TR"/>
                    </a:p>
                  </a:txBody>
                  <a:tcPr/>
                </a:tc>
                <a:tc>
                  <a:txBody>
                    <a:bodyPr/>
                    <a:lstStyle/>
                    <a:p>
                      <a:pPr algn="l"/>
                      <a:r>
                        <a:rPr lang="tr-TR">
                          <a:effectLst/>
                        </a:rPr>
                        <a:t>6 aya kadar</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tc>
                  <a:txBody>
                    <a:bodyPr/>
                    <a:lstStyle/>
                    <a:p>
                      <a:pPr algn="l"/>
                      <a:r>
                        <a:rPr lang="tr-TR" dirty="0">
                          <a:effectLst/>
                        </a:rPr>
                        <a:t>TFO x 0,05</a:t>
                      </a:r>
                    </a:p>
                  </a:txBody>
                  <a:tcPr marL="76200" marR="76200" marT="76200" marB="76200"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7620" cap="flat" cmpd="sng" algn="ctr">
                      <a:solidFill>
                        <a:srgbClr val="E5E5E5"/>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545842647"/>
                  </a:ext>
                </a:extLst>
              </a:tr>
            </a:tbl>
          </a:graphicData>
        </a:graphic>
      </p:graphicFrame>
    </p:spTree>
    <p:extLst>
      <p:ext uri="{BB962C8B-B14F-4D97-AF65-F5344CB8AC3E}">
        <p14:creationId xmlns:p14="http://schemas.microsoft.com/office/powerpoint/2010/main" val="1459795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just">
              <a:buClr>
                <a:srgbClr val="046CA6"/>
              </a:buClr>
              <a:buNone/>
            </a:pPr>
            <a:r>
              <a:rPr lang="tr-TR" sz="1600" u="sng" dirty="0"/>
              <a:t>Sosyal Sigorta İşlemleri Yönetmeliğinde </a:t>
            </a:r>
            <a:r>
              <a:rPr lang="tr-TR" sz="1600" u="sng" dirty="0" err="1"/>
              <a:t>Değilikik</a:t>
            </a:r>
            <a:r>
              <a:rPr lang="tr-TR" sz="1600" u="sng" dirty="0"/>
              <a:t>;</a:t>
            </a:r>
          </a:p>
          <a:p>
            <a:pPr marL="0" indent="0" algn="ctr">
              <a:buClr>
                <a:srgbClr val="046CA6"/>
              </a:buClr>
              <a:buNone/>
            </a:pPr>
            <a:endParaRPr lang="tr-TR" sz="1600" dirty="0"/>
          </a:p>
          <a:p>
            <a:pPr marL="0" indent="0" algn="ctr">
              <a:buClr>
                <a:srgbClr val="046CA6"/>
              </a:buClr>
              <a:buNone/>
            </a:pPr>
            <a:endParaRPr lang="tr-TR" sz="1600" dirty="0"/>
          </a:p>
          <a:p>
            <a:pPr marL="0" indent="0" algn="ctr">
              <a:buClr>
                <a:srgbClr val="046CA6"/>
              </a:buClr>
              <a:buNone/>
            </a:pPr>
            <a:r>
              <a:rPr lang="tr-TR" sz="1600" dirty="0"/>
              <a:t>8) ZORUNLULUK HALİ DEĞİŞTİRİLDİ</a:t>
            </a:r>
          </a:p>
          <a:p>
            <a:pPr marL="0" indent="0" algn="ctr">
              <a:buClr>
                <a:srgbClr val="046CA6"/>
              </a:buClr>
              <a:buNone/>
            </a:pPr>
            <a:endParaRPr lang="tr-TR" sz="1600" dirty="0"/>
          </a:p>
          <a:p>
            <a:pPr marL="0" indent="0" algn="just">
              <a:buClr>
                <a:srgbClr val="046CA6"/>
              </a:buClr>
              <a:buNone/>
            </a:pPr>
            <a:r>
              <a:rPr lang="tr-TR" dirty="0"/>
              <a:t>Mevcut uygulamada; belge veya bilgileri e-sigorta ortamında göndermekle zorunlu tutulan kurum ve kuruluşlar ile gerçek ve tüzel kişilerin Kurumun </a:t>
            </a:r>
            <a:r>
              <a:rPr lang="tr-TR" dirty="0">
                <a:solidFill>
                  <a:srgbClr val="FF0000"/>
                </a:solidFill>
              </a:rPr>
              <a:t>(Merkezi) </a:t>
            </a:r>
            <a:r>
              <a:rPr lang="tr-TR" dirty="0"/>
              <a:t>bilgi işlem sistemlerinin yönetmelikte belirtilmiş olan nedenlerle hizmet dışı kalması sonucu belge ve bilgiyi, öngörülen sürenin son gününde Kuruma gönderememesi ve muhteviyatı primleri de yasal süresi içinde ödeyememesi hâlinde, sorunların ortadan kalktığı tarihi takip eden beşinci işgününün sonuna kadar belge veya bilgiyi göndermesi ve muhteviyatı primleri de aynı sürede Kuruma ödemesi halinde bu yükümlülükleri Kanunda öngörülen sürede yerine getirmiş kabul edilmektedir.</a:t>
            </a:r>
          </a:p>
          <a:p>
            <a:pPr marL="0" indent="0" algn="just">
              <a:buNone/>
            </a:pPr>
            <a:r>
              <a:rPr lang="tr-TR" sz="1400" dirty="0">
                <a:solidFill>
                  <a:srgbClr val="FF0000"/>
                </a:solidFill>
              </a:rPr>
              <a:t> </a:t>
            </a:r>
          </a:p>
          <a:p>
            <a:pPr marL="0" indent="0" algn="just">
              <a:buClr>
                <a:srgbClr val="046CA6"/>
              </a:buClr>
              <a:buNone/>
            </a:pPr>
            <a:endParaRPr lang="tr-TR" sz="1600" kern="1200" dirty="0">
              <a:solidFill>
                <a:srgbClr val="0070C0"/>
              </a:solidFill>
            </a:endParaRPr>
          </a:p>
          <a:p>
            <a:pPr marL="0" indent="0" algn="just">
              <a:buClr>
                <a:srgbClr val="046CA6"/>
              </a:buClr>
              <a:buNone/>
            </a:pPr>
            <a:endParaRPr lang="tr-TR" sz="1600" u="sng" kern="1200" dirty="0">
              <a:solidFill>
                <a:srgbClr val="0070C0"/>
              </a:solidFill>
            </a:endParaRPr>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2560312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just">
              <a:buClr>
                <a:srgbClr val="046CA6"/>
              </a:buClr>
              <a:buNone/>
            </a:pPr>
            <a:r>
              <a:rPr lang="tr-TR" sz="1600" u="sng" dirty="0"/>
              <a:t>Sosyal Sigorta İşlemleri Yönetmeliğinde </a:t>
            </a:r>
            <a:r>
              <a:rPr lang="tr-TR" sz="1600" u="sng" dirty="0" err="1"/>
              <a:t>Değilikik</a:t>
            </a:r>
            <a:r>
              <a:rPr lang="tr-TR" sz="1600" u="sng" dirty="0"/>
              <a:t>;</a:t>
            </a:r>
          </a:p>
          <a:p>
            <a:pPr marL="0" indent="0" algn="ctr">
              <a:buClr>
                <a:srgbClr val="046CA6"/>
              </a:buClr>
              <a:buNone/>
            </a:pPr>
            <a:endParaRPr lang="tr-TR" sz="1600" dirty="0"/>
          </a:p>
          <a:p>
            <a:pPr marL="0" indent="0" algn="ctr">
              <a:buClr>
                <a:srgbClr val="046CA6"/>
              </a:buClr>
              <a:buNone/>
            </a:pPr>
            <a:endParaRPr lang="tr-TR" sz="1600" dirty="0"/>
          </a:p>
          <a:p>
            <a:pPr marL="0" indent="0" algn="just">
              <a:buClr>
                <a:srgbClr val="046CA6"/>
              </a:buClr>
              <a:buNone/>
            </a:pPr>
            <a:r>
              <a:rPr lang="tr-TR" dirty="0"/>
              <a:t>5/12/2017 tarihli değişiklik ile; </a:t>
            </a:r>
          </a:p>
          <a:p>
            <a:pPr marL="0" indent="0" algn="just">
              <a:buNone/>
            </a:pPr>
            <a:r>
              <a:rPr lang="tr-TR" sz="1400" dirty="0">
                <a:solidFill>
                  <a:srgbClr val="FF0000"/>
                </a:solidFill>
              </a:rPr>
              <a:t> </a:t>
            </a:r>
          </a:p>
          <a:p>
            <a:pPr marL="0" indent="0">
              <a:buNone/>
            </a:pPr>
            <a:r>
              <a:rPr lang="tr-TR" dirty="0"/>
              <a:t>Kurumun merkezi bilgisayar sisteminde bir arıza olmamasına rağmen, işverenin işyeri dosyasının veya sigortalının ikametgahının bulunduğu bölge, il, ilçe veya mahalde:</a:t>
            </a:r>
          </a:p>
          <a:p>
            <a:pPr marL="0" indent="0">
              <a:buNone/>
            </a:pPr>
            <a:r>
              <a:rPr lang="tr-TR" dirty="0"/>
              <a:t>a) Kurumun hizmet satın aldığı internet servis sağlayıcılarında meydana gelen arızalar, </a:t>
            </a:r>
          </a:p>
          <a:p>
            <a:pPr marL="0" indent="0">
              <a:buNone/>
            </a:pPr>
            <a:r>
              <a:rPr lang="tr-TR" dirty="0"/>
              <a:t>b) Elektrik ve iletişim alt yapısında meydana gelen arızalar,</a:t>
            </a:r>
          </a:p>
          <a:p>
            <a:pPr marL="0" indent="0">
              <a:buNone/>
            </a:pPr>
            <a:r>
              <a:rPr lang="tr-TR" dirty="0"/>
              <a:t>c)Yangın, yıldırım, infilak ve benzeri olaylar sonucu meydana gelen ve işlem yapmayı engelleyici durumlar,</a:t>
            </a:r>
          </a:p>
          <a:p>
            <a:pPr marL="0" indent="0">
              <a:buNone/>
            </a:pPr>
            <a:r>
              <a:rPr lang="tr-TR" dirty="0"/>
              <a:t>ç) Sel veya su baskını, fırtına, yer kayması, deprem gibi tabi afetler ile grev, lokavt, sabotaj, terör saldırıları,</a:t>
            </a:r>
            <a:endParaRPr lang="tr-TR" sz="1600" kern="1200" dirty="0">
              <a:solidFill>
                <a:srgbClr val="0070C0"/>
              </a:solidFill>
            </a:endParaRPr>
          </a:p>
          <a:p>
            <a:pPr marL="0" indent="0" algn="just">
              <a:buClr>
                <a:srgbClr val="046CA6"/>
              </a:buClr>
              <a:buNone/>
            </a:pPr>
            <a:endParaRPr lang="tr-TR" sz="1600" u="sng" kern="1200" dirty="0">
              <a:solidFill>
                <a:srgbClr val="0070C0"/>
              </a:solidFill>
            </a:endParaRPr>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2066711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just">
              <a:buClr>
                <a:srgbClr val="046CA6"/>
              </a:buClr>
              <a:buNone/>
            </a:pPr>
            <a:r>
              <a:rPr lang="tr-TR" sz="1600" u="sng" dirty="0"/>
              <a:t>Sosyal Sigorta İşlemleri Yönetmeliğinde </a:t>
            </a:r>
            <a:r>
              <a:rPr lang="tr-TR" sz="1600" u="sng" dirty="0" err="1"/>
              <a:t>Değilikik</a:t>
            </a:r>
            <a:r>
              <a:rPr lang="tr-TR" sz="1600" u="sng" dirty="0"/>
              <a:t>;</a:t>
            </a:r>
          </a:p>
          <a:p>
            <a:pPr marL="0" indent="0">
              <a:buNone/>
            </a:pPr>
            <a:endParaRPr lang="tr-TR" sz="1600" dirty="0"/>
          </a:p>
          <a:p>
            <a:pPr marL="0" indent="0" algn="just">
              <a:buNone/>
            </a:pPr>
            <a:r>
              <a:rPr lang="tr-TR" sz="1600" dirty="0"/>
              <a:t>nedeniyle Kanuna göre Kuruma verilmesi gereken her türlü bilgi, belge, bildirge ve beyannamelerin, yapılması gereken prim ödemelerinin veya Kuruma yapılması gereken başvuruların yapılamaması ve söz konusu durumların </a:t>
            </a:r>
            <a:r>
              <a:rPr lang="tr-TR" sz="1600" dirty="0">
                <a:solidFill>
                  <a:srgbClr val="FF0000"/>
                </a:solidFill>
              </a:rPr>
              <a:t>Sosyal Güvenlik İl Müdürlüğünce tespit edilmesi ve bu hususunda Kurum Başkanlık Makamınca uygun görülmesi halinde </a:t>
            </a:r>
            <a:r>
              <a:rPr lang="tr-TR" sz="1600" dirty="0"/>
              <a:t>bu yükümlülükler </a:t>
            </a:r>
            <a:r>
              <a:rPr lang="tr-TR" sz="1600" dirty="0">
                <a:solidFill>
                  <a:srgbClr val="FF0000"/>
                </a:solidFill>
              </a:rPr>
              <a:t>sorunların ortadan kalktığı tarihi takip eden beşinci işgününün</a:t>
            </a:r>
            <a:r>
              <a:rPr lang="tr-TR" sz="1600" dirty="0"/>
              <a:t> sonuna kadar yerine getirilirse Kanunda öngörülen sürede yerine getirilmiş sayılacaktır.</a:t>
            </a:r>
          </a:p>
          <a:p>
            <a:pPr marL="0" indent="0" algn="just">
              <a:buClr>
                <a:srgbClr val="046CA6"/>
              </a:buClr>
              <a:buNone/>
            </a:pPr>
            <a:endParaRPr lang="tr-TR" sz="1600" kern="1200" dirty="0">
              <a:solidFill>
                <a:srgbClr val="0070C0"/>
              </a:solidFill>
            </a:endParaRPr>
          </a:p>
          <a:p>
            <a:pPr marL="0" indent="0" algn="just">
              <a:buClr>
                <a:srgbClr val="046CA6"/>
              </a:buClr>
              <a:buNone/>
            </a:pPr>
            <a:r>
              <a:rPr lang="tr-TR" sz="1600" dirty="0"/>
              <a:t> 9) İŞVERENİN ÖZEL VEYA İHALE KONUSU İŞ ALMASI DURUMUNDA YAPILAN İŞYERİ TESCİLİNDE KOLAYLIK GETİRİLDİ</a:t>
            </a:r>
          </a:p>
          <a:p>
            <a:pPr marL="0" indent="0" algn="just">
              <a:buClr>
                <a:srgbClr val="046CA6"/>
              </a:buClr>
              <a:buNone/>
            </a:pPr>
            <a:endParaRPr lang="tr-TR" sz="1600" u="sng" kern="1200" dirty="0">
              <a:solidFill>
                <a:srgbClr val="0070C0"/>
              </a:solidFill>
            </a:endParaRPr>
          </a:p>
          <a:p>
            <a:pPr marL="0" indent="0" algn="just">
              <a:buClr>
                <a:srgbClr val="046CA6"/>
              </a:buClr>
              <a:buNone/>
            </a:pPr>
            <a:r>
              <a:rPr lang="tr-TR" sz="1600" dirty="0"/>
              <a:t>5/12/2017 tarihli değişiklik ile; </a:t>
            </a:r>
          </a:p>
          <a:p>
            <a:pPr marL="0" indent="0" algn="just">
              <a:buClr>
                <a:srgbClr val="046CA6"/>
              </a:buClr>
              <a:buNone/>
            </a:pPr>
            <a:r>
              <a:rPr lang="tr-TR" b="0" dirty="0"/>
              <a:t>İşverenin talebi üzerine aynı işverene, </a:t>
            </a:r>
            <a:r>
              <a:rPr lang="tr-TR" b="0" dirty="0">
                <a:solidFill>
                  <a:srgbClr val="FF0000"/>
                </a:solidFill>
              </a:rPr>
              <a:t>aynı iş kolunda olmak üzere işin bitiminden itibaren bir ay içerisinde tekraren verilen </a:t>
            </a:r>
            <a:r>
              <a:rPr lang="tr-TR" b="0" dirty="0"/>
              <a:t>veya ihale edilen güvenlik, temizlik, taşıma ve benzeri nitelikteki hizmet alımı işlerinde yeni bir işyeri bildirgesi verilmeksizin söz konusu işlerin yürütüldüğü işyeri dosyası üzerinden işlemlerini yürütme imkanı verilmiştir.</a:t>
            </a: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671454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just">
              <a:buClr>
                <a:srgbClr val="046CA6"/>
              </a:buClr>
              <a:buNone/>
            </a:pPr>
            <a:r>
              <a:rPr lang="tr-TR" sz="1600" u="sng" dirty="0"/>
              <a:t>Sosyal Sigorta İşlemleri Yönetmeliğinde </a:t>
            </a:r>
            <a:r>
              <a:rPr lang="tr-TR" sz="1600" u="sng" dirty="0" err="1"/>
              <a:t>Değilikik</a:t>
            </a:r>
            <a:r>
              <a:rPr lang="tr-TR" sz="1600" u="sng" dirty="0"/>
              <a:t>;</a:t>
            </a:r>
          </a:p>
          <a:p>
            <a:pPr marL="0" indent="0">
              <a:buNone/>
            </a:pPr>
            <a:endParaRPr lang="tr-TR" sz="1600" dirty="0"/>
          </a:p>
          <a:p>
            <a:pPr marL="0" indent="0" algn="just">
              <a:buClr>
                <a:srgbClr val="046CA6"/>
              </a:buClr>
              <a:buNone/>
            </a:pPr>
            <a:r>
              <a:rPr lang="tr-TR" sz="1600" dirty="0"/>
              <a:t> 10) İŞVERENİN AYNI İLDE VE AYNI İŞ KOLUNDAKİ İŞYERLERİNİN BİRLEŞTİRİLEBİLMESİ SAĞLANDI</a:t>
            </a:r>
          </a:p>
          <a:p>
            <a:pPr marL="0" indent="0" algn="just">
              <a:buClr>
                <a:srgbClr val="046CA6"/>
              </a:buClr>
              <a:buNone/>
            </a:pPr>
            <a:endParaRPr lang="tr-TR" sz="1600" u="sng" kern="1200" dirty="0">
              <a:solidFill>
                <a:srgbClr val="0070C0"/>
              </a:solidFill>
            </a:endParaRPr>
          </a:p>
          <a:p>
            <a:pPr marL="0" indent="0" algn="just">
              <a:buClr>
                <a:srgbClr val="046CA6"/>
              </a:buClr>
              <a:buNone/>
            </a:pPr>
            <a:r>
              <a:rPr lang="tr-TR" sz="1600" dirty="0"/>
              <a:t>5/12/2017 tarihli değişiklik ile; </a:t>
            </a:r>
          </a:p>
          <a:p>
            <a:pPr marL="0" indent="0" algn="just">
              <a:buClr>
                <a:srgbClr val="046CA6"/>
              </a:buClr>
              <a:buNone/>
            </a:pPr>
            <a:endParaRPr lang="tr-TR" sz="1600" dirty="0"/>
          </a:p>
          <a:p>
            <a:pPr marL="0" indent="0" algn="just">
              <a:buClr>
                <a:srgbClr val="046CA6"/>
              </a:buClr>
              <a:buNone/>
            </a:pPr>
            <a:r>
              <a:rPr lang="tr-TR" b="0" dirty="0"/>
              <a:t>İstihdam teşvik ve desteklerinden yersiz yararlanmaya mahal vermemek, </a:t>
            </a:r>
            <a:r>
              <a:rPr lang="tr-TR" b="0" dirty="0">
                <a:solidFill>
                  <a:srgbClr val="FF0000"/>
                </a:solidFill>
              </a:rPr>
              <a:t>aynı ilde olmak </a:t>
            </a:r>
            <a:r>
              <a:rPr lang="tr-TR" b="0" dirty="0"/>
              <a:t>ve </a:t>
            </a:r>
            <a:r>
              <a:rPr lang="tr-TR" b="0" dirty="0">
                <a:solidFill>
                  <a:srgbClr val="FF0000"/>
                </a:solidFill>
              </a:rPr>
              <a:t>işveren tarafından yazılı olarak talep edilmek </a:t>
            </a:r>
            <a:r>
              <a:rPr lang="tr-TR" b="0" dirty="0"/>
              <a:t>kaydıyla, </a:t>
            </a:r>
            <a:r>
              <a:rPr lang="tr-TR" b="0" dirty="0">
                <a:solidFill>
                  <a:srgbClr val="FF0000"/>
                </a:solidFill>
              </a:rPr>
              <a:t>devamlı mahiyette</a:t>
            </a:r>
            <a:r>
              <a:rPr lang="tr-TR" b="0" dirty="0"/>
              <a:t> işlem gören veya görecek olan aynı işverene ait </a:t>
            </a:r>
            <a:r>
              <a:rPr lang="tr-TR" b="0" dirty="0">
                <a:solidFill>
                  <a:srgbClr val="FF0000"/>
                </a:solidFill>
              </a:rPr>
              <a:t>iş kolu kodu aynı olan </a:t>
            </a:r>
            <a:r>
              <a:rPr lang="tr-TR" b="0" dirty="0"/>
              <a:t>ve Kanunun 4 üncü maddesinin birinci fıkrasının (a) bendi kapsamında sigortalı çalıştıran tüm işyerlerinin, birleştirilmek suretiyle tek dosyada işlem görebilmesi sağlanmıştır.</a:t>
            </a: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025957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ctr">
              <a:buClr>
                <a:srgbClr val="046CA6"/>
              </a:buClr>
              <a:buNone/>
            </a:pPr>
            <a:endParaRPr lang="tr-TR" sz="1600" dirty="0">
              <a:solidFill>
                <a:srgbClr val="0070C0"/>
              </a:solidFill>
              <a:cs typeface="Calibri" panose="020F0502020204030204" pitchFamily="34" charset="0"/>
            </a:endParaRPr>
          </a:p>
          <a:p>
            <a:pPr marL="0" indent="0" algn="ctr">
              <a:buClr>
                <a:srgbClr val="046CA6"/>
              </a:buClr>
              <a:buNone/>
            </a:pPr>
            <a:endParaRPr lang="tr-TR" sz="1600" dirty="0">
              <a:solidFill>
                <a:srgbClr val="0070C0"/>
              </a:solidFill>
              <a:cs typeface="Calibri" panose="020F0502020204030204" pitchFamily="34" charset="0"/>
            </a:endParaRPr>
          </a:p>
          <a:p>
            <a:pPr marL="0" indent="0" algn="ctr">
              <a:buClr>
                <a:srgbClr val="046CA6"/>
              </a:buClr>
              <a:buNone/>
            </a:pPr>
            <a:r>
              <a:rPr lang="tr-TR" sz="1600" dirty="0">
                <a:solidFill>
                  <a:srgbClr val="0070C0"/>
                </a:solidFill>
                <a:cs typeface="Calibri" panose="020F0502020204030204" pitchFamily="34" charset="0"/>
              </a:rPr>
              <a:t>SİGORTA PRİM TEŞVİKLERİ</a:t>
            </a:r>
          </a:p>
          <a:p>
            <a:pPr marL="0" indent="0" algn="ctr">
              <a:buClr>
                <a:srgbClr val="046CA6"/>
              </a:buClr>
              <a:buNone/>
            </a:pPr>
            <a:endParaRPr lang="tr-TR" sz="1600" dirty="0">
              <a:solidFill>
                <a:srgbClr val="0070C0"/>
              </a:solidFill>
              <a:cs typeface="Calibri" panose="020F0502020204030204" pitchFamily="34" charset="0"/>
            </a:endParaRPr>
          </a:p>
          <a:p>
            <a:pPr marL="0" indent="0" algn="ctr">
              <a:buClr>
                <a:srgbClr val="046CA6"/>
              </a:buClr>
              <a:buNone/>
            </a:pPr>
            <a:endParaRPr lang="tr-TR" sz="1600" dirty="0">
              <a:solidFill>
                <a:srgbClr val="0070C0"/>
              </a:solidFill>
              <a:cs typeface="Calibri" panose="020F0502020204030204" pitchFamily="34" charset="0"/>
            </a:endParaRPr>
          </a:p>
          <a:p>
            <a:pPr marL="0" indent="0" algn="just">
              <a:buNone/>
            </a:pPr>
            <a:r>
              <a:rPr lang="tr-TR" sz="1600" dirty="0">
                <a:cs typeface="Calibri" panose="020F0502020204030204" pitchFamily="34" charset="0"/>
              </a:rPr>
              <a:t> 5510 sayılı Kanunun 4 üncü maddesinin birinci fıkrasının (a) bendi kapsamında sigortalı çalıştıran özel sektör işyeri işverenlerine, kayıtlı sigortalı istihdamının arttırılması, kadınlar, gençler ve engelliler gibi dezavantajlı grupların istihdamının arttırılması, bölgesel, büyük ölçekli yatırımlar ile stratejik yatırımların özendirilmesi, bölgesel gelişmişlik farklılıklarının azaltılmasını </a:t>
            </a:r>
            <a:r>
              <a:rPr lang="tr-TR" sz="1600" dirty="0" err="1">
                <a:cs typeface="Calibri" panose="020F0502020204030204" pitchFamily="34" charset="0"/>
              </a:rPr>
              <a:t>teminen</a:t>
            </a:r>
            <a:r>
              <a:rPr lang="tr-TR" sz="1600" dirty="0">
                <a:cs typeface="Calibri" panose="020F0502020204030204" pitchFamily="34" charset="0"/>
              </a:rPr>
              <a:t>;</a:t>
            </a:r>
          </a:p>
          <a:p>
            <a:pPr marL="0" indent="0" algn="just">
              <a:buNone/>
            </a:pPr>
            <a:endParaRPr lang="tr-TR" sz="1600" dirty="0">
              <a:cs typeface="Calibri" panose="020F0502020204030204" pitchFamily="34" charset="0"/>
            </a:endParaRPr>
          </a:p>
          <a:p>
            <a:pPr marL="0" indent="0" algn="just">
              <a:buNone/>
            </a:pPr>
            <a:r>
              <a:rPr lang="tr-TR" sz="1600" dirty="0">
                <a:cs typeface="Calibri" panose="020F0502020204030204" pitchFamily="34" charset="0"/>
              </a:rPr>
              <a:t>  5510 sayılı Kanunda dört, 4447 sayılı İşsizlik Sigortası Kanununda üç, 4857 sayılı İş Kanununda bir, 5746 Araştırma ve Geliştirme Faaliyetlerinin Desteklenmesi Hakkındaki Kanununda bir, 5225 sayılı Kültür Yatırımları ve Girişimlerini Teşvik Kanununda bir olmak ve </a:t>
            </a:r>
            <a:r>
              <a:rPr lang="tr-TR" sz="1600" dirty="0">
                <a:solidFill>
                  <a:srgbClr val="FF0000"/>
                </a:solidFill>
                <a:cs typeface="Calibri" panose="020F0502020204030204" pitchFamily="34" charset="0"/>
              </a:rPr>
              <a:t>2018 YILINDA UYGULANACAK OLAN YENİ İSTİHDAM TEŞVİKİ VE BİR SENDEN BİR BENDEN TEŞVİKİ </a:t>
            </a:r>
            <a:r>
              <a:rPr lang="tr-TR" sz="1600" dirty="0">
                <a:cs typeface="Calibri" panose="020F0502020204030204" pitchFamily="34" charset="0"/>
              </a:rPr>
              <a:t>olmak üzere toplamda </a:t>
            </a:r>
            <a:r>
              <a:rPr lang="tr-TR" sz="1600" dirty="0">
                <a:solidFill>
                  <a:srgbClr val="FF0000"/>
                </a:solidFill>
                <a:cs typeface="Calibri" panose="020F0502020204030204" pitchFamily="34" charset="0"/>
              </a:rPr>
              <a:t>on iki farklı sigorta primi teşvik, destek ve indirimi </a:t>
            </a:r>
            <a:r>
              <a:rPr lang="tr-TR" sz="1600" dirty="0">
                <a:cs typeface="Calibri" panose="020F0502020204030204" pitchFamily="34" charset="0"/>
              </a:rPr>
              <a:t>uygulanmaktadır.</a:t>
            </a: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768578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7" name="İçerik Yer Tutucusu 4">
            <a:extLst>
              <a:ext uri="{FF2B5EF4-FFF2-40B4-BE49-F238E27FC236}">
                <a16:creationId xmlns:a16="http://schemas.microsoft.com/office/drawing/2014/main" id="{CE98DF8C-8A69-40D9-82EA-C386773A23A5}"/>
              </a:ext>
            </a:extLst>
          </p:cNvPr>
          <p:cNvGraphicFramePr>
            <a:graphicFrameLocks noGrp="1"/>
          </p:cNvGraphicFramePr>
          <p:nvPr>
            <p:ph idx="1"/>
            <p:extLst>
              <p:ext uri="{D42A27DB-BD31-4B8C-83A1-F6EECF244321}">
                <p14:modId xmlns:p14="http://schemas.microsoft.com/office/powerpoint/2010/main" val="2739401186"/>
              </p:ext>
            </p:extLst>
          </p:nvPr>
        </p:nvGraphicFramePr>
        <p:xfrm>
          <a:off x="304800" y="1071563"/>
          <a:ext cx="8610600" cy="5453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73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algn="just">
              <a:buClr>
                <a:srgbClr val="046CA6"/>
              </a:buClr>
              <a:buNone/>
            </a:pPr>
            <a:endParaRPr lang="tr-TR" sz="1600" u="sng" dirty="0"/>
          </a:p>
          <a:p>
            <a:pPr algn="just">
              <a:buClr>
                <a:srgbClr val="046CA6"/>
              </a:buClr>
              <a:buNone/>
            </a:pPr>
            <a:r>
              <a:rPr lang="tr-TR" sz="1600" u="sng" dirty="0"/>
              <a:t> 7061 SAYILI KANUN YAPILAN DEĞİŞİKLİKLER;</a:t>
            </a:r>
          </a:p>
          <a:p>
            <a:pPr algn="just">
              <a:buClr>
                <a:srgbClr val="046CA6"/>
              </a:buClr>
              <a:buNone/>
            </a:pPr>
            <a:endParaRPr lang="tr-TR" dirty="0">
              <a:solidFill>
                <a:srgbClr val="FF0000"/>
              </a:solidFill>
            </a:endParaRPr>
          </a:p>
          <a:p>
            <a:pPr marL="0" indent="0" algn="just">
              <a:buClr>
                <a:srgbClr val="046CA6"/>
              </a:buClr>
              <a:buNone/>
            </a:pPr>
            <a:r>
              <a:rPr lang="tr-TR" sz="1600" kern="1200" dirty="0">
                <a:solidFill>
                  <a:srgbClr val="0070C0"/>
                </a:solidFill>
              </a:rPr>
              <a:t>Bu değişiklik ile KDV iadesi ile sadece sigorta primi ve işsizlik sigortası prim borcu mahsup edilirken; </a:t>
            </a:r>
            <a:r>
              <a:rPr lang="tr-TR" sz="1600" kern="1200" dirty="0">
                <a:solidFill>
                  <a:srgbClr val="FF0000"/>
                </a:solidFill>
              </a:rPr>
              <a:t>05/12/2017</a:t>
            </a:r>
            <a:r>
              <a:rPr lang="tr-TR" sz="1600" kern="1200" dirty="0">
                <a:solidFill>
                  <a:srgbClr val="0070C0"/>
                </a:solidFill>
              </a:rPr>
              <a:t> tarihinden itibaren </a:t>
            </a:r>
            <a:r>
              <a:rPr lang="tr-TR" sz="1600" dirty="0">
                <a:solidFill>
                  <a:srgbClr val="0070C0"/>
                </a:solidFill>
              </a:rPr>
              <a:t>6183 sayılı Kanunun 23 üncü maddesine göre Maliye Bakanlığına bağlı tahsil dairelerince iade yapılması durumunda anılan maddenin birinci fıkrasına göre yapılacak mahsuptan sonra Kurumun </a:t>
            </a:r>
            <a:r>
              <a:rPr lang="tr-TR" sz="1600" dirty="0">
                <a:solidFill>
                  <a:srgbClr val="FF0000"/>
                </a:solidFill>
              </a:rPr>
              <a:t>prim ve </a:t>
            </a:r>
            <a:r>
              <a:rPr lang="tr-TR" sz="1600" i="1" u="sng" dirty="0">
                <a:solidFill>
                  <a:srgbClr val="FF0000"/>
                </a:solidFill>
              </a:rPr>
              <a:t>diğer alacaklarından </a:t>
            </a:r>
            <a:r>
              <a:rPr lang="tr-TR" sz="1600" dirty="0">
                <a:solidFill>
                  <a:srgbClr val="0070C0"/>
                </a:solidFill>
              </a:rPr>
              <a:t>muaccel olanlara mahsup yapılacağı hüküm altına alınmıştır.</a:t>
            </a:r>
          </a:p>
          <a:p>
            <a:pPr marL="0" indent="0" algn="just">
              <a:buClr>
                <a:srgbClr val="046CA6"/>
              </a:buClr>
              <a:buNone/>
            </a:pPr>
            <a:endParaRPr lang="tr-TR" sz="1600" dirty="0">
              <a:solidFill>
                <a:srgbClr val="0070C0"/>
              </a:solidFill>
            </a:endParaRPr>
          </a:p>
          <a:p>
            <a:pPr marL="0" indent="0" algn="just">
              <a:buClr>
                <a:srgbClr val="046CA6"/>
              </a:buClr>
              <a:buNone/>
            </a:pPr>
            <a:r>
              <a:rPr lang="tr-TR" sz="1600" kern="1200" dirty="0">
                <a:solidFill>
                  <a:srgbClr val="0070C0"/>
                </a:solidFill>
              </a:rPr>
              <a:t>Bu sayede prim dışındaki diğer Kurum alacaklarının da KDV iadesi alacağından mahsup edilebilmesi imkanı getirilmiştir. </a:t>
            </a:r>
            <a:r>
              <a:rPr lang="tr-TR" sz="1600" kern="1200" dirty="0">
                <a:solidFill>
                  <a:srgbClr val="FF0000"/>
                </a:solidFill>
              </a:rPr>
              <a:t>(örneğin 4/b prim borçları)</a:t>
            </a:r>
          </a:p>
          <a:p>
            <a:pPr marL="0" indent="0" algn="just">
              <a:buClr>
                <a:srgbClr val="046CA6"/>
              </a:buClr>
              <a:buNone/>
            </a:pPr>
            <a:endParaRPr lang="tr-TR" sz="1600" kern="1200" dirty="0">
              <a:solidFill>
                <a:srgbClr val="0070C0"/>
              </a:solidFill>
            </a:endParaRPr>
          </a:p>
          <a:p>
            <a:pPr marL="0" indent="0" algn="just">
              <a:buClr>
                <a:srgbClr val="046CA6"/>
              </a:buClr>
              <a:buNone/>
            </a:pPr>
            <a:r>
              <a:rPr lang="tr-TR" sz="1600" kern="1200" dirty="0">
                <a:solidFill>
                  <a:srgbClr val="0070C0"/>
                </a:solidFill>
              </a:rPr>
              <a:t>Ayrıca aynı şekilde </a:t>
            </a:r>
            <a:r>
              <a:rPr lang="tr-TR" sz="1600" kern="1200" dirty="0">
                <a:solidFill>
                  <a:srgbClr val="FF0000"/>
                </a:solidFill>
              </a:rPr>
              <a:t>05/12/2017</a:t>
            </a:r>
            <a:r>
              <a:rPr lang="tr-TR" sz="1600" kern="1200" dirty="0">
                <a:solidFill>
                  <a:srgbClr val="0070C0"/>
                </a:solidFill>
              </a:rPr>
              <a:t> tarihinden itibaren </a:t>
            </a:r>
            <a:r>
              <a:rPr lang="tr-TR" sz="1600" dirty="0">
                <a:solidFill>
                  <a:srgbClr val="0070C0"/>
                </a:solidFill>
              </a:rPr>
              <a:t>Kurumun tahsil ettiği prim ve diğer alacaklardan iade edilmesi </a:t>
            </a:r>
            <a:r>
              <a:rPr lang="tr-TR" sz="1600" dirty="0" err="1">
                <a:solidFill>
                  <a:srgbClr val="0070C0"/>
                </a:solidFill>
              </a:rPr>
              <a:t>gereknler</a:t>
            </a:r>
            <a:r>
              <a:rPr lang="tr-TR" sz="1600" dirty="0">
                <a:solidFill>
                  <a:srgbClr val="0070C0"/>
                </a:solidFill>
              </a:rPr>
              <a:t>, istihkak sahiplerinin Kuruma olan muaccel borçlarına mahsubundan sonra Maliye Bakanlığına bağlı tahsil </a:t>
            </a:r>
            <a:r>
              <a:rPr lang="tr-TR" sz="1600" dirty="0">
                <a:solidFill>
                  <a:srgbClr val="FF0000"/>
                </a:solidFill>
              </a:rPr>
              <a:t>dairelerine olan muaccel borçlara mahsup edileceği </a:t>
            </a:r>
            <a:r>
              <a:rPr lang="tr-TR" sz="1600" dirty="0">
                <a:solidFill>
                  <a:srgbClr val="0070C0"/>
                </a:solidFill>
              </a:rPr>
              <a:t>hüküm altına alınmıştır.</a:t>
            </a:r>
          </a:p>
          <a:p>
            <a:pPr marL="0" indent="0" algn="just">
              <a:buClr>
                <a:srgbClr val="046CA6"/>
              </a:buClr>
              <a:buNone/>
            </a:pPr>
            <a:endParaRPr lang="tr-TR" sz="1600" kern="1200" dirty="0">
              <a:solidFill>
                <a:srgbClr val="0070C0"/>
              </a:solidFill>
            </a:endParaRPr>
          </a:p>
          <a:p>
            <a:pPr marL="0" indent="0" algn="just">
              <a:buClr>
                <a:srgbClr val="046CA6"/>
              </a:buClr>
              <a:buNone/>
            </a:pPr>
            <a:r>
              <a:rPr lang="tr-TR" sz="1600" kern="1200" dirty="0">
                <a:solidFill>
                  <a:srgbClr val="0070C0"/>
                </a:solidFill>
              </a:rPr>
              <a:t>23/12/2017 tarihli Tahsilat Genel Tebliğinde </a:t>
            </a:r>
            <a:r>
              <a:rPr lang="tr-TR" sz="1600" kern="1200" dirty="0">
                <a:solidFill>
                  <a:srgbClr val="FF0000"/>
                </a:solidFill>
              </a:rPr>
              <a:t>2.000 TL’ </a:t>
            </a:r>
            <a:r>
              <a:rPr lang="tr-TR" sz="1600" kern="1200" dirty="0" err="1">
                <a:solidFill>
                  <a:srgbClr val="FF0000"/>
                </a:solidFill>
              </a:rPr>
              <a:t>nin</a:t>
            </a:r>
            <a:r>
              <a:rPr lang="tr-TR" sz="1600" kern="1200" dirty="0">
                <a:solidFill>
                  <a:srgbClr val="FF0000"/>
                </a:solidFill>
              </a:rPr>
              <a:t> üzerinde </a:t>
            </a:r>
            <a:r>
              <a:rPr lang="tr-TR" sz="1600" kern="1200" dirty="0">
                <a:solidFill>
                  <a:srgbClr val="0070C0"/>
                </a:solidFill>
              </a:rPr>
              <a:t>yapılacak olan iadelerde yukarıdaki hükümlerin uygulanacağı belirtilmiştir.</a:t>
            </a:r>
          </a:p>
          <a:p>
            <a:pPr marL="0" indent="0" algn="just">
              <a:buClr>
                <a:srgbClr val="046CA6"/>
              </a:buClr>
              <a:buNone/>
            </a:pPr>
            <a:endParaRPr lang="tr-TR" sz="1600" u="sng" kern="1200" dirty="0">
              <a:solidFill>
                <a:srgbClr val="0070C0"/>
              </a:solidFill>
            </a:endParaRPr>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50427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6" name="İçerik Yer Tutucusu 5">
            <a:extLst>
              <a:ext uri="{FF2B5EF4-FFF2-40B4-BE49-F238E27FC236}">
                <a16:creationId xmlns:a16="http://schemas.microsoft.com/office/drawing/2014/main" id="{117D2899-4C67-41B8-99D6-5EBF578C50BF}"/>
              </a:ext>
            </a:extLst>
          </p:cNvPr>
          <p:cNvGraphicFramePr>
            <a:graphicFrameLocks noGrp="1" noChangeAspect="1"/>
          </p:cNvGraphicFramePr>
          <p:nvPr>
            <p:ph idx="1"/>
            <p:extLst>
              <p:ext uri="{D42A27DB-BD31-4B8C-83A1-F6EECF244321}">
                <p14:modId xmlns:p14="http://schemas.microsoft.com/office/powerpoint/2010/main" val="3212750583"/>
              </p:ext>
            </p:extLst>
          </p:nvPr>
        </p:nvGraphicFramePr>
        <p:xfrm>
          <a:off x="107950" y="1052736"/>
          <a:ext cx="8807450" cy="5400600"/>
        </p:xfrm>
        <a:graphic>
          <a:graphicData uri="http://schemas.openxmlformats.org/presentationml/2006/ole">
            <mc:AlternateContent xmlns:mc="http://schemas.openxmlformats.org/markup-compatibility/2006">
              <mc:Choice xmlns:v="urn:schemas-microsoft-com:vml" Requires="v">
                <p:oleObj spid="_x0000_s2090" name="Document" r:id="rId3" imgW="12516441" imgH="6545368" progId="Word.Document.12">
                  <p:embed/>
                </p:oleObj>
              </mc:Choice>
              <mc:Fallback>
                <p:oleObj name="Document" r:id="rId3" imgW="12516441" imgH="6545368" progId="Word.Document.12">
                  <p:embed/>
                  <p:pic>
                    <p:nvPicPr>
                      <p:cNvPr id="5" name="Nesne 4"/>
                      <p:cNvPicPr/>
                      <p:nvPr/>
                    </p:nvPicPr>
                    <p:blipFill>
                      <a:blip r:embed="rId4"/>
                      <a:stretch>
                        <a:fillRect/>
                      </a:stretch>
                    </p:blipFill>
                    <p:spPr>
                      <a:xfrm>
                        <a:off x="107950" y="1052736"/>
                        <a:ext cx="8807450" cy="54006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061439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8" name="İçerik Yer Tutucusu 7">
            <a:extLst>
              <a:ext uri="{FF2B5EF4-FFF2-40B4-BE49-F238E27FC236}">
                <a16:creationId xmlns:a16="http://schemas.microsoft.com/office/drawing/2014/main" id="{914C7FCB-DCD4-4E41-8946-305CAA0BC263}"/>
              </a:ext>
            </a:extLst>
          </p:cNvPr>
          <p:cNvGraphicFramePr>
            <a:graphicFrameLocks noGrp="1"/>
          </p:cNvGraphicFramePr>
          <p:nvPr>
            <p:ph idx="1"/>
            <p:extLst>
              <p:ext uri="{D42A27DB-BD31-4B8C-83A1-F6EECF244321}">
                <p14:modId xmlns:p14="http://schemas.microsoft.com/office/powerpoint/2010/main" val="2387809185"/>
              </p:ext>
            </p:extLst>
          </p:nvPr>
        </p:nvGraphicFramePr>
        <p:xfrm>
          <a:off x="349885" y="908720"/>
          <a:ext cx="859187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6389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6" name="İçerik Yer Tutucusu 5">
            <a:extLst>
              <a:ext uri="{FF2B5EF4-FFF2-40B4-BE49-F238E27FC236}">
                <a16:creationId xmlns:a16="http://schemas.microsoft.com/office/drawing/2014/main" id="{6CA20417-5530-4F27-9C29-EC9D5A56EF46}"/>
              </a:ext>
            </a:extLst>
          </p:cNvPr>
          <p:cNvGraphicFramePr>
            <a:graphicFrameLocks noGrp="1" noChangeAspect="1"/>
          </p:cNvGraphicFramePr>
          <p:nvPr>
            <p:ph idx="1"/>
            <p:extLst>
              <p:ext uri="{D42A27DB-BD31-4B8C-83A1-F6EECF244321}">
                <p14:modId xmlns:p14="http://schemas.microsoft.com/office/powerpoint/2010/main" val="2163977881"/>
              </p:ext>
            </p:extLst>
          </p:nvPr>
        </p:nvGraphicFramePr>
        <p:xfrm>
          <a:off x="461462" y="1071563"/>
          <a:ext cx="8297276" cy="5357812"/>
        </p:xfrm>
        <a:graphic>
          <a:graphicData uri="http://schemas.openxmlformats.org/presentationml/2006/ole">
            <mc:AlternateContent xmlns:mc="http://schemas.openxmlformats.org/markup-compatibility/2006">
              <mc:Choice xmlns:v="urn:schemas-microsoft-com:vml" Requires="v">
                <p:oleObj spid="_x0000_s18454" name="Belge" r:id="rId3" imgW="10060003" imgH="6496251" progId="Word.Document.12">
                  <p:embed/>
                </p:oleObj>
              </mc:Choice>
              <mc:Fallback>
                <p:oleObj name="Belge" r:id="rId3" imgW="10060003" imgH="6496251" progId="Word.Document.12">
                  <p:embed/>
                  <p:pic>
                    <p:nvPicPr>
                      <p:cNvPr id="14" name="Nesne 13"/>
                      <p:cNvPicPr/>
                      <p:nvPr/>
                    </p:nvPicPr>
                    <p:blipFill>
                      <a:blip r:embed="rId4"/>
                      <a:stretch>
                        <a:fillRect/>
                      </a:stretch>
                    </p:blipFill>
                    <p:spPr>
                      <a:xfrm>
                        <a:off x="461462" y="1071563"/>
                        <a:ext cx="8297276" cy="5357812"/>
                      </a:xfrm>
                      <a:prstGeom prst="rect">
                        <a:avLst/>
                      </a:prstGeom>
                    </p:spPr>
                  </p:pic>
                </p:oleObj>
              </mc:Fallback>
            </mc:AlternateContent>
          </a:graphicData>
        </a:graphic>
      </p:graphicFrame>
    </p:spTree>
    <p:extLst>
      <p:ext uri="{BB962C8B-B14F-4D97-AF65-F5344CB8AC3E}">
        <p14:creationId xmlns:p14="http://schemas.microsoft.com/office/powerpoint/2010/main" val="1837124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7" name="İçerik Yer Tutucusu 6">
            <a:extLst>
              <a:ext uri="{FF2B5EF4-FFF2-40B4-BE49-F238E27FC236}">
                <a16:creationId xmlns:a16="http://schemas.microsoft.com/office/drawing/2014/main" id="{CF977C71-B7CD-4FD7-B9C6-C53CC4A3F232}"/>
              </a:ext>
            </a:extLst>
          </p:cNvPr>
          <p:cNvGraphicFramePr>
            <a:graphicFrameLocks noGrp="1"/>
          </p:cNvGraphicFramePr>
          <p:nvPr>
            <p:ph idx="1"/>
            <p:extLst>
              <p:ext uri="{D42A27DB-BD31-4B8C-83A1-F6EECF244321}">
                <p14:modId xmlns:p14="http://schemas.microsoft.com/office/powerpoint/2010/main" val="394815326"/>
              </p:ext>
            </p:extLst>
          </p:nvPr>
        </p:nvGraphicFramePr>
        <p:xfrm>
          <a:off x="176212" y="836712"/>
          <a:ext cx="8788275"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117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6" name="İçerik Yer Tutucusu 5">
            <a:extLst>
              <a:ext uri="{FF2B5EF4-FFF2-40B4-BE49-F238E27FC236}">
                <a16:creationId xmlns:a16="http://schemas.microsoft.com/office/drawing/2014/main" id="{4CF01703-6A87-4672-B19A-0CC6BA7EE696}"/>
              </a:ext>
            </a:extLst>
          </p:cNvPr>
          <p:cNvGraphicFramePr>
            <a:graphicFrameLocks noGrp="1" noChangeAspect="1"/>
          </p:cNvGraphicFramePr>
          <p:nvPr>
            <p:ph idx="1"/>
            <p:extLst>
              <p:ext uri="{D42A27DB-BD31-4B8C-83A1-F6EECF244321}">
                <p14:modId xmlns:p14="http://schemas.microsoft.com/office/powerpoint/2010/main" val="3637106411"/>
              </p:ext>
            </p:extLst>
          </p:nvPr>
        </p:nvGraphicFramePr>
        <p:xfrm>
          <a:off x="304800" y="1077745"/>
          <a:ext cx="8610600" cy="5345447"/>
        </p:xfrm>
        <a:graphic>
          <a:graphicData uri="http://schemas.openxmlformats.org/presentationml/2006/ole">
            <mc:AlternateContent xmlns:mc="http://schemas.openxmlformats.org/markup-compatibility/2006">
              <mc:Choice xmlns:v="urn:schemas-microsoft-com:vml" Requires="v">
                <p:oleObj spid="_x0000_s19478" name="Belge" r:id="rId3" imgW="10060003" imgH="6244846" progId="Word.Document.12">
                  <p:embed/>
                </p:oleObj>
              </mc:Choice>
              <mc:Fallback>
                <p:oleObj name="Belge" r:id="rId3" imgW="10060003" imgH="6244846" progId="Word.Document.12">
                  <p:embed/>
                  <p:pic>
                    <p:nvPicPr>
                      <p:cNvPr id="2" name="Nesne 1"/>
                      <p:cNvPicPr/>
                      <p:nvPr/>
                    </p:nvPicPr>
                    <p:blipFill>
                      <a:blip r:embed="rId4"/>
                      <a:stretch>
                        <a:fillRect/>
                      </a:stretch>
                    </p:blipFill>
                    <p:spPr>
                      <a:xfrm>
                        <a:off x="304800" y="1077745"/>
                        <a:ext cx="8610600" cy="5345447"/>
                      </a:xfrm>
                      <a:prstGeom prst="rect">
                        <a:avLst/>
                      </a:prstGeom>
                    </p:spPr>
                  </p:pic>
                </p:oleObj>
              </mc:Fallback>
            </mc:AlternateContent>
          </a:graphicData>
        </a:graphic>
      </p:graphicFrame>
    </p:spTree>
    <p:extLst>
      <p:ext uri="{BB962C8B-B14F-4D97-AF65-F5344CB8AC3E}">
        <p14:creationId xmlns:p14="http://schemas.microsoft.com/office/powerpoint/2010/main" val="4225712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7" name="İçerik Yer Tutucusu 6">
            <a:extLst>
              <a:ext uri="{FF2B5EF4-FFF2-40B4-BE49-F238E27FC236}">
                <a16:creationId xmlns:a16="http://schemas.microsoft.com/office/drawing/2014/main" id="{DD5CBF15-BC24-4C78-B507-EF6BFACA303D}"/>
              </a:ext>
            </a:extLst>
          </p:cNvPr>
          <p:cNvGraphicFramePr>
            <a:graphicFrameLocks noGrp="1"/>
          </p:cNvGraphicFramePr>
          <p:nvPr>
            <p:ph idx="1"/>
            <p:extLst>
              <p:ext uri="{D42A27DB-BD31-4B8C-83A1-F6EECF244321}">
                <p14:modId xmlns:p14="http://schemas.microsoft.com/office/powerpoint/2010/main" val="2524050246"/>
              </p:ext>
            </p:extLst>
          </p:nvPr>
        </p:nvGraphicFramePr>
        <p:xfrm>
          <a:off x="304800" y="1071563"/>
          <a:ext cx="8610600"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637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6" name="İçerik Yer Tutucusu 5">
            <a:extLst>
              <a:ext uri="{FF2B5EF4-FFF2-40B4-BE49-F238E27FC236}">
                <a16:creationId xmlns:a16="http://schemas.microsoft.com/office/drawing/2014/main" id="{220305A7-A167-435F-9F79-BD3CB52009F4}"/>
              </a:ext>
            </a:extLst>
          </p:cNvPr>
          <p:cNvGraphicFramePr>
            <a:graphicFrameLocks noGrp="1" noChangeAspect="1"/>
          </p:cNvGraphicFramePr>
          <p:nvPr>
            <p:ph idx="1"/>
            <p:extLst>
              <p:ext uri="{D42A27DB-BD31-4B8C-83A1-F6EECF244321}">
                <p14:modId xmlns:p14="http://schemas.microsoft.com/office/powerpoint/2010/main" val="4084197584"/>
              </p:ext>
            </p:extLst>
          </p:nvPr>
        </p:nvGraphicFramePr>
        <p:xfrm>
          <a:off x="179512" y="908720"/>
          <a:ext cx="8964488" cy="5832648"/>
        </p:xfrm>
        <a:graphic>
          <a:graphicData uri="http://schemas.openxmlformats.org/presentationml/2006/ole">
            <mc:AlternateContent xmlns:mc="http://schemas.openxmlformats.org/markup-compatibility/2006">
              <mc:Choice xmlns:v="urn:schemas-microsoft-com:vml" Requires="v">
                <p:oleObj spid="_x0000_s20502" name="Belge" r:id="rId3" imgW="10410770" imgH="6860950" progId="Word.Document.12">
                  <p:embed/>
                </p:oleObj>
              </mc:Choice>
              <mc:Fallback>
                <p:oleObj name="Belge" r:id="rId3" imgW="10410770" imgH="6860950" progId="Word.Document.12">
                  <p:embed/>
                  <p:pic>
                    <p:nvPicPr>
                      <p:cNvPr id="2" name="Nesne 1"/>
                      <p:cNvPicPr/>
                      <p:nvPr/>
                    </p:nvPicPr>
                    <p:blipFill>
                      <a:blip r:embed="rId4"/>
                      <a:stretch>
                        <a:fillRect/>
                      </a:stretch>
                    </p:blipFill>
                    <p:spPr>
                      <a:xfrm>
                        <a:off x="179512" y="908720"/>
                        <a:ext cx="8964488" cy="5832648"/>
                      </a:xfrm>
                      <a:prstGeom prst="rect">
                        <a:avLst/>
                      </a:prstGeom>
                    </p:spPr>
                  </p:pic>
                </p:oleObj>
              </mc:Fallback>
            </mc:AlternateContent>
          </a:graphicData>
        </a:graphic>
      </p:graphicFrame>
    </p:spTree>
    <p:extLst>
      <p:ext uri="{BB962C8B-B14F-4D97-AF65-F5344CB8AC3E}">
        <p14:creationId xmlns:p14="http://schemas.microsoft.com/office/powerpoint/2010/main" val="882566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7" name="İçerik Yer Tutucusu 6">
            <a:extLst>
              <a:ext uri="{FF2B5EF4-FFF2-40B4-BE49-F238E27FC236}">
                <a16:creationId xmlns:a16="http://schemas.microsoft.com/office/drawing/2014/main" id="{36B954C2-7F24-41DE-8DFC-4F2918EB1C64}"/>
              </a:ext>
            </a:extLst>
          </p:cNvPr>
          <p:cNvGraphicFramePr>
            <a:graphicFrameLocks noGrp="1"/>
          </p:cNvGraphicFramePr>
          <p:nvPr>
            <p:ph idx="1"/>
            <p:extLst>
              <p:ext uri="{D42A27DB-BD31-4B8C-83A1-F6EECF244321}">
                <p14:modId xmlns:p14="http://schemas.microsoft.com/office/powerpoint/2010/main" val="2788499416"/>
              </p:ext>
            </p:extLst>
          </p:nvPr>
        </p:nvGraphicFramePr>
        <p:xfrm>
          <a:off x="304800" y="1071562"/>
          <a:ext cx="8659688" cy="5525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116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6" name="İçerik Yer Tutucusu 5">
            <a:extLst>
              <a:ext uri="{FF2B5EF4-FFF2-40B4-BE49-F238E27FC236}">
                <a16:creationId xmlns:a16="http://schemas.microsoft.com/office/drawing/2014/main" id="{0DC2CF14-5BFC-487A-9AB1-CA978220D411}"/>
              </a:ext>
            </a:extLst>
          </p:cNvPr>
          <p:cNvGraphicFramePr>
            <a:graphicFrameLocks noGrp="1" noChangeAspect="1"/>
          </p:cNvGraphicFramePr>
          <p:nvPr>
            <p:ph idx="1"/>
            <p:extLst>
              <p:ext uri="{D42A27DB-BD31-4B8C-83A1-F6EECF244321}">
                <p14:modId xmlns:p14="http://schemas.microsoft.com/office/powerpoint/2010/main" val="342900359"/>
              </p:ext>
            </p:extLst>
          </p:nvPr>
        </p:nvGraphicFramePr>
        <p:xfrm>
          <a:off x="304800" y="1105452"/>
          <a:ext cx="8610600" cy="5290033"/>
        </p:xfrm>
        <a:graphic>
          <a:graphicData uri="http://schemas.openxmlformats.org/presentationml/2006/ole">
            <mc:AlternateContent xmlns:mc="http://schemas.openxmlformats.org/markup-compatibility/2006">
              <mc:Choice xmlns:v="urn:schemas-microsoft-com:vml" Requires="v">
                <p:oleObj spid="_x0000_s21526" name="Belge" r:id="rId3" imgW="10279686" imgH="6315700" progId="Word.Document.12">
                  <p:embed/>
                </p:oleObj>
              </mc:Choice>
              <mc:Fallback>
                <p:oleObj name="Belge" r:id="rId3" imgW="10279686" imgH="6315700" progId="Word.Document.12">
                  <p:embed/>
                  <p:pic>
                    <p:nvPicPr>
                      <p:cNvPr id="2" name="Nesne 1"/>
                      <p:cNvPicPr/>
                      <p:nvPr/>
                    </p:nvPicPr>
                    <p:blipFill>
                      <a:blip r:embed="rId4"/>
                      <a:stretch>
                        <a:fillRect/>
                      </a:stretch>
                    </p:blipFill>
                    <p:spPr>
                      <a:xfrm>
                        <a:off x="304800" y="1105452"/>
                        <a:ext cx="8610600" cy="5290033"/>
                      </a:xfrm>
                      <a:prstGeom prst="rect">
                        <a:avLst/>
                      </a:prstGeom>
                    </p:spPr>
                  </p:pic>
                </p:oleObj>
              </mc:Fallback>
            </mc:AlternateContent>
          </a:graphicData>
        </a:graphic>
      </p:graphicFrame>
    </p:spTree>
    <p:extLst>
      <p:ext uri="{BB962C8B-B14F-4D97-AF65-F5344CB8AC3E}">
        <p14:creationId xmlns:p14="http://schemas.microsoft.com/office/powerpoint/2010/main" val="937996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7" name="İçerik Yer Tutucusu 6">
            <a:extLst>
              <a:ext uri="{FF2B5EF4-FFF2-40B4-BE49-F238E27FC236}">
                <a16:creationId xmlns:a16="http://schemas.microsoft.com/office/drawing/2014/main" id="{DABB2DAC-3DD4-4251-B7DF-F90F24C6A893}"/>
              </a:ext>
            </a:extLst>
          </p:cNvPr>
          <p:cNvGraphicFramePr>
            <a:graphicFrameLocks noGrp="1"/>
          </p:cNvGraphicFramePr>
          <p:nvPr>
            <p:ph idx="1"/>
            <p:extLst>
              <p:ext uri="{D42A27DB-BD31-4B8C-83A1-F6EECF244321}">
                <p14:modId xmlns:p14="http://schemas.microsoft.com/office/powerpoint/2010/main" val="3936801249"/>
              </p:ext>
            </p:extLst>
          </p:nvPr>
        </p:nvGraphicFramePr>
        <p:xfrm>
          <a:off x="304800" y="1071563"/>
          <a:ext cx="8610600"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060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just">
              <a:buClr>
                <a:srgbClr val="046CA6"/>
              </a:buClr>
              <a:buNone/>
            </a:pPr>
            <a:r>
              <a:rPr lang="tr-TR" sz="1600" u="sng" dirty="0"/>
              <a:t>7099 SAYILI KANUN YAPILAN DEĞİŞİKLİKLER;</a:t>
            </a:r>
          </a:p>
          <a:p>
            <a:pPr marL="0" indent="0" algn="just">
              <a:buClr>
                <a:srgbClr val="046CA6"/>
              </a:buClr>
              <a:buNone/>
            </a:pPr>
            <a:endParaRPr lang="tr-TR" sz="1600" u="sng" dirty="0"/>
          </a:p>
          <a:p>
            <a:pPr marL="0" indent="0" algn="just">
              <a:buClr>
                <a:srgbClr val="046CA6"/>
              </a:buClr>
              <a:buNone/>
            </a:pPr>
            <a:r>
              <a:rPr lang="tr-TR" sz="1600" dirty="0"/>
              <a:t>                              2) OTOMATİK İŞYERİ TESCİLİ UYGULAMASI BAŞLADI</a:t>
            </a:r>
          </a:p>
          <a:p>
            <a:pPr marL="0" indent="0" algn="just">
              <a:buClr>
                <a:srgbClr val="046CA6"/>
              </a:buClr>
              <a:buNone/>
            </a:pPr>
            <a:endParaRPr lang="tr-TR" sz="1600" u="sng" dirty="0"/>
          </a:p>
          <a:p>
            <a:pPr marL="0" indent="0">
              <a:buNone/>
            </a:pPr>
            <a:r>
              <a:rPr lang="tr-TR" dirty="0"/>
              <a:t>31/5/2006 tarihli ve 5510 sayılı Sosyal Sigortalar ve Genel Sağlık Sigortası Kanununun 11 inci maddesinin üçüncü fıkrasının ikinci cümlesi aşağıdaki şekilde değiştirilmiş ve altıncı fıkrasına aşağıdaki cümle eklenmiştir.</a:t>
            </a:r>
          </a:p>
          <a:p>
            <a:pPr marL="0" indent="0">
              <a:buNone/>
            </a:pPr>
            <a:endParaRPr lang="tr-TR" dirty="0">
              <a:solidFill>
                <a:srgbClr val="FF0000"/>
              </a:solidFill>
            </a:endParaRPr>
          </a:p>
          <a:p>
            <a:pPr marL="0" indent="0" algn="just">
              <a:buNone/>
            </a:pPr>
            <a:r>
              <a:rPr lang="tr-TR" dirty="0">
                <a:solidFill>
                  <a:srgbClr val="FF0000"/>
                </a:solidFill>
              </a:rPr>
              <a:t>“Şirket kuruluşunun ticaret sicili memurluklarına bildirilmesi halinde yapılan bu bildirim Kuruma yapılmış sayılır ve ilgililerce ayrıca işyeri bildirgesi düzenlenmez.” </a:t>
            </a:r>
          </a:p>
          <a:p>
            <a:pPr marL="0" indent="0" algn="just">
              <a:buNone/>
            </a:pPr>
            <a:r>
              <a:rPr lang="tr-TR" dirty="0">
                <a:solidFill>
                  <a:srgbClr val="FF0000"/>
                </a:solidFill>
              </a:rPr>
              <a:t>“Bu bildirimlerden hangilerinin işyerinin bildirilmesi yerine geçeceği Kurumca belirlenir, belirlenenlerle ilgili ayrıca işyeri bildirgesi düzenlenmez.”</a:t>
            </a:r>
          </a:p>
          <a:p>
            <a:pPr marL="0" indent="0" algn="just">
              <a:buNone/>
            </a:pPr>
            <a:r>
              <a:rPr lang="tr-TR" dirty="0">
                <a:solidFill>
                  <a:srgbClr val="FF0000"/>
                </a:solidFill>
              </a:rPr>
              <a:t> </a:t>
            </a:r>
          </a:p>
          <a:p>
            <a:pPr marL="0" indent="0">
              <a:buNone/>
            </a:pPr>
            <a:r>
              <a:rPr lang="tr-TR" dirty="0"/>
              <a:t> Kurum tarafından bu maddenin uygulanmasını açıklanmak üzere 2018/11 sayılı genelge yayımlanmıştır.</a:t>
            </a:r>
          </a:p>
          <a:p>
            <a:pPr marL="0" indent="0" algn="just">
              <a:buClr>
                <a:srgbClr val="046CA6"/>
              </a:buClr>
              <a:buNone/>
            </a:pPr>
            <a:endParaRPr lang="tr-TR" sz="1600" kern="1200" dirty="0">
              <a:solidFill>
                <a:srgbClr val="0070C0"/>
              </a:solidFill>
            </a:endParaRPr>
          </a:p>
          <a:p>
            <a:pPr marL="0" indent="0" algn="just">
              <a:buClr>
                <a:srgbClr val="046CA6"/>
              </a:buClr>
              <a:buNone/>
            </a:pPr>
            <a:endParaRPr lang="tr-TR" sz="1600" u="sng" kern="1200" dirty="0">
              <a:solidFill>
                <a:srgbClr val="0070C0"/>
              </a:solidFill>
            </a:endParaRPr>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737918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6" name="İçerik Yer Tutucusu 5">
            <a:extLst>
              <a:ext uri="{FF2B5EF4-FFF2-40B4-BE49-F238E27FC236}">
                <a16:creationId xmlns:a16="http://schemas.microsoft.com/office/drawing/2014/main" id="{E420CE9D-94EA-413D-A90D-62D4DC452A89}"/>
              </a:ext>
            </a:extLst>
          </p:cNvPr>
          <p:cNvGraphicFramePr>
            <a:graphicFrameLocks noGrp="1" noChangeAspect="1"/>
          </p:cNvGraphicFramePr>
          <p:nvPr>
            <p:ph idx="1"/>
            <p:extLst>
              <p:ext uri="{D42A27DB-BD31-4B8C-83A1-F6EECF244321}">
                <p14:modId xmlns:p14="http://schemas.microsoft.com/office/powerpoint/2010/main" val="3363136491"/>
              </p:ext>
            </p:extLst>
          </p:nvPr>
        </p:nvGraphicFramePr>
        <p:xfrm>
          <a:off x="304800" y="1208188"/>
          <a:ext cx="8610600" cy="5084561"/>
        </p:xfrm>
        <a:graphic>
          <a:graphicData uri="http://schemas.openxmlformats.org/presentationml/2006/ole">
            <mc:AlternateContent xmlns:mc="http://schemas.openxmlformats.org/markup-compatibility/2006">
              <mc:Choice xmlns:v="urn:schemas-microsoft-com:vml" Requires="v">
                <p:oleObj spid="_x0000_s23577" name="Belge" r:id="rId3" imgW="10060003" imgH="5939851" progId="Word.Document.12">
                  <p:embed/>
                </p:oleObj>
              </mc:Choice>
              <mc:Fallback>
                <p:oleObj name="Belge" r:id="rId3" imgW="10060003" imgH="5939851" progId="Word.Document.12">
                  <p:embed/>
                  <p:pic>
                    <p:nvPicPr>
                      <p:cNvPr id="2" name="Nesne 1"/>
                      <p:cNvPicPr/>
                      <p:nvPr/>
                    </p:nvPicPr>
                    <p:blipFill>
                      <a:blip r:embed="rId4"/>
                      <a:stretch>
                        <a:fillRect/>
                      </a:stretch>
                    </p:blipFill>
                    <p:spPr>
                      <a:xfrm>
                        <a:off x="304800" y="1208188"/>
                        <a:ext cx="8610600" cy="5084561"/>
                      </a:xfrm>
                      <a:prstGeom prst="rect">
                        <a:avLst/>
                      </a:prstGeom>
                    </p:spPr>
                  </p:pic>
                </p:oleObj>
              </mc:Fallback>
            </mc:AlternateContent>
          </a:graphicData>
        </a:graphic>
      </p:graphicFrame>
    </p:spTree>
    <p:extLst>
      <p:ext uri="{BB962C8B-B14F-4D97-AF65-F5344CB8AC3E}">
        <p14:creationId xmlns:p14="http://schemas.microsoft.com/office/powerpoint/2010/main" val="1191392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7" name="İçerik Yer Tutucusu 6">
            <a:extLst>
              <a:ext uri="{FF2B5EF4-FFF2-40B4-BE49-F238E27FC236}">
                <a16:creationId xmlns:a16="http://schemas.microsoft.com/office/drawing/2014/main" id="{4BB715A9-EB17-4E23-97C9-6EC7F63FFEC2}"/>
              </a:ext>
            </a:extLst>
          </p:cNvPr>
          <p:cNvGraphicFramePr>
            <a:graphicFrameLocks noGrp="1"/>
          </p:cNvGraphicFramePr>
          <p:nvPr>
            <p:ph idx="1"/>
            <p:extLst>
              <p:ext uri="{D42A27DB-BD31-4B8C-83A1-F6EECF244321}">
                <p14:modId xmlns:p14="http://schemas.microsoft.com/office/powerpoint/2010/main" val="3702453491"/>
              </p:ext>
            </p:extLst>
          </p:nvPr>
        </p:nvGraphicFramePr>
        <p:xfrm>
          <a:off x="304800" y="1071563"/>
          <a:ext cx="8610600"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1218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6" name="İçerik Yer Tutucusu 5">
            <a:extLst>
              <a:ext uri="{FF2B5EF4-FFF2-40B4-BE49-F238E27FC236}">
                <a16:creationId xmlns:a16="http://schemas.microsoft.com/office/drawing/2014/main" id="{6C1F2C11-2140-4926-96DA-ABED6536B862}"/>
              </a:ext>
            </a:extLst>
          </p:cNvPr>
          <p:cNvGraphicFramePr>
            <a:graphicFrameLocks noGrp="1" noChangeAspect="1"/>
          </p:cNvGraphicFramePr>
          <p:nvPr>
            <p:ph idx="1"/>
            <p:extLst>
              <p:ext uri="{D42A27DB-BD31-4B8C-83A1-F6EECF244321}">
                <p14:modId xmlns:p14="http://schemas.microsoft.com/office/powerpoint/2010/main" val="2272071917"/>
              </p:ext>
            </p:extLst>
          </p:nvPr>
        </p:nvGraphicFramePr>
        <p:xfrm>
          <a:off x="304800" y="1170822"/>
          <a:ext cx="8610600" cy="5159294"/>
        </p:xfrm>
        <a:graphic>
          <a:graphicData uri="http://schemas.openxmlformats.org/presentationml/2006/ole">
            <mc:AlternateContent xmlns:mc="http://schemas.openxmlformats.org/markup-compatibility/2006">
              <mc:Choice xmlns:v="urn:schemas-microsoft-com:vml" Requires="v">
                <p:oleObj spid="_x0000_s24598" name="Belge" r:id="rId3" imgW="10060003" imgH="6028328" progId="Word.Document.12">
                  <p:embed/>
                </p:oleObj>
              </mc:Choice>
              <mc:Fallback>
                <p:oleObj name="Belge" r:id="rId3" imgW="10060003" imgH="6028328" progId="Word.Document.12">
                  <p:embed/>
                  <p:pic>
                    <p:nvPicPr>
                      <p:cNvPr id="4" name="Nesne 3"/>
                      <p:cNvPicPr/>
                      <p:nvPr/>
                    </p:nvPicPr>
                    <p:blipFill>
                      <a:blip r:embed="rId4"/>
                      <a:stretch>
                        <a:fillRect/>
                      </a:stretch>
                    </p:blipFill>
                    <p:spPr>
                      <a:xfrm>
                        <a:off x="304800" y="1170822"/>
                        <a:ext cx="8610600" cy="5159294"/>
                      </a:xfrm>
                      <a:prstGeom prst="rect">
                        <a:avLst/>
                      </a:prstGeom>
                    </p:spPr>
                  </p:pic>
                </p:oleObj>
              </mc:Fallback>
            </mc:AlternateContent>
          </a:graphicData>
        </a:graphic>
      </p:graphicFrame>
    </p:spTree>
    <p:extLst>
      <p:ext uri="{BB962C8B-B14F-4D97-AF65-F5344CB8AC3E}">
        <p14:creationId xmlns:p14="http://schemas.microsoft.com/office/powerpoint/2010/main" val="3069248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8" name="İçerik Yer Tutucusu 7">
            <a:extLst>
              <a:ext uri="{FF2B5EF4-FFF2-40B4-BE49-F238E27FC236}">
                <a16:creationId xmlns:a16="http://schemas.microsoft.com/office/drawing/2014/main" id="{7DBCB0C4-F5CF-4D1E-BFD6-2FDA7C06F73A}"/>
              </a:ext>
            </a:extLst>
          </p:cNvPr>
          <p:cNvGraphicFramePr>
            <a:graphicFrameLocks noGrp="1"/>
          </p:cNvGraphicFramePr>
          <p:nvPr>
            <p:ph idx="1"/>
            <p:extLst>
              <p:ext uri="{D42A27DB-BD31-4B8C-83A1-F6EECF244321}">
                <p14:modId xmlns:p14="http://schemas.microsoft.com/office/powerpoint/2010/main" val="1665622794"/>
              </p:ext>
            </p:extLst>
          </p:nvPr>
        </p:nvGraphicFramePr>
        <p:xfrm>
          <a:off x="304800" y="764704"/>
          <a:ext cx="8610600" cy="5664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259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6" name="İçerik Yer Tutucusu 5">
            <a:extLst>
              <a:ext uri="{FF2B5EF4-FFF2-40B4-BE49-F238E27FC236}">
                <a16:creationId xmlns:a16="http://schemas.microsoft.com/office/drawing/2014/main" id="{8903D4A8-3260-4716-9864-781C5A2DAB1B}"/>
              </a:ext>
            </a:extLst>
          </p:cNvPr>
          <p:cNvGraphicFramePr>
            <a:graphicFrameLocks noGrp="1" noChangeAspect="1"/>
          </p:cNvGraphicFramePr>
          <p:nvPr>
            <p:ph idx="1"/>
            <p:extLst>
              <p:ext uri="{D42A27DB-BD31-4B8C-83A1-F6EECF244321}">
                <p14:modId xmlns:p14="http://schemas.microsoft.com/office/powerpoint/2010/main" val="1426569839"/>
              </p:ext>
            </p:extLst>
          </p:nvPr>
        </p:nvGraphicFramePr>
        <p:xfrm>
          <a:off x="304800" y="1253707"/>
          <a:ext cx="8610600" cy="4993523"/>
        </p:xfrm>
        <a:graphic>
          <a:graphicData uri="http://schemas.openxmlformats.org/presentationml/2006/ole">
            <mc:AlternateContent xmlns:mc="http://schemas.openxmlformats.org/markup-compatibility/2006">
              <mc:Choice xmlns:v="urn:schemas-microsoft-com:vml" Requires="v">
                <p:oleObj spid="_x0000_s25622" name="Belge" r:id="rId3" imgW="10060003" imgH="5834469" progId="Word.Document.12">
                  <p:embed/>
                </p:oleObj>
              </mc:Choice>
              <mc:Fallback>
                <p:oleObj name="Belge" r:id="rId3" imgW="10060003" imgH="5834469" progId="Word.Document.12">
                  <p:embed/>
                  <p:pic>
                    <p:nvPicPr>
                      <p:cNvPr id="2" name="Nesne 1"/>
                      <p:cNvPicPr/>
                      <p:nvPr/>
                    </p:nvPicPr>
                    <p:blipFill>
                      <a:blip r:embed="rId4"/>
                      <a:stretch>
                        <a:fillRect/>
                      </a:stretch>
                    </p:blipFill>
                    <p:spPr>
                      <a:xfrm>
                        <a:off x="304800" y="1253707"/>
                        <a:ext cx="8610600" cy="4993523"/>
                      </a:xfrm>
                      <a:prstGeom prst="rect">
                        <a:avLst/>
                      </a:prstGeom>
                    </p:spPr>
                  </p:pic>
                </p:oleObj>
              </mc:Fallback>
            </mc:AlternateContent>
          </a:graphicData>
        </a:graphic>
      </p:graphicFrame>
    </p:spTree>
    <p:extLst>
      <p:ext uri="{BB962C8B-B14F-4D97-AF65-F5344CB8AC3E}">
        <p14:creationId xmlns:p14="http://schemas.microsoft.com/office/powerpoint/2010/main" val="1070645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7" name="İçerik Yer Tutucusu 6">
            <a:extLst>
              <a:ext uri="{FF2B5EF4-FFF2-40B4-BE49-F238E27FC236}">
                <a16:creationId xmlns:a16="http://schemas.microsoft.com/office/drawing/2014/main" id="{29AC80C4-62A6-49F6-9BF4-097FF450488A}"/>
              </a:ext>
            </a:extLst>
          </p:cNvPr>
          <p:cNvGraphicFramePr>
            <a:graphicFrameLocks noGrp="1"/>
          </p:cNvGraphicFramePr>
          <p:nvPr>
            <p:ph idx="1"/>
            <p:extLst>
              <p:ext uri="{D42A27DB-BD31-4B8C-83A1-F6EECF244321}">
                <p14:modId xmlns:p14="http://schemas.microsoft.com/office/powerpoint/2010/main" val="1276062512"/>
              </p:ext>
            </p:extLst>
          </p:nvPr>
        </p:nvGraphicFramePr>
        <p:xfrm>
          <a:off x="304800" y="836711"/>
          <a:ext cx="8610600" cy="5592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24099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6" name="İçerik Yer Tutucusu 5">
            <a:extLst>
              <a:ext uri="{FF2B5EF4-FFF2-40B4-BE49-F238E27FC236}">
                <a16:creationId xmlns:a16="http://schemas.microsoft.com/office/drawing/2014/main" id="{6C377798-EE9C-4E05-8768-A4BE27556161}"/>
              </a:ext>
            </a:extLst>
          </p:cNvPr>
          <p:cNvGraphicFramePr>
            <a:graphicFrameLocks noGrp="1" noChangeAspect="1"/>
          </p:cNvGraphicFramePr>
          <p:nvPr>
            <p:ph idx="1"/>
            <p:extLst>
              <p:ext uri="{D42A27DB-BD31-4B8C-83A1-F6EECF244321}">
                <p14:modId xmlns:p14="http://schemas.microsoft.com/office/powerpoint/2010/main" val="917034364"/>
              </p:ext>
            </p:extLst>
          </p:nvPr>
        </p:nvGraphicFramePr>
        <p:xfrm>
          <a:off x="304800" y="836713"/>
          <a:ext cx="8610600" cy="5656162"/>
        </p:xfrm>
        <a:graphic>
          <a:graphicData uri="http://schemas.openxmlformats.org/presentationml/2006/ole">
            <mc:AlternateContent xmlns:mc="http://schemas.openxmlformats.org/markup-compatibility/2006">
              <mc:Choice xmlns:v="urn:schemas-microsoft-com:vml" Requires="v">
                <p:oleObj spid="_x0000_s26657" name="Belge" r:id="rId3" imgW="10060003" imgH="5728728" progId="Word.Document.12">
                  <p:embed/>
                </p:oleObj>
              </mc:Choice>
              <mc:Fallback>
                <p:oleObj name="Belge" r:id="rId3" imgW="10060003" imgH="5728728" progId="Word.Document.12">
                  <p:embed/>
                  <p:pic>
                    <p:nvPicPr>
                      <p:cNvPr id="2" name="Nesne 1"/>
                      <p:cNvPicPr/>
                      <p:nvPr/>
                    </p:nvPicPr>
                    <p:blipFill>
                      <a:blip r:embed="rId4"/>
                      <a:stretch>
                        <a:fillRect/>
                      </a:stretch>
                    </p:blipFill>
                    <p:spPr>
                      <a:xfrm>
                        <a:off x="304800" y="836713"/>
                        <a:ext cx="8610600" cy="5656162"/>
                      </a:xfrm>
                      <a:prstGeom prst="rect">
                        <a:avLst/>
                      </a:prstGeom>
                    </p:spPr>
                  </p:pic>
                </p:oleObj>
              </mc:Fallback>
            </mc:AlternateContent>
          </a:graphicData>
        </a:graphic>
      </p:graphicFrame>
    </p:spTree>
    <p:extLst>
      <p:ext uri="{BB962C8B-B14F-4D97-AF65-F5344CB8AC3E}">
        <p14:creationId xmlns:p14="http://schemas.microsoft.com/office/powerpoint/2010/main" val="68713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7" name="İçerik Yer Tutucusu 6">
            <a:extLst>
              <a:ext uri="{FF2B5EF4-FFF2-40B4-BE49-F238E27FC236}">
                <a16:creationId xmlns:a16="http://schemas.microsoft.com/office/drawing/2014/main" id="{A199E00F-9DAE-48EB-9AED-989F4EEE0CCC}"/>
              </a:ext>
            </a:extLst>
          </p:cNvPr>
          <p:cNvGraphicFramePr>
            <a:graphicFrameLocks noGrp="1"/>
          </p:cNvGraphicFramePr>
          <p:nvPr>
            <p:ph idx="1"/>
            <p:extLst>
              <p:ext uri="{D42A27DB-BD31-4B8C-83A1-F6EECF244321}">
                <p14:modId xmlns:p14="http://schemas.microsoft.com/office/powerpoint/2010/main" val="1613124703"/>
              </p:ext>
            </p:extLst>
          </p:nvPr>
        </p:nvGraphicFramePr>
        <p:xfrm>
          <a:off x="304800" y="764704"/>
          <a:ext cx="8610600" cy="5664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42821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6" name="İçerik Yer Tutucusu 5">
            <a:extLst>
              <a:ext uri="{FF2B5EF4-FFF2-40B4-BE49-F238E27FC236}">
                <a16:creationId xmlns:a16="http://schemas.microsoft.com/office/drawing/2014/main" id="{2B782DD3-A38D-445A-B6ED-587823E62371}"/>
              </a:ext>
            </a:extLst>
          </p:cNvPr>
          <p:cNvGraphicFramePr>
            <a:graphicFrameLocks noGrp="1" noChangeAspect="1"/>
          </p:cNvGraphicFramePr>
          <p:nvPr>
            <p:ph idx="1"/>
            <p:extLst>
              <p:ext uri="{D42A27DB-BD31-4B8C-83A1-F6EECF244321}">
                <p14:modId xmlns:p14="http://schemas.microsoft.com/office/powerpoint/2010/main" val="358705202"/>
              </p:ext>
            </p:extLst>
          </p:nvPr>
        </p:nvGraphicFramePr>
        <p:xfrm>
          <a:off x="304800" y="1196639"/>
          <a:ext cx="8610600" cy="5107660"/>
        </p:xfrm>
        <a:graphic>
          <a:graphicData uri="http://schemas.openxmlformats.org/presentationml/2006/ole">
            <mc:AlternateContent xmlns:mc="http://schemas.openxmlformats.org/markup-compatibility/2006">
              <mc:Choice xmlns:v="urn:schemas-microsoft-com:vml" Requires="v">
                <p:oleObj spid="_x0000_s27679" name="Belge" r:id="rId3" imgW="10060003" imgH="5967545" progId="Word.Document.12">
                  <p:embed/>
                </p:oleObj>
              </mc:Choice>
              <mc:Fallback>
                <p:oleObj name="Belge" r:id="rId3" imgW="10060003" imgH="5967545" progId="Word.Document.12">
                  <p:embed/>
                  <p:pic>
                    <p:nvPicPr>
                      <p:cNvPr id="2" name="Nesne 1"/>
                      <p:cNvPicPr/>
                      <p:nvPr/>
                    </p:nvPicPr>
                    <p:blipFill>
                      <a:blip r:embed="rId4"/>
                      <a:stretch>
                        <a:fillRect/>
                      </a:stretch>
                    </p:blipFill>
                    <p:spPr>
                      <a:xfrm>
                        <a:off x="304800" y="1196639"/>
                        <a:ext cx="8610600" cy="5107660"/>
                      </a:xfrm>
                      <a:prstGeom prst="rect">
                        <a:avLst/>
                      </a:prstGeom>
                    </p:spPr>
                  </p:pic>
                </p:oleObj>
              </mc:Fallback>
            </mc:AlternateContent>
          </a:graphicData>
        </a:graphic>
      </p:graphicFrame>
    </p:spTree>
    <p:extLst>
      <p:ext uri="{BB962C8B-B14F-4D97-AF65-F5344CB8AC3E}">
        <p14:creationId xmlns:p14="http://schemas.microsoft.com/office/powerpoint/2010/main" val="557370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UYGULAMADA OLAN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7" name="İçerik Yer Tutucusu 6">
            <a:extLst>
              <a:ext uri="{FF2B5EF4-FFF2-40B4-BE49-F238E27FC236}">
                <a16:creationId xmlns:a16="http://schemas.microsoft.com/office/drawing/2014/main" id="{B7B0FBAF-80C2-4553-A8AF-3B39FAD10881}"/>
              </a:ext>
            </a:extLst>
          </p:cNvPr>
          <p:cNvGraphicFramePr>
            <a:graphicFrameLocks noGrp="1"/>
          </p:cNvGraphicFramePr>
          <p:nvPr>
            <p:ph idx="1"/>
            <p:extLst>
              <p:ext uri="{D42A27DB-BD31-4B8C-83A1-F6EECF244321}">
                <p14:modId xmlns:p14="http://schemas.microsoft.com/office/powerpoint/2010/main" val="2783791592"/>
              </p:ext>
            </p:extLst>
          </p:nvPr>
        </p:nvGraphicFramePr>
        <p:xfrm>
          <a:off x="304800" y="1071563"/>
          <a:ext cx="8610600"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419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just">
              <a:buClr>
                <a:srgbClr val="046CA6"/>
              </a:buClr>
              <a:buNone/>
            </a:pPr>
            <a:r>
              <a:rPr lang="tr-TR" sz="1600" u="sng" dirty="0"/>
              <a:t>7099 SAYILI KANUN YAPILAN DEĞİŞİKLİKLER;</a:t>
            </a:r>
          </a:p>
          <a:p>
            <a:pPr marL="0" indent="0" algn="just">
              <a:buClr>
                <a:srgbClr val="046CA6"/>
              </a:buClr>
              <a:buNone/>
            </a:pPr>
            <a:endParaRPr lang="tr-TR" sz="1600" u="sng" dirty="0"/>
          </a:p>
          <a:p>
            <a:pPr marL="0" indent="0" algn="ctr">
              <a:buClr>
                <a:srgbClr val="046CA6"/>
              </a:buClr>
              <a:buNone/>
            </a:pPr>
            <a:r>
              <a:rPr lang="tr-TR" dirty="0"/>
              <a:t>OTOMATİK İŞYERİ TESCİLİ UYGULAMASI:</a:t>
            </a:r>
          </a:p>
          <a:p>
            <a:pPr marL="0" indent="0" algn="just">
              <a:buClr>
                <a:srgbClr val="046CA6"/>
              </a:buClr>
              <a:buNone/>
            </a:pPr>
            <a:endParaRPr lang="tr-TR" sz="1600" u="sng" kern="1200" dirty="0">
              <a:solidFill>
                <a:srgbClr val="0070C0"/>
              </a:solidFill>
            </a:endParaRPr>
          </a:p>
          <a:p>
            <a:pPr marL="0" indent="0" algn="just">
              <a:buClr>
                <a:srgbClr val="046CA6"/>
              </a:buClr>
              <a:buNone/>
            </a:pPr>
            <a:r>
              <a:rPr lang="tr-TR" dirty="0">
                <a:solidFill>
                  <a:srgbClr val="FF0000"/>
                </a:solidFill>
              </a:rPr>
              <a:t>10/03/2018 tarihinden itibaren </a:t>
            </a:r>
            <a:r>
              <a:rPr lang="tr-TR" dirty="0"/>
              <a:t>5510 sayılı Kanunun 4 üncü maddesinin birinci fıkrasının (a) bendi kapsamında </a:t>
            </a:r>
            <a:r>
              <a:rPr lang="tr-TR" dirty="0">
                <a:solidFill>
                  <a:srgbClr val="FF0000"/>
                </a:solidFill>
              </a:rPr>
              <a:t>sigortalı çalıştırılmasa</a:t>
            </a:r>
            <a:r>
              <a:rPr lang="tr-TR" dirty="0"/>
              <a:t> dahi ticaret sicil müdürlüklerince tescil edilen </a:t>
            </a:r>
            <a:r>
              <a:rPr lang="tr-TR" dirty="0">
                <a:solidFill>
                  <a:srgbClr val="FF0000"/>
                </a:solidFill>
              </a:rPr>
              <a:t>şirket kuruluşları</a:t>
            </a:r>
            <a:r>
              <a:rPr lang="tr-TR" dirty="0"/>
              <a:t> ile Kuruma verilen yetki doğrultusunda </a:t>
            </a:r>
            <a:r>
              <a:rPr lang="tr-TR" dirty="0">
                <a:solidFill>
                  <a:srgbClr val="FF0000"/>
                </a:solidFill>
              </a:rPr>
              <a:t>yalnızca yapı ruhsatına istinaden </a:t>
            </a:r>
            <a:r>
              <a:rPr lang="tr-TR" dirty="0"/>
              <a:t>Kurumca otomatik işyeri tescili yapılmaya başlanmıştır. Bu durumda ilgililerce ayrıca işyeri bildirgesi düzenlenmeyecek olup, </a:t>
            </a:r>
            <a:r>
              <a:rPr lang="tr-TR" u="sng" dirty="0">
                <a:hlinkClick r:id="rId2"/>
              </a:rPr>
              <a:t>Sosyal Sigorta İşlemleri Yönetmeliği</a:t>
            </a:r>
            <a:r>
              <a:rPr lang="tr-TR" dirty="0"/>
              <a:t> 29 uncu maddesinde belirtilen belgeler ile genelge ekinde yer alan formlardan Ek-1, Ek-2’nin valilikler, belediyeler ve ruhsat vermeye yetkili diğer kamu ve özel hukuk tüzel kişilerine, Ek-2’nin ticaret sicil müdürlüklerine verilmesi yeterlidir.  Kurumca ayrıca söz konusu belgeler istenmeyecektir.</a:t>
            </a:r>
            <a:endParaRPr lang="tr-TR" sz="1600" u="sng" kern="1200" dirty="0">
              <a:solidFill>
                <a:srgbClr val="0070C0"/>
              </a:solidFill>
            </a:endParaRPr>
          </a:p>
          <a:p>
            <a:pPr algn="just">
              <a:buClr>
                <a:srgbClr val="046CA6"/>
              </a:buClr>
              <a:buAutoNum type="arabicParenR"/>
            </a:pPr>
            <a:endParaRPr lang="tr-TR" sz="1600" b="0" kern="1200" dirty="0"/>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588672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YENİ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7" name="İçerik Yer Tutucusu 6">
            <a:extLst>
              <a:ext uri="{FF2B5EF4-FFF2-40B4-BE49-F238E27FC236}">
                <a16:creationId xmlns:a16="http://schemas.microsoft.com/office/drawing/2014/main" id="{785EE26E-A8C7-4813-8290-09A7E3B006E4}"/>
              </a:ext>
            </a:extLst>
          </p:cNvPr>
          <p:cNvGraphicFramePr>
            <a:graphicFrameLocks noGrp="1" noChangeAspect="1"/>
          </p:cNvGraphicFramePr>
          <p:nvPr>
            <p:ph idx="1"/>
            <p:extLst>
              <p:ext uri="{D42A27DB-BD31-4B8C-83A1-F6EECF244321}">
                <p14:modId xmlns:p14="http://schemas.microsoft.com/office/powerpoint/2010/main" val="3272231778"/>
              </p:ext>
            </p:extLst>
          </p:nvPr>
        </p:nvGraphicFramePr>
        <p:xfrm>
          <a:off x="658813" y="1081088"/>
          <a:ext cx="7712075" cy="5232400"/>
        </p:xfrm>
        <a:graphic>
          <a:graphicData uri="http://schemas.openxmlformats.org/presentationml/2006/ole">
            <mc:AlternateContent xmlns:mc="http://schemas.openxmlformats.org/markup-compatibility/2006">
              <mc:Choice xmlns:v="urn:schemas-microsoft-com:vml" Requires="v">
                <p:oleObj spid="_x0000_s29723" name="Belge" r:id="rId3" imgW="10081293" imgH="6812881" progId="Word.Document.12">
                  <p:embed/>
                </p:oleObj>
              </mc:Choice>
              <mc:Fallback>
                <p:oleObj name="Belge" r:id="rId3" imgW="10081293" imgH="6812881" progId="Word.Document.12">
                  <p:embed/>
                  <p:pic>
                    <p:nvPicPr>
                      <p:cNvPr id="2" name="Nesne 1"/>
                      <p:cNvPicPr/>
                      <p:nvPr/>
                    </p:nvPicPr>
                    <p:blipFill>
                      <a:blip r:embed="rId4"/>
                      <a:stretch>
                        <a:fillRect/>
                      </a:stretch>
                    </p:blipFill>
                    <p:spPr>
                      <a:xfrm>
                        <a:off x="658813" y="1081088"/>
                        <a:ext cx="7712075" cy="5232400"/>
                      </a:xfrm>
                      <a:prstGeom prst="rect">
                        <a:avLst/>
                      </a:prstGeom>
                    </p:spPr>
                  </p:pic>
                </p:oleObj>
              </mc:Fallback>
            </mc:AlternateContent>
          </a:graphicData>
        </a:graphic>
      </p:graphicFrame>
    </p:spTree>
    <p:extLst>
      <p:ext uri="{BB962C8B-B14F-4D97-AF65-F5344CB8AC3E}">
        <p14:creationId xmlns:p14="http://schemas.microsoft.com/office/powerpoint/2010/main" val="85163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YENİ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8" name="İçerik Yer Tutucusu 7">
            <a:extLst>
              <a:ext uri="{FF2B5EF4-FFF2-40B4-BE49-F238E27FC236}">
                <a16:creationId xmlns:a16="http://schemas.microsoft.com/office/drawing/2014/main" id="{A2C63812-BA2D-4319-AFA4-A85A1B34D5F3}"/>
              </a:ext>
            </a:extLst>
          </p:cNvPr>
          <p:cNvGraphicFramePr>
            <a:graphicFrameLocks noGrp="1" noChangeAspect="1"/>
          </p:cNvGraphicFramePr>
          <p:nvPr>
            <p:ph idx="1"/>
            <p:extLst>
              <p:ext uri="{D42A27DB-BD31-4B8C-83A1-F6EECF244321}">
                <p14:modId xmlns:p14="http://schemas.microsoft.com/office/powerpoint/2010/main" val="3120375115"/>
              </p:ext>
            </p:extLst>
          </p:nvPr>
        </p:nvGraphicFramePr>
        <p:xfrm>
          <a:off x="658813" y="1100138"/>
          <a:ext cx="7896225" cy="5300662"/>
        </p:xfrm>
        <a:graphic>
          <a:graphicData uri="http://schemas.openxmlformats.org/presentationml/2006/ole">
            <mc:AlternateContent xmlns:mc="http://schemas.openxmlformats.org/markup-compatibility/2006">
              <mc:Choice xmlns:v="urn:schemas-microsoft-com:vml" Requires="v">
                <p:oleObj spid="_x0000_s30746" name="Belge" r:id="rId3" imgW="10081293" imgH="6766913" progId="Word.Document.12">
                  <p:embed/>
                </p:oleObj>
              </mc:Choice>
              <mc:Fallback>
                <p:oleObj name="Belge" r:id="rId3" imgW="10081293" imgH="6766913" progId="Word.Document.12">
                  <p:embed/>
                  <p:pic>
                    <p:nvPicPr>
                      <p:cNvPr id="2" name="Nesne 1"/>
                      <p:cNvPicPr/>
                      <p:nvPr/>
                    </p:nvPicPr>
                    <p:blipFill>
                      <a:blip r:embed="rId4"/>
                      <a:stretch>
                        <a:fillRect/>
                      </a:stretch>
                    </p:blipFill>
                    <p:spPr>
                      <a:xfrm>
                        <a:off x="658813" y="1100138"/>
                        <a:ext cx="7896225" cy="5300662"/>
                      </a:xfrm>
                      <a:prstGeom prst="rect">
                        <a:avLst/>
                      </a:prstGeom>
                    </p:spPr>
                  </p:pic>
                </p:oleObj>
              </mc:Fallback>
            </mc:AlternateContent>
          </a:graphicData>
        </a:graphic>
      </p:graphicFrame>
    </p:spTree>
    <p:extLst>
      <p:ext uri="{BB962C8B-B14F-4D97-AF65-F5344CB8AC3E}">
        <p14:creationId xmlns:p14="http://schemas.microsoft.com/office/powerpoint/2010/main" val="26982302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YENİ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7" name="İçerik Yer Tutucusu 6">
            <a:extLst>
              <a:ext uri="{FF2B5EF4-FFF2-40B4-BE49-F238E27FC236}">
                <a16:creationId xmlns:a16="http://schemas.microsoft.com/office/drawing/2014/main" id="{9B5EB2D0-A1BD-4618-AF70-06F0BABA5B53}"/>
              </a:ext>
            </a:extLst>
          </p:cNvPr>
          <p:cNvGraphicFramePr>
            <a:graphicFrameLocks noGrp="1" noChangeAspect="1"/>
          </p:cNvGraphicFramePr>
          <p:nvPr>
            <p:ph idx="1"/>
            <p:extLst>
              <p:ext uri="{D42A27DB-BD31-4B8C-83A1-F6EECF244321}">
                <p14:modId xmlns:p14="http://schemas.microsoft.com/office/powerpoint/2010/main" val="1245931395"/>
              </p:ext>
            </p:extLst>
          </p:nvPr>
        </p:nvGraphicFramePr>
        <p:xfrm>
          <a:off x="645544" y="1071563"/>
          <a:ext cx="7929111" cy="5357812"/>
        </p:xfrm>
        <a:graphic>
          <a:graphicData uri="http://schemas.openxmlformats.org/presentationml/2006/ole">
            <mc:AlternateContent xmlns:mc="http://schemas.openxmlformats.org/markup-compatibility/2006">
              <mc:Choice xmlns:v="urn:schemas-microsoft-com:vml" Requires="v">
                <p:oleObj spid="_x0000_s31770" name="Belge" r:id="rId3" imgW="10060003" imgH="6797650" progId="Word.Document.12">
                  <p:embed/>
                </p:oleObj>
              </mc:Choice>
              <mc:Fallback>
                <p:oleObj name="Belge" r:id="rId3" imgW="10060003" imgH="6797650" progId="Word.Document.12">
                  <p:embed/>
                  <p:pic>
                    <p:nvPicPr>
                      <p:cNvPr id="2" name="Nesne 1"/>
                      <p:cNvPicPr/>
                      <p:nvPr/>
                    </p:nvPicPr>
                    <p:blipFill>
                      <a:blip r:embed="rId4"/>
                      <a:stretch>
                        <a:fillRect/>
                      </a:stretch>
                    </p:blipFill>
                    <p:spPr>
                      <a:xfrm>
                        <a:off x="645544" y="1071563"/>
                        <a:ext cx="7929111" cy="5357812"/>
                      </a:xfrm>
                      <a:prstGeom prst="rect">
                        <a:avLst/>
                      </a:prstGeom>
                    </p:spPr>
                  </p:pic>
                </p:oleObj>
              </mc:Fallback>
            </mc:AlternateContent>
          </a:graphicData>
        </a:graphic>
      </p:graphicFrame>
    </p:spTree>
    <p:extLst>
      <p:ext uri="{BB962C8B-B14F-4D97-AF65-F5344CB8AC3E}">
        <p14:creationId xmlns:p14="http://schemas.microsoft.com/office/powerpoint/2010/main" val="3573653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YENİ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8" name="İçerik Yer Tutucusu 7">
            <a:extLst>
              <a:ext uri="{FF2B5EF4-FFF2-40B4-BE49-F238E27FC236}">
                <a16:creationId xmlns:a16="http://schemas.microsoft.com/office/drawing/2014/main" id="{5CB020CB-46DE-4CE9-8216-64687BA502B1}"/>
              </a:ext>
            </a:extLst>
          </p:cNvPr>
          <p:cNvGraphicFramePr>
            <a:graphicFrameLocks noGrp="1" noChangeAspect="1"/>
          </p:cNvGraphicFramePr>
          <p:nvPr>
            <p:ph idx="1"/>
            <p:extLst>
              <p:ext uri="{D42A27DB-BD31-4B8C-83A1-F6EECF244321}">
                <p14:modId xmlns:p14="http://schemas.microsoft.com/office/powerpoint/2010/main" val="1462889713"/>
              </p:ext>
            </p:extLst>
          </p:nvPr>
        </p:nvGraphicFramePr>
        <p:xfrm>
          <a:off x="641837" y="1071563"/>
          <a:ext cx="7936525" cy="5357812"/>
        </p:xfrm>
        <a:graphic>
          <a:graphicData uri="http://schemas.openxmlformats.org/presentationml/2006/ole">
            <mc:AlternateContent xmlns:mc="http://schemas.openxmlformats.org/markup-compatibility/2006">
              <mc:Choice xmlns:v="urn:schemas-microsoft-com:vml" Requires="v">
                <p:oleObj spid="_x0000_s32794" name="Belge" r:id="rId3" imgW="10060003" imgH="6791176" progId="Word.Document.12">
                  <p:embed/>
                </p:oleObj>
              </mc:Choice>
              <mc:Fallback>
                <p:oleObj name="Belge" r:id="rId3" imgW="10060003" imgH="6791176" progId="Word.Document.12">
                  <p:embed/>
                  <p:pic>
                    <p:nvPicPr>
                      <p:cNvPr id="2" name="Nesne 1"/>
                      <p:cNvPicPr/>
                      <p:nvPr/>
                    </p:nvPicPr>
                    <p:blipFill>
                      <a:blip r:embed="rId4"/>
                      <a:stretch>
                        <a:fillRect/>
                      </a:stretch>
                    </p:blipFill>
                    <p:spPr>
                      <a:xfrm>
                        <a:off x="641837" y="1071563"/>
                        <a:ext cx="7936525" cy="5357812"/>
                      </a:xfrm>
                      <a:prstGeom prst="rect">
                        <a:avLst/>
                      </a:prstGeom>
                    </p:spPr>
                  </p:pic>
                </p:oleObj>
              </mc:Fallback>
            </mc:AlternateContent>
          </a:graphicData>
        </a:graphic>
      </p:graphicFrame>
    </p:spTree>
    <p:extLst>
      <p:ext uri="{BB962C8B-B14F-4D97-AF65-F5344CB8AC3E}">
        <p14:creationId xmlns:p14="http://schemas.microsoft.com/office/powerpoint/2010/main" val="242161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YENİ TEŞVİKLER</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7" name="İçerik Yer Tutucusu 6">
            <a:extLst>
              <a:ext uri="{FF2B5EF4-FFF2-40B4-BE49-F238E27FC236}">
                <a16:creationId xmlns:a16="http://schemas.microsoft.com/office/drawing/2014/main" id="{C5523D7A-7C6C-4B59-8255-3E7FE84D3DA3}"/>
              </a:ext>
            </a:extLst>
          </p:cNvPr>
          <p:cNvGraphicFramePr>
            <a:graphicFrameLocks noGrp="1"/>
          </p:cNvGraphicFramePr>
          <p:nvPr>
            <p:ph idx="1"/>
            <p:extLst>
              <p:ext uri="{D42A27DB-BD31-4B8C-83A1-F6EECF244321}">
                <p14:modId xmlns:p14="http://schemas.microsoft.com/office/powerpoint/2010/main" val="2391961509"/>
              </p:ext>
            </p:extLst>
          </p:nvPr>
        </p:nvGraphicFramePr>
        <p:xfrm>
          <a:off x="304800" y="1071563"/>
          <a:ext cx="8610600"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6679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TEŞVİKLERDEN YARARLANDIRILMAMA</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6" name="İçerik Yer Tutucusu 5">
            <a:extLst>
              <a:ext uri="{FF2B5EF4-FFF2-40B4-BE49-F238E27FC236}">
                <a16:creationId xmlns:a16="http://schemas.microsoft.com/office/drawing/2014/main" id="{E78BB9D8-5E49-44C1-AEFD-4362AE666E7F}"/>
              </a:ext>
            </a:extLst>
          </p:cNvPr>
          <p:cNvGraphicFramePr>
            <a:graphicFrameLocks noGrp="1"/>
          </p:cNvGraphicFramePr>
          <p:nvPr>
            <p:ph idx="1"/>
            <p:extLst>
              <p:ext uri="{D42A27DB-BD31-4B8C-83A1-F6EECF244321}">
                <p14:modId xmlns:p14="http://schemas.microsoft.com/office/powerpoint/2010/main" val="3149535272"/>
              </p:ext>
            </p:extLst>
          </p:nvPr>
        </p:nvGraphicFramePr>
        <p:xfrm>
          <a:off x="304800" y="1071563"/>
          <a:ext cx="8610600"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8909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TEŞVİKLERDEN YARARLANDIRILMAMA</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6" name="İçerik Yer Tutucusu 5">
            <a:extLst>
              <a:ext uri="{FF2B5EF4-FFF2-40B4-BE49-F238E27FC236}">
                <a16:creationId xmlns:a16="http://schemas.microsoft.com/office/drawing/2014/main" id="{E78BB9D8-5E49-44C1-AEFD-4362AE666E7F}"/>
              </a:ext>
            </a:extLst>
          </p:cNvPr>
          <p:cNvGraphicFramePr>
            <a:graphicFrameLocks noGrp="1"/>
          </p:cNvGraphicFramePr>
          <p:nvPr>
            <p:ph idx="1"/>
            <p:extLst>
              <p:ext uri="{D42A27DB-BD31-4B8C-83A1-F6EECF244321}">
                <p14:modId xmlns:p14="http://schemas.microsoft.com/office/powerpoint/2010/main" val="1229770510"/>
              </p:ext>
            </p:extLst>
          </p:nvPr>
        </p:nvGraphicFramePr>
        <p:xfrm>
          <a:off x="304800" y="836712"/>
          <a:ext cx="8610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3152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TEŞVİKLERDEN YARARLANDIRILMAMA</a:t>
            </a:r>
            <a:endParaRPr lang="tr-TR"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6" name="İçerik Yer Tutucusu 5">
            <a:extLst>
              <a:ext uri="{FF2B5EF4-FFF2-40B4-BE49-F238E27FC236}">
                <a16:creationId xmlns:a16="http://schemas.microsoft.com/office/drawing/2014/main" id="{E78BB9D8-5E49-44C1-AEFD-4362AE666E7F}"/>
              </a:ext>
            </a:extLst>
          </p:cNvPr>
          <p:cNvGraphicFramePr>
            <a:graphicFrameLocks noGrp="1"/>
          </p:cNvGraphicFramePr>
          <p:nvPr>
            <p:ph idx="1"/>
            <p:extLst>
              <p:ext uri="{D42A27DB-BD31-4B8C-83A1-F6EECF244321}">
                <p14:modId xmlns:p14="http://schemas.microsoft.com/office/powerpoint/2010/main" val="1146401742"/>
              </p:ext>
            </p:extLst>
          </p:nvPr>
        </p:nvGraphicFramePr>
        <p:xfrm>
          <a:off x="357187" y="836712"/>
          <a:ext cx="8610600" cy="6012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16187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2B1C6A2-E54F-4F4F-8F1C-AE3C4C3FFF78}"/>
              </a:ext>
            </a:extLst>
          </p:cNvPr>
          <p:cNvSpPr>
            <a:spLocks noGrp="1"/>
          </p:cNvSpPr>
          <p:nvPr>
            <p:ph type="title"/>
          </p:nvPr>
        </p:nvSpPr>
        <p:spPr>
          <a:xfrm>
            <a:off x="2411760" y="-24"/>
            <a:ext cx="6732240" cy="706419"/>
          </a:xfrm>
        </p:spPr>
        <p:txBody>
          <a:bodyPr/>
          <a:lstStyle/>
          <a:p>
            <a:pPr algn="ctr"/>
            <a:r>
              <a:rPr lang="tr-TR" cap="all" dirty="0"/>
              <a:t/>
            </a:r>
            <a:br>
              <a:rPr lang="tr-TR" cap="all" dirty="0"/>
            </a:br>
            <a:r>
              <a:rPr lang="tr-TR" b="1" cap="all" dirty="0"/>
              <a:t>2018 YILI ASGARİ ÜCRET DESTEĞİ</a:t>
            </a:r>
            <a:r>
              <a:rPr lang="tr-TR" cap="all" dirty="0"/>
              <a:t/>
            </a:r>
            <a:br>
              <a:rPr lang="tr-TR" cap="all" dirty="0"/>
            </a:br>
            <a:endParaRPr lang="tr-TR" dirty="0"/>
          </a:p>
        </p:txBody>
      </p:sp>
      <p:sp>
        <p:nvSpPr>
          <p:cNvPr id="3" name="İçerik Yer Tutucusu 2">
            <a:extLst>
              <a:ext uri="{FF2B5EF4-FFF2-40B4-BE49-F238E27FC236}">
                <a16:creationId xmlns:a16="http://schemas.microsoft.com/office/drawing/2014/main" id="{A0213E81-0ED9-4E35-B135-66C9798B949A}"/>
              </a:ext>
            </a:extLst>
          </p:cNvPr>
          <p:cNvSpPr>
            <a:spLocks noGrp="1"/>
          </p:cNvSpPr>
          <p:nvPr>
            <p:ph idx="1"/>
          </p:nvPr>
        </p:nvSpPr>
        <p:spPr>
          <a:xfrm>
            <a:off x="304800" y="836712"/>
            <a:ext cx="8610600" cy="5592684"/>
          </a:xfrm>
        </p:spPr>
        <p:txBody>
          <a:bodyPr/>
          <a:lstStyle/>
          <a:p>
            <a:pPr marL="0" indent="0" algn="ctr">
              <a:buNone/>
            </a:pPr>
            <a:r>
              <a:rPr lang="tr-TR" cap="all" dirty="0"/>
              <a:t>ASGARİ ÜCRET DESTEĞİ</a:t>
            </a:r>
          </a:p>
          <a:p>
            <a:pPr marL="0" indent="0" algn="just">
              <a:buNone/>
            </a:pPr>
            <a:r>
              <a:rPr lang="tr-TR" dirty="0"/>
              <a:t>2016 ve 2017 yıllarında uygulanan asgari ücret desteğine, 2018 yılında da devam edilecektir. Prime esas günlük kazancı Bakanlar Kurulunca belirlenen tutarın altında bildirilen sigortalılar için destekten yararlanılacaktır.</a:t>
            </a:r>
          </a:p>
          <a:p>
            <a:pPr marL="0" indent="0" algn="just">
              <a:buNone/>
            </a:pPr>
            <a:endParaRPr lang="tr-TR" dirty="0"/>
          </a:p>
          <a:p>
            <a:pPr marL="0" indent="0" algn="ctr">
              <a:buNone/>
            </a:pPr>
            <a:r>
              <a:rPr lang="tr-TR" dirty="0"/>
              <a:t>YARARLANMA ŞARTLARI</a:t>
            </a:r>
          </a:p>
          <a:p>
            <a:pPr marL="0" indent="0">
              <a:buNone/>
            </a:pPr>
            <a:r>
              <a:rPr lang="tr-TR" dirty="0"/>
              <a:t>01/01/2018 TARİHİNDEN ÖNCE TESCİL EDİLMİŞ OLAN İŞYERLERİ İÇİN;</a:t>
            </a:r>
          </a:p>
          <a:p>
            <a:pPr marL="0" indent="0">
              <a:buNone/>
            </a:pPr>
            <a:endParaRPr lang="tr-TR" dirty="0"/>
          </a:p>
          <a:p>
            <a:pPr algn="just"/>
            <a:r>
              <a:rPr lang="tr-TR" dirty="0"/>
              <a:t>Aylık prim ve hizmet belgelerinin veya muhtasar ve prim hizmet beyannamelerinin yasal süresinde verilmesi: </a:t>
            </a:r>
            <a:r>
              <a:rPr lang="tr-TR" dirty="0">
                <a:solidFill>
                  <a:srgbClr val="FF0000"/>
                </a:solidFill>
              </a:rPr>
              <a:t>Destekten yararlanılabilmesi için, işverenler 2018 yılına ait aylık prim ve hizmet belgelerini veya muhtasar ve prim hizmet beyannamelerini yasal süresi içinde vereceklerdir.</a:t>
            </a:r>
          </a:p>
          <a:p>
            <a:pPr algn="just"/>
            <a:r>
              <a:rPr lang="tr-TR" dirty="0"/>
              <a:t>Çalıştırdığı kişilerin sigorta primine esas kazançlarının tam olarak bildirilmesi: </a:t>
            </a:r>
            <a:r>
              <a:rPr lang="tr-TR" dirty="0">
                <a:solidFill>
                  <a:srgbClr val="FF0000"/>
                </a:solidFill>
              </a:rPr>
              <a:t>Sigorta primine esas kazancın eksik bildirildiğinin veya hiç bildirilmediğinin denetim ve kontrolle görevli memurlarca yapılan soruşturma ve incelemelerde veya mahkeme kararları neticesinde ya da kamu kurum ve kuruluşlardan alınan yazılardan anlaşılması halinde, destekten yararlanamayacağı gibi yararlanılmış olması halinde, yararlandırılan tutarlar gecikme zammı ve gecikme cezası ile birlikte geri alınacaktır.</a:t>
            </a:r>
            <a:r>
              <a:rPr lang="tr-TR" dirty="0"/>
              <a:t>	</a:t>
            </a:r>
          </a:p>
          <a:p>
            <a:pPr algn="just"/>
            <a:endParaRPr lang="tr-TR" dirty="0"/>
          </a:p>
          <a:p>
            <a:endParaRPr lang="tr-TR" dirty="0"/>
          </a:p>
        </p:txBody>
      </p:sp>
    </p:spTree>
    <p:extLst>
      <p:ext uri="{BB962C8B-B14F-4D97-AF65-F5344CB8AC3E}">
        <p14:creationId xmlns:p14="http://schemas.microsoft.com/office/powerpoint/2010/main" val="2444291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2B1C6A2-E54F-4F4F-8F1C-AE3C4C3FFF78}"/>
              </a:ext>
            </a:extLst>
          </p:cNvPr>
          <p:cNvSpPr>
            <a:spLocks noGrp="1"/>
          </p:cNvSpPr>
          <p:nvPr>
            <p:ph type="title"/>
          </p:nvPr>
        </p:nvSpPr>
        <p:spPr/>
        <p:txBody>
          <a:bodyPr/>
          <a:lstStyle/>
          <a:p>
            <a:pPr algn="ctr"/>
            <a:r>
              <a:rPr lang="tr-TR" b="1" cap="all" dirty="0"/>
              <a:t>2018 YILI ASGARİ ÜCRET DESTEĞİ</a:t>
            </a:r>
            <a:endParaRPr lang="tr-TR" b="1" dirty="0"/>
          </a:p>
        </p:txBody>
      </p:sp>
      <p:sp>
        <p:nvSpPr>
          <p:cNvPr id="3" name="İçerik Yer Tutucusu 2">
            <a:extLst>
              <a:ext uri="{FF2B5EF4-FFF2-40B4-BE49-F238E27FC236}">
                <a16:creationId xmlns:a16="http://schemas.microsoft.com/office/drawing/2014/main" id="{A0213E81-0ED9-4E35-B135-66C9798B949A}"/>
              </a:ext>
            </a:extLst>
          </p:cNvPr>
          <p:cNvSpPr>
            <a:spLocks noGrp="1"/>
          </p:cNvSpPr>
          <p:nvPr>
            <p:ph idx="1"/>
          </p:nvPr>
        </p:nvSpPr>
        <p:spPr>
          <a:xfrm>
            <a:off x="304800" y="836712"/>
            <a:ext cx="8610600" cy="5592684"/>
          </a:xfrm>
        </p:spPr>
        <p:txBody>
          <a:bodyPr/>
          <a:lstStyle/>
          <a:p>
            <a:pPr marL="0" indent="0" algn="just">
              <a:buNone/>
            </a:pPr>
            <a:endParaRPr lang="tr-TR" dirty="0"/>
          </a:p>
          <a:p>
            <a:pPr marL="0" indent="0" algn="ctr">
              <a:buNone/>
            </a:pPr>
            <a:r>
              <a:rPr lang="tr-TR" dirty="0"/>
              <a:t>YARARLANMA ŞARTLARI</a:t>
            </a:r>
          </a:p>
          <a:p>
            <a:pPr marL="0" indent="0">
              <a:buNone/>
            </a:pPr>
            <a:r>
              <a:rPr lang="tr-TR" dirty="0"/>
              <a:t>2018 YILI İÇİNDE İLK DEFA TESCİL EDİLEN İŞYERLERİ İÇİN;</a:t>
            </a:r>
          </a:p>
          <a:p>
            <a:endParaRPr lang="tr-TR" dirty="0"/>
          </a:p>
          <a:p>
            <a:pPr lvl="0"/>
            <a:r>
              <a:rPr lang="tr-TR" dirty="0"/>
              <a:t>Aylık prim ve hizmet belgelerinin/muhtasar ve prim hizmet beyannamelerinin yasal süresi içerisinde verilmesi: </a:t>
            </a:r>
            <a:r>
              <a:rPr lang="tr-TR" dirty="0">
                <a:solidFill>
                  <a:srgbClr val="FF0000"/>
                </a:solidFill>
              </a:rPr>
              <a:t>Destekten yararlanılabilmesi için 2018 yılına ait aylık prim ve hizmet belgelerinin veya muhtasar ve prim hizmet beyannamelerinin yasal süresinde verilmesi gerekmektedir.</a:t>
            </a:r>
          </a:p>
          <a:p>
            <a:pPr lvl="0"/>
            <a:r>
              <a:rPr lang="tr-TR" dirty="0"/>
              <a:t>Sigorta primlerinin yasal süresi içerisinde ödenmesi: </a:t>
            </a:r>
            <a:r>
              <a:rPr lang="tr-TR" dirty="0">
                <a:solidFill>
                  <a:srgbClr val="FF0000"/>
                </a:solidFill>
              </a:rPr>
              <a:t>Söz konusu destekten yararlanılması bakımından tahakkuk edecek olan sigorta primlerinin de yasal süresi içinde ödenmesi gerekmektedir.</a:t>
            </a:r>
          </a:p>
          <a:p>
            <a:pPr algn="just"/>
            <a:r>
              <a:rPr lang="tr-TR" dirty="0"/>
              <a:t>İşverenin, kuruma prim, idari para cezası ile bunlara ilişkin gecikme cezası ve gecikme zammı borcunun bulunmaması veya  söz konusu borcun 6183 sayılı Kanunun 48 inci maddesine göre taksitlendirmiş olması: </a:t>
            </a:r>
            <a:r>
              <a:rPr lang="tr-TR" dirty="0">
                <a:solidFill>
                  <a:srgbClr val="FF0000"/>
                </a:solidFill>
              </a:rPr>
              <a:t>Söz konusu destekten yararlanılması bakımından ödeme vadesi geçmiş prim ve idari para cezası borcunun bulunmaması veya söz konusu borcun 6183 sayılı Kanunun 48 inci maddesine göre taksitlendirilmiş olması gerekmektedir.</a:t>
            </a:r>
          </a:p>
          <a:p>
            <a:pPr lvl="0"/>
            <a:endParaRPr lang="tr-TR" dirty="0">
              <a:solidFill>
                <a:srgbClr val="FF0000"/>
              </a:solidFill>
            </a:endParaRPr>
          </a:p>
          <a:p>
            <a:pPr algn="just"/>
            <a:endParaRPr lang="tr-TR" dirty="0"/>
          </a:p>
          <a:p>
            <a:endParaRPr lang="tr-TR" dirty="0"/>
          </a:p>
        </p:txBody>
      </p:sp>
    </p:spTree>
    <p:extLst>
      <p:ext uri="{BB962C8B-B14F-4D97-AF65-F5344CB8AC3E}">
        <p14:creationId xmlns:p14="http://schemas.microsoft.com/office/powerpoint/2010/main" val="192525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just">
              <a:buClr>
                <a:srgbClr val="046CA6"/>
              </a:buClr>
              <a:buNone/>
            </a:pPr>
            <a:r>
              <a:rPr lang="tr-TR" sz="1600" u="sng" dirty="0"/>
              <a:t>7099 SAYILI KANUN YAPILAN DEĞİŞİKLİKLER;</a:t>
            </a:r>
          </a:p>
          <a:p>
            <a:pPr marL="0" indent="0" algn="just">
              <a:buClr>
                <a:srgbClr val="046CA6"/>
              </a:buClr>
              <a:buNone/>
            </a:pPr>
            <a:endParaRPr lang="tr-TR" sz="1600" u="sng" dirty="0"/>
          </a:p>
          <a:p>
            <a:pPr marL="0" indent="0" algn="ctr">
              <a:buClr>
                <a:srgbClr val="046CA6"/>
              </a:buClr>
              <a:buNone/>
            </a:pPr>
            <a:r>
              <a:rPr lang="tr-TR" dirty="0"/>
              <a:t>TİCARET SİCİLİ MÜDÜRLÜKLERİNCE TESCİL EDİLEN ŞİRKET KURULUŞLARINA İSTİNADEN OTOMATİK İŞYERİ TESCİLİ:</a:t>
            </a:r>
          </a:p>
          <a:p>
            <a:pPr marL="0" indent="0" algn="just">
              <a:buClr>
                <a:srgbClr val="046CA6"/>
              </a:buClr>
              <a:buNone/>
            </a:pPr>
            <a:endParaRPr lang="tr-TR" dirty="0"/>
          </a:p>
          <a:p>
            <a:pPr marL="0" indent="0" algn="just">
              <a:buClr>
                <a:srgbClr val="046CA6"/>
              </a:buClr>
              <a:buNone/>
            </a:pPr>
            <a:r>
              <a:rPr lang="tr-TR" dirty="0"/>
              <a:t>Ticaret sicil müdürlüklerince tescil edilen şirketlerin otomatik olarak işyeri tescilinin yapılabilmesi için ticaret sicil müdürlüklerine yapılan şirket kuruluşu başvurularında şirket kuruluş dilekçesi ve bildirim formu ile birlikte; Sosyal Sigorta İşlemleri Yönetmeliği 29 uncu maddesine göre işyeri bildirgesi eki belgelerin, Islak imzalı e-Sigorta sözleşmesinin ve İşveren haricindeki kişilerce e-Sigorta hizmetleri internet kullanıcı kodu ve kullanıcı şifresi başvurusunun yapılması durumunda, işveren vekili veya işvereni temsil ve ilzama yetkili olunması ya da işveren adına; vekaletnamenin aslının veya noter onaylı suretinin ya da ilgili idarelerce onaylı suretinin verilmesi gerekmektedir.</a:t>
            </a:r>
            <a:endParaRPr lang="tr-TR" sz="1600" kern="1200" dirty="0"/>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51756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2B1C6A2-E54F-4F4F-8F1C-AE3C4C3FFF78}"/>
              </a:ext>
            </a:extLst>
          </p:cNvPr>
          <p:cNvSpPr>
            <a:spLocks noGrp="1"/>
          </p:cNvSpPr>
          <p:nvPr>
            <p:ph type="title"/>
          </p:nvPr>
        </p:nvSpPr>
        <p:spPr/>
        <p:txBody>
          <a:bodyPr/>
          <a:lstStyle/>
          <a:p>
            <a:pPr algn="ctr"/>
            <a:r>
              <a:rPr lang="tr-TR" b="1" cap="all" dirty="0"/>
              <a:t>2018 YILI ASGARİ ÜCRET DESTEĞİ</a:t>
            </a:r>
            <a:endParaRPr lang="tr-TR" b="1" dirty="0"/>
          </a:p>
        </p:txBody>
      </p:sp>
      <p:sp>
        <p:nvSpPr>
          <p:cNvPr id="3" name="İçerik Yer Tutucusu 2">
            <a:extLst>
              <a:ext uri="{FF2B5EF4-FFF2-40B4-BE49-F238E27FC236}">
                <a16:creationId xmlns:a16="http://schemas.microsoft.com/office/drawing/2014/main" id="{A0213E81-0ED9-4E35-B135-66C9798B949A}"/>
              </a:ext>
            </a:extLst>
          </p:cNvPr>
          <p:cNvSpPr>
            <a:spLocks noGrp="1"/>
          </p:cNvSpPr>
          <p:nvPr>
            <p:ph idx="1"/>
          </p:nvPr>
        </p:nvSpPr>
        <p:spPr>
          <a:xfrm>
            <a:off x="304800" y="836712"/>
            <a:ext cx="8610600" cy="5592684"/>
          </a:xfrm>
        </p:spPr>
        <p:txBody>
          <a:bodyPr/>
          <a:lstStyle/>
          <a:p>
            <a:pPr marL="0" indent="0" algn="just">
              <a:buNone/>
            </a:pPr>
            <a:endParaRPr lang="tr-TR" dirty="0"/>
          </a:p>
          <a:p>
            <a:pPr marL="0" indent="0" algn="ctr">
              <a:buNone/>
            </a:pPr>
            <a:r>
              <a:rPr lang="tr-TR" dirty="0"/>
              <a:t>YARARLANMA ŞARTLARI</a:t>
            </a:r>
          </a:p>
          <a:p>
            <a:pPr marL="0" indent="0">
              <a:buNone/>
            </a:pPr>
            <a:r>
              <a:rPr lang="tr-TR" dirty="0"/>
              <a:t>2018 YILI İÇİNDE İLK DEFA TESCİL EDİLEN İŞYERLERİ İÇİN;</a:t>
            </a:r>
          </a:p>
          <a:p>
            <a:endParaRPr lang="tr-TR" dirty="0"/>
          </a:p>
          <a:p>
            <a:pPr lvl="0" algn="just"/>
            <a:r>
              <a:rPr lang="tr-TR" dirty="0"/>
              <a:t>Çalıştırdığı Kişileri Sigortalı Olarak Bildirmesi veya Bildirdiği Sigortalıları Fiilen Çalıştırması: </a:t>
            </a:r>
            <a:r>
              <a:rPr lang="tr-TR" dirty="0">
                <a:solidFill>
                  <a:srgbClr val="FF0000"/>
                </a:solidFill>
              </a:rPr>
              <a:t>Çalıştırdığı kişileri sigortalı olarak bildirmediği ya da prime esas kazancını eksik bildirdiği veya bildirdiği sigortalıları fiilen çalıştırmadığı tespit edilen işverenlerin destekten yararlanması mümkün bulunmamaktadır.</a:t>
            </a:r>
          </a:p>
          <a:p>
            <a:pPr lvl="0" algn="just"/>
            <a:endParaRPr lang="tr-TR" dirty="0">
              <a:solidFill>
                <a:srgbClr val="FF0000"/>
              </a:solidFill>
            </a:endParaRPr>
          </a:p>
          <a:p>
            <a:pPr marL="0" indent="0" algn="just">
              <a:buNone/>
            </a:pPr>
            <a:r>
              <a:rPr lang="tr-TR" dirty="0"/>
              <a:t>YARARLANILACAK TUTAR; </a:t>
            </a:r>
          </a:p>
          <a:p>
            <a:pPr marL="0" indent="0" algn="just">
              <a:buNone/>
            </a:pPr>
            <a:r>
              <a:rPr lang="tr-TR" dirty="0"/>
              <a:t>Bakanlar Kurulu tarafından belirlenen günlük tutarın desteklen yararlanılabilecek prim ödeme gün sayısı ile çarpımı sonucu bulunacak tutarda asgari ücret desteğinden yararlanılabilmektedir.</a:t>
            </a:r>
          </a:p>
          <a:p>
            <a:pPr marL="0" indent="0" algn="just">
              <a:buNone/>
            </a:pPr>
            <a:endParaRPr lang="tr-TR" dirty="0"/>
          </a:p>
          <a:p>
            <a:pPr marL="0" indent="0" algn="just">
              <a:buNone/>
            </a:pPr>
            <a:r>
              <a:rPr lang="tr-TR" dirty="0"/>
              <a:t>YARARLANMA SÜRESİ</a:t>
            </a:r>
          </a:p>
          <a:p>
            <a:pPr marL="0" indent="0" algn="just">
              <a:buNone/>
            </a:pPr>
            <a:r>
              <a:rPr lang="tr-TR" dirty="0">
                <a:solidFill>
                  <a:srgbClr val="FF0000"/>
                </a:solidFill>
              </a:rPr>
              <a:t>2018/Ocak ila 2018/Eylül aylarına münhasır </a:t>
            </a:r>
            <a:r>
              <a:rPr lang="tr-TR" dirty="0"/>
              <a:t>olmak üzere verilmekte olan süreli bir destektir.</a:t>
            </a:r>
          </a:p>
          <a:p>
            <a:pPr marL="0" indent="0" algn="just">
              <a:buNone/>
            </a:pPr>
            <a:endParaRPr lang="tr-TR" dirty="0"/>
          </a:p>
          <a:p>
            <a:pPr marL="0" indent="0" algn="just">
              <a:buNone/>
            </a:pPr>
            <a:endParaRPr lang="tr-TR" dirty="0">
              <a:solidFill>
                <a:srgbClr val="FF0000"/>
              </a:solidFill>
            </a:endParaRPr>
          </a:p>
          <a:p>
            <a:pPr lvl="0" algn="just"/>
            <a:endParaRPr lang="tr-TR" dirty="0">
              <a:solidFill>
                <a:srgbClr val="FF0000"/>
              </a:solidFill>
            </a:endParaRPr>
          </a:p>
          <a:p>
            <a:pPr algn="just"/>
            <a:endParaRPr lang="tr-TR" dirty="0"/>
          </a:p>
          <a:p>
            <a:endParaRPr lang="tr-TR" dirty="0"/>
          </a:p>
        </p:txBody>
      </p:sp>
    </p:spTree>
    <p:extLst>
      <p:ext uri="{BB962C8B-B14F-4D97-AF65-F5344CB8AC3E}">
        <p14:creationId xmlns:p14="http://schemas.microsoft.com/office/powerpoint/2010/main" val="6922216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444BB4-B273-4C74-876D-043A120111A7}"/>
              </a:ext>
            </a:extLst>
          </p:cNvPr>
          <p:cNvSpPr>
            <a:spLocks noGrp="1"/>
          </p:cNvSpPr>
          <p:nvPr>
            <p:ph type="title"/>
          </p:nvPr>
        </p:nvSpPr>
        <p:spPr>
          <a:xfrm>
            <a:off x="2571750" y="-24"/>
            <a:ext cx="6464746" cy="1071570"/>
          </a:xfrm>
        </p:spPr>
        <p:txBody>
          <a:bodyPr/>
          <a:lstStyle/>
          <a:p>
            <a:pPr algn="ctr"/>
            <a:r>
              <a:rPr lang="tr-TR" b="1" dirty="0">
                <a:solidFill>
                  <a:srgbClr val="FFFFFF"/>
                </a:solidFill>
              </a:rPr>
              <a:t>TEŞVİKLERDEN GERİYE DÖNÜK YARARLANMA UYGULAMASI</a:t>
            </a:r>
            <a:r>
              <a:rPr lang="tr-TR" dirty="0"/>
              <a:t/>
            </a:r>
            <a:br>
              <a:rPr lang="tr-TR" dirty="0"/>
            </a:br>
            <a:endParaRPr lang="tr-TR" dirty="0"/>
          </a:p>
        </p:txBody>
      </p:sp>
      <p:graphicFrame>
        <p:nvGraphicFramePr>
          <p:cNvPr id="10" name="İçerik Yer Tutucusu 5">
            <a:extLst>
              <a:ext uri="{FF2B5EF4-FFF2-40B4-BE49-F238E27FC236}">
                <a16:creationId xmlns:a16="http://schemas.microsoft.com/office/drawing/2014/main" id="{8D2F3031-7B3C-4389-81F0-E0C256505FF8}"/>
              </a:ext>
            </a:extLst>
          </p:cNvPr>
          <p:cNvGraphicFramePr>
            <a:graphicFrameLocks noGrp="1"/>
          </p:cNvGraphicFramePr>
          <p:nvPr>
            <p:ph idx="1"/>
            <p:extLst>
              <p:ext uri="{D42A27DB-BD31-4B8C-83A1-F6EECF244321}">
                <p14:modId xmlns:p14="http://schemas.microsoft.com/office/powerpoint/2010/main" val="1267471251"/>
              </p:ext>
            </p:extLst>
          </p:nvPr>
        </p:nvGraphicFramePr>
        <p:xfrm>
          <a:off x="197296" y="1070816"/>
          <a:ext cx="9055224"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87485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444BB4-B273-4C74-876D-043A120111A7}"/>
              </a:ext>
            </a:extLst>
          </p:cNvPr>
          <p:cNvSpPr>
            <a:spLocks noGrp="1"/>
          </p:cNvSpPr>
          <p:nvPr>
            <p:ph type="title"/>
          </p:nvPr>
        </p:nvSpPr>
        <p:spPr>
          <a:xfrm>
            <a:off x="2571750" y="-24"/>
            <a:ext cx="6464746" cy="1071570"/>
          </a:xfrm>
        </p:spPr>
        <p:txBody>
          <a:bodyPr/>
          <a:lstStyle/>
          <a:p>
            <a:pPr algn="ctr"/>
            <a:r>
              <a:rPr lang="tr-TR" b="1" dirty="0">
                <a:solidFill>
                  <a:srgbClr val="FFFFFF"/>
                </a:solidFill>
              </a:rPr>
              <a:t>TEŞVİKLERDEN GERİYE DÖNÜK YARARLANMA UYGULAMASI</a:t>
            </a:r>
            <a:r>
              <a:rPr lang="tr-TR" dirty="0"/>
              <a:t/>
            </a:r>
            <a:br>
              <a:rPr lang="tr-TR" dirty="0"/>
            </a:br>
            <a:endParaRPr lang="tr-TR" dirty="0"/>
          </a:p>
        </p:txBody>
      </p:sp>
      <p:graphicFrame>
        <p:nvGraphicFramePr>
          <p:cNvPr id="10" name="İçerik Yer Tutucusu 5">
            <a:extLst>
              <a:ext uri="{FF2B5EF4-FFF2-40B4-BE49-F238E27FC236}">
                <a16:creationId xmlns:a16="http://schemas.microsoft.com/office/drawing/2014/main" id="{8D2F3031-7B3C-4389-81F0-E0C256505FF8}"/>
              </a:ext>
            </a:extLst>
          </p:cNvPr>
          <p:cNvGraphicFramePr>
            <a:graphicFrameLocks noGrp="1"/>
          </p:cNvGraphicFramePr>
          <p:nvPr>
            <p:ph idx="1"/>
            <p:extLst>
              <p:ext uri="{D42A27DB-BD31-4B8C-83A1-F6EECF244321}">
                <p14:modId xmlns:p14="http://schemas.microsoft.com/office/powerpoint/2010/main" val="2461316379"/>
              </p:ext>
            </p:extLst>
          </p:nvPr>
        </p:nvGraphicFramePr>
        <p:xfrm>
          <a:off x="197296" y="1070816"/>
          <a:ext cx="9055224"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68694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444BB4-B273-4C74-876D-043A120111A7}"/>
              </a:ext>
            </a:extLst>
          </p:cNvPr>
          <p:cNvSpPr>
            <a:spLocks noGrp="1"/>
          </p:cNvSpPr>
          <p:nvPr>
            <p:ph type="title"/>
          </p:nvPr>
        </p:nvSpPr>
        <p:spPr>
          <a:xfrm>
            <a:off x="2571750" y="-24"/>
            <a:ext cx="6464746" cy="1071570"/>
          </a:xfrm>
        </p:spPr>
        <p:txBody>
          <a:bodyPr/>
          <a:lstStyle/>
          <a:p>
            <a:pPr algn="ctr"/>
            <a:r>
              <a:rPr lang="tr-TR" b="1" dirty="0">
                <a:solidFill>
                  <a:srgbClr val="FFFFFF"/>
                </a:solidFill>
              </a:rPr>
              <a:t>TEŞVİKLERDEN GERİYE DÖNÜK YARARLANMA UYGULAMASI</a:t>
            </a:r>
            <a:r>
              <a:rPr lang="tr-TR" dirty="0"/>
              <a:t/>
            </a:r>
            <a:br>
              <a:rPr lang="tr-TR" dirty="0"/>
            </a:br>
            <a:endParaRPr lang="tr-TR" dirty="0"/>
          </a:p>
        </p:txBody>
      </p:sp>
      <p:graphicFrame>
        <p:nvGraphicFramePr>
          <p:cNvPr id="10" name="İçerik Yer Tutucusu 5">
            <a:extLst>
              <a:ext uri="{FF2B5EF4-FFF2-40B4-BE49-F238E27FC236}">
                <a16:creationId xmlns:a16="http://schemas.microsoft.com/office/drawing/2014/main" id="{8D2F3031-7B3C-4389-81F0-E0C256505FF8}"/>
              </a:ext>
            </a:extLst>
          </p:cNvPr>
          <p:cNvGraphicFramePr>
            <a:graphicFrameLocks noGrp="1"/>
          </p:cNvGraphicFramePr>
          <p:nvPr>
            <p:ph idx="1"/>
            <p:extLst>
              <p:ext uri="{D42A27DB-BD31-4B8C-83A1-F6EECF244321}">
                <p14:modId xmlns:p14="http://schemas.microsoft.com/office/powerpoint/2010/main" val="3688499436"/>
              </p:ext>
            </p:extLst>
          </p:nvPr>
        </p:nvGraphicFramePr>
        <p:xfrm>
          <a:off x="179512" y="980728"/>
          <a:ext cx="9217024"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7974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444BB4-B273-4C74-876D-043A120111A7}"/>
              </a:ext>
            </a:extLst>
          </p:cNvPr>
          <p:cNvSpPr>
            <a:spLocks noGrp="1"/>
          </p:cNvSpPr>
          <p:nvPr>
            <p:ph type="title"/>
          </p:nvPr>
        </p:nvSpPr>
        <p:spPr>
          <a:xfrm>
            <a:off x="2571750" y="-24"/>
            <a:ext cx="6464746" cy="1071570"/>
          </a:xfrm>
        </p:spPr>
        <p:txBody>
          <a:bodyPr/>
          <a:lstStyle/>
          <a:p>
            <a:pPr algn="ctr"/>
            <a:r>
              <a:rPr lang="tr-TR" b="1" dirty="0">
                <a:solidFill>
                  <a:srgbClr val="FFFFFF"/>
                </a:solidFill>
              </a:rPr>
              <a:t>TEŞVİKLERDEN GERİYE DÖNÜK YARARLANMA UYGULAMASI</a:t>
            </a:r>
            <a:r>
              <a:rPr lang="tr-TR" dirty="0"/>
              <a:t/>
            </a:r>
            <a:br>
              <a:rPr lang="tr-TR" dirty="0"/>
            </a:br>
            <a:endParaRPr lang="tr-TR" dirty="0"/>
          </a:p>
        </p:txBody>
      </p:sp>
      <p:graphicFrame>
        <p:nvGraphicFramePr>
          <p:cNvPr id="10" name="İçerik Yer Tutucusu 5">
            <a:extLst>
              <a:ext uri="{FF2B5EF4-FFF2-40B4-BE49-F238E27FC236}">
                <a16:creationId xmlns:a16="http://schemas.microsoft.com/office/drawing/2014/main" id="{8D2F3031-7B3C-4389-81F0-E0C256505FF8}"/>
              </a:ext>
            </a:extLst>
          </p:cNvPr>
          <p:cNvGraphicFramePr>
            <a:graphicFrameLocks noGrp="1"/>
          </p:cNvGraphicFramePr>
          <p:nvPr>
            <p:ph idx="1"/>
            <p:extLst>
              <p:ext uri="{D42A27DB-BD31-4B8C-83A1-F6EECF244321}">
                <p14:modId xmlns:p14="http://schemas.microsoft.com/office/powerpoint/2010/main" val="3663637785"/>
              </p:ext>
            </p:extLst>
          </p:nvPr>
        </p:nvGraphicFramePr>
        <p:xfrm>
          <a:off x="179512" y="980728"/>
          <a:ext cx="9217024"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26856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444BB4-B273-4C74-876D-043A120111A7}"/>
              </a:ext>
            </a:extLst>
          </p:cNvPr>
          <p:cNvSpPr>
            <a:spLocks noGrp="1"/>
          </p:cNvSpPr>
          <p:nvPr>
            <p:ph type="title"/>
          </p:nvPr>
        </p:nvSpPr>
        <p:spPr>
          <a:xfrm>
            <a:off x="2571750" y="-24"/>
            <a:ext cx="6464746" cy="1071570"/>
          </a:xfrm>
        </p:spPr>
        <p:txBody>
          <a:bodyPr/>
          <a:lstStyle/>
          <a:p>
            <a:pPr algn="ctr"/>
            <a:r>
              <a:rPr lang="tr-TR" b="1" dirty="0">
                <a:solidFill>
                  <a:srgbClr val="FFFFFF"/>
                </a:solidFill>
              </a:rPr>
              <a:t>TEŞVİKLERDEN GERİYE DÖNÜK YARARLANMA UYGULAMASI</a:t>
            </a:r>
            <a:r>
              <a:rPr lang="tr-TR" dirty="0"/>
              <a:t/>
            </a:r>
            <a:br>
              <a:rPr lang="tr-TR" dirty="0"/>
            </a:br>
            <a:endParaRPr lang="tr-TR" dirty="0"/>
          </a:p>
        </p:txBody>
      </p:sp>
      <p:graphicFrame>
        <p:nvGraphicFramePr>
          <p:cNvPr id="10" name="İçerik Yer Tutucusu 5">
            <a:extLst>
              <a:ext uri="{FF2B5EF4-FFF2-40B4-BE49-F238E27FC236}">
                <a16:creationId xmlns:a16="http://schemas.microsoft.com/office/drawing/2014/main" id="{8D2F3031-7B3C-4389-81F0-E0C256505FF8}"/>
              </a:ext>
            </a:extLst>
          </p:cNvPr>
          <p:cNvGraphicFramePr>
            <a:graphicFrameLocks noGrp="1"/>
          </p:cNvGraphicFramePr>
          <p:nvPr>
            <p:ph idx="1"/>
            <p:extLst>
              <p:ext uri="{D42A27DB-BD31-4B8C-83A1-F6EECF244321}">
                <p14:modId xmlns:p14="http://schemas.microsoft.com/office/powerpoint/2010/main" val="2500247245"/>
              </p:ext>
            </p:extLst>
          </p:nvPr>
        </p:nvGraphicFramePr>
        <p:xfrm>
          <a:off x="179512" y="980728"/>
          <a:ext cx="9217024"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27330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DAA24D9-0358-4450-A587-7DC1CA38BDA6}"/>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A665852-A7FC-4AF4-8215-0E258FEFB11D}"/>
              </a:ext>
            </a:extLst>
          </p:cNvPr>
          <p:cNvSpPr>
            <a:spLocks noGrp="1"/>
          </p:cNvSpPr>
          <p:nvPr>
            <p:ph idx="1"/>
          </p:nvPr>
        </p:nvSpPr>
        <p:spPr/>
        <p:txBody>
          <a:bodyPr/>
          <a:lstStyle/>
          <a:p>
            <a:endParaRPr lang="tr-TR" dirty="0"/>
          </a:p>
          <a:p>
            <a:endParaRPr lang="tr-TR" dirty="0"/>
          </a:p>
          <a:p>
            <a:endParaRPr lang="tr-TR" dirty="0"/>
          </a:p>
          <a:p>
            <a:endParaRPr lang="tr-TR" dirty="0"/>
          </a:p>
          <a:p>
            <a:endParaRPr lang="tr-TR" dirty="0"/>
          </a:p>
          <a:p>
            <a:endParaRPr lang="tr-TR" dirty="0"/>
          </a:p>
          <a:p>
            <a:pPr algn="ctr"/>
            <a:endParaRPr lang="tr-TR" sz="4000" dirty="0"/>
          </a:p>
          <a:p>
            <a:pPr marL="0" indent="0" algn="ctr">
              <a:buNone/>
            </a:pPr>
            <a:r>
              <a:rPr lang="tr-TR" sz="4000" dirty="0"/>
              <a:t>TEŞEKKÜRLER.</a:t>
            </a:r>
          </a:p>
        </p:txBody>
      </p:sp>
    </p:spTree>
    <p:extLst>
      <p:ext uri="{BB962C8B-B14F-4D97-AF65-F5344CB8AC3E}">
        <p14:creationId xmlns:p14="http://schemas.microsoft.com/office/powerpoint/2010/main" val="73379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ctr">
              <a:buClr>
                <a:srgbClr val="046CA6"/>
              </a:buClr>
              <a:buNone/>
            </a:pPr>
            <a:r>
              <a:rPr lang="tr-TR" dirty="0"/>
              <a:t>TİCARET SİCİLİ MÜDÜRLÜKLERİNCE TESCİL EDİLEN ŞİRKET KURULUŞLARINA İSTİNADEN OTOMATİK İŞYERİ TESCİLİ:</a:t>
            </a:r>
          </a:p>
          <a:p>
            <a:pPr marL="0" indent="0" algn="ctr">
              <a:buClr>
                <a:srgbClr val="046CA6"/>
              </a:buClr>
              <a:buNone/>
            </a:pPr>
            <a:endParaRPr lang="tr-TR" dirty="0"/>
          </a:p>
          <a:p>
            <a:pPr marL="0" indent="0" algn="just">
              <a:buClr>
                <a:srgbClr val="046CA6"/>
              </a:buClr>
              <a:buNone/>
            </a:pPr>
            <a:r>
              <a:rPr lang="tr-TR" dirty="0"/>
              <a:t>Ticaret sicil müdürlüklerince tescil edilen şirketlerin otomatik olarak işyeri tescilinin yapılabilmesi için ticaret sicil müdürlüklerine yapılan şirket kuruluşu başvurularında şirket kuruluş dilekçesi ve bildirim formu ile birlikte; Sosyal Sigorta İşlemleri Yönetmeliği 29 uncu maddesine göre işyeri bildirgesi eki belgelerin, Islak imzalı e-Sigorta sözleşmesinin ve İşveren haricindeki kişilerce e-Sigorta hizmetleri internet kullanıcı kodu ve kullanıcı şifresi başvurusunun yapılması durumunda, işveren vekili veya işvereni temsil ve ilzama yetkili olunması ya da işveren adına; vekaletnamenin aslının veya noter onaylı suretinin ya da ilgili idarelerce onaylı suretinin verilmesi gerekmektedir.</a:t>
            </a:r>
          </a:p>
          <a:p>
            <a:pPr marL="0" indent="0" algn="just">
              <a:buClr>
                <a:srgbClr val="046CA6"/>
              </a:buClr>
              <a:buNone/>
            </a:pPr>
            <a:endParaRPr lang="tr-TR" sz="1600" kern="1200" dirty="0"/>
          </a:p>
          <a:p>
            <a:pPr marL="0" indent="0" algn="just">
              <a:buClr>
                <a:srgbClr val="046CA6"/>
              </a:buClr>
              <a:buNone/>
            </a:pPr>
            <a:r>
              <a:rPr lang="tr-TR" dirty="0"/>
              <a:t>Ticaret sicil müdürlükleri tarafından bu bilgiler Kuruma on-</a:t>
            </a:r>
            <a:r>
              <a:rPr lang="tr-TR" dirty="0" err="1"/>
              <a:t>line</a:t>
            </a:r>
            <a:r>
              <a:rPr lang="tr-TR" dirty="0"/>
              <a:t> olarak aktarılacaktır. Bu aktarma sonucunda ticaret sicil müdürlüklerince tescil edilen şirket bakımından işyerinin otomatik tescil işlemi ve e-Sigorta aktivasyon işlemi yapılacak ve işveren Kuruma müracaat etmeden e-Sigorta işlemlerini yapabilecektir.</a:t>
            </a:r>
            <a:endParaRPr lang="tr-TR" sz="1600" kern="1200" dirty="0"/>
          </a:p>
          <a:p>
            <a:pPr algn="just">
              <a:buClr>
                <a:srgbClr val="046CA6"/>
              </a:buClr>
              <a:buAutoNum type="arabicParenR"/>
            </a:pPr>
            <a:endParaRPr lang="tr-TR" sz="1600" b="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74777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FFFF"/>
                </a:solidFill>
              </a:rPr>
              <a:t>GÜNCEL DEĞİŞİKLİKLER</a:t>
            </a:r>
            <a:endParaRPr lang="tr-TR" dirty="0"/>
          </a:p>
        </p:txBody>
      </p:sp>
      <p:sp>
        <p:nvSpPr>
          <p:cNvPr id="3" name="İçerik Yer Tutucusu 2"/>
          <p:cNvSpPr>
            <a:spLocks noGrp="1"/>
          </p:cNvSpPr>
          <p:nvPr>
            <p:ph idx="1"/>
          </p:nvPr>
        </p:nvSpPr>
        <p:spPr>
          <a:xfrm>
            <a:off x="304800" y="1071546"/>
            <a:ext cx="8610600" cy="5453798"/>
          </a:xfrm>
        </p:spPr>
        <p:txBody>
          <a:bodyPr/>
          <a:lstStyle/>
          <a:p>
            <a:pPr marL="0" indent="0" algn="just">
              <a:buClr>
                <a:srgbClr val="046CA6"/>
              </a:buClr>
              <a:buNone/>
            </a:pPr>
            <a:endParaRPr lang="tr-TR" sz="1600" u="sng" dirty="0"/>
          </a:p>
          <a:p>
            <a:pPr marL="0" indent="0" algn="ctr">
              <a:buClr>
                <a:srgbClr val="046CA6"/>
              </a:buClr>
              <a:buNone/>
            </a:pPr>
            <a:r>
              <a:rPr lang="tr-TR" dirty="0"/>
              <a:t>TİCARET SİCİLİ MÜDÜRLÜKLERİNCE TESCİL EDİLEN ŞİRKET KURULUŞLARINA İSTİNADEN OTOMATİK İŞYERİ TESCİLİ:</a:t>
            </a:r>
          </a:p>
          <a:p>
            <a:pPr marL="0" indent="0" algn="just">
              <a:buClr>
                <a:srgbClr val="046CA6"/>
              </a:buClr>
              <a:buNone/>
            </a:pPr>
            <a:r>
              <a:rPr lang="tr-TR" dirty="0"/>
              <a:t>Ancak, belgelerin ticaret sicil müdürlüklerine verilmemesi halinde ticaret sicil müdürlüklerince yapılan tescile istinaden işyerinin otomatik tescil işlemi yine yapılacak olup e-Sigorta aktivasyon işlemi gerçekleştirilmeyecektir. Bu durumda, işverenin e-Sigorta işlemlerini yapabilmesi için belirtilen belgelerle bizzat Kuruma başvurması gerekmektedir.</a:t>
            </a:r>
          </a:p>
          <a:p>
            <a:pPr marL="0" indent="0" algn="just">
              <a:buClr>
                <a:srgbClr val="046CA6"/>
              </a:buClr>
              <a:buNone/>
            </a:pPr>
            <a:r>
              <a:rPr lang="tr-TR" dirty="0"/>
              <a:t>otomatik tescil işlemi yapıldıktan sonra işverenin işyerini devretmesi, kapatması, yeni bir e-Sigorta kullanıcısı belirlenmesi gibi diğer bütün işlemlerde Kuruma verilmesi gereken belgelerin (örneğin imza </a:t>
            </a:r>
            <a:r>
              <a:rPr lang="tr-TR" dirty="0" err="1"/>
              <a:t>sirküsü</a:t>
            </a:r>
            <a:r>
              <a:rPr lang="tr-TR" dirty="0"/>
              <a:t> vb.) ilgili Sosyal Güvenlik İl Müdürlüğü/Sosyal Güvenlik Merkezine verilmesi gerekmektedir.</a:t>
            </a:r>
          </a:p>
          <a:p>
            <a:pPr marL="0" indent="0" algn="just">
              <a:buClr>
                <a:srgbClr val="046CA6"/>
              </a:buClr>
              <a:buNone/>
            </a:pPr>
            <a:r>
              <a:rPr lang="tr-TR" dirty="0"/>
              <a:t>Sigortalı çalıştırılmasa dahi otomatik tescil yapılan işyerinde </a:t>
            </a:r>
            <a:r>
              <a:rPr lang="tr-TR" dirty="0">
                <a:solidFill>
                  <a:srgbClr val="FF0000"/>
                </a:solidFill>
              </a:rPr>
              <a:t>daha sonra işveren tarafından sigortalı çalıştırılmaya başlanılması halinde, </a:t>
            </a:r>
            <a:r>
              <a:rPr lang="tr-TR" dirty="0"/>
              <a:t>işyerinin kanun kapsamına alınış tarihi </a:t>
            </a:r>
            <a:r>
              <a:rPr lang="tr-TR" dirty="0">
                <a:solidFill>
                  <a:srgbClr val="FF0000"/>
                </a:solidFill>
              </a:rPr>
              <a:t>sigortalı çalıştırılmaya başlanılan </a:t>
            </a:r>
            <a:r>
              <a:rPr lang="tr-TR" dirty="0"/>
              <a:t>tarih esas alınarak güncellenecektir. Ancak bu durumda işyeri bildirgesi istenilmeyecek ve işyeri bildirgesinin verilmemesinden dolayı 5510 sayılı Kanunun 102 </a:t>
            </a:r>
            <a:r>
              <a:rPr lang="tr-TR" dirty="0" err="1"/>
              <a:t>nci</a:t>
            </a:r>
            <a:r>
              <a:rPr lang="tr-TR" dirty="0"/>
              <a:t> maddesinin birinci fıkrasının (b) bendi uyarınca </a:t>
            </a:r>
            <a:r>
              <a:rPr lang="tr-TR" dirty="0">
                <a:solidFill>
                  <a:srgbClr val="FF0000"/>
                </a:solidFill>
              </a:rPr>
              <a:t>idari para cezası uygulanmayacaktır.</a:t>
            </a:r>
            <a:endParaRPr lang="tr-TR" sz="1600" kern="1200" dirty="0">
              <a:solidFill>
                <a:srgbClr val="FF0000"/>
              </a:solidFill>
            </a:endParaRPr>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307990871"/>
      </p:ext>
    </p:extLst>
  </p:cSld>
  <p:clrMapOvr>
    <a:masterClrMapping/>
  </p:clrMapOvr>
</p:sld>
</file>

<file path=ppt/theme/theme1.xml><?xml version="1.0" encoding="utf-8"?>
<a:theme xmlns:a="http://schemas.openxmlformats.org/drawingml/2006/main" name="SGK_1">
  <a:themeElements>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fontScheme name="Default Desig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000000"/>
        </a:dk2>
        <a:lt2>
          <a:srgbClr val="DDDDDD"/>
        </a:lt2>
        <a:accent1>
          <a:srgbClr val="BEC779"/>
        </a:accent1>
        <a:accent2>
          <a:srgbClr val="C78DD7"/>
        </a:accent2>
        <a:accent3>
          <a:srgbClr val="FFFFFF"/>
        </a:accent3>
        <a:accent4>
          <a:srgbClr val="2A5682"/>
        </a:accent4>
        <a:accent5>
          <a:srgbClr val="DBE0BE"/>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336699"/>
        </a:dk1>
        <a:lt1>
          <a:srgbClr val="FFFFFF"/>
        </a:lt1>
        <a:dk2>
          <a:srgbClr val="000000"/>
        </a:dk2>
        <a:lt2>
          <a:srgbClr val="DDDDDD"/>
        </a:lt2>
        <a:accent1>
          <a:srgbClr val="E8B558"/>
        </a:accent1>
        <a:accent2>
          <a:srgbClr val="C78DD7"/>
        </a:accent2>
        <a:accent3>
          <a:srgbClr val="FFFFFF"/>
        </a:accent3>
        <a:accent4>
          <a:srgbClr val="2A5682"/>
        </a:accent4>
        <a:accent5>
          <a:srgbClr val="F2D7B4"/>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4">
        <a:dk1>
          <a:srgbClr val="336699"/>
        </a:dk1>
        <a:lt1>
          <a:srgbClr val="FFFFFF"/>
        </a:lt1>
        <a:dk2>
          <a:srgbClr val="000000"/>
        </a:dk2>
        <a:lt2>
          <a:srgbClr val="F7F4D5"/>
        </a:lt2>
        <a:accent1>
          <a:srgbClr val="79B4C7"/>
        </a:accent1>
        <a:accent2>
          <a:srgbClr val="C78DD7"/>
        </a:accent2>
        <a:accent3>
          <a:srgbClr val="FFFFFF"/>
        </a:accent3>
        <a:accent4>
          <a:srgbClr val="2A5682"/>
        </a:accent4>
        <a:accent5>
          <a:srgbClr val="BED6E0"/>
        </a:accent5>
        <a:accent6>
          <a:srgbClr val="B47FC3"/>
        </a:accent6>
        <a:hlink>
          <a:srgbClr val="E79633"/>
        </a:hlink>
        <a:folHlink>
          <a:srgbClr val="878FA5"/>
        </a:folHlink>
      </a:clrScheme>
      <a:clrMap bg1="lt1" tx1="dk1" bg2="lt2" tx2="dk2" accent1="accent1" accent2="accent2" accent3="accent3" accent4="accent4" accent5="accent5" accent6="accent6" hlink="hlink" folHlink="folHlink"/>
    </a:extraClrScheme>
    <a:extraClrScheme>
      <a:clrScheme name="Default Design 5">
        <a:dk1>
          <a:srgbClr val="666699"/>
        </a:dk1>
        <a:lt1>
          <a:srgbClr val="FFFFFF"/>
        </a:lt1>
        <a:dk2>
          <a:srgbClr val="000000"/>
        </a:dk2>
        <a:lt2>
          <a:srgbClr val="F7F4D5"/>
        </a:lt2>
        <a:accent1>
          <a:srgbClr val="A2B5CA"/>
        </a:accent1>
        <a:accent2>
          <a:srgbClr val="CF934B"/>
        </a:accent2>
        <a:accent3>
          <a:srgbClr val="FFFFFF"/>
        </a:accent3>
        <a:accent4>
          <a:srgbClr val="565682"/>
        </a:accent4>
        <a:accent5>
          <a:srgbClr val="CED7E1"/>
        </a:accent5>
        <a:accent6>
          <a:srgbClr val="BB8543"/>
        </a:accent6>
        <a:hlink>
          <a:srgbClr val="3B8FB1"/>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5542</TotalTime>
  <Words>6986</Words>
  <Application>Microsoft Office PowerPoint</Application>
  <PresentationFormat>Ekran Gösterisi (4:3)</PresentationFormat>
  <Paragraphs>666</Paragraphs>
  <Slides>76</Slides>
  <Notes>1</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3</vt:i4>
      </vt:variant>
      <vt:variant>
        <vt:lpstr>Slayt Başlıkları</vt:lpstr>
      </vt:variant>
      <vt:variant>
        <vt:i4>76</vt:i4>
      </vt:variant>
    </vt:vector>
  </HeadingPairs>
  <TitlesOfParts>
    <vt:vector size="85" baseType="lpstr">
      <vt:lpstr>Arial</vt:lpstr>
      <vt:lpstr>Calibri</vt:lpstr>
      <vt:lpstr>Times New Roman</vt:lpstr>
      <vt:lpstr>Verdana</vt:lpstr>
      <vt:lpstr>Wingdings</vt:lpstr>
      <vt:lpstr>SGK_1</vt:lpstr>
      <vt:lpstr>Document</vt:lpstr>
      <vt:lpstr>Belge</vt:lpstr>
      <vt:lpstr>Microsoft Word Belgesi</vt:lpstr>
      <vt:lpstr>GAZİANTEP SGK İL MÜDÜRLÜĞÜ</vt:lpstr>
      <vt:lpstr>SUNUM İÇERİĞİ</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GÜNCEL DEĞİŞİKLİKLER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UYGULAMADA OLAN TEŞVİKLER</vt:lpstr>
      <vt:lpstr>YENİ TEŞVİKLER</vt:lpstr>
      <vt:lpstr>YENİ TEŞVİKLER</vt:lpstr>
      <vt:lpstr>YENİ TEŞVİKLER</vt:lpstr>
      <vt:lpstr>YENİ TEŞVİKLER</vt:lpstr>
      <vt:lpstr>YENİ TEŞVİKLER</vt:lpstr>
      <vt:lpstr>TEŞVİKLERDEN YARARLANDIRILMAMA</vt:lpstr>
      <vt:lpstr>TEŞVİKLERDEN YARARLANDIRILMAMA</vt:lpstr>
      <vt:lpstr>TEŞVİKLERDEN YARARLANDIRILMAMA</vt:lpstr>
      <vt:lpstr> 2018 YILI ASGARİ ÜCRET DESTEĞİ </vt:lpstr>
      <vt:lpstr>2018 YILI ASGARİ ÜCRET DESTEĞİ</vt:lpstr>
      <vt:lpstr>2018 YILI ASGARİ ÜCRET DESTEĞİ</vt:lpstr>
      <vt:lpstr>TEŞVİKLERDEN GERİYE DÖNÜK YARARLANMA UYGULAMASI </vt:lpstr>
      <vt:lpstr>TEŞVİKLERDEN GERİYE DÖNÜK YARARLANMA UYGULAMASI </vt:lpstr>
      <vt:lpstr>TEŞVİKLERDEN GERİYE DÖNÜK YARARLANMA UYGULAMASI </vt:lpstr>
      <vt:lpstr>TEŞVİKLERDEN GERİYE DÖNÜK YARARLANMA UYGULAMASI </vt:lpstr>
      <vt:lpstr>TEŞVİKLERDEN GERİYE DÖNÜK YARARLANMA UYGULAMASI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ihtilafliprimler</dc:creator>
  <cp:lastModifiedBy>MEHMET CEM CILGIN</cp:lastModifiedBy>
  <cp:revision>749</cp:revision>
  <cp:lastPrinted>2018-02-20T14:59:24Z</cp:lastPrinted>
  <dcterms:created xsi:type="dcterms:W3CDTF">2014-08-04T12:29:31Z</dcterms:created>
  <dcterms:modified xsi:type="dcterms:W3CDTF">2018-04-05T08:32:24Z</dcterms:modified>
</cp:coreProperties>
</file>