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7"/>
  </p:notesMasterIdLst>
  <p:handoutMasterIdLst>
    <p:handoutMasterId r:id="rId48"/>
  </p:handoutMasterIdLst>
  <p:sldIdLst>
    <p:sldId id="256" r:id="rId2"/>
    <p:sldId id="257" r:id="rId3"/>
    <p:sldId id="279" r:id="rId4"/>
    <p:sldId id="332" r:id="rId5"/>
    <p:sldId id="280" r:id="rId6"/>
    <p:sldId id="281" r:id="rId7"/>
    <p:sldId id="282" r:id="rId8"/>
    <p:sldId id="283" r:id="rId9"/>
    <p:sldId id="284" r:id="rId10"/>
    <p:sldId id="285" r:id="rId11"/>
    <p:sldId id="286" r:id="rId12"/>
    <p:sldId id="287" r:id="rId13"/>
    <p:sldId id="288" r:id="rId14"/>
    <p:sldId id="289" r:id="rId15"/>
    <p:sldId id="291" r:id="rId16"/>
    <p:sldId id="298" r:id="rId17"/>
    <p:sldId id="297" r:id="rId18"/>
    <p:sldId id="292" r:id="rId19"/>
    <p:sldId id="299" r:id="rId20"/>
    <p:sldId id="301" r:id="rId21"/>
    <p:sldId id="302" r:id="rId22"/>
    <p:sldId id="303" r:id="rId23"/>
    <p:sldId id="308" r:id="rId24"/>
    <p:sldId id="333" r:id="rId25"/>
    <p:sldId id="305" r:id="rId26"/>
    <p:sldId id="309" r:id="rId27"/>
    <p:sldId id="310" r:id="rId28"/>
    <p:sldId id="311" r:id="rId29"/>
    <p:sldId id="312" r:id="rId30"/>
    <p:sldId id="313" r:id="rId31"/>
    <p:sldId id="331" r:id="rId32"/>
    <p:sldId id="314" r:id="rId33"/>
    <p:sldId id="315" r:id="rId34"/>
    <p:sldId id="317" r:id="rId35"/>
    <p:sldId id="318" r:id="rId36"/>
    <p:sldId id="319" r:id="rId37"/>
    <p:sldId id="320" r:id="rId38"/>
    <p:sldId id="321" r:id="rId39"/>
    <p:sldId id="322" r:id="rId40"/>
    <p:sldId id="323" r:id="rId41"/>
    <p:sldId id="324" r:id="rId42"/>
    <p:sldId id="325" r:id="rId43"/>
    <p:sldId id="326" r:id="rId44"/>
    <p:sldId id="327" r:id="rId45"/>
    <p:sldId id="267" r:id="rId46"/>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B4FFD09-47BA-4332-B8BF-493638CE9A85}" type="datetimeFigureOut">
              <a:rPr lang="tr-TR" smtClean="0"/>
              <a:pPr/>
              <a:t>06.03.2018</a:t>
            </a:fld>
            <a:endParaRPr lang="tr-TR"/>
          </a:p>
        </p:txBody>
      </p:sp>
      <p:sp>
        <p:nvSpPr>
          <p:cNvPr id="4" name="3 Altbilgi Yer Tutucusu"/>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3746778F-7815-4367-8564-C0278C8E2D30}" type="slidenum">
              <a:rPr lang="tr-TR" smtClean="0"/>
              <a:pPr/>
              <a:t>‹#›</a:t>
            </a:fld>
            <a:endParaRPr lang="tr-T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519CE21-2568-49DD-BA4B-CA61C25D5134}" type="datetimeFigureOut">
              <a:rPr lang="tr-TR" smtClean="0"/>
              <a:pPr/>
              <a:t>06.03.2018</a:t>
            </a:fld>
            <a:endParaRPr lang="tr-TR"/>
          </a:p>
        </p:txBody>
      </p:sp>
      <p:sp>
        <p:nvSpPr>
          <p:cNvPr id="4" name="3 Slayt Görüntüsü Yer Tutucusu"/>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1DA6A1F-A0CA-49CD-8952-A84772BB1247}" type="slidenum">
              <a:rPr lang="tr-TR" smtClean="0"/>
              <a:pPr/>
              <a:t>‹#›</a:t>
            </a:fld>
            <a:endParaRPr lang="tr-TR"/>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91DA6A1F-A0CA-49CD-8952-A84772BB1247}"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5F15A2D3-2DE2-4D74-AA8C-A9F9C7CA17EB}" type="datetimeFigureOut">
              <a:rPr lang="tr-TR" smtClean="0"/>
              <a:pPr/>
              <a:t>06.03.2018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70EE138-DC4E-4894-BF68-F1A62FD0064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F15A2D3-2DE2-4D74-AA8C-A9F9C7CA17EB}" type="datetimeFigureOut">
              <a:rPr lang="tr-TR" smtClean="0"/>
              <a:pPr/>
              <a:t>06.03.2018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70EE138-DC4E-4894-BF68-F1A62FD0064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F15A2D3-2DE2-4D74-AA8C-A9F9C7CA17EB}" type="datetimeFigureOut">
              <a:rPr lang="tr-TR" smtClean="0"/>
              <a:pPr/>
              <a:t>06.03.2018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70EE138-DC4E-4894-BF68-F1A62FD0064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F15A2D3-2DE2-4D74-AA8C-A9F9C7CA17EB}" type="datetimeFigureOut">
              <a:rPr lang="tr-TR" smtClean="0"/>
              <a:pPr/>
              <a:t>06.03.2018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70EE138-DC4E-4894-BF68-F1A62FD0064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F15A2D3-2DE2-4D74-AA8C-A9F9C7CA17EB}" type="datetimeFigureOut">
              <a:rPr lang="tr-TR" smtClean="0"/>
              <a:pPr/>
              <a:t>06.03.2018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70EE138-DC4E-4894-BF68-F1A62FD0064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5F15A2D3-2DE2-4D74-AA8C-A9F9C7CA17EB}" type="datetimeFigureOut">
              <a:rPr lang="tr-TR" smtClean="0"/>
              <a:pPr/>
              <a:t>06.03.2018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70EE138-DC4E-4894-BF68-F1A62FD0064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5F15A2D3-2DE2-4D74-AA8C-A9F9C7CA17EB}" type="datetimeFigureOut">
              <a:rPr lang="tr-TR" smtClean="0"/>
              <a:pPr/>
              <a:t>06.03.2018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70EE138-DC4E-4894-BF68-F1A62FD0064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F15A2D3-2DE2-4D74-AA8C-A9F9C7CA17EB}" type="datetimeFigureOut">
              <a:rPr lang="tr-TR" smtClean="0"/>
              <a:pPr/>
              <a:t>06.03.2018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70EE138-DC4E-4894-BF68-F1A62FD0064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F15A2D3-2DE2-4D74-AA8C-A9F9C7CA17EB}" type="datetimeFigureOut">
              <a:rPr lang="tr-TR" smtClean="0"/>
              <a:pPr/>
              <a:t>06.03.2018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70EE138-DC4E-4894-BF68-F1A62FD0064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F15A2D3-2DE2-4D74-AA8C-A9F9C7CA17EB}" type="datetimeFigureOut">
              <a:rPr lang="tr-TR" smtClean="0"/>
              <a:pPr/>
              <a:t>06.03.2018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70EE138-DC4E-4894-BF68-F1A62FD0064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F15A2D3-2DE2-4D74-AA8C-A9F9C7CA17EB}" type="datetimeFigureOut">
              <a:rPr lang="tr-TR" smtClean="0"/>
              <a:pPr/>
              <a:t>06.03.2018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70EE138-DC4E-4894-BF68-F1A62FD0064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15A2D3-2DE2-4D74-AA8C-A9F9C7CA17EB}" type="datetimeFigureOut">
              <a:rPr lang="tr-TR" smtClean="0"/>
              <a:pPr/>
              <a:t>06.03.2018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EE138-DC4E-4894-BF68-F1A62FD0064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
            </a:r>
            <a:br>
              <a:rPr lang="tr-TR" dirty="0" smtClean="0"/>
            </a:br>
            <a:endParaRPr lang="tr-TR" dirty="0"/>
          </a:p>
        </p:txBody>
      </p:sp>
      <p:sp>
        <p:nvSpPr>
          <p:cNvPr id="3" name="2 Alt Başlık"/>
          <p:cNvSpPr>
            <a:spLocks noGrp="1"/>
          </p:cNvSpPr>
          <p:nvPr>
            <p:ph type="subTitle" idx="1"/>
          </p:nvPr>
        </p:nvSpPr>
        <p:spPr>
          <a:xfrm>
            <a:off x="4788024" y="2708920"/>
            <a:ext cx="4355976" cy="3744416"/>
          </a:xfrm>
        </p:spPr>
        <p:txBody>
          <a:bodyPr>
            <a:normAutofit/>
          </a:bodyPr>
          <a:lstStyle/>
          <a:p>
            <a:endParaRPr lang="tr-TR" sz="2200" dirty="0" smtClean="0">
              <a:solidFill>
                <a:schemeClr val="accent1">
                  <a:lumMod val="75000"/>
                </a:schemeClr>
              </a:solidFill>
              <a:latin typeface="+mj-lt"/>
              <a:cs typeface="Times New Roman" pitchFamily="18" charset="0"/>
            </a:endParaRPr>
          </a:p>
          <a:p>
            <a:r>
              <a:rPr lang="tr-TR" sz="2300" b="1" dirty="0" smtClean="0">
                <a:solidFill>
                  <a:schemeClr val="tx2"/>
                </a:solidFill>
                <a:latin typeface="+mj-lt"/>
                <a:cs typeface="Times New Roman" pitchFamily="18" charset="0"/>
              </a:rPr>
              <a:t>Yön. </a:t>
            </a:r>
            <a:r>
              <a:rPr lang="tr-TR" sz="2300" b="1" dirty="0" err="1" smtClean="0">
                <a:solidFill>
                  <a:schemeClr val="tx2"/>
                </a:solidFill>
                <a:latin typeface="+mj-lt"/>
                <a:cs typeface="Times New Roman" pitchFamily="18" charset="0"/>
              </a:rPr>
              <a:t>Krl</a:t>
            </a:r>
            <a:r>
              <a:rPr lang="tr-TR" sz="2300" b="1" dirty="0" smtClean="0">
                <a:solidFill>
                  <a:schemeClr val="tx2"/>
                </a:solidFill>
                <a:latin typeface="+mj-lt"/>
                <a:cs typeface="Times New Roman" pitchFamily="18" charset="0"/>
              </a:rPr>
              <a:t>. Bşk. </a:t>
            </a:r>
          </a:p>
          <a:p>
            <a:r>
              <a:rPr lang="tr-TR" sz="2300" b="1" dirty="0" smtClean="0">
                <a:solidFill>
                  <a:schemeClr val="tx2"/>
                </a:solidFill>
                <a:latin typeface="+mj-lt"/>
                <a:cs typeface="Times New Roman" pitchFamily="18" charset="0"/>
              </a:rPr>
              <a:t>YMM Mehmet DEMİR</a:t>
            </a:r>
          </a:p>
          <a:p>
            <a:endParaRPr lang="tr-TR" sz="2200" dirty="0" smtClean="0">
              <a:solidFill>
                <a:schemeClr val="accent1">
                  <a:lumMod val="75000"/>
                </a:schemeClr>
              </a:solidFill>
              <a:latin typeface="Times New Roman" pitchFamily="18" charset="0"/>
              <a:cs typeface="Times New Roman" pitchFamily="18" charset="0"/>
            </a:endParaRPr>
          </a:p>
          <a:p>
            <a:endParaRPr lang="tr-TR" sz="2200" dirty="0" smtClean="0">
              <a:solidFill>
                <a:schemeClr val="accent1">
                  <a:lumMod val="75000"/>
                </a:schemeClr>
              </a:solidFill>
              <a:latin typeface="Times New Roman" pitchFamily="18" charset="0"/>
              <a:cs typeface="Times New Roman" pitchFamily="18" charset="0"/>
            </a:endParaRPr>
          </a:p>
          <a:p>
            <a:endParaRPr lang="tr-TR" sz="2200" dirty="0" smtClean="0">
              <a:solidFill>
                <a:schemeClr val="accent1">
                  <a:lumMod val="75000"/>
                </a:schemeClr>
              </a:solidFill>
              <a:latin typeface="Times New Roman" pitchFamily="18" charset="0"/>
              <a:cs typeface="Times New Roman" pitchFamily="18" charset="0"/>
            </a:endParaRPr>
          </a:p>
          <a:p>
            <a:endParaRPr lang="tr-TR" sz="2200" dirty="0" smtClean="0">
              <a:solidFill>
                <a:schemeClr val="accent1">
                  <a:lumMod val="75000"/>
                </a:schemeClr>
              </a:solidFill>
              <a:latin typeface="Times New Roman" pitchFamily="18" charset="0"/>
              <a:cs typeface="Times New Roman" pitchFamily="18" charset="0"/>
            </a:endParaRPr>
          </a:p>
          <a:p>
            <a:endParaRPr lang="tr-TR" sz="2200" dirty="0" smtClean="0">
              <a:solidFill>
                <a:schemeClr val="accent1">
                  <a:lumMod val="75000"/>
                </a:schemeClr>
              </a:solidFill>
              <a:latin typeface="Times New Roman" pitchFamily="18" charset="0"/>
              <a:cs typeface="Times New Roman" pitchFamily="18" charset="0"/>
            </a:endParaRPr>
          </a:p>
        </p:txBody>
      </p:sp>
      <p:pic>
        <p:nvPicPr>
          <p:cNvPr id="11267" name="Picture 3"/>
          <p:cNvPicPr>
            <a:picLocks noChangeAspect="1" noChangeArrowheads="1"/>
          </p:cNvPicPr>
          <p:nvPr/>
        </p:nvPicPr>
        <p:blipFill>
          <a:blip r:embed="rId3" cstate="print"/>
          <a:srcRect/>
          <a:stretch>
            <a:fillRect/>
          </a:stretch>
        </p:blipFill>
        <p:spPr bwMode="auto">
          <a:xfrm>
            <a:off x="5004048" y="332656"/>
            <a:ext cx="1914587" cy="1800000"/>
          </a:xfrm>
          <a:prstGeom prst="rect">
            <a:avLst/>
          </a:prstGeom>
          <a:noFill/>
          <a:ln w="9525">
            <a:noFill/>
            <a:miter lim="800000"/>
            <a:headEnd/>
            <a:tailEnd/>
          </a:ln>
        </p:spPr>
      </p:pic>
      <p:pic>
        <p:nvPicPr>
          <p:cNvPr id="11268" name="Picture 4"/>
          <p:cNvPicPr>
            <a:picLocks noChangeAspect="1" noChangeArrowheads="1"/>
          </p:cNvPicPr>
          <p:nvPr/>
        </p:nvPicPr>
        <p:blipFill>
          <a:blip r:embed="rId4" cstate="print"/>
          <a:srcRect/>
          <a:stretch>
            <a:fillRect/>
          </a:stretch>
        </p:blipFill>
        <p:spPr bwMode="auto">
          <a:xfrm>
            <a:off x="7020272" y="260648"/>
            <a:ext cx="1819799" cy="1800000"/>
          </a:xfrm>
          <a:prstGeom prst="rect">
            <a:avLst/>
          </a:prstGeom>
          <a:noFill/>
          <a:ln w="9525">
            <a:noFill/>
            <a:miter lim="800000"/>
            <a:headEnd/>
            <a:tailEnd/>
          </a:ln>
        </p:spPr>
      </p:pic>
      <p:pic>
        <p:nvPicPr>
          <p:cNvPr id="26626" name="Picture 2" descr="http://www.gaziantepsmmmo.org.tr/uploads/392/KDVSONDEGISIKLIKTASLAGIVE-GELIRVERGISINDEDONEMSONUISLEMLERI-seminerI.png"/>
          <p:cNvPicPr>
            <a:picLocks noChangeAspect="1" noChangeArrowheads="1"/>
          </p:cNvPicPr>
          <p:nvPr/>
        </p:nvPicPr>
        <p:blipFill>
          <a:blip r:embed="rId5" cstate="print"/>
          <a:srcRect/>
          <a:stretch>
            <a:fillRect/>
          </a:stretch>
        </p:blipFill>
        <p:spPr bwMode="auto">
          <a:xfrm>
            <a:off x="0" y="0"/>
            <a:ext cx="4788024" cy="6858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196752"/>
            <a:ext cx="8363272" cy="5256584"/>
          </a:xfrm>
        </p:spPr>
        <p:txBody>
          <a:bodyPr>
            <a:normAutofit/>
          </a:bodyPr>
          <a:lstStyle/>
          <a:p>
            <a:pPr algn="ctr">
              <a:buNone/>
            </a:pPr>
            <a:r>
              <a:rPr lang="tr-TR" sz="2000" b="1" dirty="0" smtClean="0"/>
              <a:t>	</a:t>
            </a:r>
            <a:r>
              <a:rPr lang="tr-TR" sz="2000" b="1" dirty="0" smtClean="0">
                <a:solidFill>
                  <a:schemeClr val="tx2"/>
                </a:solidFill>
              </a:rPr>
              <a:t> GÜMRÜKSÜZ SATIŞ MAĞAZALARINA VE BUNLARIN DEPOLARINA YAPILAN SATIŞLAR, İHRACAT TESLİMİ SAYILDI</a:t>
            </a:r>
          </a:p>
          <a:p>
            <a:pPr algn="just">
              <a:buNone/>
            </a:pPr>
            <a:r>
              <a:rPr lang="tr-TR" sz="2000" dirty="0" smtClean="0"/>
              <a:t>  </a:t>
            </a:r>
            <a:br>
              <a:rPr lang="tr-TR" sz="2000" dirty="0" smtClean="0"/>
            </a:br>
            <a:r>
              <a:rPr lang="tr-TR" sz="2000" dirty="0" smtClean="0"/>
              <a:t> 	</a:t>
            </a:r>
            <a:r>
              <a:rPr lang="tr-TR" sz="2000" b="1" dirty="0" smtClean="0"/>
              <a:t>Gümrüksüz satış mağazalarına</a:t>
            </a:r>
            <a:r>
              <a:rPr lang="tr-TR" sz="2000" dirty="0" smtClean="0"/>
              <a:t> ve bunların </a:t>
            </a:r>
            <a:r>
              <a:rPr lang="tr-TR" sz="2000" b="1" dirty="0" smtClean="0"/>
              <a:t>depolarına </a:t>
            </a:r>
            <a:r>
              <a:rPr lang="tr-TR" sz="2000" dirty="0" smtClean="0"/>
              <a:t>Yurt içinden yapılan teslimleri ihracat kabul edilerek  </a:t>
            </a:r>
            <a:r>
              <a:rPr lang="tr-TR" sz="2000" b="1" dirty="0" smtClean="0"/>
              <a:t>katma değer vergisinden ve özel tüketim vergisinden istisna</a:t>
            </a:r>
            <a:r>
              <a:rPr lang="tr-TR" sz="2000" dirty="0" smtClean="0"/>
              <a:t> tutulmuştur.</a:t>
            </a:r>
          </a:p>
          <a:p>
            <a:pPr algn="just">
              <a:buNone/>
            </a:pPr>
            <a:endParaRPr lang="tr-TR" sz="2000" dirty="0" smtClean="0"/>
          </a:p>
          <a:p>
            <a:pPr algn="just">
              <a:buNone/>
            </a:pPr>
            <a:r>
              <a:rPr lang="tr-TR" sz="2000" dirty="0" smtClean="0"/>
              <a:t>                 Böylece bir  malın gümrük  bölgesinden çıkarak bir dış ülkeye veya bir serbest bölgeye vasıl olması ya da    yetkili gümrük antreposuna konulması ihracatın gerçekleşmesi için yeterli iken; bir  malın </a:t>
            </a:r>
            <a:r>
              <a:rPr lang="tr-TR" sz="2000" b="1" dirty="0" smtClean="0"/>
              <a:t>gümrüksüz satış mağazalarına veya bunların depolarına  teslimi</a:t>
            </a:r>
            <a:r>
              <a:rPr lang="tr-TR" sz="2000" dirty="0" smtClean="0"/>
              <a:t> de ihracat kabul edilecektir.                  </a:t>
            </a:r>
          </a:p>
          <a:p>
            <a:pPr algn="just">
              <a:buNone/>
            </a:pPr>
            <a:r>
              <a:rPr lang="tr-TR" sz="2000" dirty="0" smtClean="0"/>
              <a:t/>
            </a:r>
            <a:br>
              <a:rPr lang="tr-TR" sz="2000" dirty="0" smtClean="0"/>
            </a:br>
            <a:r>
              <a:rPr lang="tr-TR" sz="2000" dirty="0" smtClean="0"/>
              <a:t>           </a:t>
            </a:r>
            <a:r>
              <a:rPr lang="tr-TR" sz="2000" b="1" dirty="0" smtClean="0"/>
              <a:t>Bu madde  Yasanın Yayımını  izleyen 2. Ayın başında yürürlüğe girecektir</a:t>
            </a:r>
            <a:r>
              <a:rPr lang="tr-TR" sz="2000" dirty="0" smtClean="0"/>
              <a:t>.</a:t>
            </a:r>
          </a:p>
          <a:p>
            <a:pPr algn="just">
              <a:buNone/>
            </a:pPr>
            <a:r>
              <a:rPr lang="tr-TR" sz="2000" b="1" dirty="0" smtClean="0"/>
              <a:t>	</a:t>
            </a:r>
            <a:endParaRPr lang="tr-TR" sz="2000"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544616"/>
          </a:xfrm>
        </p:spPr>
        <p:txBody>
          <a:bodyPr>
            <a:normAutofit lnSpcReduction="10000"/>
          </a:bodyPr>
          <a:lstStyle/>
          <a:p>
            <a:pPr algn="ctr">
              <a:buNone/>
            </a:pPr>
            <a:r>
              <a:rPr lang="tr-TR" sz="2000" b="1" dirty="0" smtClean="0"/>
              <a:t>	</a:t>
            </a:r>
            <a:r>
              <a:rPr lang="tr-TR" sz="2000" b="1" dirty="0" smtClean="0">
                <a:solidFill>
                  <a:schemeClr val="tx2"/>
                </a:solidFill>
              </a:rPr>
              <a:t> BAZI MAL  TESLİMLERİ VE HİZMET İFALARI 13. MADDE ÇERÇEVESİNDE TAM İSTİSNA  KAPSAMINA ALINMIŞTIR.</a:t>
            </a:r>
            <a:endParaRPr lang="tr-TR" sz="2000" dirty="0" smtClean="0">
              <a:solidFill>
                <a:schemeClr val="tx2"/>
              </a:solidFill>
            </a:endParaRPr>
          </a:p>
          <a:p>
            <a:pPr>
              <a:buNone/>
            </a:pPr>
            <a:r>
              <a:rPr lang="tr-TR" sz="2000" dirty="0" smtClean="0"/>
              <a:t> </a:t>
            </a:r>
          </a:p>
          <a:p>
            <a:pPr algn="just">
              <a:buNone/>
            </a:pPr>
            <a:r>
              <a:rPr lang="tr-TR" sz="2000" dirty="0" smtClean="0"/>
              <a:t>		Bu düzenleme ile bu mal   teslimi ve hizmet ifaları nedeniyle  yüklenilen KDV’nin indirimi de mümkün hale  gelmiş, indirim yolu ile  giderilmeyen</a:t>
            </a:r>
            <a:r>
              <a:rPr lang="tr-TR" sz="2000" b="1" dirty="0" smtClean="0"/>
              <a:t> KDV’nin nakden veya  mahsuben iadesi de yapılabilecek duruma  gelmiştir</a:t>
            </a:r>
            <a:r>
              <a:rPr lang="tr-TR" sz="2000" dirty="0" smtClean="0"/>
              <a:t>.</a:t>
            </a:r>
          </a:p>
          <a:p>
            <a:pPr algn="just">
              <a:buNone/>
            </a:pPr>
            <a:endParaRPr lang="tr-TR" sz="2000" dirty="0" smtClean="0"/>
          </a:p>
          <a:p>
            <a:pPr algn="just">
              <a:buNone/>
            </a:pPr>
            <a:r>
              <a:rPr lang="tr-TR" sz="2000" b="1" dirty="0" smtClean="0"/>
              <a:t>	Tam İstisna Kapsamına alınan Mal ve Hizmetler:</a:t>
            </a:r>
            <a:endParaRPr lang="tr-TR" sz="2000" dirty="0" smtClean="0"/>
          </a:p>
          <a:p>
            <a:pPr algn="just">
              <a:buNone/>
            </a:pPr>
            <a:r>
              <a:rPr lang="tr-TR" sz="2000" b="1" dirty="0" smtClean="0"/>
              <a:t>	1-</a:t>
            </a:r>
            <a:r>
              <a:rPr lang="tr-TR" sz="2000" dirty="0" smtClean="0"/>
              <a:t>Gümrük antrepoları ve geçici depolama yerleri ile gümrük hizmetlerinin verildiği gümrüklü sahalarda, ithalat ve ihracat işlemlerine konu mallar ile transit rejim kapsamında işlem gören mallar için verilen </a:t>
            </a:r>
            <a:r>
              <a:rPr lang="tr-TR" sz="2000" b="1" dirty="0" smtClean="0"/>
              <a:t>ardiye, depolama ve terminal hizmetleri.</a:t>
            </a:r>
            <a:r>
              <a:rPr lang="tr-TR" sz="2000" dirty="0" smtClean="0"/>
              <a:t> </a:t>
            </a:r>
          </a:p>
          <a:p>
            <a:pPr algn="just">
              <a:buNone/>
            </a:pPr>
            <a:endParaRPr lang="tr-TR" sz="2000" dirty="0" smtClean="0"/>
          </a:p>
          <a:p>
            <a:pPr algn="just">
              <a:buNone/>
            </a:pPr>
            <a:r>
              <a:rPr lang="tr-TR" sz="2000" b="1" dirty="0" smtClean="0"/>
              <a:t>		Bu hüküm, daha  önce 17/4-o maddesinde düzenlendiği için     kısmi istisna  kapsamında idi, 13/j kapsamına  alınarak tam istisna  kapsamına  alınmıştır</a:t>
            </a:r>
            <a:r>
              <a:rPr lang="tr-TR" sz="2000" dirty="0" smtClean="0"/>
              <a:t>.</a:t>
            </a:r>
            <a:endParaRPr lang="tr-TR" sz="2000" dirty="0"/>
          </a:p>
        </p:txBody>
      </p:sp>
      <p:pic>
        <p:nvPicPr>
          <p:cNvPr id="4" name="Picture 3"/>
          <p:cNvPicPr>
            <a:picLocks noChangeAspect="1" noChangeArrowheads="1"/>
          </p:cNvPicPr>
          <p:nvPr/>
        </p:nvPicPr>
        <p:blipFill>
          <a:blip r:embed="rId2" cstate="print"/>
          <a:srcRect/>
          <a:stretch>
            <a:fillRect/>
          </a:stretch>
        </p:blipFill>
        <p:spPr bwMode="auto">
          <a:xfrm>
            <a:off x="8141156" y="0"/>
            <a:ext cx="1002844" cy="9361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24744"/>
            <a:ext cx="8229600" cy="5001419"/>
          </a:xfrm>
        </p:spPr>
        <p:txBody>
          <a:bodyPr>
            <a:normAutofit/>
          </a:bodyPr>
          <a:lstStyle/>
          <a:p>
            <a:pPr>
              <a:buNone/>
            </a:pPr>
            <a:r>
              <a:rPr lang="tr-TR" sz="2000" b="1" dirty="0" smtClean="0"/>
              <a:t>	 2-</a:t>
            </a:r>
            <a:r>
              <a:rPr lang="tr-TR" sz="2000" dirty="0" smtClean="0"/>
              <a:t>Genel ve özel bütçeli kamu idarelerine, il özel idarelerine, belediyelere ve köylere bağışlanmak üzere yapılan:</a:t>
            </a:r>
          </a:p>
          <a:p>
            <a:pPr>
              <a:buNone/>
            </a:pPr>
            <a:r>
              <a:rPr lang="tr-TR" sz="2000" dirty="0" smtClean="0"/>
              <a:t>	- </a:t>
            </a:r>
            <a:r>
              <a:rPr lang="tr-TR" sz="2000" b="1" dirty="0" smtClean="0"/>
              <a:t>okul, sağlık tesisi </a:t>
            </a:r>
            <a:endParaRPr lang="tr-TR" sz="2000" dirty="0" smtClean="0"/>
          </a:p>
          <a:p>
            <a:pPr>
              <a:buNone/>
            </a:pPr>
            <a:r>
              <a:rPr lang="tr-TR" sz="2000" dirty="0" smtClean="0"/>
              <a:t>	- </a:t>
            </a:r>
            <a:r>
              <a:rPr lang="tr-TR" sz="2000" b="1" dirty="0" smtClean="0"/>
              <a:t>öğrenci yurdu ile çocuk yuvası, yetiştirme yurdu</a:t>
            </a:r>
            <a:endParaRPr lang="tr-TR" sz="2000" dirty="0" smtClean="0"/>
          </a:p>
          <a:p>
            <a:pPr>
              <a:buNone/>
            </a:pPr>
            <a:r>
              <a:rPr lang="tr-TR" sz="2000" dirty="0" smtClean="0"/>
              <a:t> 	-</a:t>
            </a:r>
            <a:r>
              <a:rPr lang="tr-TR" sz="2000" b="1" dirty="0" smtClean="0"/>
              <a:t>huzurevi, bakım ve rehabilitasyon merkezi, </a:t>
            </a:r>
            <a:endParaRPr lang="tr-TR" sz="2000" dirty="0" smtClean="0"/>
          </a:p>
          <a:p>
            <a:pPr>
              <a:buNone/>
            </a:pPr>
            <a:r>
              <a:rPr lang="tr-TR" sz="2000" dirty="0" smtClean="0"/>
              <a:t> 	-</a:t>
            </a:r>
            <a:r>
              <a:rPr lang="tr-TR" sz="2000" b="1" dirty="0" smtClean="0"/>
              <a:t>ibadethaneler, Diyanet İşleri Başkanlığı denetimine tabi din eğitimi verilen tesisler, </a:t>
            </a:r>
            <a:endParaRPr lang="tr-TR" sz="2000" dirty="0" smtClean="0"/>
          </a:p>
          <a:p>
            <a:pPr>
              <a:buNone/>
            </a:pPr>
            <a:r>
              <a:rPr lang="tr-TR" sz="2000" dirty="0" smtClean="0"/>
              <a:t> 	-</a:t>
            </a:r>
            <a:r>
              <a:rPr lang="tr-TR" sz="2000" b="1" dirty="0" smtClean="0"/>
              <a:t>gençlik merkezleri ile gençlik ve izcilik kamplarının inşası için;</a:t>
            </a:r>
            <a:endParaRPr lang="tr-TR" sz="2000" dirty="0" smtClean="0"/>
          </a:p>
          <a:p>
            <a:pPr>
              <a:buNone/>
            </a:pPr>
            <a:r>
              <a:rPr lang="tr-TR" sz="2000" dirty="0" smtClean="0"/>
              <a:t>      </a:t>
            </a:r>
            <a:r>
              <a:rPr lang="tr-TR" sz="2000" b="1" u="sng" dirty="0" smtClean="0"/>
              <a:t>bağışta bulunacaklara yapılan teslim ve hizmetler, tam istisna  kapsamına  alınmıştır.</a:t>
            </a:r>
          </a:p>
          <a:p>
            <a:pPr>
              <a:buNone/>
            </a:pPr>
            <a:endParaRPr lang="tr-TR" sz="2000" dirty="0" smtClean="0"/>
          </a:p>
          <a:p>
            <a:pPr>
              <a:buNone/>
            </a:pPr>
            <a:r>
              <a:rPr lang="tr-TR" sz="2000" dirty="0" smtClean="0"/>
              <a:t>	Bu düzenleme de </a:t>
            </a:r>
            <a:r>
              <a:rPr lang="tr-TR" sz="2000" b="1" dirty="0" smtClean="0"/>
              <a:t>13/k maddesinde </a:t>
            </a:r>
            <a:r>
              <a:rPr lang="tr-TR" sz="2000" dirty="0" smtClean="0"/>
              <a:t>düzenlenerek   </a:t>
            </a:r>
            <a:r>
              <a:rPr lang="tr-TR" sz="2000" b="1" dirty="0" smtClean="0"/>
              <a:t>tam istisna  kapsamına alınmıştır</a:t>
            </a:r>
            <a:r>
              <a:rPr lang="tr-TR" sz="2000" dirty="0" smtClean="0"/>
              <a:t>.</a:t>
            </a:r>
          </a:p>
          <a:p>
            <a:pPr algn="just">
              <a:buNone/>
            </a:pPr>
            <a:endParaRPr lang="tr-TR" sz="2000"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980728"/>
            <a:ext cx="8784976" cy="5688632"/>
          </a:xfrm>
        </p:spPr>
        <p:txBody>
          <a:bodyPr>
            <a:normAutofit fontScale="92500" lnSpcReduction="20000"/>
          </a:bodyPr>
          <a:lstStyle/>
          <a:p>
            <a:pPr algn="just">
              <a:buNone/>
            </a:pPr>
            <a:r>
              <a:rPr lang="tr-TR" sz="2000" b="1" dirty="0" smtClean="0"/>
              <a:t> 	3-</a:t>
            </a:r>
            <a:r>
              <a:rPr lang="tr-TR" sz="2000" dirty="0" smtClean="0"/>
              <a:t>Türkiye’de yerleşmiş olmayan </a:t>
            </a:r>
            <a:r>
              <a:rPr lang="tr-TR" sz="2000" b="1" dirty="0" smtClean="0"/>
              <a:t>yabancı uyruklu gerçek kişilere verilen </a:t>
            </a:r>
            <a:r>
              <a:rPr lang="tr-TR" sz="2000" b="1" u="sng" dirty="0" smtClean="0"/>
              <a:t>sağlık hizmetleri</a:t>
            </a:r>
            <a:endParaRPr lang="tr-TR" sz="2000" dirty="0" smtClean="0"/>
          </a:p>
          <a:p>
            <a:pPr algn="just">
              <a:buNone/>
            </a:pPr>
            <a:r>
              <a:rPr lang="tr-TR" sz="2000" b="1" dirty="0" smtClean="0"/>
              <a:t>	Maddeyi irdelediğimizde şu şartlar ön plana çıkıyor:</a:t>
            </a:r>
            <a:endParaRPr lang="tr-TR" sz="2000" dirty="0" smtClean="0"/>
          </a:p>
          <a:p>
            <a:pPr algn="just">
              <a:buNone/>
            </a:pPr>
            <a:r>
              <a:rPr lang="tr-TR" sz="2000" dirty="0" smtClean="0"/>
              <a:t> </a:t>
            </a:r>
          </a:p>
          <a:p>
            <a:pPr algn="just">
              <a:buNone/>
            </a:pPr>
            <a:r>
              <a:rPr lang="tr-TR" sz="2000" dirty="0" smtClean="0"/>
              <a:t>	-Sağlık Hizmetinin sadece sağlık </a:t>
            </a:r>
            <a:r>
              <a:rPr lang="tr-TR" sz="2000" b="1" dirty="0" smtClean="0"/>
              <a:t>kurum ve kuruluşları  bünyesinde</a:t>
            </a:r>
            <a:r>
              <a:rPr lang="tr-TR" sz="2000" dirty="0" smtClean="0"/>
              <a:t> verilmesi,</a:t>
            </a:r>
          </a:p>
          <a:p>
            <a:pPr algn="just">
              <a:buNone/>
            </a:pPr>
            <a:r>
              <a:rPr lang="tr-TR" sz="2000" dirty="0" smtClean="0"/>
              <a:t>	- </a:t>
            </a:r>
            <a:r>
              <a:rPr lang="tr-TR" sz="2000" b="1" dirty="0" smtClean="0"/>
              <a:t>Koruyucu hekimlik, teşhis, tedavi ve rehabilitasyon</a:t>
            </a:r>
            <a:r>
              <a:rPr lang="tr-TR" sz="2000" dirty="0" smtClean="0"/>
              <a:t> hizmetleri  şeklinde olması,</a:t>
            </a:r>
          </a:p>
          <a:p>
            <a:pPr algn="just">
              <a:buNone/>
            </a:pPr>
            <a:r>
              <a:rPr lang="tr-TR" sz="2000" dirty="0" smtClean="0"/>
              <a:t>	-Türkiye’de yerleşmiş olan yabancı uyruklu gerçek kişilere  sunulan hizmetler istisna  dışında,</a:t>
            </a:r>
          </a:p>
          <a:p>
            <a:pPr algn="just">
              <a:buNone/>
            </a:pPr>
            <a:r>
              <a:rPr lang="tr-TR" sz="2000" dirty="0" smtClean="0"/>
              <a:t>	-Sağlık hizmetlerle </a:t>
            </a:r>
            <a:r>
              <a:rPr lang="tr-TR" sz="2000" b="1" dirty="0" smtClean="0"/>
              <a:t>birlikte sağlanan diğer teslim ve hizmetler istisnanın kapsamında</a:t>
            </a:r>
            <a:r>
              <a:rPr lang="tr-TR" sz="2000" dirty="0" smtClean="0"/>
              <a:t>  değildir.</a:t>
            </a:r>
          </a:p>
          <a:p>
            <a:pPr algn="just">
              <a:buNone/>
            </a:pPr>
            <a:r>
              <a:rPr lang="tr-TR" sz="2000" dirty="0" smtClean="0"/>
              <a:t>		Bu düzenleme de 13/l  maddesinde </a:t>
            </a:r>
            <a:r>
              <a:rPr lang="tr-TR" sz="2000" b="1" dirty="0" smtClean="0"/>
              <a:t>düzenlenerek  tam istisna</a:t>
            </a:r>
            <a:r>
              <a:rPr lang="tr-TR" sz="2000" dirty="0" smtClean="0"/>
              <a:t>  kapsamına alınmıştır.</a:t>
            </a:r>
          </a:p>
          <a:p>
            <a:pPr algn="just">
              <a:buNone/>
            </a:pPr>
            <a:endParaRPr lang="tr-TR" sz="2000" dirty="0" smtClean="0"/>
          </a:p>
          <a:p>
            <a:pPr algn="just">
              <a:buNone/>
            </a:pPr>
            <a:r>
              <a:rPr lang="tr-TR" sz="2000" b="1" dirty="0" smtClean="0"/>
              <a:t>	4-Teknoloji Geliştirme Bölgesinde,</a:t>
            </a:r>
            <a:r>
              <a:rPr lang="tr-TR" sz="2000" dirty="0" smtClean="0"/>
              <a:t> </a:t>
            </a:r>
            <a:r>
              <a:rPr lang="tr-TR" sz="2000" b="1" dirty="0" smtClean="0"/>
              <a:t>AR-GE ve tasarım merkezlerinde</a:t>
            </a:r>
            <a:r>
              <a:rPr lang="tr-TR" sz="2000" dirty="0" smtClean="0"/>
              <a:t> ve </a:t>
            </a:r>
            <a:r>
              <a:rPr lang="tr-TR" sz="2000" b="1" dirty="0" smtClean="0"/>
              <a:t> araştırma  </a:t>
            </a:r>
            <a:r>
              <a:rPr lang="tr-TR" sz="2000" b="1" dirty="0" err="1" smtClean="0"/>
              <a:t>labaratuvarlarında</a:t>
            </a:r>
            <a:r>
              <a:rPr lang="tr-TR" sz="2000" dirty="0" smtClean="0"/>
              <a:t>  </a:t>
            </a:r>
            <a:r>
              <a:rPr lang="tr-TR" sz="2000" b="1" dirty="0" smtClean="0"/>
              <a:t>Ar-</a:t>
            </a:r>
            <a:r>
              <a:rPr lang="tr-TR" sz="2000" b="1" dirty="0" err="1" smtClean="0"/>
              <a:t>ge</a:t>
            </a:r>
            <a:r>
              <a:rPr lang="tr-TR" sz="2000" b="1" dirty="0" smtClean="0"/>
              <a:t>  ve tasarım faaliyetinde bulunanlara</a:t>
            </a:r>
            <a:r>
              <a:rPr lang="tr-TR" sz="2000" dirty="0" smtClean="0"/>
              <a:t> yapılan </a:t>
            </a:r>
            <a:r>
              <a:rPr lang="tr-TR" sz="2000" b="1" u="sng" dirty="0" smtClean="0"/>
              <a:t>yeni makine  ve teçhizat teslimi</a:t>
            </a:r>
            <a:r>
              <a:rPr lang="tr-TR" sz="2000" u="sng" dirty="0" smtClean="0"/>
              <a:t> de  </a:t>
            </a:r>
            <a:r>
              <a:rPr lang="tr-TR" sz="2000" dirty="0" smtClean="0"/>
              <a:t>13/m   maddesi ile tam istisna kapsamında KDV den istisna  edilmiştir.</a:t>
            </a:r>
          </a:p>
          <a:p>
            <a:pPr algn="just">
              <a:buNone/>
            </a:pPr>
            <a:r>
              <a:rPr lang="tr-TR" sz="2000" dirty="0" smtClean="0"/>
              <a:t>	Bu makinelerin takip eden takvim yılının başından itibaren </a:t>
            </a:r>
            <a:r>
              <a:rPr lang="tr-TR" sz="2000" b="1" dirty="0" smtClean="0"/>
              <a:t>3 yıl  elden çıkartılmaması</a:t>
            </a:r>
            <a:r>
              <a:rPr lang="tr-TR" sz="2000" dirty="0" smtClean="0"/>
              <a:t> gerekir.</a:t>
            </a:r>
          </a:p>
          <a:p>
            <a:pPr algn="just">
              <a:buNone/>
            </a:pPr>
            <a:r>
              <a:rPr lang="tr-TR" sz="2000" b="1" dirty="0" smtClean="0"/>
              <a:t>		Bu istisna  düzenlemeleri kanunun yayımını izleyen 2. Ayın başında yürürlüğe girecektir</a:t>
            </a:r>
            <a:r>
              <a:rPr lang="tr-TR" sz="2000" dirty="0" smtClean="0"/>
              <a:t>.</a:t>
            </a:r>
            <a:endParaRPr lang="tr-TR" sz="2000"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908720"/>
            <a:ext cx="8507288" cy="5544616"/>
          </a:xfrm>
        </p:spPr>
        <p:txBody>
          <a:bodyPr>
            <a:normAutofit/>
          </a:bodyPr>
          <a:lstStyle/>
          <a:p>
            <a:pPr algn="ctr">
              <a:buNone/>
            </a:pPr>
            <a:r>
              <a:rPr lang="tr-TR" sz="2000" b="1" dirty="0" smtClean="0"/>
              <a:t>	 </a:t>
            </a:r>
            <a:r>
              <a:rPr lang="tr-TR" sz="2000" b="1" dirty="0" smtClean="0">
                <a:solidFill>
                  <a:schemeClr val="tx2"/>
                </a:solidFill>
              </a:rPr>
              <a:t>ADİ ORTAKLIĞIN SERMAYE  ŞİRKETİNE  DÖNÜŞMESİ İSTİSNA KAPSAMINA  ALINMIŞTIR.</a:t>
            </a:r>
            <a:endParaRPr lang="tr-TR" sz="2000" dirty="0" smtClean="0">
              <a:solidFill>
                <a:schemeClr val="tx2"/>
              </a:solidFill>
            </a:endParaRPr>
          </a:p>
          <a:p>
            <a:pPr>
              <a:buNone/>
            </a:pPr>
            <a:r>
              <a:rPr lang="tr-TR" sz="2000" dirty="0" smtClean="0"/>
              <a:t> </a:t>
            </a:r>
          </a:p>
          <a:p>
            <a:pPr algn="just">
              <a:buNone/>
            </a:pPr>
            <a:r>
              <a:rPr lang="tr-TR" sz="2000" dirty="0" smtClean="0"/>
              <a:t>		Tasarıyla   kurumsallaşmayı teşvik etmek amacıyla adi ortaklıkların </a:t>
            </a:r>
            <a:r>
              <a:rPr lang="tr-TR" sz="2000" b="1" dirty="0" smtClean="0"/>
              <a:t>sermaye şirketine dönüşmesi</a:t>
            </a:r>
            <a:r>
              <a:rPr lang="tr-TR" sz="2000" dirty="0" smtClean="0"/>
              <a:t> işlemleri KDV istisnası kapsamına alınacak.</a:t>
            </a:r>
          </a:p>
          <a:p>
            <a:pPr algn="just">
              <a:buNone/>
            </a:pPr>
            <a:r>
              <a:rPr lang="tr-TR" sz="2000" dirty="0" smtClean="0"/>
              <a:t>		Bilindiği üzere; Bilanço esasındaki </a:t>
            </a:r>
            <a:r>
              <a:rPr lang="tr-TR" sz="2000" b="1" dirty="0" smtClean="0"/>
              <a:t>şahıs işletmelerinin  sermaye şirketine  dönüşmesi,</a:t>
            </a:r>
            <a:r>
              <a:rPr lang="tr-TR" sz="2000" dirty="0" smtClean="0"/>
              <a:t> keza,  </a:t>
            </a:r>
            <a:r>
              <a:rPr lang="tr-TR" sz="2000" b="1" dirty="0" err="1" smtClean="0"/>
              <a:t>kollektif</a:t>
            </a:r>
            <a:r>
              <a:rPr lang="tr-TR" sz="2000" b="1" dirty="0" smtClean="0"/>
              <a:t> ve  adi komandit şirket gibi şahıs şirketlerinin nevi değiştirerek sermaye şirketlerine  dönüşmesi</a:t>
            </a:r>
            <a:r>
              <a:rPr lang="tr-TR" sz="2000" dirty="0" smtClean="0"/>
              <a:t> KDV den istisnadır.</a:t>
            </a:r>
          </a:p>
          <a:p>
            <a:pPr algn="just">
              <a:buNone/>
            </a:pPr>
            <a:endParaRPr lang="tr-TR" sz="2000" dirty="0" smtClean="0"/>
          </a:p>
          <a:p>
            <a:pPr algn="just">
              <a:buNone/>
            </a:pPr>
            <a:r>
              <a:rPr lang="tr-TR" sz="2000" dirty="0" smtClean="0"/>
              <a:t>		Konuya ilişkin düzenleme  yapılarak; </a:t>
            </a:r>
            <a:r>
              <a:rPr lang="tr-TR" sz="2000" b="1" dirty="0" smtClean="0"/>
              <a:t>adi ortaklığın da sermaye şirketine  dönüşmesi</a:t>
            </a:r>
            <a:r>
              <a:rPr lang="tr-TR" sz="2000" dirty="0" smtClean="0"/>
              <a:t> KDV den istisna  edilmiştir.</a:t>
            </a:r>
          </a:p>
          <a:p>
            <a:pPr algn="just">
              <a:buNone/>
            </a:pPr>
            <a:r>
              <a:rPr lang="tr-TR" sz="2000" dirty="0" smtClean="0"/>
              <a:t>		Bu istisnanın şartları ise; </a:t>
            </a:r>
          </a:p>
          <a:p>
            <a:pPr algn="just">
              <a:buNone/>
            </a:pPr>
            <a:r>
              <a:rPr lang="tr-TR" sz="2000" dirty="0" smtClean="0"/>
              <a:t>	-Adi ortaklığın </a:t>
            </a:r>
            <a:r>
              <a:rPr lang="tr-TR" sz="2000" b="1" dirty="0" smtClean="0"/>
              <a:t>bilançosunun aktif ve  pasifiyle  kül halinde bir  sermaye şirketine</a:t>
            </a:r>
            <a:r>
              <a:rPr lang="tr-TR" sz="2000" dirty="0" smtClean="0"/>
              <a:t>  devredilmesi</a:t>
            </a:r>
          </a:p>
          <a:p>
            <a:pPr algn="just">
              <a:buNone/>
            </a:pPr>
            <a:r>
              <a:rPr lang="tr-TR" sz="2000" dirty="0" smtClean="0"/>
              <a:t>	-</a:t>
            </a:r>
            <a:r>
              <a:rPr lang="tr-TR" sz="2000" b="1" dirty="0" smtClean="0"/>
              <a:t>Devralan şirketin bilançosuna  aynen geçirilmesi</a:t>
            </a:r>
            <a:endParaRPr lang="tr-TR" sz="2000" dirty="0" smtClean="0"/>
          </a:p>
          <a:p>
            <a:pPr algn="just">
              <a:buNone/>
            </a:pPr>
            <a:endParaRPr lang="tr-TR" sz="2000"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980728"/>
            <a:ext cx="8784976" cy="5616624"/>
          </a:xfrm>
        </p:spPr>
        <p:txBody>
          <a:bodyPr>
            <a:normAutofit lnSpcReduction="10000"/>
          </a:bodyPr>
          <a:lstStyle/>
          <a:p>
            <a:pPr algn="just">
              <a:buNone/>
            </a:pPr>
            <a:r>
              <a:rPr lang="tr-TR" sz="2400" dirty="0" smtClean="0"/>
              <a:t>	-Devir bilançosuna  göre  </a:t>
            </a:r>
            <a:r>
              <a:rPr lang="tr-TR" sz="2400" b="1" dirty="0" smtClean="0"/>
              <a:t>hesaplan öz sermaye  tutarında ortaklık payı </a:t>
            </a:r>
            <a:r>
              <a:rPr lang="tr-TR" sz="2400" dirty="0" smtClean="0"/>
              <a:t>verilmesi gerekir.</a:t>
            </a:r>
          </a:p>
          <a:p>
            <a:pPr algn="just">
              <a:buNone/>
            </a:pPr>
            <a:r>
              <a:rPr lang="tr-TR" sz="2400" dirty="0" smtClean="0"/>
              <a:t>	-Bu ortaklık payını temsil eden  </a:t>
            </a:r>
            <a:r>
              <a:rPr lang="tr-TR" sz="2400" b="1" dirty="0" smtClean="0"/>
              <a:t>hisse senetlerinin nama</a:t>
            </a:r>
            <a:r>
              <a:rPr lang="tr-TR" sz="2400" dirty="0" smtClean="0"/>
              <a:t> yazılı olması.</a:t>
            </a:r>
          </a:p>
          <a:p>
            <a:pPr algn="just">
              <a:buNone/>
            </a:pPr>
            <a:r>
              <a:rPr lang="tr-TR" sz="2400" dirty="0" smtClean="0"/>
              <a:t>		Konfeksiyon sektöründe ortaya çıkan, aynen veya onarılmak suretiyle kullanılması mümkün olmayan kırpıntıların teslimi de  17./4-g Maddesi kapsamına  alınarak KDV'den istisna tutulacaktır.</a:t>
            </a:r>
          </a:p>
          <a:p>
            <a:pPr algn="just">
              <a:buNone/>
            </a:pPr>
            <a:r>
              <a:rPr lang="tr-TR" sz="2400" dirty="0" smtClean="0"/>
              <a:t>		Gümrük antrepoları ve geçici depolama yerleri ile gümrük hizmetlerinin verildiği gümrüklü sahalarda ithalat ve ihracat işlemlerine konu mallar ile transit rejim kapsamında işlem gören mallar için verilen ardiye, depolama ve terminal hizmetleri, 13. Maddeye alınmıştı ve tam istisna kapsamına girmişti.</a:t>
            </a:r>
          </a:p>
          <a:p>
            <a:pPr algn="just">
              <a:buNone/>
            </a:pPr>
            <a:r>
              <a:rPr lang="tr-TR" sz="2400" dirty="0" smtClean="0"/>
              <a:t>		Bu nedenle  de17/4-o maddesi kapsamından çıkartılmıştır. </a:t>
            </a:r>
          </a:p>
          <a:p>
            <a:pPr algn="just">
              <a:buNone/>
            </a:pPr>
            <a:r>
              <a:rPr lang="tr-TR" sz="2400" b="1" dirty="0" smtClean="0"/>
              <a:t>		Bu maddelerin yürürlüğü  kanunun yayımını izleyen ikinci ayın başıdır</a:t>
            </a:r>
            <a:r>
              <a:rPr lang="tr-TR" sz="2400" dirty="0" smtClean="0"/>
              <a:t>.</a:t>
            </a:r>
            <a:endParaRPr lang="tr-TR" sz="2400"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
        <p:nvSpPr>
          <p:cNvPr id="6" name="5 İçerik Yer Tutucusu"/>
          <p:cNvSpPr>
            <a:spLocks noGrp="1"/>
          </p:cNvSpPr>
          <p:nvPr>
            <p:ph idx="1"/>
          </p:nvPr>
        </p:nvSpPr>
        <p:spPr>
          <a:xfrm>
            <a:off x="251520" y="1124744"/>
            <a:ext cx="8435280" cy="5001419"/>
          </a:xfrm>
        </p:spPr>
        <p:txBody>
          <a:bodyPr>
            <a:normAutofit fontScale="70000" lnSpcReduction="20000"/>
          </a:bodyPr>
          <a:lstStyle/>
          <a:p>
            <a:pPr algn="ctr">
              <a:buNone/>
            </a:pPr>
            <a:r>
              <a:rPr lang="tr-TR" b="1" dirty="0" smtClean="0">
                <a:solidFill>
                  <a:schemeClr val="tx2"/>
                </a:solidFill>
              </a:rPr>
              <a:t>İKİNCİ EL ARAÇ VE TAŞINMAZ SATIŞINDA KATMA DEĞER VERGİSİ MATRAHI YENİDEN TANIMLANIYOR</a:t>
            </a:r>
            <a:endParaRPr lang="tr-TR" dirty="0" smtClean="0">
              <a:solidFill>
                <a:schemeClr val="tx2"/>
              </a:solidFill>
            </a:endParaRPr>
          </a:p>
          <a:p>
            <a:pPr algn="just">
              <a:buNone/>
            </a:pPr>
            <a:r>
              <a:rPr lang="tr-TR" dirty="0" smtClean="0"/>
              <a:t> </a:t>
            </a:r>
            <a:br>
              <a:rPr lang="tr-TR" dirty="0" smtClean="0"/>
            </a:br>
            <a:r>
              <a:rPr lang="tr-TR" dirty="0" smtClean="0"/>
              <a:t>	</a:t>
            </a:r>
            <a:r>
              <a:rPr lang="tr-TR" b="1" dirty="0" smtClean="0"/>
              <a:t>İkinci el motorlu kara</a:t>
            </a:r>
            <a:r>
              <a:rPr lang="tr-TR" dirty="0" smtClean="0"/>
              <a:t> taşıtı veya </a:t>
            </a:r>
            <a:r>
              <a:rPr lang="tr-TR" b="1" dirty="0" smtClean="0"/>
              <a:t>taşınmaz ticaretiyle</a:t>
            </a:r>
            <a:r>
              <a:rPr lang="tr-TR" dirty="0" smtClean="0"/>
              <a:t> iştigal eden mükelleflerce, mükellef olmayanlardan (mükellef olanlardan istisna kapsamında alınanlar dahil) </a:t>
            </a:r>
            <a:r>
              <a:rPr lang="tr-TR" b="1" dirty="0" smtClean="0"/>
              <a:t>satılan ikinci el motorlu kara taşıtı veya taşınmazların</a:t>
            </a:r>
            <a:r>
              <a:rPr lang="tr-TR" dirty="0" smtClean="0"/>
              <a:t> tesliminde </a:t>
            </a:r>
            <a:r>
              <a:rPr lang="tr-TR" b="1" dirty="0" smtClean="0"/>
              <a:t>özel matrah</a:t>
            </a:r>
            <a:r>
              <a:rPr lang="tr-TR" dirty="0" smtClean="0"/>
              <a:t> uygulanması sağlanacak.</a:t>
            </a:r>
          </a:p>
          <a:p>
            <a:pPr algn="just">
              <a:buNone/>
            </a:pPr>
            <a:endParaRPr lang="tr-TR" dirty="0" smtClean="0"/>
          </a:p>
          <a:p>
            <a:pPr algn="just">
              <a:buNone/>
            </a:pPr>
            <a:r>
              <a:rPr lang="tr-TR" dirty="0" smtClean="0"/>
              <a:t>              Bu işlemlerde matrah, ikinci el motorlu kara taşıtı veya taşınmazların alış bedeli düşüldükten sonra kalan tutar olacak.</a:t>
            </a:r>
          </a:p>
          <a:p>
            <a:pPr algn="just">
              <a:buNone/>
            </a:pPr>
            <a:r>
              <a:rPr lang="tr-TR" dirty="0" smtClean="0"/>
              <a:t> </a:t>
            </a:r>
          </a:p>
          <a:p>
            <a:pPr algn="just">
              <a:buNone/>
            </a:pPr>
            <a:r>
              <a:rPr lang="tr-TR" b="1" dirty="0" smtClean="0"/>
              <a:t>		Bu maddenin de yürürlüğü girişi,  yasanın yayımını izleyen 2. Ayın başıdır.</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692696"/>
            <a:ext cx="8820472" cy="5904656"/>
          </a:xfrm>
        </p:spPr>
        <p:txBody>
          <a:bodyPr>
            <a:normAutofit fontScale="92500" lnSpcReduction="20000"/>
          </a:bodyPr>
          <a:lstStyle/>
          <a:p>
            <a:pPr algn="ctr">
              <a:buNone/>
            </a:pPr>
            <a:r>
              <a:rPr lang="tr-TR" sz="2200" b="1" dirty="0" smtClean="0"/>
              <a:t>	</a:t>
            </a:r>
            <a:r>
              <a:rPr lang="tr-TR" sz="2400" b="1" dirty="0" smtClean="0">
                <a:solidFill>
                  <a:schemeClr val="tx2"/>
                </a:solidFill>
              </a:rPr>
              <a:t>KDV İNDİRİMİ VE  DEVİR  KDV’NİN İADE EDİLMESİNE İLİŞKİN DÜZENLEMELER</a:t>
            </a:r>
            <a:endParaRPr lang="tr-TR" sz="2400" dirty="0" smtClean="0">
              <a:solidFill>
                <a:schemeClr val="tx2"/>
              </a:solidFill>
            </a:endParaRPr>
          </a:p>
          <a:p>
            <a:pPr>
              <a:buNone/>
            </a:pPr>
            <a:r>
              <a:rPr lang="tr-TR" sz="2400" dirty="0" smtClean="0"/>
              <a:t> </a:t>
            </a:r>
          </a:p>
          <a:p>
            <a:pPr algn="just">
              <a:buNone/>
            </a:pPr>
            <a:r>
              <a:rPr lang="tr-TR" sz="2400" dirty="0" smtClean="0"/>
              <a:t>		Yeni düzenleme ile  İndirim hakkı, vergiyi doğuran olayın gerçekleştiği</a:t>
            </a:r>
            <a:r>
              <a:rPr lang="tr-TR" sz="2400" b="1" dirty="0" smtClean="0"/>
              <a:t> takvim yılını takip eden takvim yılı sonuna kadar kullanılabilecek</a:t>
            </a:r>
            <a:r>
              <a:rPr lang="tr-TR" sz="2400" dirty="0" smtClean="0"/>
              <a:t>.</a:t>
            </a:r>
          </a:p>
          <a:p>
            <a:pPr algn="just">
              <a:buNone/>
            </a:pPr>
            <a:endParaRPr lang="tr-TR" sz="2400" dirty="0" smtClean="0"/>
          </a:p>
          <a:p>
            <a:pPr algn="just">
              <a:buNone/>
            </a:pPr>
            <a:r>
              <a:rPr lang="tr-TR" sz="2400" dirty="0" smtClean="0"/>
              <a:t>		Eskiden indirim hakkı  vergiyi doğuran olayın  vuku  bulduğu takvim yılı aşılmamak şartıyla kullanılabiliyordu. Şimdi ise İndirim hakkı </a:t>
            </a:r>
            <a:r>
              <a:rPr lang="tr-TR" sz="2400" b="1" u="sng" dirty="0" smtClean="0"/>
              <a:t>vergiyi doğuran olayın vuku bulduğu  “takvim yılını takip eden”  takvim yılı sonuna  kadar</a:t>
            </a:r>
            <a:r>
              <a:rPr lang="tr-TR" sz="2400" dirty="0" smtClean="0"/>
              <a:t> ilgili fatura vb   belgelerin kanuni defterlere kaydedildiği vergilendirme döneminde kullanılabilir.</a:t>
            </a:r>
          </a:p>
          <a:p>
            <a:pPr algn="just">
              <a:buNone/>
            </a:pPr>
            <a:endParaRPr lang="tr-TR" sz="2400" dirty="0" smtClean="0"/>
          </a:p>
          <a:p>
            <a:pPr algn="just">
              <a:buNone/>
            </a:pPr>
            <a:r>
              <a:rPr lang="tr-TR" sz="2400" dirty="0" smtClean="0"/>
              <a:t>		Tasarının  reform niteliğinde değişiklik öngören en önemli  kısmı ise indirim yoluyla giderilemeyen </a:t>
            </a:r>
            <a:r>
              <a:rPr lang="tr-TR" sz="2400" b="1" dirty="0" smtClean="0"/>
              <a:t>“devreden katma değer vergisinin” mükellefe iade edilmesine imkan sağlanmasıdır.</a:t>
            </a:r>
            <a:r>
              <a:rPr lang="tr-TR" sz="2400" dirty="0" smtClean="0"/>
              <a:t> Zira, birçok işletmenin bilançosunda yıllardır  devreden KDV stokunun bulunması işletmeler açısından büyük bir  külfetti.</a:t>
            </a:r>
            <a:endParaRPr lang="tr-TR" sz="2200" b="1" dirty="0">
              <a:solidFill>
                <a:schemeClr val="tx2"/>
              </a:solidFill>
            </a:endParaRPr>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980728"/>
            <a:ext cx="8589640" cy="5073427"/>
          </a:xfrm>
        </p:spPr>
        <p:txBody>
          <a:bodyPr>
            <a:normAutofit/>
          </a:bodyPr>
          <a:lstStyle/>
          <a:p>
            <a:pPr algn="just">
              <a:buNone/>
            </a:pPr>
            <a:r>
              <a:rPr lang="tr-TR" sz="2000" b="1" dirty="0" smtClean="0"/>
              <a:t>	</a:t>
            </a:r>
            <a:r>
              <a:rPr lang="tr-TR" sz="2000" dirty="0" smtClean="0"/>
              <a:t> 	Yapılan düzenleme ile  devir  KDV’nin iade edilmeyeceği kuralı kaldırılmakta ve </a:t>
            </a:r>
            <a:r>
              <a:rPr lang="tr-TR" sz="2000" b="1" u="sng" dirty="0" smtClean="0"/>
              <a:t>  12 ay süre ile  indirim yolu ile giderilemeyen KDV’nin izleyen 6 ay içinde  talep edilmesi halinde</a:t>
            </a:r>
            <a:r>
              <a:rPr lang="tr-TR" sz="2000" dirty="0" smtClean="0"/>
              <a:t> iade edilmesi mümkün hale  gelmiştir.</a:t>
            </a:r>
          </a:p>
          <a:p>
            <a:pPr algn="just">
              <a:buNone/>
            </a:pPr>
            <a:endParaRPr lang="tr-TR" sz="2000" dirty="0" smtClean="0"/>
          </a:p>
          <a:p>
            <a:pPr algn="just">
              <a:buNone/>
            </a:pPr>
            <a:r>
              <a:rPr lang="tr-TR" sz="2000" b="1" dirty="0" smtClean="0"/>
              <a:t>		Bakanlar Kurulu</a:t>
            </a:r>
            <a:r>
              <a:rPr lang="tr-TR" sz="2000" dirty="0" smtClean="0"/>
              <a:t> KDV iadesi için öngörülen </a:t>
            </a:r>
            <a:r>
              <a:rPr lang="tr-TR" sz="2000" b="1" dirty="0" smtClean="0"/>
              <a:t>12 aylık  süreyi 24 aya kadar çıkartıp</a:t>
            </a:r>
            <a:r>
              <a:rPr lang="tr-TR" sz="2000" dirty="0" smtClean="0"/>
              <a:t>  tekrar kanuni süre olan 12 aya indirmeye  yetkilidir.</a:t>
            </a:r>
          </a:p>
          <a:p>
            <a:pPr algn="just">
              <a:buNone/>
            </a:pPr>
            <a:r>
              <a:rPr lang="tr-TR" sz="2000" b="1" dirty="0" smtClean="0"/>
              <a:t>		Maliye Bakanlığı ise 12 aylık süreyi 3 aya kadar indirmeye</a:t>
            </a:r>
            <a:r>
              <a:rPr lang="tr-TR" sz="2000" dirty="0" smtClean="0"/>
              <a:t> yetkili kılınmıştır.</a:t>
            </a:r>
          </a:p>
          <a:p>
            <a:pPr algn="just">
              <a:buNone/>
            </a:pPr>
            <a:endParaRPr lang="tr-TR" sz="2000" dirty="0" smtClean="0"/>
          </a:p>
          <a:p>
            <a:pPr algn="just">
              <a:buNone/>
            </a:pPr>
            <a:r>
              <a:rPr lang="tr-TR" sz="2000" dirty="0" smtClean="0"/>
              <a:t>		Maliye  Bakanlığı  devir KDV’nin iadesini;</a:t>
            </a:r>
          </a:p>
          <a:p>
            <a:pPr lvl="0" algn="just">
              <a:buNone/>
            </a:pPr>
            <a:r>
              <a:rPr lang="tr-TR" sz="2000" dirty="0" smtClean="0"/>
              <a:t>	a-Vergi İncelemesi Yoluyla</a:t>
            </a:r>
          </a:p>
          <a:p>
            <a:pPr algn="just">
              <a:buNone/>
            </a:pPr>
            <a:r>
              <a:rPr lang="tr-TR" sz="2000" dirty="0" smtClean="0"/>
              <a:t>	b-Diğer Yöntemlerle yaptırmaya  yetkili kılınmıştır. Demek ki konuya ilişkin KDV Tebliği yayımlanacaktır.</a:t>
            </a:r>
            <a:endParaRPr lang="tr-TR" sz="2000"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a:spLocks noGrp="1"/>
          </p:cNvSpPr>
          <p:nvPr>
            <p:ph idx="1"/>
          </p:nvPr>
        </p:nvSpPr>
        <p:spPr>
          <a:xfrm>
            <a:off x="179512" y="764704"/>
            <a:ext cx="8507288" cy="5688632"/>
          </a:xfrm>
        </p:spPr>
        <p:txBody>
          <a:bodyPr>
            <a:normAutofit/>
          </a:bodyPr>
          <a:lstStyle/>
          <a:p>
            <a:pPr>
              <a:buNone/>
            </a:pPr>
            <a:r>
              <a:rPr lang="tr-TR" sz="2000" b="1" dirty="0" smtClean="0"/>
              <a:t>		</a:t>
            </a:r>
            <a:r>
              <a:rPr lang="tr-TR" sz="2000" dirty="0" smtClean="0"/>
              <a:t>Maliye Bakanlığı iade yöntemini  belirlerken;</a:t>
            </a:r>
          </a:p>
          <a:p>
            <a:pPr algn="just">
              <a:buNone/>
            </a:pPr>
            <a:r>
              <a:rPr lang="tr-TR" sz="2000" b="1" dirty="0" smtClean="0"/>
              <a:t>	a-Sektör Durumu,</a:t>
            </a:r>
            <a:endParaRPr lang="tr-TR" sz="2000" dirty="0" smtClean="0"/>
          </a:p>
          <a:p>
            <a:pPr algn="just">
              <a:buNone/>
            </a:pPr>
            <a:r>
              <a:rPr lang="tr-TR" sz="2000" b="1" dirty="0" smtClean="0"/>
              <a:t>	b-İşletme Büyüklüğü,</a:t>
            </a:r>
            <a:endParaRPr lang="tr-TR" sz="2000" dirty="0" smtClean="0"/>
          </a:p>
          <a:p>
            <a:pPr algn="just">
              <a:buNone/>
            </a:pPr>
            <a:r>
              <a:rPr lang="tr-TR" sz="2000" b="1" dirty="0" smtClean="0"/>
              <a:t>	c-Devreden KDV’nin kaynağına bakarak belirleyecektir</a:t>
            </a:r>
            <a:r>
              <a:rPr lang="tr-TR" sz="2000" dirty="0" smtClean="0"/>
              <a:t>.</a:t>
            </a:r>
          </a:p>
          <a:p>
            <a:pPr algn="just">
              <a:buNone/>
            </a:pPr>
            <a:r>
              <a:rPr lang="tr-TR" sz="2000" dirty="0" smtClean="0"/>
              <a:t> </a:t>
            </a:r>
          </a:p>
          <a:p>
            <a:pPr algn="just">
              <a:buNone/>
            </a:pPr>
            <a:r>
              <a:rPr lang="tr-TR" sz="2000" dirty="0" smtClean="0"/>
              <a:t>		Haksız KDV İadelerinin alınmasına mani olmak adına Bu düzenlemeye ilave ek tedbirler alınmıştır.</a:t>
            </a:r>
          </a:p>
          <a:p>
            <a:pPr algn="just">
              <a:buNone/>
            </a:pPr>
            <a:r>
              <a:rPr lang="tr-TR" sz="2000" dirty="0" smtClean="0"/>
              <a:t>		Yasa Tasarısının 11. Maddesi ile  de Bakanlar Kuruluna ve Maliye Bakanlığına KDV İadelerine ilişkin bir  takım yetkiler  verilmiştir.</a:t>
            </a:r>
          </a:p>
          <a:p>
            <a:pPr algn="just">
              <a:buNone/>
            </a:pPr>
            <a:endParaRPr lang="tr-TR" sz="2000" dirty="0" smtClean="0"/>
          </a:p>
          <a:p>
            <a:pPr>
              <a:buNone/>
            </a:pPr>
            <a:r>
              <a:rPr lang="tr-TR" sz="2000" b="1" dirty="0" smtClean="0"/>
              <a:t>		Bakanlar Kuruluna Tanınan Yetkiler:</a:t>
            </a:r>
            <a:endParaRPr lang="tr-TR" sz="2000" dirty="0" smtClean="0"/>
          </a:p>
          <a:p>
            <a:pPr>
              <a:buNone/>
            </a:pPr>
            <a:r>
              <a:rPr lang="tr-TR" sz="2000" dirty="0" smtClean="0"/>
              <a:t>	-</a:t>
            </a:r>
            <a:r>
              <a:rPr lang="tr-TR" sz="2000" b="1" dirty="0" smtClean="0"/>
              <a:t>süresi içinde iadesi talep edilmeyen</a:t>
            </a:r>
            <a:r>
              <a:rPr lang="tr-TR" sz="2000" dirty="0" smtClean="0"/>
              <a:t> katma değer vergisini gelir ve kurumlar vergisi matrahlarının tespitinde </a:t>
            </a:r>
            <a:r>
              <a:rPr lang="tr-TR" sz="2000" b="1" dirty="0" smtClean="0"/>
              <a:t>gider olarak yazdırma yetkisi,</a:t>
            </a:r>
            <a:endParaRPr lang="tr-TR" sz="2000" dirty="0" smtClean="0"/>
          </a:p>
          <a:p>
            <a:pPr>
              <a:buNone/>
            </a:pPr>
            <a:r>
              <a:rPr lang="tr-TR" sz="2000" dirty="0" smtClean="0"/>
              <a:t>	- iade talebinde bulunulabilecek </a:t>
            </a:r>
            <a:r>
              <a:rPr lang="tr-TR" sz="2000" b="1" dirty="0" smtClean="0"/>
              <a:t>asgari tutan belirleme,</a:t>
            </a:r>
            <a:endParaRPr lang="tr-TR" sz="2000" dirty="0" smtClean="0"/>
          </a:p>
          <a:p>
            <a:pPr>
              <a:buNone/>
            </a:pPr>
            <a:endParaRPr lang="tr-TR" sz="2000" dirty="0" smtClean="0"/>
          </a:p>
          <a:p>
            <a:pPr>
              <a:buNone/>
            </a:pPr>
            <a:endParaRPr lang="tr-TR" sz="2000" dirty="0"/>
          </a:p>
        </p:txBody>
      </p:sp>
      <p:pic>
        <p:nvPicPr>
          <p:cNvPr id="5"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395536" y="548680"/>
            <a:ext cx="8136904" cy="5832648"/>
          </a:xfrm>
        </p:spPr>
        <p:txBody>
          <a:bodyPr>
            <a:normAutofit/>
          </a:bodyPr>
          <a:lstStyle/>
          <a:p>
            <a:r>
              <a:rPr lang="tr-TR" sz="2400" b="1" dirty="0" smtClean="0">
                <a:solidFill>
                  <a:schemeClr val="tx2"/>
                </a:solidFill>
              </a:rPr>
              <a:t>KATMA  DEĞER VERGİSİ KANUNUUNDA  DEĞİŞİKLİK YAPILMASINA DAİR KANUN TASARISI</a:t>
            </a:r>
            <a:endParaRPr lang="tr-TR" sz="2400" dirty="0" smtClean="0">
              <a:solidFill>
                <a:schemeClr val="tx2"/>
              </a:solidFill>
            </a:endParaRPr>
          </a:p>
          <a:p>
            <a:pPr algn="just"/>
            <a:endParaRPr lang="tr-TR" sz="1500" dirty="0" smtClean="0">
              <a:solidFill>
                <a:schemeClr val="tx1"/>
              </a:solidFill>
            </a:endParaRPr>
          </a:p>
          <a:p>
            <a:pPr algn="just"/>
            <a:r>
              <a:rPr lang="tr-TR" sz="2000" dirty="0" smtClean="0">
                <a:solidFill>
                  <a:schemeClr val="tx1"/>
                </a:solidFill>
              </a:rPr>
              <a:t>	 25 Maddeden oluşan ve Katma Değer Vergisi Kanunu’nda değişiklikler öngören Kanun Tasarısı 27.02.2018 tarihinde Bakanlar Kurulu tarafından Türkiye Büyük Millet Meclisi’ne sevk edildi. Söz konusu tasarı ile 1985 yılında yürürlüğe giren ve 33 yıldır uygulanan Katma Değer Vergisi Kanunu’nun temel yapısında köklü değişiklikler yapılması öngörülmektedir.</a:t>
            </a:r>
          </a:p>
          <a:p>
            <a:pPr algn="just"/>
            <a:endParaRPr lang="tr-TR" sz="2000" dirty="0" smtClean="0">
              <a:solidFill>
                <a:schemeClr val="tx1"/>
              </a:solidFill>
            </a:endParaRPr>
          </a:p>
          <a:p>
            <a:pPr algn="just"/>
            <a:r>
              <a:rPr lang="tr-TR" sz="2000" dirty="0" smtClean="0">
                <a:solidFill>
                  <a:schemeClr val="tx1"/>
                </a:solidFill>
              </a:rPr>
              <a:t> Tasarının Genel Gerekçesini şu  şekilde özetlemek mümkündür:</a:t>
            </a:r>
          </a:p>
          <a:p>
            <a:r>
              <a:rPr lang="tr-TR" sz="2000" dirty="0" smtClean="0">
                <a:solidFill>
                  <a:schemeClr val="tx1"/>
                </a:solidFill>
              </a:rPr>
              <a:t> </a:t>
            </a:r>
          </a:p>
          <a:p>
            <a:pPr algn="l"/>
            <a:r>
              <a:rPr lang="tr-TR" sz="2000" dirty="0" smtClean="0">
                <a:solidFill>
                  <a:schemeClr val="tx1"/>
                </a:solidFill>
              </a:rPr>
              <a:t>1-Yatırımı, üretimi ve ihracatı teşvik etmek,</a:t>
            </a:r>
          </a:p>
          <a:p>
            <a:pPr algn="l"/>
            <a:r>
              <a:rPr lang="tr-TR" sz="2000" dirty="0" smtClean="0">
                <a:solidFill>
                  <a:schemeClr val="tx1"/>
                </a:solidFill>
              </a:rPr>
              <a:t>2- İşletmeler üzerinde oluşan KDV finansman yükünü ortadan kaldırmak, </a:t>
            </a:r>
          </a:p>
          <a:p>
            <a:pPr algn="l"/>
            <a:r>
              <a:rPr lang="tr-TR" sz="2000" dirty="0" smtClean="0">
                <a:solidFill>
                  <a:schemeClr val="tx1"/>
                </a:solidFill>
              </a:rPr>
              <a:t>3-Küçük işletmelerin  vergiye uyumunu kolaylaştırmak,</a:t>
            </a:r>
          </a:p>
          <a:p>
            <a:pPr algn="l"/>
            <a:r>
              <a:rPr lang="tr-TR" sz="2000" dirty="0" smtClean="0">
                <a:solidFill>
                  <a:schemeClr val="tx1"/>
                </a:solidFill>
              </a:rPr>
              <a:t>4- Kayıtlı ekonomiye  geçişi özendirmek.</a:t>
            </a:r>
            <a:endParaRPr lang="tr-TR" sz="2000" dirty="0">
              <a:solidFill>
                <a:schemeClr val="tx1"/>
              </a:solidFill>
            </a:endParaRPr>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normAutofit fontScale="77500" lnSpcReduction="20000"/>
          </a:bodyPr>
          <a:lstStyle/>
          <a:p>
            <a:pPr>
              <a:buNone/>
            </a:pPr>
            <a:r>
              <a:rPr lang="tr-TR" b="1" dirty="0" smtClean="0"/>
              <a:t>		Maliye Bakanlığına  Tanınan Yetkiler:</a:t>
            </a:r>
            <a:endParaRPr lang="tr-TR" dirty="0" smtClean="0"/>
          </a:p>
          <a:p>
            <a:pPr algn="just">
              <a:buNone/>
            </a:pPr>
            <a:r>
              <a:rPr lang="tr-TR" dirty="0" smtClean="0"/>
              <a:t>	-mükellefiyet süresi,</a:t>
            </a:r>
          </a:p>
          <a:p>
            <a:pPr algn="just">
              <a:buNone/>
            </a:pPr>
            <a:r>
              <a:rPr lang="tr-TR" dirty="0" smtClean="0"/>
              <a:t>	-çalışan sayısı,</a:t>
            </a:r>
          </a:p>
          <a:p>
            <a:pPr algn="just">
              <a:buNone/>
            </a:pPr>
            <a:r>
              <a:rPr lang="tr-TR" dirty="0" smtClean="0"/>
              <a:t>	-aktif ve öz sermaye büyüklüğü,</a:t>
            </a:r>
          </a:p>
          <a:p>
            <a:pPr algn="just">
              <a:buNone/>
            </a:pPr>
            <a:r>
              <a:rPr lang="tr-TR" dirty="0" smtClean="0"/>
              <a:t>	-ödenen vergi tutarı,</a:t>
            </a:r>
          </a:p>
          <a:p>
            <a:pPr algn="just">
              <a:buNone/>
            </a:pPr>
            <a:r>
              <a:rPr lang="tr-TR" dirty="0" smtClean="0"/>
              <a:t>	-vergisel ödevlerin zamanında yerine getirilip getirilmediği,</a:t>
            </a:r>
          </a:p>
          <a:p>
            <a:pPr algn="just">
              <a:buNone/>
            </a:pPr>
            <a:r>
              <a:rPr lang="tr-TR" dirty="0" smtClean="0"/>
              <a:t>	-sahte veya muhteviyatı itibarıyla yanıltıcı belge düzenleme veya kullanma yönünde olumsuz rapor ya da tespit bulunup bulunmadığı gibi kriterleri kullanarak .</a:t>
            </a:r>
          </a:p>
          <a:p>
            <a:pPr algn="just">
              <a:buNone/>
            </a:pPr>
            <a:endParaRPr lang="tr-TR" dirty="0" smtClean="0"/>
          </a:p>
          <a:p>
            <a:pPr algn="just">
              <a:buNone/>
            </a:pPr>
            <a:r>
              <a:rPr lang="tr-TR" dirty="0" smtClean="0"/>
              <a:t>		Buna  göre  </a:t>
            </a:r>
            <a:r>
              <a:rPr lang="tr-TR" b="1" dirty="0" smtClean="0"/>
              <a:t>iadenin  yöntemini, nakden veya  mahsuben iade yapılıp</a:t>
            </a:r>
            <a:r>
              <a:rPr lang="tr-TR" dirty="0" smtClean="0"/>
              <a:t> yapılmayacağını belirlemeye  yetkili kılınmıştır.</a:t>
            </a:r>
            <a:endParaRPr lang="tr-TR"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908720"/>
            <a:ext cx="8892480" cy="5217443"/>
          </a:xfrm>
        </p:spPr>
        <p:txBody>
          <a:bodyPr>
            <a:normAutofit fontScale="70000" lnSpcReduction="20000"/>
          </a:bodyPr>
          <a:lstStyle/>
          <a:p>
            <a:pPr algn="ctr">
              <a:buNone/>
            </a:pPr>
            <a:r>
              <a:rPr lang="tr-TR" b="1" dirty="0" smtClean="0">
                <a:solidFill>
                  <a:schemeClr val="tx2"/>
                </a:solidFill>
              </a:rPr>
              <a:t>ESKİ  DEVİR KDV’LERİ DURUMU</a:t>
            </a:r>
          </a:p>
          <a:p>
            <a:pPr algn="ctr">
              <a:buNone/>
            </a:pPr>
            <a:endParaRPr lang="tr-TR" dirty="0" smtClean="0"/>
          </a:p>
          <a:p>
            <a:pPr algn="just">
              <a:buNone/>
            </a:pPr>
            <a:r>
              <a:rPr lang="tr-TR" dirty="0" smtClean="0"/>
              <a:t>		Devir KDV’nin i</a:t>
            </a:r>
            <a:r>
              <a:rPr lang="tr-TR" b="1" dirty="0" smtClean="0"/>
              <a:t>adesine ilişkin düzenleme 1.1.2019’da yürürlüğe girecektir</a:t>
            </a:r>
            <a:r>
              <a:rPr lang="tr-TR" dirty="0" smtClean="0"/>
              <a:t>.1.1.2019 öncesinde birikmiş ve indirim yoluyla giderilememiş KDV’nin akıbetinin ne olacağına ilişkin ise KDV Kanununa  geçici 39 madde eklenmiştir.</a:t>
            </a:r>
          </a:p>
          <a:p>
            <a:pPr algn="just">
              <a:buNone/>
            </a:pPr>
            <a:endParaRPr lang="tr-TR" dirty="0" smtClean="0"/>
          </a:p>
          <a:p>
            <a:pPr algn="just">
              <a:buNone/>
            </a:pPr>
            <a:r>
              <a:rPr lang="tr-TR" dirty="0" smtClean="0"/>
              <a:t>		Buna göre: </a:t>
            </a:r>
            <a:r>
              <a:rPr lang="tr-TR" b="1" dirty="0" smtClean="0"/>
              <a:t>31.12.2018 tarihine  kadar,</a:t>
            </a:r>
            <a:r>
              <a:rPr lang="tr-TR" dirty="0" smtClean="0"/>
              <a:t> belirtilen şartları sağlayarak gelen </a:t>
            </a:r>
            <a:r>
              <a:rPr lang="tr-TR" b="1" dirty="0" smtClean="0"/>
              <a:t>devir KDV’ler ayrı bir  hesaba  alınması</a:t>
            </a:r>
            <a:r>
              <a:rPr lang="tr-TR" dirty="0" smtClean="0"/>
              <a:t>, ödenecek KDV’den </a:t>
            </a:r>
            <a:r>
              <a:rPr lang="tr-TR" b="1" dirty="0" smtClean="0"/>
              <a:t>mahsubu dışında</a:t>
            </a:r>
            <a:r>
              <a:rPr lang="tr-TR" dirty="0" smtClean="0"/>
              <a:t> bu hesabın kullanılmaması ve bu şekilde birikmiş devreden KDV’nin idareye tanınan yetki çerçevesinde ve </a:t>
            </a:r>
            <a:r>
              <a:rPr lang="tr-TR" b="1" dirty="0" smtClean="0"/>
              <a:t>bütçe olanakları çerçevesinde </a:t>
            </a:r>
            <a:r>
              <a:rPr lang="tr-TR" dirty="0" smtClean="0"/>
              <a:t>;</a:t>
            </a:r>
          </a:p>
          <a:p>
            <a:pPr algn="just">
              <a:buNone/>
            </a:pPr>
            <a:r>
              <a:rPr lang="tr-TR" dirty="0" smtClean="0"/>
              <a:t>	- </a:t>
            </a:r>
            <a:r>
              <a:rPr lang="tr-TR" b="1" dirty="0" smtClean="0"/>
              <a:t>yıllara yayılı şekilde iadesi</a:t>
            </a:r>
            <a:r>
              <a:rPr lang="tr-TR" dirty="0" smtClean="0"/>
              <a:t> </a:t>
            </a:r>
          </a:p>
          <a:p>
            <a:pPr algn="just">
              <a:buNone/>
            </a:pPr>
            <a:r>
              <a:rPr lang="tr-TR" dirty="0" smtClean="0"/>
              <a:t>	-</a:t>
            </a:r>
            <a:r>
              <a:rPr lang="tr-TR" b="1" dirty="0" smtClean="0"/>
              <a:t>muhtelif vergi borçlarına mahsup edilmesi</a:t>
            </a:r>
            <a:r>
              <a:rPr lang="tr-TR" dirty="0" smtClean="0"/>
              <a:t> </a:t>
            </a:r>
          </a:p>
          <a:p>
            <a:pPr algn="just">
              <a:buNone/>
            </a:pPr>
            <a:r>
              <a:rPr lang="tr-TR" b="1" dirty="0" smtClean="0"/>
              <a:t>	-gider yazılması konusunda </a:t>
            </a:r>
            <a:endParaRPr lang="tr-TR" dirty="0" smtClean="0"/>
          </a:p>
          <a:p>
            <a:pPr algn="just">
              <a:buNone/>
            </a:pPr>
            <a:r>
              <a:rPr lang="tr-TR" dirty="0" smtClean="0"/>
              <a:t>	düzenlemeler yapmaya </a:t>
            </a:r>
            <a:r>
              <a:rPr lang="tr-TR" b="1" dirty="0" smtClean="0"/>
              <a:t>Maliye Bakanlığı  yetkili kılınmıştır.</a:t>
            </a:r>
            <a:endParaRPr lang="tr-TR"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980728"/>
            <a:ext cx="8712968" cy="5544616"/>
          </a:xfrm>
        </p:spPr>
        <p:txBody>
          <a:bodyPr>
            <a:normAutofit fontScale="77500" lnSpcReduction="20000"/>
          </a:bodyPr>
          <a:lstStyle/>
          <a:p>
            <a:pPr algn="just">
              <a:buNone/>
            </a:pPr>
            <a:r>
              <a:rPr lang="tr-TR" dirty="0" smtClean="0"/>
              <a:t>		Yukarıda  belirtilen  ayrı hesapta takip edilen katma değer vergisinin kısmen veya tamamen iadesi uygun görüldüğü takdirde, </a:t>
            </a:r>
            <a:r>
              <a:rPr lang="tr-TR" b="1" dirty="0" smtClean="0"/>
              <a:t>mükellef bu iadeyi talep etmez ise;</a:t>
            </a:r>
            <a:r>
              <a:rPr lang="tr-TR" dirty="0" smtClean="0"/>
              <a:t> </a:t>
            </a:r>
          </a:p>
          <a:p>
            <a:pPr algn="just">
              <a:buNone/>
            </a:pPr>
            <a:r>
              <a:rPr lang="tr-TR" dirty="0" smtClean="0"/>
              <a:t>	-</a:t>
            </a:r>
            <a:r>
              <a:rPr lang="tr-TR" b="1" dirty="0" smtClean="0"/>
              <a:t>Ne indirim konusu yapabilecek </a:t>
            </a:r>
            <a:endParaRPr lang="tr-TR" dirty="0" smtClean="0"/>
          </a:p>
          <a:p>
            <a:pPr algn="just">
              <a:buNone/>
            </a:pPr>
            <a:r>
              <a:rPr lang="tr-TR" b="1" dirty="0" smtClean="0"/>
              <a:t>	-Ne daha  sonra iade konusu yapılabilecek</a:t>
            </a:r>
            <a:endParaRPr lang="tr-TR" dirty="0" smtClean="0"/>
          </a:p>
          <a:p>
            <a:pPr algn="just">
              <a:buNone/>
            </a:pPr>
            <a:r>
              <a:rPr lang="tr-TR" dirty="0" smtClean="0"/>
              <a:t>	-</a:t>
            </a:r>
            <a:r>
              <a:rPr lang="tr-TR" b="1" dirty="0" smtClean="0"/>
              <a:t>Ne de  gider veya  maliyet yazılabilecektir</a:t>
            </a:r>
            <a:r>
              <a:rPr lang="tr-TR" dirty="0" smtClean="0"/>
              <a:t>.</a:t>
            </a:r>
          </a:p>
          <a:p>
            <a:pPr algn="just">
              <a:buNone/>
            </a:pPr>
            <a:endParaRPr lang="tr-TR" dirty="0" smtClean="0"/>
          </a:p>
          <a:p>
            <a:pPr algn="just">
              <a:buNone/>
            </a:pPr>
            <a:r>
              <a:rPr lang="tr-TR" dirty="0" smtClean="0"/>
              <a:t> 		Maliye  Bakanlığı Eski Dönem Devir KDV’leri</a:t>
            </a:r>
            <a:r>
              <a:rPr lang="tr-TR" b="1" dirty="0" smtClean="0"/>
              <a:t>n İade yöntemini belirlerken;</a:t>
            </a:r>
            <a:endParaRPr lang="tr-TR" dirty="0" smtClean="0"/>
          </a:p>
          <a:p>
            <a:pPr algn="just">
              <a:buNone/>
            </a:pPr>
            <a:r>
              <a:rPr lang="tr-TR" dirty="0" smtClean="0"/>
              <a:t> </a:t>
            </a:r>
          </a:p>
          <a:p>
            <a:pPr algn="just">
              <a:buNone/>
            </a:pPr>
            <a:r>
              <a:rPr lang="tr-TR" dirty="0" smtClean="0"/>
              <a:t>	a-Sektör Durumu</a:t>
            </a:r>
          </a:p>
          <a:p>
            <a:pPr algn="just">
              <a:buNone/>
            </a:pPr>
            <a:r>
              <a:rPr lang="tr-TR" dirty="0" smtClean="0"/>
              <a:t>	b-İşletme Büyüklüğü</a:t>
            </a:r>
          </a:p>
          <a:p>
            <a:pPr algn="just">
              <a:buNone/>
            </a:pPr>
            <a:r>
              <a:rPr lang="tr-TR" dirty="0" smtClean="0"/>
              <a:t>	c-Devreden KDV’nin kaynağına bakarak belirleyecektir.</a:t>
            </a:r>
          </a:p>
          <a:p>
            <a:pPr algn="just">
              <a:buNone/>
            </a:pPr>
            <a:r>
              <a:rPr lang="tr-TR" dirty="0" smtClean="0"/>
              <a:t>   		</a:t>
            </a:r>
            <a:r>
              <a:rPr lang="tr-TR" b="1" dirty="0" smtClean="0"/>
              <a:t>Yürürlük: Bu madde, 1.1.2019 tarihinde  yürürlüğe girecektir.</a:t>
            </a:r>
            <a:endParaRPr lang="tr-TR"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980728"/>
            <a:ext cx="8712968" cy="5616624"/>
          </a:xfrm>
        </p:spPr>
        <p:txBody>
          <a:bodyPr>
            <a:normAutofit fontScale="62500" lnSpcReduction="20000"/>
          </a:bodyPr>
          <a:lstStyle/>
          <a:p>
            <a:pPr algn="just">
              <a:buNone/>
            </a:pPr>
            <a:r>
              <a:rPr lang="tr-TR" dirty="0" smtClean="0"/>
              <a:t>		Katma Değer Vergisi Kanunu'nun vergi indirimiyle ilgili maddesindeki bir diğer düzenleme ile </a:t>
            </a:r>
            <a:r>
              <a:rPr lang="tr-TR" b="1" dirty="0" smtClean="0"/>
              <a:t>indirimli orana tabi teslim ve hizmetler nedeniyle teslim ve hizmetin gerçekleştiği vergilendirme döneminden sonra ortaya çıkan giderler</a:t>
            </a:r>
            <a:r>
              <a:rPr lang="tr-TR" dirty="0" smtClean="0"/>
              <a:t> veya yapılan </a:t>
            </a:r>
            <a:r>
              <a:rPr lang="tr-TR" b="1" dirty="0" err="1" smtClean="0"/>
              <a:t>iskontolar</a:t>
            </a:r>
            <a:r>
              <a:rPr lang="tr-TR" b="1" dirty="0" smtClean="0"/>
              <a:t> </a:t>
            </a:r>
            <a:r>
              <a:rPr lang="tr-TR" dirty="0" smtClean="0"/>
              <a:t>dolayısıyla yüklenilen ve indirim yoluyla telafi edilemeyen </a:t>
            </a:r>
            <a:r>
              <a:rPr lang="tr-TR" b="1" dirty="0" smtClean="0"/>
              <a:t>KDV'nin iade hesabına</a:t>
            </a:r>
            <a:r>
              <a:rPr lang="tr-TR" dirty="0" smtClean="0"/>
              <a:t> dahil edilmesine imkan sağlanacak.</a:t>
            </a:r>
          </a:p>
          <a:p>
            <a:pPr algn="just">
              <a:buNone/>
            </a:pPr>
            <a:r>
              <a:rPr lang="tr-TR" dirty="0" smtClean="0"/>
              <a:t> </a:t>
            </a:r>
          </a:p>
          <a:p>
            <a:pPr algn="just">
              <a:buNone/>
            </a:pPr>
            <a:r>
              <a:rPr lang="tr-TR" dirty="0" smtClean="0"/>
              <a:t>		Vergi Usul Kanununca d</a:t>
            </a:r>
            <a:r>
              <a:rPr lang="tr-TR" b="1" dirty="0" smtClean="0"/>
              <a:t>eğersiz hale gelen alacaklara ilişkin hesaplanan ve beyan edilen Katma Değer Vergisi, alacağın zarar yazıldığı vergilendirme döneminde indirim konusu yapılabilecek</a:t>
            </a:r>
            <a:r>
              <a:rPr lang="tr-TR" dirty="0" smtClean="0"/>
              <a:t>.</a:t>
            </a:r>
          </a:p>
          <a:p>
            <a:pPr algn="just">
              <a:buNone/>
            </a:pPr>
            <a:endParaRPr lang="tr-TR" dirty="0" smtClean="0"/>
          </a:p>
          <a:p>
            <a:pPr>
              <a:buNone/>
            </a:pPr>
            <a:r>
              <a:rPr lang="tr-TR" b="1" dirty="0" smtClean="0"/>
              <a:t>		Bunun için;</a:t>
            </a:r>
            <a:endParaRPr lang="tr-TR" dirty="0" smtClean="0"/>
          </a:p>
          <a:p>
            <a:pPr>
              <a:buNone/>
            </a:pPr>
            <a:r>
              <a:rPr lang="tr-TR" dirty="0" smtClean="0"/>
              <a:t>	- Alacağın Mahkeme  kararı veya  kanaat getirici bir  vesikaya göre alınmasının imkansız olması</a:t>
            </a:r>
          </a:p>
          <a:p>
            <a:pPr>
              <a:buNone/>
            </a:pPr>
            <a:r>
              <a:rPr lang="tr-TR" dirty="0" smtClean="0"/>
              <a:t>	-Daha  önce  hesaplanıp  beyan edilmiş olması gerekir.</a:t>
            </a:r>
          </a:p>
          <a:p>
            <a:pPr>
              <a:buNone/>
            </a:pPr>
            <a:r>
              <a:rPr lang="tr-TR" dirty="0" smtClean="0"/>
              <a:t>	-Alacağın zarar yazıldığı vergilendirme döneminde indirim konusu yapılması gerekir.</a:t>
            </a:r>
          </a:p>
          <a:p>
            <a:pPr algn="just">
              <a:buNone/>
            </a:pPr>
            <a:r>
              <a:rPr lang="tr-TR" dirty="0" smtClean="0"/>
              <a:t>	-katma değer vergisi daha  </a:t>
            </a:r>
            <a:r>
              <a:rPr lang="tr-TR" b="1" dirty="0" smtClean="0"/>
              <a:t>önce  şüpheli  alacak kapsamında gider yazılmışsa</a:t>
            </a:r>
            <a:r>
              <a:rPr lang="tr-TR" dirty="0" smtClean="0"/>
              <a:t>, bu fıkra kapsamında indirim konusu yapılabilmesi için gelir veya kurumlar vergisi matrahının tespitinde </a:t>
            </a:r>
            <a:r>
              <a:rPr lang="tr-TR" b="1" dirty="0" smtClean="0"/>
              <a:t>tekrar gelir</a:t>
            </a:r>
            <a:r>
              <a:rPr lang="tr-TR" dirty="0" smtClean="0"/>
              <a:t> olarak dikkate alınması şarttır.</a:t>
            </a:r>
            <a:endParaRPr lang="tr-TR"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oshiba\Desktop\IMG_1967.jpg"/>
          <p:cNvPicPr>
            <a:picLocks noGrp="1" noChangeAspect="1" noChangeArrowheads="1"/>
          </p:cNvPicPr>
          <p:nvPr>
            <p:ph idx="1"/>
          </p:nvPr>
        </p:nvPicPr>
        <p:blipFill>
          <a:blip r:embed="rId2" cstate="print"/>
          <a:srcRect/>
          <a:stretch>
            <a:fillRect/>
          </a:stretch>
        </p:blipFill>
        <p:spPr bwMode="auto">
          <a:xfrm>
            <a:off x="1403648" y="908720"/>
            <a:ext cx="6552728" cy="5184576"/>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96752"/>
            <a:ext cx="8229600" cy="4929411"/>
          </a:xfrm>
        </p:spPr>
        <p:txBody>
          <a:bodyPr>
            <a:normAutofit fontScale="85000" lnSpcReduction="10000"/>
          </a:bodyPr>
          <a:lstStyle/>
          <a:p>
            <a:pPr algn="ctr">
              <a:buNone/>
            </a:pPr>
            <a:r>
              <a:rPr lang="tr-TR" sz="2900" b="1" dirty="0" smtClean="0">
                <a:solidFill>
                  <a:schemeClr val="tx2"/>
                </a:solidFill>
              </a:rPr>
              <a:t>KDV İADLERİNİN HIZLANMASI VE MUHTEMEL İŞ YÜKÜNÜNÜ TELAFİ ETMEK  İÇİN  YAPILAN DÜZENLEMELER</a:t>
            </a:r>
            <a:endParaRPr lang="tr-TR" sz="2900" dirty="0" smtClean="0">
              <a:solidFill>
                <a:schemeClr val="tx2"/>
              </a:solidFill>
            </a:endParaRPr>
          </a:p>
          <a:p>
            <a:pPr>
              <a:buNone/>
            </a:pPr>
            <a:r>
              <a:rPr lang="tr-TR" dirty="0" smtClean="0"/>
              <a:t> </a:t>
            </a:r>
          </a:p>
          <a:p>
            <a:pPr>
              <a:buNone/>
            </a:pPr>
            <a:r>
              <a:rPr lang="tr-TR" b="1" dirty="0" smtClean="0"/>
              <a:t>	</a:t>
            </a:r>
            <a:r>
              <a:rPr lang="tr-TR" sz="2900" b="1" dirty="0" smtClean="0"/>
              <a:t>1-İADENİN ÜÇ AY İÇİNDE YAPILMAMASI HALİNDE   FAİZİ</a:t>
            </a:r>
          </a:p>
          <a:p>
            <a:pPr>
              <a:buNone/>
            </a:pPr>
            <a:r>
              <a:rPr lang="tr-TR" sz="2900" b="1" dirty="0" smtClean="0"/>
              <a:t>        İLE BİRLİKTE  ÖDENMESİ</a:t>
            </a:r>
            <a:r>
              <a:rPr lang="tr-TR" dirty="0" smtClean="0"/>
              <a:t/>
            </a:r>
            <a:br>
              <a:rPr lang="tr-TR" dirty="0" smtClean="0"/>
            </a:br>
            <a:r>
              <a:rPr lang="tr-TR" dirty="0" smtClean="0"/>
              <a:t>    </a:t>
            </a:r>
          </a:p>
          <a:p>
            <a:pPr algn="just">
              <a:buNone/>
            </a:pPr>
            <a:r>
              <a:rPr lang="tr-TR" dirty="0" smtClean="0"/>
              <a:t>           </a:t>
            </a:r>
            <a:r>
              <a:rPr lang="tr-TR" sz="3100" dirty="0" smtClean="0"/>
              <a:t>Mükellefleri İade için </a:t>
            </a:r>
            <a:r>
              <a:rPr lang="tr-TR" sz="3100" b="1" dirty="0" smtClean="0"/>
              <a:t>tüm bilgi  ve  belgeleri  idareye</a:t>
            </a:r>
            <a:r>
              <a:rPr lang="tr-TR" sz="3100" dirty="0" smtClean="0"/>
              <a:t>  teslim ettiği tarihten itibaren katma değer vergisi iadelerinin  </a:t>
            </a:r>
            <a:r>
              <a:rPr lang="tr-TR" sz="3100" b="1" dirty="0" smtClean="0"/>
              <a:t>üç ay içerisinde yapılması  </a:t>
            </a:r>
            <a:r>
              <a:rPr lang="tr-TR" sz="3100" dirty="0" smtClean="0"/>
              <a:t>gerekir. Aksi taktirde  i</a:t>
            </a:r>
            <a:r>
              <a:rPr lang="tr-TR" sz="3100" b="1" dirty="0" smtClean="0"/>
              <a:t>ade tecil  faizi ile birlikte ödenmek zorundadır. </a:t>
            </a:r>
            <a:endParaRPr lang="tr-TR" sz="3100"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052736"/>
            <a:ext cx="8363272" cy="5256584"/>
          </a:xfrm>
        </p:spPr>
        <p:txBody>
          <a:bodyPr>
            <a:normAutofit fontScale="70000" lnSpcReduction="20000"/>
          </a:bodyPr>
          <a:lstStyle/>
          <a:p>
            <a:pPr>
              <a:buNone/>
            </a:pPr>
            <a:r>
              <a:rPr lang="tr-TR" b="1" dirty="0" smtClean="0"/>
              <a:t>	2-VERGİ DENETİM KURULU BÜNYESİNDE KDV İADE İNCELEMELERİ GRUP BAŞKANLIĞI KURULUYOR</a:t>
            </a:r>
            <a:r>
              <a:rPr lang="tr-TR" dirty="0" smtClean="0"/>
              <a:t/>
            </a:r>
            <a:br>
              <a:rPr lang="tr-TR" dirty="0" smtClean="0"/>
            </a:br>
            <a:r>
              <a:rPr lang="tr-TR" dirty="0" smtClean="0"/>
              <a:t> </a:t>
            </a:r>
            <a:br>
              <a:rPr lang="tr-TR" dirty="0" smtClean="0"/>
            </a:br>
            <a:r>
              <a:rPr lang="tr-TR" dirty="0" smtClean="0"/>
              <a:t>                  Vergi Denetim Kurulu Başkanlığı bünyesinde muhtemel iş yükünü ortadan kaldırmak ve  uzmanlaşmaya dönük </a:t>
            </a:r>
            <a:r>
              <a:rPr lang="tr-TR" b="1" dirty="0" smtClean="0"/>
              <a:t>“D Grubu” Katma Değer Vergisi İade İncelemeleri Grup Başkanlığı</a:t>
            </a:r>
            <a:r>
              <a:rPr lang="tr-TR" dirty="0" smtClean="0"/>
              <a:t> ihdas edilmektedir.</a:t>
            </a:r>
            <a:br>
              <a:rPr lang="tr-TR" dirty="0" smtClean="0"/>
            </a:br>
            <a:r>
              <a:rPr lang="tr-TR" dirty="0" smtClean="0"/>
              <a:t> </a:t>
            </a:r>
            <a:br>
              <a:rPr lang="tr-TR" dirty="0" smtClean="0"/>
            </a:br>
            <a:endParaRPr lang="tr-TR" dirty="0" smtClean="0"/>
          </a:p>
          <a:p>
            <a:pPr>
              <a:buNone/>
            </a:pPr>
            <a:r>
              <a:rPr lang="tr-TR" b="1" dirty="0" smtClean="0"/>
              <a:t>	VDK Grup Başkanlıkları:</a:t>
            </a:r>
            <a:endParaRPr lang="tr-TR" dirty="0" smtClean="0"/>
          </a:p>
          <a:p>
            <a:pPr>
              <a:buNone/>
            </a:pPr>
            <a:r>
              <a:rPr lang="tr-TR" dirty="0" smtClean="0"/>
              <a:t>	a) Küçük ve Orta Ölçekli Mükellefler Grup Başkanlığı.</a:t>
            </a:r>
          </a:p>
          <a:p>
            <a:pPr>
              <a:buNone/>
            </a:pPr>
            <a:r>
              <a:rPr lang="tr-TR" dirty="0" smtClean="0"/>
              <a:t> 	b) Büyük Ölçekli Mükellefler Grup Başkanlığı.</a:t>
            </a:r>
          </a:p>
          <a:p>
            <a:pPr>
              <a:buNone/>
            </a:pPr>
            <a:r>
              <a:rPr lang="tr-TR" dirty="0" smtClean="0"/>
              <a:t> 	c) Organize Vergi Kaçakçılığı ile Mücadele Grup Başkanlığı. </a:t>
            </a:r>
          </a:p>
          <a:p>
            <a:pPr>
              <a:buNone/>
            </a:pPr>
            <a:r>
              <a:rPr lang="tr-TR" dirty="0" smtClean="0"/>
              <a:t>	ç) Örtülü Sermaye, Transfer Fiyatlandırması ve Yurtdışı Kazançlar Grup Başkanlığı.</a:t>
            </a:r>
          </a:p>
          <a:p>
            <a:pPr>
              <a:buNone/>
            </a:pPr>
            <a:r>
              <a:rPr lang="tr-TR" b="1" dirty="0" smtClean="0"/>
              <a:t>	“d) Katma Değer Vergisi İade İncelemeleri Grup Başkanlığı.”</a:t>
            </a:r>
            <a:endParaRPr lang="tr-TR"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124744"/>
            <a:ext cx="8363272" cy="5256584"/>
          </a:xfrm>
        </p:spPr>
        <p:txBody>
          <a:bodyPr>
            <a:normAutofit fontScale="70000" lnSpcReduction="20000"/>
          </a:bodyPr>
          <a:lstStyle/>
          <a:p>
            <a:pPr>
              <a:buNone/>
            </a:pPr>
            <a:r>
              <a:rPr lang="tr-TR" b="1" dirty="0" smtClean="0"/>
              <a:t>	3- İADE İNCELEMELERİNİN SÜRESİ YENİDEN BELİRLENİYOR</a:t>
            </a:r>
          </a:p>
          <a:p>
            <a:pPr>
              <a:buNone/>
            </a:pPr>
            <a:endParaRPr lang="tr-TR" dirty="0" smtClean="0"/>
          </a:p>
          <a:p>
            <a:pPr algn="just">
              <a:buNone/>
            </a:pPr>
            <a:r>
              <a:rPr lang="tr-TR" dirty="0" smtClean="0"/>
              <a:t>		Katma değer vergisi iade incelemelerinde  </a:t>
            </a:r>
            <a:r>
              <a:rPr lang="tr-TR" b="1" dirty="0" smtClean="0"/>
              <a:t>en fazla üç ay</a:t>
            </a:r>
            <a:r>
              <a:rPr lang="tr-TR" dirty="0" smtClean="0"/>
              <a:t> </a:t>
            </a:r>
            <a:r>
              <a:rPr lang="tr-TR" b="1" dirty="0" smtClean="0"/>
              <a:t>içinde incelemeleri bitirmeleri</a:t>
            </a:r>
            <a:r>
              <a:rPr lang="tr-TR" dirty="0" smtClean="0"/>
              <a:t> esastır. Bu süreler içinde incelemenin bitirilememesi halinde  </a:t>
            </a:r>
            <a:r>
              <a:rPr lang="tr-TR" b="1" dirty="0" smtClean="0"/>
              <a:t>2 ayı  geçmemek üzere ek süre  </a:t>
            </a:r>
            <a:r>
              <a:rPr lang="tr-TR" dirty="0" smtClean="0"/>
              <a:t>verilebilir. </a:t>
            </a:r>
            <a:br>
              <a:rPr lang="tr-TR" dirty="0" smtClean="0"/>
            </a:br>
            <a:endParaRPr lang="tr-TR" dirty="0" smtClean="0"/>
          </a:p>
          <a:p>
            <a:pPr>
              <a:buNone/>
            </a:pPr>
            <a:r>
              <a:rPr lang="tr-TR" b="1" dirty="0" smtClean="0"/>
              <a:t>	4- SERBEST MUHASEBECİ MALİ MÜŞAVİRLER DE KDV İADE RAPORU DÜZENLEME  YETKİSİNİN VERİLMESİ</a:t>
            </a:r>
            <a:r>
              <a:rPr lang="tr-TR" dirty="0" smtClean="0"/>
              <a:t/>
            </a:r>
            <a:br>
              <a:rPr lang="tr-TR" dirty="0" smtClean="0"/>
            </a:br>
            <a:r>
              <a:rPr lang="tr-TR" dirty="0" smtClean="0"/>
              <a:t> </a:t>
            </a:r>
          </a:p>
          <a:p>
            <a:pPr algn="just">
              <a:buNone/>
            </a:pPr>
            <a:r>
              <a:rPr lang="tr-TR" dirty="0" smtClean="0"/>
              <a:t>		Yasa Tasarının 19 uncu maddesi ile 3568 sayılı Serbest Muhasebeci Mali Müşavirlik ve Yeminli Mali Müşavirlik Kanununa </a:t>
            </a:r>
            <a:r>
              <a:rPr lang="tr-TR" b="1" dirty="0" smtClean="0"/>
              <a:t>8/A maddesi eklenerek    mali müşavirlere KDV İade raporu   düzenleme  yetkisi tanınmıştır</a:t>
            </a:r>
            <a:r>
              <a:rPr lang="tr-TR" dirty="0" smtClean="0"/>
              <a:t>.</a:t>
            </a:r>
          </a:p>
          <a:p>
            <a:pPr algn="just">
              <a:buNone/>
            </a:pPr>
            <a:endParaRPr lang="tr-TR" dirty="0" smtClean="0"/>
          </a:p>
          <a:p>
            <a:pPr algn="just">
              <a:buNone/>
            </a:pPr>
            <a:r>
              <a:rPr lang="tr-TR" dirty="0" smtClean="0"/>
              <a:t>		Düzenlemenin gerekçesine  bakıldığında </a:t>
            </a:r>
            <a:r>
              <a:rPr lang="tr-TR" dirty="0" err="1" smtClean="0"/>
              <a:t>SMM’lere</a:t>
            </a:r>
            <a:r>
              <a:rPr lang="tr-TR" dirty="0" smtClean="0"/>
              <a:t> bu  yetkinin verilmesinin nedeni </a:t>
            </a:r>
            <a:r>
              <a:rPr lang="tr-TR" b="1" dirty="0" smtClean="0"/>
              <a:t>Devir KDV’lerinin iade edilmesi nedeniyle ortaya çıkan ilave iş yükü olarak </a:t>
            </a:r>
            <a:r>
              <a:rPr lang="tr-TR" dirty="0" smtClean="0"/>
              <a:t>gösterilmiştir.</a:t>
            </a:r>
            <a:endParaRPr lang="tr-TR"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692696"/>
            <a:ext cx="8435280" cy="5688632"/>
          </a:xfrm>
        </p:spPr>
        <p:txBody>
          <a:bodyPr>
            <a:normAutofit fontScale="62500" lnSpcReduction="20000"/>
          </a:bodyPr>
          <a:lstStyle/>
          <a:p>
            <a:pPr>
              <a:buNone/>
            </a:pPr>
            <a:r>
              <a:rPr lang="tr-TR" b="1" dirty="0" smtClean="0"/>
              <a:t>	Düzenlemede ön plana çıkan ana ilkeler:</a:t>
            </a:r>
            <a:endParaRPr lang="tr-TR" dirty="0" smtClean="0"/>
          </a:p>
          <a:p>
            <a:pPr>
              <a:buNone/>
            </a:pPr>
            <a:r>
              <a:rPr lang="tr-TR" dirty="0" smtClean="0"/>
              <a:t> </a:t>
            </a:r>
          </a:p>
          <a:p>
            <a:pPr algn="just">
              <a:buNone/>
            </a:pPr>
            <a:r>
              <a:rPr lang="tr-TR" dirty="0" smtClean="0"/>
              <a:t>	1-İade yetkisi, mali müşavirin </a:t>
            </a:r>
            <a:r>
              <a:rPr lang="tr-TR" b="1" dirty="0" smtClean="0"/>
              <a:t>beyannamelerini imzaladıkları dönem ve mükelleflerle sınırlandırılmıştır.</a:t>
            </a:r>
          </a:p>
          <a:p>
            <a:pPr algn="just">
              <a:buNone/>
            </a:pPr>
            <a:endParaRPr lang="tr-TR" sz="1600" dirty="0" smtClean="0"/>
          </a:p>
          <a:p>
            <a:pPr algn="just">
              <a:buNone/>
            </a:pPr>
            <a:r>
              <a:rPr lang="tr-TR" dirty="0" smtClean="0"/>
              <a:t>	2-Rapor düzenleyecek </a:t>
            </a:r>
            <a:r>
              <a:rPr lang="tr-TR" b="1" dirty="0" smtClean="0"/>
              <a:t>mali  müşavir için ilave  nitelik ve şart aranabilir,</a:t>
            </a:r>
            <a:r>
              <a:rPr lang="tr-TR" dirty="0" smtClean="0"/>
              <a:t> zira  bu konuda Maliye Bakanlığına  yetki tanınmıştır. (kıdem, öğrenim durumu gibi)</a:t>
            </a:r>
          </a:p>
          <a:p>
            <a:pPr algn="just">
              <a:buNone/>
            </a:pPr>
            <a:endParaRPr lang="tr-TR" sz="1600" dirty="0" smtClean="0"/>
          </a:p>
          <a:p>
            <a:pPr algn="just">
              <a:buNone/>
            </a:pPr>
            <a:r>
              <a:rPr lang="tr-TR" dirty="0" smtClean="0"/>
              <a:t>	3-Rapora konu iade </a:t>
            </a:r>
            <a:r>
              <a:rPr lang="tr-TR" b="1" dirty="0" smtClean="0"/>
              <a:t>türü ve iade miktarı</a:t>
            </a:r>
            <a:r>
              <a:rPr lang="tr-TR" dirty="0" smtClean="0"/>
              <a:t> yönünden </a:t>
            </a:r>
            <a:r>
              <a:rPr lang="tr-TR" b="1" dirty="0" smtClean="0"/>
              <a:t>bir  sınırlama</a:t>
            </a:r>
            <a:r>
              <a:rPr lang="tr-TR" dirty="0" smtClean="0"/>
              <a:t> gelme  ihtimali kuvvetle  muhtemeldir zira yine  bu konuda Maliye Bakanlığına  yetki tanınmıştır.</a:t>
            </a:r>
          </a:p>
          <a:p>
            <a:pPr algn="just">
              <a:buNone/>
            </a:pPr>
            <a:endParaRPr lang="tr-TR" sz="1400" dirty="0" smtClean="0"/>
          </a:p>
          <a:p>
            <a:pPr algn="just">
              <a:buNone/>
            </a:pPr>
            <a:r>
              <a:rPr lang="tr-TR" dirty="0" smtClean="0"/>
              <a:t>	4-Düzenlenecek Raporun doğruluğu ve  oluşacak</a:t>
            </a:r>
            <a:r>
              <a:rPr lang="tr-TR" b="1" dirty="0" smtClean="0"/>
              <a:t> vergi </a:t>
            </a:r>
            <a:r>
              <a:rPr lang="tr-TR" b="1" dirty="0" err="1" smtClean="0"/>
              <a:t>ziyaından</a:t>
            </a:r>
            <a:r>
              <a:rPr lang="tr-TR" b="1" dirty="0" smtClean="0"/>
              <a:t> dolayı, müşterek ve </a:t>
            </a:r>
            <a:r>
              <a:rPr lang="tr-TR" b="1" dirty="0" err="1" smtClean="0"/>
              <a:t>müteslesil</a:t>
            </a:r>
            <a:r>
              <a:rPr lang="tr-TR" b="1" dirty="0" smtClean="0"/>
              <a:t> sorumluluk yüklenmiştir.</a:t>
            </a:r>
          </a:p>
          <a:p>
            <a:pPr algn="just">
              <a:buNone/>
            </a:pPr>
            <a:endParaRPr lang="tr-TR" b="1" dirty="0" smtClean="0"/>
          </a:p>
          <a:p>
            <a:pPr algn="just">
              <a:buNone/>
            </a:pPr>
            <a:r>
              <a:rPr lang="tr-TR" dirty="0" smtClean="0"/>
              <a:t>	5- İlgili tasarı maddesinde ;“</a:t>
            </a:r>
            <a:r>
              <a:rPr lang="tr-TR" b="1" dirty="0" smtClean="0"/>
              <a:t>Katma Değer Vergisi Kanunu kapsamında yapılacak iadeye dayanak teşkil edecek rapor düzenlettirmeye,” ibaresi geçtiği için KDV İadesi dışındaki örneğin gelir </a:t>
            </a:r>
            <a:r>
              <a:rPr lang="tr-TR" b="1" dirty="0" err="1" smtClean="0"/>
              <a:t>stp</a:t>
            </a:r>
            <a:r>
              <a:rPr lang="tr-TR" b="1" dirty="0" smtClean="0"/>
              <a:t> İadesi için, YMM İade Raporu yazma yetkisi verilmediğini  değerlendiriyoruz.</a:t>
            </a:r>
          </a:p>
          <a:p>
            <a:pPr algn="just">
              <a:buNone/>
            </a:pPr>
            <a:endParaRPr lang="tr-TR" sz="1400" dirty="0" smtClean="0"/>
          </a:p>
          <a:p>
            <a:pPr algn="just">
              <a:buNone/>
            </a:pPr>
            <a:r>
              <a:rPr lang="tr-TR" dirty="0" smtClean="0"/>
              <a:t>	6-Maddenin yürürlük tarihi </a:t>
            </a:r>
            <a:r>
              <a:rPr lang="tr-TR" b="1" dirty="0" smtClean="0"/>
              <a:t>1.1.2019’dur.</a:t>
            </a:r>
            <a:endParaRPr lang="tr-TR"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052736"/>
            <a:ext cx="8507288" cy="5472608"/>
          </a:xfrm>
        </p:spPr>
        <p:txBody>
          <a:bodyPr>
            <a:normAutofit fontScale="70000" lnSpcReduction="20000"/>
          </a:bodyPr>
          <a:lstStyle/>
          <a:p>
            <a:pPr algn="ctr">
              <a:buNone/>
            </a:pPr>
            <a:r>
              <a:rPr lang="tr-TR" b="1" dirty="0" smtClean="0">
                <a:solidFill>
                  <a:schemeClr val="tx2"/>
                </a:solidFill>
              </a:rPr>
              <a:t>İNDİRLEMEYECEK KDV’NİN KAPSAMI DARALTILIYOR</a:t>
            </a:r>
            <a:endParaRPr lang="tr-TR" dirty="0" smtClean="0">
              <a:solidFill>
                <a:schemeClr val="tx2"/>
              </a:solidFill>
            </a:endParaRPr>
          </a:p>
          <a:p>
            <a:pPr>
              <a:buNone/>
            </a:pPr>
            <a:r>
              <a:rPr lang="tr-TR" dirty="0" smtClean="0"/>
              <a:t> </a:t>
            </a:r>
          </a:p>
          <a:p>
            <a:pPr algn="just">
              <a:buNone/>
            </a:pPr>
            <a:r>
              <a:rPr lang="tr-TR" dirty="0" smtClean="0"/>
              <a:t> 		Özel okullar ve öğrenci yurtları tarafından belli bir kontenjan dahilinde </a:t>
            </a:r>
            <a:r>
              <a:rPr lang="tr-TR" b="1" dirty="0" smtClean="0"/>
              <a:t>bedelsiz olarak verdikleri eğitim ve yurt hizmetleri </a:t>
            </a:r>
            <a:r>
              <a:rPr lang="tr-TR" dirty="0" smtClean="0"/>
              <a:t>nedeniyle </a:t>
            </a:r>
            <a:r>
              <a:rPr lang="tr-TR" b="1" dirty="0" smtClean="0"/>
              <a:t>yüklendikleri KDV’yi indirim konusu yapabilecekler.</a:t>
            </a:r>
          </a:p>
          <a:p>
            <a:pPr algn="just">
              <a:buNone/>
            </a:pPr>
            <a:endParaRPr lang="tr-TR" dirty="0" smtClean="0"/>
          </a:p>
          <a:p>
            <a:pPr algn="just">
              <a:buNone/>
            </a:pPr>
            <a:r>
              <a:rPr lang="tr-TR" dirty="0" smtClean="0"/>
              <a:t>		Fakirlere yardım amacıyla gıda  bankacılığı kapsamında faaliyet  yürüten dernek ve  vakıflara yapılan gıda, temizlik, giyecek ve yakacak bağışları nedeniyle </a:t>
            </a:r>
            <a:r>
              <a:rPr lang="tr-TR" b="1" dirty="0" smtClean="0"/>
              <a:t>bağışta bulunanların yüklendikleri KDV’yi</a:t>
            </a:r>
            <a:r>
              <a:rPr lang="tr-TR" dirty="0" smtClean="0"/>
              <a:t> indirim konusu yapmaları mümkün hale  geldi.</a:t>
            </a:r>
          </a:p>
          <a:p>
            <a:pPr algn="just">
              <a:buNone/>
            </a:pPr>
            <a:endParaRPr lang="tr-TR" dirty="0" smtClean="0"/>
          </a:p>
          <a:p>
            <a:pPr algn="just">
              <a:buNone/>
            </a:pPr>
            <a:r>
              <a:rPr lang="tr-TR" dirty="0" smtClean="0"/>
              <a:t>		Kamu kurum kuruluşları il özel idareleri, belediyeler, köyler, bunların teşkil ettikleri birlikler, üniversiteler, kamu kurumu niteliğindeki meslek kuruluşları, siyasî partiler ve sendikalar, kanunla kurulan veya tüzelkişiliği haiz emekli ve yardım sandıkları, kamu menfaatine yararlı dernekler, vergiden muaf vakıflara yapılan bedelsiz mal teslimi ve hizmet ifa edenler de yüklendikleri KDV’yi indirim konusu yapabileceklerdir.</a:t>
            </a:r>
            <a:endParaRPr lang="tr-TR"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Alt Başlık"/>
          <p:cNvSpPr txBox="1">
            <a:spLocks/>
          </p:cNvSpPr>
          <p:nvPr/>
        </p:nvSpPr>
        <p:spPr>
          <a:xfrm>
            <a:off x="0" y="548680"/>
            <a:ext cx="8532440" cy="5832648"/>
          </a:xfrm>
          <a:prstGeom prst="rect">
            <a:avLst/>
          </a:prstGeom>
        </p:spPr>
        <p:txBody>
          <a:bodyPr>
            <a:normAutofit/>
          </a:bodyPr>
          <a:lstStyle/>
          <a:p>
            <a:pPr marL="342900" lvl="0" indent="-342900" algn="just">
              <a:spcBef>
                <a:spcPct val="20000"/>
              </a:spcBef>
            </a:pPr>
            <a:r>
              <a:rPr lang="tr-TR" sz="2000" dirty="0" smtClean="0"/>
              <a:t>	</a:t>
            </a:r>
            <a:r>
              <a:rPr lang="tr-TR" sz="2000" b="1" dirty="0" smtClean="0"/>
              <a:t>	</a:t>
            </a:r>
            <a:r>
              <a:rPr lang="tr-TR" sz="2000" b="1" dirty="0" smtClean="0">
                <a:solidFill>
                  <a:schemeClr val="tx2"/>
                </a:solidFill>
              </a:rPr>
              <a:t> ARSA KARŞILIĞI İNŞAAT İŞLERİNE  İLİŞKİN DEĞİŞİKLİKLİKLER</a:t>
            </a:r>
          </a:p>
          <a:p>
            <a:pPr marL="342900" lvl="0" indent="-342900" algn="just">
              <a:spcBef>
                <a:spcPct val="20000"/>
              </a:spcBef>
            </a:pPr>
            <a:endParaRPr kumimoji="0" lang="tr-TR" sz="2000" b="1" i="0" u="none" strike="noStrike" kern="1200" cap="none" spc="0" normalizeH="0" baseline="0" noProof="0" dirty="0" smtClean="0">
              <a:ln>
                <a:noFill/>
              </a:ln>
              <a:solidFill>
                <a:schemeClr val="tx1"/>
              </a:solidFill>
              <a:effectLst/>
              <a:uLnTx/>
              <a:uFillTx/>
              <a:latin typeface="+mn-lt"/>
              <a:ea typeface="+mn-ea"/>
              <a:cs typeface="+mn-cs"/>
            </a:endParaRPr>
          </a:p>
          <a:p>
            <a:pPr algn="just"/>
            <a:r>
              <a:rPr lang="tr-TR" sz="2000" dirty="0" smtClean="0"/>
              <a:t>	Tasarının 1. maddesi ile asa  karşılığı inşaat işlerinde  arasa  sahibi tarafından müteahhide yapılan teslim, arsanın tamamı yerine; müteahhide kalacak kısma  isabet eden arsa  payı için geçerli olacak. Müteahhit de bu arsa payına  karşılık; daire teslimi yapmış kabul edilecektir.</a:t>
            </a:r>
          </a:p>
          <a:p>
            <a:pPr algn="just"/>
            <a:endParaRPr lang="tr-TR" sz="2000" dirty="0" smtClean="0"/>
          </a:p>
          <a:p>
            <a:pPr algn="just"/>
            <a:r>
              <a:rPr lang="tr-TR" sz="2000" dirty="0" smtClean="0"/>
              <a:t>	Tasarının 7. Maddesi ile de; müteahhit tarafından arsa  sahibine  düzenlenecek fatura için emsal bedel olarak “</a:t>
            </a:r>
            <a:r>
              <a:rPr lang="tr-TR" sz="2000" b="1" dirty="0" smtClean="0"/>
              <a:t>Maliyet Bedeli  Esasının”</a:t>
            </a:r>
            <a:r>
              <a:rPr lang="tr-TR" sz="2000" dirty="0" smtClean="0"/>
              <a:t> uygulanacağını belirtmiştir.</a:t>
            </a:r>
          </a:p>
          <a:p>
            <a:pPr algn="just"/>
            <a:endParaRPr lang="tr-TR" sz="2000" dirty="0" smtClean="0"/>
          </a:p>
          <a:p>
            <a:pPr algn="just"/>
            <a:r>
              <a:rPr lang="tr-TR" sz="2000" dirty="0" smtClean="0"/>
              <a:t>	Arsa karşılığı inşaat işlerine ilişkin olarak daha  önce  kanun metninde yeterli açıklık yoktu. Konu tebliğ ile düzenlenmişti ve tebliğde;</a:t>
            </a:r>
            <a:r>
              <a:rPr lang="tr-TR" sz="2000" b="1" dirty="0" smtClean="0"/>
              <a:t> “arsa karşılığı inşaat işlerinde iki ayrı teslim söz konusudur. Arsa sahibi tarafından müteahhide arsa teslimi, müteahhit tarafından arsaya karşılık olarak arsa sahibine  verilen konut veya iş yeri teslimidir.”</a:t>
            </a:r>
            <a:endParaRPr lang="tr-TR" sz="2000" dirty="0" smtClean="0"/>
          </a:p>
          <a:p>
            <a:r>
              <a:rPr lang="tr-TR" sz="2000" dirty="0" smtClean="0"/>
              <a:t> </a:t>
            </a:r>
          </a:p>
        </p:txBody>
      </p:sp>
      <p:pic>
        <p:nvPicPr>
          <p:cNvPr id="3"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196752"/>
            <a:ext cx="8363272" cy="1872208"/>
          </a:xfrm>
        </p:spPr>
        <p:txBody>
          <a:bodyPr>
            <a:normAutofit fontScale="25000" lnSpcReduction="20000"/>
          </a:bodyPr>
          <a:lstStyle/>
          <a:p>
            <a:pPr algn="just">
              <a:buNone/>
            </a:pPr>
            <a:r>
              <a:rPr lang="tr-TR" b="1" dirty="0" smtClean="0"/>
              <a:t>		</a:t>
            </a:r>
            <a:r>
              <a:rPr lang="tr-TR" sz="9200" b="1" dirty="0" smtClean="0"/>
              <a:t>Yabancı hayır kurumları, konsolosluk ve diplomatik temsilciliklerin</a:t>
            </a:r>
            <a:r>
              <a:rPr lang="tr-TR" sz="9200" dirty="0" smtClean="0"/>
              <a:t> yukarıda</a:t>
            </a:r>
            <a:r>
              <a:rPr lang="tr-TR" sz="9200" b="1" dirty="0" smtClean="0"/>
              <a:t> sayılan kurum ve kuruluşlara yapacakları bedelsiz teslimlere</a:t>
            </a:r>
            <a:r>
              <a:rPr lang="tr-TR" sz="9200" dirty="0" smtClean="0"/>
              <a:t> ilişkin olarak kendilerine yapılan teslim ve hizmetler nedeniyle Yüklenilen KDV indirim konusu yapılabilecek.</a:t>
            </a:r>
          </a:p>
          <a:p>
            <a:pPr algn="just">
              <a:buNone/>
            </a:pPr>
            <a:endParaRPr lang="tr-TR" sz="8800" dirty="0" smtClean="0"/>
          </a:p>
          <a:p>
            <a:pPr algn="just">
              <a:buNone/>
            </a:pPr>
            <a:endParaRPr lang="tr-TR" dirty="0" smtClean="0"/>
          </a:p>
          <a:p>
            <a:pPr algn="just">
              <a:buNone/>
            </a:pPr>
            <a:endParaRPr lang="tr-TR" dirty="0" smtClean="0"/>
          </a:p>
          <a:p>
            <a:pPr algn="just">
              <a:buNone/>
            </a:pPr>
            <a:r>
              <a:rPr lang="tr-TR" dirty="0" smtClean="0"/>
              <a:t>		</a:t>
            </a:r>
            <a:endParaRPr lang="tr-TR"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
        <p:nvSpPr>
          <p:cNvPr id="7" name="2 İçerik Yer Tutucusu"/>
          <p:cNvSpPr txBox="1">
            <a:spLocks/>
          </p:cNvSpPr>
          <p:nvPr/>
        </p:nvSpPr>
        <p:spPr>
          <a:xfrm>
            <a:off x="251520" y="2852936"/>
            <a:ext cx="8587680" cy="3096344"/>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tr-TR" sz="3200" b="1" i="0" u="none" strike="noStrike" kern="1200" cap="none" spc="0" normalizeH="0" baseline="0" noProof="0" dirty="0" smtClean="0">
                <a:ln>
                  <a:noFill/>
                </a:ln>
                <a:solidFill>
                  <a:schemeClr val="tx1"/>
                </a:solidFill>
                <a:effectLst/>
                <a:uLnTx/>
                <a:uFillTx/>
                <a:latin typeface="+mn-lt"/>
                <a:ea typeface="+mn-ea"/>
                <a:cs typeface="+mn-cs"/>
              </a:rPr>
              <a:t>		</a:t>
            </a:r>
            <a:endParaRPr kumimoji="0" lang="tr-TR"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tr-TR"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tr-TR" sz="3200" b="0" i="0" u="none" strike="noStrike" kern="1200" cap="none" spc="0" normalizeH="0" baseline="0" noProof="0" dirty="0" smtClean="0">
                <a:ln>
                  <a:noFill/>
                </a:ln>
                <a:solidFill>
                  <a:schemeClr val="tx1"/>
                </a:solidFill>
                <a:effectLst/>
                <a:uLnTx/>
                <a:uFillTx/>
                <a:latin typeface="+mn-lt"/>
                <a:ea typeface="+mn-ea"/>
                <a:cs typeface="+mn-cs"/>
              </a:rPr>
              <a:t>		</a:t>
            </a:r>
            <a:endParaRPr kumimoji="0" lang="tr-TR"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39939" name="Picture 3"/>
          <p:cNvPicPr>
            <a:picLocks noChangeAspect="1" noChangeArrowheads="1"/>
          </p:cNvPicPr>
          <p:nvPr/>
        </p:nvPicPr>
        <p:blipFill>
          <a:blip r:embed="rId3" cstate="print"/>
          <a:srcRect/>
          <a:stretch>
            <a:fillRect/>
          </a:stretch>
        </p:blipFill>
        <p:spPr bwMode="auto">
          <a:xfrm>
            <a:off x="342900" y="3429000"/>
            <a:ext cx="8458200" cy="25202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196752"/>
            <a:ext cx="8507288" cy="5256584"/>
          </a:xfrm>
        </p:spPr>
        <p:txBody>
          <a:bodyPr>
            <a:normAutofit fontScale="62500" lnSpcReduction="20000"/>
          </a:bodyPr>
          <a:lstStyle/>
          <a:p>
            <a:pPr algn="just">
              <a:buNone/>
            </a:pPr>
            <a:r>
              <a:rPr lang="tr-TR" dirty="0" smtClean="0"/>
              <a:t>		Tescilli taşınmaz kültür  varlıklarının </a:t>
            </a:r>
            <a:r>
              <a:rPr lang="tr-TR" b="1" dirty="0" smtClean="0"/>
              <a:t>restorasyonu için verilen mimarlık hizmetleri ve restorasyon için yapılan teslimler</a:t>
            </a:r>
            <a:r>
              <a:rPr lang="tr-TR" dirty="0" smtClean="0"/>
              <a:t> nedeniyle yüklenilen KDV de indirim konusu yapılabilecektir.</a:t>
            </a:r>
          </a:p>
          <a:p>
            <a:pPr algn="just">
              <a:buNone/>
            </a:pPr>
            <a:endParaRPr lang="tr-TR" dirty="0" smtClean="0"/>
          </a:p>
          <a:p>
            <a:pPr algn="just">
              <a:buNone/>
            </a:pPr>
            <a:r>
              <a:rPr lang="tr-TR" b="1" dirty="0" smtClean="0"/>
              <a:t>		Serbest bölgelerde verilen hizmetler ile serbest bölgelere veya bu bölgelerden yapılan ihraç amaçlı yük taşıma işleri</a:t>
            </a:r>
            <a:r>
              <a:rPr lang="tr-TR" dirty="0" smtClean="0"/>
              <a:t> nedeniyle yüklenilen KDV de indirim konusu yapılabilecektir.</a:t>
            </a:r>
          </a:p>
          <a:p>
            <a:pPr algn="just">
              <a:buNone/>
            </a:pPr>
            <a:r>
              <a:rPr lang="tr-TR" dirty="0" smtClean="0"/>
              <a:t> </a:t>
            </a:r>
          </a:p>
          <a:p>
            <a:pPr algn="just">
              <a:buNone/>
            </a:pPr>
            <a:r>
              <a:rPr lang="tr-TR" dirty="0" smtClean="0"/>
              <a:t>		Deprem, sel ve Maliye Bakanlığının mücbir  sebep ilan ettiği yangınlar hariç diğer sebeplerle zayi olan malların KDV si indirim konusu yapılamıyordu. Yapılan düzenleme ile </a:t>
            </a:r>
            <a:r>
              <a:rPr lang="tr-TR" b="1" dirty="0" smtClean="0"/>
              <a:t> faydalı ömrünü tamamladıktan sonra zayi olan ATİK</a:t>
            </a:r>
            <a:r>
              <a:rPr lang="tr-TR" dirty="0" smtClean="0"/>
              <a:t> KDV’si indirim konusu yapılabilecek. Faydalı ömrünü doldurmadan zayi olan  </a:t>
            </a:r>
            <a:r>
              <a:rPr lang="tr-TR" b="1" dirty="0" err="1" smtClean="0"/>
              <a:t>ATİK’lerin</a:t>
            </a:r>
            <a:r>
              <a:rPr lang="tr-TR" b="1" dirty="0" smtClean="0"/>
              <a:t> ise kullanılan süreye isabet eden KDV’si</a:t>
            </a:r>
            <a:r>
              <a:rPr lang="tr-TR" dirty="0" smtClean="0"/>
              <a:t> indirim konusu yapılabilecektir. </a:t>
            </a:r>
          </a:p>
          <a:p>
            <a:pPr algn="just">
              <a:buNone/>
            </a:pPr>
            <a:endParaRPr lang="tr-TR" dirty="0" smtClean="0"/>
          </a:p>
          <a:p>
            <a:pPr algn="just">
              <a:buNone/>
            </a:pPr>
            <a:r>
              <a:rPr lang="tr-TR" b="1" dirty="0" smtClean="0"/>
              <a:t>		Teknoparklarda bulunan şirketlerin</a:t>
            </a:r>
            <a:r>
              <a:rPr lang="tr-TR" dirty="0" smtClean="0"/>
              <a:t> istisna kapsamındaki işlemleri nedeniyle yüklenilen vergilerin indirimine imkan  sağlandı. </a:t>
            </a:r>
          </a:p>
          <a:p>
            <a:pPr algn="just">
              <a:buNone/>
            </a:pPr>
            <a:r>
              <a:rPr lang="tr-TR" b="1" dirty="0" smtClean="0"/>
              <a:t> </a:t>
            </a:r>
            <a:endParaRPr lang="tr-TR" dirty="0" smtClean="0"/>
          </a:p>
          <a:p>
            <a:pPr algn="just">
              <a:buNone/>
            </a:pPr>
            <a:r>
              <a:rPr lang="tr-TR" b="1" dirty="0" smtClean="0"/>
              <a:t> 		Yukarıdaki İndirim hakkına ilişkin düzenlemelerin Yürürlüğü 1.1.2019</a:t>
            </a:r>
            <a:endParaRPr lang="tr-TR" dirty="0" smtClean="0"/>
          </a:p>
          <a:p>
            <a:endParaRPr lang="tr-TR"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96752"/>
            <a:ext cx="8229600" cy="4929411"/>
          </a:xfrm>
        </p:spPr>
        <p:txBody>
          <a:bodyPr>
            <a:normAutofit fontScale="77500" lnSpcReduction="20000"/>
          </a:bodyPr>
          <a:lstStyle/>
          <a:p>
            <a:pPr algn="ctr">
              <a:buNone/>
            </a:pPr>
            <a:r>
              <a:rPr lang="tr-TR" b="1" dirty="0" smtClean="0"/>
              <a:t>	</a:t>
            </a:r>
            <a:r>
              <a:rPr lang="tr-TR" sz="3000" b="1" dirty="0" smtClean="0">
                <a:solidFill>
                  <a:schemeClr val="tx2"/>
                </a:solidFill>
              </a:rPr>
              <a:t>İMALATÇI İHRACATÇILARA İHRACAT BEDELİNİN BELLİ ORANI ÜZERİNDEN İADE YOLU AÇILIYOR</a:t>
            </a:r>
            <a:endParaRPr lang="tr-TR" sz="3000" dirty="0" smtClean="0">
              <a:solidFill>
                <a:schemeClr val="tx2"/>
              </a:solidFill>
            </a:endParaRPr>
          </a:p>
          <a:p>
            <a:pPr>
              <a:buNone/>
            </a:pPr>
            <a:r>
              <a:rPr lang="tr-TR" dirty="0" smtClean="0"/>
              <a:t> </a:t>
            </a:r>
          </a:p>
          <a:p>
            <a:pPr algn="just">
              <a:buNone/>
            </a:pPr>
            <a:r>
              <a:rPr lang="tr-TR" dirty="0" smtClean="0"/>
              <a:t>		</a:t>
            </a:r>
            <a:r>
              <a:rPr lang="tr-TR" sz="3000" dirty="0" smtClean="0"/>
              <a:t>Katma  Değer Vergisi Kanunun 32. Maddesine eklenen ibare ile; </a:t>
            </a:r>
            <a:r>
              <a:rPr lang="tr-TR" sz="3000" b="1" dirty="0" smtClean="0"/>
              <a:t>İmalatçılar tarafından yapılan ihracat işlemlerinden kaynaklanan iadelerde</a:t>
            </a:r>
            <a:r>
              <a:rPr lang="tr-TR" sz="3000" dirty="0" smtClean="0"/>
              <a:t>, yüklenilen katma değer vergisi yerine sektörler itibarıyla </a:t>
            </a:r>
            <a:r>
              <a:rPr lang="tr-TR" sz="3000" b="1" dirty="0" smtClean="0"/>
              <a:t>ihracat bedelinin belli bir oranına kadar</a:t>
            </a:r>
            <a:r>
              <a:rPr lang="tr-TR" sz="3000" dirty="0" smtClean="0"/>
              <a:t> iade  yapma  yetkisi </a:t>
            </a:r>
            <a:r>
              <a:rPr lang="tr-TR" sz="3000" b="1" dirty="0" smtClean="0"/>
              <a:t>Maliye Bakanlığına</a:t>
            </a:r>
            <a:r>
              <a:rPr lang="tr-TR" sz="3000" dirty="0" smtClean="0"/>
              <a:t> verilmiştir.</a:t>
            </a:r>
          </a:p>
          <a:p>
            <a:pPr algn="just">
              <a:buNone/>
            </a:pPr>
            <a:endParaRPr lang="tr-TR" sz="3000" dirty="0" smtClean="0"/>
          </a:p>
          <a:p>
            <a:pPr algn="ctr">
              <a:buNone/>
            </a:pPr>
            <a:r>
              <a:rPr lang="tr-TR" sz="2800" b="1" dirty="0" smtClean="0"/>
              <a:t>	</a:t>
            </a:r>
            <a:r>
              <a:rPr lang="tr-TR" sz="2800" b="1" dirty="0" smtClean="0">
                <a:solidFill>
                  <a:schemeClr val="tx2"/>
                </a:solidFill>
              </a:rPr>
              <a:t>HASILAT ESASLI KDV VERGİLENDİRMESİ</a:t>
            </a:r>
            <a:endParaRPr lang="tr-TR" sz="2800" dirty="0" smtClean="0">
              <a:solidFill>
                <a:schemeClr val="tx2"/>
              </a:solidFill>
            </a:endParaRPr>
          </a:p>
          <a:p>
            <a:pPr>
              <a:buNone/>
            </a:pPr>
            <a:r>
              <a:rPr lang="tr-TR" sz="2800" dirty="0" smtClean="0"/>
              <a:t> </a:t>
            </a:r>
          </a:p>
          <a:p>
            <a:pPr algn="just">
              <a:buNone/>
            </a:pPr>
            <a:r>
              <a:rPr lang="tr-TR" sz="2800" dirty="0" smtClean="0"/>
              <a:t>		Uygulaması kalamayan “Götürü Usulde Vergilendirme” Başlıklı  KDV Kanunun 38. Maddesi değiştirilerek </a:t>
            </a:r>
            <a:r>
              <a:rPr lang="tr-TR" sz="2800" b="1" dirty="0" smtClean="0"/>
              <a:t>Yeni bir  uygulama olan “Hasılat Esaslı Vergileme”</a:t>
            </a:r>
            <a:r>
              <a:rPr lang="tr-TR" sz="2800" dirty="0" smtClean="0"/>
              <a:t> Sistemine ilişkin düzenlemeye  yer verilmiştir.</a:t>
            </a:r>
          </a:p>
          <a:p>
            <a:pPr algn="just">
              <a:buNone/>
            </a:pPr>
            <a:endParaRPr lang="tr-TR" sz="3000" dirty="0" smtClean="0"/>
          </a:p>
          <a:p>
            <a:endParaRPr lang="tr-TR"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980728"/>
            <a:ext cx="8507288" cy="5544616"/>
          </a:xfrm>
        </p:spPr>
        <p:txBody>
          <a:bodyPr>
            <a:normAutofit fontScale="62500" lnSpcReduction="20000"/>
          </a:bodyPr>
          <a:lstStyle/>
          <a:p>
            <a:pPr algn="just">
              <a:buNone/>
            </a:pPr>
            <a:r>
              <a:rPr lang="tr-TR" dirty="0" smtClean="0"/>
              <a:t>	-Uygulama </a:t>
            </a:r>
            <a:r>
              <a:rPr lang="tr-TR" dirty="0" err="1" smtClean="0"/>
              <a:t>presnsip</a:t>
            </a:r>
            <a:r>
              <a:rPr lang="tr-TR" dirty="0" smtClean="0"/>
              <a:t> olarak </a:t>
            </a:r>
            <a:r>
              <a:rPr lang="tr-TR" b="1" dirty="0" smtClean="0"/>
              <a:t>işletme  esasına göre vergilendirilen mükellefler ile  serbest meslek kazanç  sahiplerini</a:t>
            </a:r>
            <a:r>
              <a:rPr lang="tr-TR" dirty="0" smtClean="0"/>
              <a:t> kapsamaktadır.</a:t>
            </a:r>
          </a:p>
          <a:p>
            <a:pPr algn="just">
              <a:buNone/>
            </a:pPr>
            <a:endParaRPr lang="tr-TR" dirty="0" smtClean="0"/>
          </a:p>
          <a:p>
            <a:pPr algn="just">
              <a:buNone/>
            </a:pPr>
            <a:r>
              <a:rPr lang="tr-TR" dirty="0" smtClean="0"/>
              <a:t>	-Bakanlar Kurulu uygulamaya  dahil edilecek sektör ve meslek gruplarını  belirlemeye ve belli bir limite kadar cirosu olan Bilanço Usulündeki  Gelir Vergisi mükellefleri de Hasılat Esaslı Vergileme kapsamına  almaya  yetkilidir. </a:t>
            </a:r>
          </a:p>
          <a:p>
            <a:pPr algn="just">
              <a:buNone/>
            </a:pPr>
            <a:endParaRPr lang="tr-TR" dirty="0" smtClean="0"/>
          </a:p>
          <a:p>
            <a:pPr algn="just">
              <a:buNone/>
            </a:pPr>
            <a:r>
              <a:rPr lang="tr-TR" dirty="0" smtClean="0"/>
              <a:t>	-Vergi ,</a:t>
            </a:r>
            <a:r>
              <a:rPr lang="tr-TR" b="1" dirty="0" smtClean="0"/>
              <a:t>KDV  dahil mal ve hizmet bedeli üzerinden Bakanlar Kurulunca  belirlenecek oranda beyan edilecek ve</a:t>
            </a:r>
            <a:r>
              <a:rPr lang="tr-TR" dirty="0" smtClean="0"/>
              <a:t>  ödenecek.</a:t>
            </a:r>
          </a:p>
          <a:p>
            <a:pPr algn="just">
              <a:buNone/>
            </a:pPr>
            <a:endParaRPr lang="tr-TR" dirty="0" smtClean="0"/>
          </a:p>
          <a:p>
            <a:pPr algn="just">
              <a:buNone/>
            </a:pPr>
            <a:r>
              <a:rPr lang="tr-TR" dirty="0" smtClean="0"/>
              <a:t>	-Mükellef </a:t>
            </a:r>
            <a:r>
              <a:rPr lang="tr-TR" b="1" dirty="0" smtClean="0"/>
              <a:t>hesaplanan KDV’sini gelir</a:t>
            </a:r>
            <a:r>
              <a:rPr lang="tr-TR" dirty="0" smtClean="0"/>
              <a:t>, İndirilec</a:t>
            </a:r>
            <a:r>
              <a:rPr lang="tr-TR" b="1" dirty="0" smtClean="0"/>
              <a:t>ek KDV ile hasılat esaslı vergilendirme usulüne göre beyan ederek ödedikleri katma değer vergisini işlemin mahiyetine göre gider veya maliyet </a:t>
            </a:r>
            <a:r>
              <a:rPr lang="tr-TR" dirty="0" smtClean="0"/>
              <a:t>olarak yazabileceklerdir.</a:t>
            </a:r>
          </a:p>
          <a:p>
            <a:pPr algn="just">
              <a:buNone/>
            </a:pPr>
            <a:endParaRPr lang="tr-TR" dirty="0" smtClean="0"/>
          </a:p>
          <a:p>
            <a:pPr algn="just">
              <a:buNone/>
            </a:pPr>
            <a:r>
              <a:rPr lang="tr-TR" dirty="0" smtClean="0"/>
              <a:t>	-Prensip olarak Hasılat esaslı vergilendirme usulüne </a:t>
            </a:r>
            <a:r>
              <a:rPr lang="tr-TR" b="1" dirty="0" smtClean="0"/>
              <a:t>mükellefin talebi doğrultusunda  geçilecek  ve  uygulamaya geçen mükellefler, iki yıl geçmedikçe bu usulden çıkamazlar</a:t>
            </a:r>
            <a:r>
              <a:rPr lang="tr-TR" dirty="0" smtClean="0"/>
              <a:t>.</a:t>
            </a:r>
          </a:p>
          <a:p>
            <a:pPr algn="just">
              <a:buNone/>
            </a:pPr>
            <a:r>
              <a:rPr lang="tr-TR" dirty="0" smtClean="0"/>
              <a:t>	 </a:t>
            </a:r>
          </a:p>
          <a:p>
            <a:pPr>
              <a:buNone/>
            </a:pPr>
            <a:r>
              <a:rPr lang="tr-TR" b="1" dirty="0" smtClean="0"/>
              <a:t>	Yürürlük: 1.1.2019 tarihinde  yürürlüğe girecektir.</a:t>
            </a:r>
            <a:endParaRPr lang="tr-TR"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073427"/>
          </a:xfrm>
        </p:spPr>
        <p:txBody>
          <a:bodyPr>
            <a:normAutofit fontScale="85000" lnSpcReduction="10000"/>
          </a:bodyPr>
          <a:lstStyle/>
          <a:p>
            <a:pPr algn="ctr">
              <a:buNone/>
            </a:pPr>
            <a:r>
              <a:rPr lang="tr-TR" b="1" dirty="0" smtClean="0">
                <a:solidFill>
                  <a:schemeClr val="tx2"/>
                </a:solidFill>
              </a:rPr>
              <a:t>	İŞLETME  ESASINA   GÖRE  DEFTER TUTAN MÜKELLEFLERİN KDV ÖDEME ZAMANI UZATILIYOR</a:t>
            </a:r>
            <a:endParaRPr lang="tr-TR" dirty="0" smtClean="0">
              <a:solidFill>
                <a:schemeClr val="tx2"/>
              </a:solidFill>
            </a:endParaRPr>
          </a:p>
          <a:p>
            <a:pPr>
              <a:buNone/>
            </a:pPr>
            <a:r>
              <a:rPr lang="tr-TR" dirty="0" smtClean="0"/>
              <a:t> </a:t>
            </a:r>
          </a:p>
          <a:p>
            <a:pPr algn="just">
              <a:buNone/>
            </a:pPr>
            <a:r>
              <a:rPr lang="tr-TR" dirty="0" smtClean="0"/>
              <a:t>		Katma  Değer Vergisi Kanununun  Verginin Ödenmesi Başlıklı 38. Maddesine  eklenen ibare ile; Maliye Bakanlığına </a:t>
            </a:r>
            <a:r>
              <a:rPr lang="tr-TR" b="1" dirty="0" smtClean="0"/>
              <a:t>işletme hesabı esasına göre defter tutan mükelleflerin ödeme zamanını</a:t>
            </a:r>
            <a:r>
              <a:rPr lang="tr-TR" dirty="0" smtClean="0"/>
              <a:t>, </a:t>
            </a:r>
            <a:r>
              <a:rPr lang="tr-TR" b="1" dirty="0" smtClean="0"/>
              <a:t>beyannamenin verildiği ayı takip eden ikinci ayın sonuna kadar uzatma yetkisi</a:t>
            </a:r>
            <a:r>
              <a:rPr lang="tr-TR" dirty="0" smtClean="0"/>
              <a:t>  verilmiştir.       </a:t>
            </a:r>
          </a:p>
          <a:p>
            <a:pPr lvl="1"/>
            <a:endParaRPr lang="tr-TR" dirty="0" smtClean="0"/>
          </a:p>
          <a:p>
            <a:pPr>
              <a:buNone/>
            </a:pPr>
            <a:r>
              <a:rPr lang="tr-TR" b="1" dirty="0" smtClean="0"/>
              <a:t>	Bu madde   1.1.2019 tarihinde  yürürlüğe girecektir.</a:t>
            </a:r>
            <a:endParaRPr lang="tr-TR" dirty="0" smtClean="0"/>
          </a:p>
          <a:p>
            <a:endParaRPr lang="tr-TR"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124744"/>
            <a:ext cx="8363272" cy="5001419"/>
          </a:xfrm>
        </p:spPr>
        <p:txBody>
          <a:bodyPr>
            <a:normAutofit fontScale="62500" lnSpcReduction="20000"/>
          </a:bodyPr>
          <a:lstStyle/>
          <a:p>
            <a:pPr algn="ctr">
              <a:buNone/>
            </a:pPr>
            <a:r>
              <a:rPr lang="tr-TR" b="1" dirty="0" smtClean="0">
                <a:solidFill>
                  <a:srgbClr val="FF0000"/>
                </a:solidFill>
              </a:rPr>
              <a:t>DÖNEM SONU İŞLEMLERİ</a:t>
            </a:r>
            <a:endParaRPr lang="tr-TR" dirty="0" smtClean="0">
              <a:solidFill>
                <a:srgbClr val="FF0000"/>
              </a:solidFill>
            </a:endParaRPr>
          </a:p>
          <a:p>
            <a:pPr>
              <a:buNone/>
            </a:pPr>
            <a:r>
              <a:rPr lang="tr-TR" dirty="0" smtClean="0"/>
              <a:t>	</a:t>
            </a:r>
          </a:p>
          <a:p>
            <a:pPr algn="ctr">
              <a:buNone/>
            </a:pPr>
            <a:r>
              <a:rPr lang="tr-TR" b="1" dirty="0" smtClean="0"/>
              <a:t>	</a:t>
            </a:r>
            <a:r>
              <a:rPr lang="tr-TR" b="1" dirty="0" smtClean="0">
                <a:solidFill>
                  <a:schemeClr val="tx2"/>
                </a:solidFill>
              </a:rPr>
              <a:t>GAYRİ MENKULSATIŞ İSTİSNASI UYGULAMASINDA DİKKATE EDİLECEK HUSUSLAR UYGULAMASI </a:t>
            </a:r>
            <a:endParaRPr lang="tr-TR" dirty="0" smtClean="0">
              <a:solidFill>
                <a:schemeClr val="tx2"/>
              </a:solidFill>
            </a:endParaRPr>
          </a:p>
          <a:p>
            <a:pPr>
              <a:buNone/>
            </a:pPr>
            <a:r>
              <a:rPr lang="tr-TR" dirty="0" smtClean="0"/>
              <a:t> </a:t>
            </a:r>
          </a:p>
          <a:p>
            <a:pPr algn="just">
              <a:buNone/>
            </a:pPr>
            <a:r>
              <a:rPr lang="tr-TR" b="1" dirty="0" smtClean="0"/>
              <a:t>	KVK/5-1-e maddesinde,</a:t>
            </a:r>
            <a:endParaRPr lang="tr-TR" dirty="0" smtClean="0"/>
          </a:p>
          <a:p>
            <a:pPr algn="just">
              <a:buNone/>
            </a:pPr>
            <a:r>
              <a:rPr lang="tr-TR" b="1" dirty="0" smtClean="0"/>
              <a:t>	“Kurumların, en az iki tam yıl süreyle aktiflerinde yer alan iştirak hisseleri ile aynı süreyle sahip oldukları kurucu senetleri, intifa senetleri ve rüçhan haklarının satışından doğan kazançların %75'lik kısmı ile aynı süreyle aktiflerinde yer alan taşınmazların satışından doğan kazançların %50'lik kısmı.” Kurumlar vergisinden istisnadır.</a:t>
            </a:r>
          </a:p>
          <a:p>
            <a:pPr algn="just">
              <a:buNone/>
            </a:pPr>
            <a:endParaRPr lang="tr-TR" b="1" dirty="0" smtClean="0"/>
          </a:p>
          <a:p>
            <a:pPr>
              <a:buNone/>
            </a:pPr>
            <a:r>
              <a:rPr lang="tr-TR" b="1" dirty="0" smtClean="0"/>
              <a:t>	Şartlar:</a:t>
            </a:r>
            <a:endParaRPr lang="tr-TR" dirty="0" smtClean="0"/>
          </a:p>
          <a:p>
            <a:pPr>
              <a:buNone/>
            </a:pPr>
            <a:r>
              <a:rPr lang="tr-TR" b="1" dirty="0" smtClean="0"/>
              <a:t>	a-</a:t>
            </a:r>
            <a:r>
              <a:rPr lang="tr-TR" dirty="0" smtClean="0"/>
              <a:t> </a:t>
            </a:r>
            <a:r>
              <a:rPr lang="tr-TR" b="1" dirty="0" smtClean="0"/>
              <a:t>İki Tam Yıl Aktifte Bulundurma </a:t>
            </a:r>
            <a:endParaRPr lang="tr-TR" dirty="0" smtClean="0"/>
          </a:p>
          <a:p>
            <a:pPr>
              <a:buNone/>
            </a:pPr>
            <a:r>
              <a:rPr lang="tr-TR" dirty="0" smtClean="0"/>
              <a:t>	İstisna uygulamasına konu olan gayrimenkulün en az iki tam yıl (730 gün) süreyle kurumun aktifinde yer almış olması gerekmektedir. İki yıllık süre takvim yılı olarak değil gün olarak aranmaktadır.</a:t>
            </a:r>
          </a:p>
          <a:p>
            <a:pPr algn="just">
              <a:buNone/>
            </a:pPr>
            <a:endParaRPr lang="tr-TR" b="1" dirty="0" smtClean="0"/>
          </a:p>
          <a:p>
            <a:pPr algn="just">
              <a:buNone/>
            </a:pPr>
            <a:endParaRPr lang="tr-TR" dirty="0" smtClean="0"/>
          </a:p>
          <a:p>
            <a:endParaRPr lang="tr-TR"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96752"/>
            <a:ext cx="8229600" cy="4929411"/>
          </a:xfrm>
        </p:spPr>
        <p:txBody>
          <a:bodyPr>
            <a:normAutofit fontScale="77500" lnSpcReduction="20000"/>
          </a:bodyPr>
          <a:lstStyle/>
          <a:p>
            <a:pPr>
              <a:buNone/>
            </a:pPr>
            <a:r>
              <a:rPr lang="tr-TR" b="1" dirty="0" smtClean="0"/>
              <a:t>	b-Taşınmaz Ticareti İle Uğraşılmaması</a:t>
            </a:r>
            <a:endParaRPr lang="tr-TR" dirty="0" smtClean="0"/>
          </a:p>
          <a:p>
            <a:pPr algn="just">
              <a:buNone/>
            </a:pPr>
            <a:r>
              <a:rPr lang="tr-TR" dirty="0" smtClean="0"/>
              <a:t>		Taşınmaz ticareti ve kiralanmasıyla uğraşan kurumların bu amaçla ellerinde bulundurdukları istisna kapsamındaki taşınmazların satışından elde ettikleri kazançlar istisna kapsamı dışında bulunmaktadır.</a:t>
            </a:r>
          </a:p>
          <a:p>
            <a:pPr algn="just">
              <a:buNone/>
            </a:pPr>
            <a:r>
              <a:rPr lang="tr-TR" dirty="0" smtClean="0"/>
              <a:t>		Ancak bu mükelleflerin faaliyetlerinin yürütülmesine tahsis ettikleri taşınmazların satışından elde ettikleri kazançlarına istisna uygulanabilecektir.</a:t>
            </a:r>
          </a:p>
          <a:p>
            <a:pPr>
              <a:buNone/>
            </a:pPr>
            <a:r>
              <a:rPr lang="tr-TR" dirty="0" smtClean="0"/>
              <a:t>	</a:t>
            </a:r>
          </a:p>
          <a:p>
            <a:pPr>
              <a:buNone/>
            </a:pPr>
            <a:r>
              <a:rPr lang="tr-TR" b="1" dirty="0" smtClean="0"/>
              <a:t>	c-Satış Bedelinin Satışın Yapıldığı Yılı İzleyen İkinci Takvim Yılının Sonuna Kadar Tahsil Edilmesi</a:t>
            </a:r>
            <a:endParaRPr lang="tr-TR" dirty="0" smtClean="0"/>
          </a:p>
          <a:p>
            <a:pPr>
              <a:buNone/>
            </a:pPr>
            <a:r>
              <a:rPr lang="tr-TR" b="1" dirty="0" smtClean="0"/>
              <a:t>	</a:t>
            </a:r>
            <a:r>
              <a:rPr lang="tr-TR" dirty="0" smtClean="0"/>
              <a:t>Taşınmaz satış bedelinin, satışın yapıldığı yılı izleyen ikinci takvim yılının sonuna kadar tahsil edilmesi gerekmektedir. </a:t>
            </a:r>
            <a:endParaRPr lang="tr-TR"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073427"/>
          </a:xfrm>
        </p:spPr>
        <p:txBody>
          <a:bodyPr>
            <a:normAutofit fontScale="77500" lnSpcReduction="20000"/>
          </a:bodyPr>
          <a:lstStyle/>
          <a:p>
            <a:pPr algn="just">
              <a:buNone/>
            </a:pPr>
            <a:r>
              <a:rPr lang="tr-TR" b="1" dirty="0" smtClean="0"/>
              <a:t>	d- İstisna Uygulanması ve Kazancın Fon Hesabına Alınması ve kazancın 5 yıl boyunca fondan çekilmemesi</a:t>
            </a:r>
          </a:p>
          <a:p>
            <a:pPr algn="just">
              <a:buNone/>
            </a:pPr>
            <a:endParaRPr lang="tr-TR" dirty="0" smtClean="0"/>
          </a:p>
          <a:p>
            <a:pPr algn="just">
              <a:buNone/>
            </a:pPr>
            <a:r>
              <a:rPr lang="tr-TR" b="1" dirty="0" smtClean="0"/>
              <a:t>		</a:t>
            </a:r>
            <a:r>
              <a:rPr lang="tr-TR" dirty="0" smtClean="0"/>
              <a:t>Gayri menkul satışından elde edilecek kazancın istisnadan yararlanan kısmının, pasifte özel bir fon hesabına alınması ve satışın yapıldığı yılı izleyen beşinci yılın sonuna kadar söz konusu fon hesabında tutulması gerekmektedir. </a:t>
            </a:r>
          </a:p>
          <a:p>
            <a:pPr algn="just">
              <a:buNone/>
            </a:pPr>
            <a:r>
              <a:rPr lang="tr-TR" dirty="0" smtClean="0"/>
              <a:t>		Fon hesabına alınan kazanç tutarının mükelleflerce sermayeye ilavesi mümkündür. Ancak, fon hesabına alınan kazanç tutarının sermayeye ilave dışında, beş yıl içinde başka bir hesaba nakledilmesi, işletmeden çekilmesi veya dar mükellef kurumlarca ana merkeze aktarılması ya da kurumun tasfiyesi halinde, istisna uygulanması nedeniyle zamanında tahakkuk etmeyen vergiler ceza ve gecikme faizi ile birlikte tahsil edilecektir. </a:t>
            </a:r>
          </a:p>
          <a:p>
            <a:endParaRPr lang="tr-TR"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052736"/>
            <a:ext cx="8507288" cy="5400600"/>
          </a:xfrm>
        </p:spPr>
        <p:txBody>
          <a:bodyPr>
            <a:normAutofit fontScale="40000" lnSpcReduction="20000"/>
          </a:bodyPr>
          <a:lstStyle/>
          <a:p>
            <a:pPr algn="just">
              <a:buNone/>
            </a:pPr>
            <a:r>
              <a:rPr lang="tr-TR" b="1" dirty="0" smtClean="0"/>
              <a:t>	</a:t>
            </a:r>
            <a:r>
              <a:rPr lang="tr-TR" sz="4300" b="1" dirty="0" smtClean="0"/>
              <a:t>e-Taşınmaz işletmenin mali yapısını iyileştirecek şekilde prensip olarak para karşılığı satılmalıdır. </a:t>
            </a:r>
            <a:endParaRPr lang="tr-TR" sz="4300" dirty="0" smtClean="0"/>
          </a:p>
          <a:p>
            <a:pPr algn="just">
              <a:buNone/>
            </a:pPr>
            <a:r>
              <a:rPr lang="tr-TR" sz="4300" b="1" dirty="0" smtClean="0"/>
              <a:t>		</a:t>
            </a:r>
            <a:r>
              <a:rPr lang="tr-TR" sz="4300" dirty="0" smtClean="0"/>
              <a:t>İstisna uygulanabilmesi için taşınmazlar ile iştirak hisselerinin satılması ve bu işlemden bir kazanç elde edilerek, satan kurumun mali yapısında bir iyileşmenin sağlanması gerekmektedir. Bu nedenle, söz konusu aktif kalemlerin para karşılığı olmaksızın devir ve temliki istisna uygulamasına konu olmayacaktır. </a:t>
            </a:r>
          </a:p>
          <a:p>
            <a:pPr algn="just">
              <a:buNone/>
            </a:pPr>
            <a:r>
              <a:rPr lang="tr-TR" sz="4300" dirty="0" smtClean="0"/>
              <a:t>		Kat karşılığında arsa devrinde olduğu gibi, bir mal veya hakkın başka bir mal veya hak ile değiştirilmesini ifade eden trampa işlemlerinde söz konusu istisna hükmü uygulanmayacaktır. </a:t>
            </a:r>
          </a:p>
          <a:p>
            <a:pPr algn="just">
              <a:buNone/>
            </a:pPr>
            <a:r>
              <a:rPr lang="tr-TR" sz="4300" dirty="0" smtClean="0"/>
              <a:t>	</a:t>
            </a:r>
          </a:p>
          <a:p>
            <a:pPr algn="just">
              <a:buNone/>
            </a:pPr>
            <a:r>
              <a:rPr lang="tr-TR" sz="4300" b="1" dirty="0" smtClean="0"/>
              <a:t>	f-Fona  alma işleminin; satışın yapıldığı yılı izleyen hesap döneminin başından itibaren kazancın beyan edildiği döneme ait kurumlar vergisi beyannamesinin verildiği tarihe kadar yapılması zorunludur.</a:t>
            </a:r>
            <a:endParaRPr lang="tr-TR" sz="4300" dirty="0" smtClean="0"/>
          </a:p>
          <a:p>
            <a:pPr algn="just">
              <a:buNone/>
            </a:pPr>
            <a:r>
              <a:rPr lang="tr-TR" sz="4300" b="1" dirty="0" smtClean="0"/>
              <a:t>	 </a:t>
            </a:r>
            <a:endParaRPr lang="tr-TR" sz="4300" dirty="0" smtClean="0"/>
          </a:p>
          <a:p>
            <a:pPr algn="just">
              <a:buNone/>
            </a:pPr>
            <a:r>
              <a:rPr lang="tr-TR" sz="4300" b="1" dirty="0" smtClean="0"/>
              <a:t>		 </a:t>
            </a:r>
            <a:r>
              <a:rPr lang="tr-TR" sz="4300" dirty="0" smtClean="0"/>
              <a:t>Bu nedenle, istisna kapsamındaki kazanç tutarı, satışın yapıldığı dönemin genel sonuç hesaplarına yansıyacaktır. Ancak, kurumlar vergisi beyannamesinin ilgili satırında gösterilmek suretiyle istisnadan yararlanılabilecektir. </a:t>
            </a:r>
          </a:p>
          <a:p>
            <a:pPr algn="just">
              <a:buNone/>
            </a:pPr>
            <a:endParaRPr lang="tr-TR" sz="4300" dirty="0" smtClean="0"/>
          </a:p>
          <a:p>
            <a:pPr algn="just">
              <a:buNone/>
            </a:pPr>
            <a:r>
              <a:rPr lang="tr-TR" sz="4300" dirty="0" smtClean="0"/>
              <a:t>		Bu istisnadan geçici vergi dönemleri itibarıyla da yararlanılabilir. Ancak belirtilen süre içinde istisna  kazancın fon hesabına alınmaması halinde, kurumlar vergisi beyannamesi üzerinden belirtilen  istisnadan yararlanılabilmesi mümkün değil ve ayrıca geçici vergi dönemleri itibarıyla yararlanılan, istisna nedeniyle zamanında tahakkuk etmeyen vergiler cezalı olarak alınacaktır.</a:t>
            </a:r>
            <a:endParaRPr lang="tr-TR" sz="4300"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24744"/>
            <a:ext cx="8229600" cy="5001419"/>
          </a:xfrm>
        </p:spPr>
        <p:txBody>
          <a:bodyPr>
            <a:normAutofit/>
          </a:bodyPr>
          <a:lstStyle/>
          <a:p>
            <a:pPr>
              <a:buNone/>
            </a:pPr>
            <a:r>
              <a:rPr lang="tr-TR" sz="2200" b="1" dirty="0" smtClean="0"/>
              <a:t>	Örnek:</a:t>
            </a:r>
            <a:r>
              <a:rPr lang="tr-TR" sz="2200" dirty="0" smtClean="0"/>
              <a:t> İşletmede 400.000TL bedelle kayıtlı arsa, 30.10.2017 tarihinde 1.400.000 TL bedelle  satılmıştır.</a:t>
            </a:r>
          </a:p>
          <a:p>
            <a:pPr>
              <a:buNone/>
            </a:pPr>
            <a:endParaRPr lang="tr-TR" sz="2200" dirty="0" smtClean="0"/>
          </a:p>
          <a:p>
            <a:pPr>
              <a:buNone/>
            </a:pPr>
            <a:r>
              <a:rPr lang="tr-TR" sz="2200" b="1" dirty="0" smtClean="0"/>
              <a:t>	</a:t>
            </a:r>
            <a:r>
              <a:rPr lang="tr-TR" sz="2000" b="1" dirty="0" smtClean="0"/>
              <a:t>Muhasebe Kayıtları</a:t>
            </a:r>
            <a:endParaRPr lang="tr-TR" sz="2000" dirty="0" smtClean="0"/>
          </a:p>
          <a:p>
            <a:pPr>
              <a:buNone/>
            </a:pPr>
            <a:r>
              <a:rPr lang="tr-TR" sz="2000" dirty="0" smtClean="0"/>
              <a:t>	----------- 30.10.2017----------------</a:t>
            </a:r>
          </a:p>
          <a:p>
            <a:pPr>
              <a:buNone/>
            </a:pPr>
            <a:r>
              <a:rPr lang="tr-TR" sz="2000" dirty="0" smtClean="0"/>
              <a:t>	102  BANKALAR                                          1.400.000.- </a:t>
            </a:r>
          </a:p>
          <a:p>
            <a:pPr>
              <a:buNone/>
            </a:pPr>
            <a:r>
              <a:rPr lang="tr-TR" sz="2000" dirty="0" smtClean="0"/>
              <a:t>	250   ARSALAR                                                                             400.000.-</a:t>
            </a:r>
          </a:p>
          <a:p>
            <a:pPr>
              <a:buNone/>
            </a:pPr>
            <a:r>
              <a:rPr lang="tr-TR" sz="2000" dirty="0" smtClean="0"/>
              <a:t>	679   OLAGAN DISI KARLAR                                                    1.000.000.-</a:t>
            </a:r>
          </a:p>
          <a:p>
            <a:pPr>
              <a:buNone/>
            </a:pPr>
            <a:r>
              <a:rPr lang="tr-TR" sz="2000" dirty="0" smtClean="0"/>
              <a:t>	            679.01 Gayrimenkul Satış Kazancı                : 500.000</a:t>
            </a:r>
          </a:p>
          <a:p>
            <a:pPr>
              <a:buNone/>
            </a:pPr>
            <a:r>
              <a:rPr lang="tr-TR" sz="2000" dirty="0" smtClean="0"/>
              <a:t>	            679.02 Gayrimenkul İstisna Satış Kazancı    : 500.000                  </a:t>
            </a:r>
          </a:p>
          <a:p>
            <a:pPr>
              <a:buNone/>
            </a:pPr>
            <a:r>
              <a:rPr lang="tr-TR" sz="2000" dirty="0" smtClean="0"/>
              <a:t>	-----------         /        ----------------</a:t>
            </a:r>
          </a:p>
          <a:p>
            <a:endParaRPr lang="tr-TR"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980728"/>
            <a:ext cx="8892480" cy="5688632"/>
          </a:xfrm>
        </p:spPr>
        <p:txBody>
          <a:bodyPr>
            <a:normAutofit fontScale="47500" lnSpcReduction="20000"/>
          </a:bodyPr>
          <a:lstStyle/>
          <a:p>
            <a:pPr algn="just">
              <a:buNone/>
            </a:pPr>
            <a:r>
              <a:rPr lang="tr-TR" dirty="0" smtClean="0"/>
              <a:t>	</a:t>
            </a:r>
            <a:r>
              <a:rPr lang="tr-TR" sz="3400" dirty="0" smtClean="0"/>
              <a:t>	</a:t>
            </a:r>
            <a:r>
              <a:rPr lang="tr-TR" sz="4600" dirty="0" smtClean="0"/>
              <a:t>“</a:t>
            </a:r>
            <a:r>
              <a:rPr lang="tr-TR" sz="4600" b="1" dirty="0" smtClean="0"/>
              <a:t>Müteahhit tarafından arsa  sahibine</a:t>
            </a:r>
            <a:r>
              <a:rPr lang="tr-TR" sz="4600" dirty="0" smtClean="0"/>
              <a:t> , arsanın karşılığı olarak </a:t>
            </a:r>
            <a:r>
              <a:rPr lang="tr-TR" sz="4600" b="1" dirty="0" smtClean="0"/>
              <a:t>yapılan teslimlerde, emsal bedel üzerinden KDV uygulanır</a:t>
            </a:r>
            <a:r>
              <a:rPr lang="tr-TR" sz="4600" dirty="0" smtClean="0"/>
              <a:t>.” Denilmekteydi.</a:t>
            </a:r>
          </a:p>
          <a:p>
            <a:pPr algn="just">
              <a:buNone/>
            </a:pPr>
            <a:endParaRPr lang="tr-TR" sz="2100" dirty="0" smtClean="0"/>
          </a:p>
          <a:p>
            <a:pPr algn="just">
              <a:buNone/>
            </a:pPr>
            <a:r>
              <a:rPr lang="tr-TR" sz="4600" b="1" dirty="0" smtClean="0"/>
              <a:t>		Görüldüğü üzere tebliğde emsal bedelin hangi usul ile uygulanacağına ilişkin bir  belirleme yoktu ve fiiliyatta emsal bedel olarak farklı usuller kullanılıyordu</a:t>
            </a:r>
            <a:r>
              <a:rPr lang="tr-TR" sz="4600" dirty="0" smtClean="0"/>
              <a:t>.</a:t>
            </a:r>
          </a:p>
          <a:p>
            <a:pPr algn="just">
              <a:buNone/>
            </a:pPr>
            <a:endParaRPr lang="tr-TR" sz="2100" dirty="0" smtClean="0"/>
          </a:p>
          <a:p>
            <a:pPr algn="just">
              <a:buNone/>
            </a:pPr>
            <a:r>
              <a:rPr lang="tr-TR" sz="4600" b="1" dirty="0" smtClean="0"/>
              <a:t>		</a:t>
            </a:r>
            <a:r>
              <a:rPr lang="tr-TR" sz="4600" b="1" u="sng" dirty="0" smtClean="0"/>
              <a:t>Ayrıca, arsa  sahibi tarafından  müteahhide  yapılan arsa teslimi, kısmi teslim olarak değil; arsanın tamamı üzerinden teslim  gerçekleşecekmiş gibi ifade kullanılmıştır</a:t>
            </a:r>
            <a:r>
              <a:rPr lang="tr-TR" sz="4600" u="sng" dirty="0" smtClean="0"/>
              <a:t>.</a:t>
            </a:r>
          </a:p>
          <a:p>
            <a:pPr algn="just">
              <a:buNone/>
            </a:pPr>
            <a:endParaRPr lang="tr-TR" sz="2500" dirty="0" smtClean="0"/>
          </a:p>
          <a:p>
            <a:pPr algn="just">
              <a:buNone/>
            </a:pPr>
            <a:r>
              <a:rPr lang="tr-TR" sz="4600" dirty="0" smtClean="0"/>
              <a:t>		Yapılan </a:t>
            </a:r>
            <a:r>
              <a:rPr lang="tr-TR" sz="4600" b="1" dirty="0" smtClean="0"/>
              <a:t>değişiklikl</a:t>
            </a:r>
            <a:r>
              <a:rPr lang="tr-TR" sz="4600" dirty="0" smtClean="0"/>
              <a:t>e ile yasa  metninde  </a:t>
            </a:r>
            <a:r>
              <a:rPr lang="tr-TR" sz="4600" b="1" dirty="0" smtClean="0"/>
              <a:t>bizatihi</a:t>
            </a:r>
            <a:r>
              <a:rPr lang="tr-TR" sz="4600" dirty="0" smtClean="0"/>
              <a:t> düzenleme yapılmış ve konuya  açıklık getirilmiştir.</a:t>
            </a:r>
          </a:p>
          <a:p>
            <a:pPr>
              <a:buNone/>
            </a:pPr>
            <a:endParaRPr lang="tr-TR" sz="2100" dirty="0" smtClean="0"/>
          </a:p>
          <a:p>
            <a:pPr>
              <a:buNone/>
            </a:pPr>
            <a:r>
              <a:rPr lang="tr-TR" sz="4600" dirty="0" smtClean="0"/>
              <a:t>		Yeni  düzenleme ile arsa  karşılığı inşaat işlerinde; </a:t>
            </a:r>
          </a:p>
          <a:p>
            <a:pPr>
              <a:buNone/>
            </a:pPr>
            <a:endParaRPr lang="tr-TR" sz="2100" dirty="0" smtClean="0"/>
          </a:p>
          <a:p>
            <a:pPr algn="just">
              <a:buNone/>
            </a:pPr>
            <a:r>
              <a:rPr lang="tr-TR" sz="4600" dirty="0" smtClean="0"/>
              <a:t>	-Arsa  sahibi için teslim, arsanın tamamı için değil müteahhide kalacak konut veya iş yerlerine   isabet eden arsa payı için söz konusu olacaktır.</a:t>
            </a:r>
          </a:p>
          <a:p>
            <a:pPr algn="just">
              <a:buNone/>
            </a:pPr>
            <a:r>
              <a:rPr lang="tr-TR" sz="4600" dirty="0" smtClean="0"/>
              <a:t>	-Müteahhit de arsa payına  karşılık, konut veya iş yeri teslimi gerçekleştirmiş olacak.</a:t>
            </a:r>
          </a:p>
          <a:p>
            <a:pPr>
              <a:buNone/>
            </a:pPr>
            <a:endParaRPr lang="tr-TR" sz="4500"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normAutofit/>
          </a:bodyPr>
          <a:lstStyle/>
          <a:p>
            <a:pPr algn="just">
              <a:buNone/>
            </a:pPr>
            <a:r>
              <a:rPr lang="tr-TR" sz="2400" dirty="0" smtClean="0"/>
              <a:t>	İstisna  500.000 TL Kazanç, Satışın yapıldığı yılı, yani 2017’i izleyen hesap döneminin başından (01.01.2018) itibaren kazancın beyan edildiği döneme ait kurumlar vergisi beyannamesinin verildiği tarih olan 25.04.2018 tarihine kadar fon hesabına alınmalıdır.</a:t>
            </a:r>
          </a:p>
          <a:p>
            <a:pPr>
              <a:buNone/>
            </a:pPr>
            <a:endParaRPr lang="tr-TR" sz="2400" dirty="0" smtClean="0"/>
          </a:p>
          <a:p>
            <a:pPr>
              <a:buNone/>
            </a:pPr>
            <a:r>
              <a:rPr lang="tr-TR" sz="2400" dirty="0" smtClean="0"/>
              <a:t>	-----------  01.01.2018 --------------</a:t>
            </a:r>
          </a:p>
          <a:p>
            <a:pPr>
              <a:buNone/>
            </a:pPr>
            <a:r>
              <a:rPr lang="tr-TR" sz="2400" dirty="0" smtClean="0"/>
              <a:t>	590  DÖNEM NET KARI                       500.000.-                    </a:t>
            </a:r>
          </a:p>
          <a:p>
            <a:pPr>
              <a:buNone/>
            </a:pPr>
            <a:r>
              <a:rPr lang="tr-TR" sz="2400" dirty="0" smtClean="0"/>
              <a:t>	549  ÖZEL FONLAR (  kazanç istisnası)                      500.000.-</a:t>
            </a:r>
          </a:p>
          <a:p>
            <a:pPr>
              <a:buNone/>
            </a:pPr>
            <a:r>
              <a:rPr lang="tr-TR" sz="2400" dirty="0" smtClean="0"/>
              <a:t>	-----------         /        ----------------</a:t>
            </a:r>
          </a:p>
          <a:p>
            <a:endParaRPr lang="tr-TR"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124744"/>
            <a:ext cx="8640960" cy="5256584"/>
          </a:xfrm>
        </p:spPr>
        <p:txBody>
          <a:bodyPr>
            <a:normAutofit fontScale="70000" lnSpcReduction="20000"/>
          </a:bodyPr>
          <a:lstStyle/>
          <a:p>
            <a:pPr algn="ctr">
              <a:buNone/>
            </a:pPr>
            <a:r>
              <a:rPr lang="tr-TR" b="1" dirty="0" smtClean="0"/>
              <a:t>	</a:t>
            </a:r>
            <a:r>
              <a:rPr lang="tr-TR" b="1" dirty="0" smtClean="0">
                <a:solidFill>
                  <a:schemeClr val="tx2"/>
                </a:solidFill>
              </a:rPr>
              <a:t>GEÇMİŞYIL ZARARLARININ  MAHSUBU VE DEFTER VE BELGELERİN MUHAFAZA VE İBRAZ SÜRESİ</a:t>
            </a:r>
            <a:endParaRPr lang="tr-TR" dirty="0" smtClean="0">
              <a:solidFill>
                <a:schemeClr val="tx2"/>
              </a:solidFill>
            </a:endParaRPr>
          </a:p>
          <a:p>
            <a:pPr>
              <a:buNone/>
            </a:pPr>
            <a:r>
              <a:rPr lang="tr-TR" dirty="0" smtClean="0"/>
              <a:t>	 </a:t>
            </a:r>
          </a:p>
          <a:p>
            <a:pPr algn="just">
              <a:buNone/>
            </a:pPr>
            <a:r>
              <a:rPr lang="tr-TR" dirty="0" smtClean="0"/>
              <a:t>	 -Geçmiş hesap dönemlerinde oluşan zararların mahsubunda, söz konusu zararların en önceki hesap dönemi zararından başlayarak sırasıyla mahsup edilmesi gerekmektedir. </a:t>
            </a:r>
          </a:p>
          <a:p>
            <a:pPr algn="just">
              <a:buNone/>
            </a:pPr>
            <a:r>
              <a:rPr lang="tr-TR" dirty="0" smtClean="0"/>
              <a:t>	-Geçmiş yıllara ait zararların mahsubunun, yıl atlanmaksızın, mahsup imkânının doğduğu hesap döneminde yapılması gerekmektedir. </a:t>
            </a:r>
          </a:p>
          <a:p>
            <a:pPr algn="just">
              <a:buNone/>
            </a:pPr>
            <a:r>
              <a:rPr lang="tr-TR" dirty="0" smtClean="0"/>
              <a:t>	-Mahsup imkânının olduğu dönemlerde mahsup edilmeyen zarar tutarlarının sonraki dönemlere ait kazançlardan düşülmesi mümkün olmayacaktır. </a:t>
            </a:r>
          </a:p>
          <a:p>
            <a:pPr algn="just">
              <a:buNone/>
            </a:pPr>
            <a:r>
              <a:rPr lang="tr-TR" dirty="0" smtClean="0"/>
              <a:t>	Konuya ilişkin verilen </a:t>
            </a:r>
            <a:r>
              <a:rPr lang="tr-TR" dirty="0" err="1" smtClean="0"/>
              <a:t>özelgelerde</a:t>
            </a:r>
            <a:r>
              <a:rPr lang="tr-TR" dirty="0" smtClean="0"/>
              <a:t> de beyannamelerinde indirim imkanı olduğu, kardan indirilmeyen geçmiş yıl  zararının daha  sonraki yıllarda indirilmesine  imkan olmadığı  belirtilmektedir. </a:t>
            </a:r>
          </a:p>
          <a:p>
            <a:pPr algn="just">
              <a:buNone/>
            </a:pPr>
            <a:r>
              <a:rPr lang="tr-TR" dirty="0" smtClean="0"/>
              <a:t>	 -Matrah artırımı yapılan yıllara ait olup indirim konusu yapılamamış geçmiş yıl zararlarının </a:t>
            </a:r>
            <a:r>
              <a:rPr lang="tr-TR" b="1" dirty="0" smtClean="0"/>
              <a:t>%50’si  </a:t>
            </a:r>
            <a:r>
              <a:rPr lang="tr-TR" dirty="0" smtClean="0"/>
              <a:t>müteakip yıl karlarından mahsup edemeyeceklerdir.</a:t>
            </a:r>
            <a:endParaRPr lang="tr-TR"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68760"/>
            <a:ext cx="8229600" cy="4857403"/>
          </a:xfrm>
        </p:spPr>
        <p:txBody>
          <a:bodyPr>
            <a:normAutofit fontScale="62500" lnSpcReduction="20000"/>
          </a:bodyPr>
          <a:lstStyle/>
          <a:p>
            <a:pPr algn="just">
              <a:buNone/>
            </a:pPr>
            <a:r>
              <a:rPr lang="tr-TR" b="1" dirty="0" smtClean="0"/>
              <a:t>	</a:t>
            </a:r>
            <a:r>
              <a:rPr lang="tr-TR" dirty="0" smtClean="0"/>
              <a:t>-Geçmiş yıl zararlarının indirebilmesi için her yılın zararının beyannamede ayrı ayrı gösterilmesi gerekir. Beyannamede gösterilmeyen geçmiş yıl zararlarını, sonraki yıl karalarından mahsup edenlere yönelik olarak vergi incelemelerinde cezalı tarhiyat yapılabilmektedir. </a:t>
            </a:r>
          </a:p>
          <a:p>
            <a:pPr algn="just">
              <a:buNone/>
            </a:pPr>
            <a:r>
              <a:rPr lang="tr-TR" dirty="0" smtClean="0"/>
              <a:t>	 </a:t>
            </a:r>
          </a:p>
          <a:p>
            <a:pPr algn="just">
              <a:buNone/>
            </a:pPr>
            <a:r>
              <a:rPr lang="tr-TR" dirty="0" smtClean="0"/>
              <a:t>	-Geçmiş yıl zararlarının bulunması halinde  defter ve  belgelerin muhafaza ve ibraz yükümlülüğü de </a:t>
            </a:r>
            <a:r>
              <a:rPr lang="tr-TR" b="1" dirty="0" smtClean="0"/>
              <a:t>5 yıl </a:t>
            </a:r>
            <a:r>
              <a:rPr lang="tr-TR" dirty="0" smtClean="0"/>
              <a:t>ile sınırlı kalmamaktadır.</a:t>
            </a:r>
          </a:p>
          <a:p>
            <a:pPr algn="just">
              <a:buNone/>
            </a:pPr>
            <a:r>
              <a:rPr lang="tr-TR" dirty="0" smtClean="0"/>
              <a:t>	 </a:t>
            </a:r>
          </a:p>
          <a:p>
            <a:pPr algn="just">
              <a:buNone/>
            </a:pPr>
            <a:r>
              <a:rPr lang="tr-TR" dirty="0" smtClean="0"/>
              <a:t>	         Geçmiş yıllarla ilgili zararların, mahsup edilmesi halinde söz konusu zararın doğru olup olmadığının  araştırılması için Zararın doğduğu yıl bakımından zamanaşımı süresi dolmuş olsa bile bu yılla ilgili defter ve belgelerin muhafaza ve ibrazı gerekmektedir. Örneğin 2011 yılına ilişkin bir zarar, 2016 yılındaki kardan mahsup edilmişse 2011 yılı  defterlerinin  muhafaza ve ibraz süresi 31.12.2016’ ya kadar değil, 2016 yılına ilişkin zaman aşımı süresi olan31.12.2021 yılıdır. Dolayısıyla geçmiş yol zararından dolayı 2011 yılı defterlerinin 5 yıl değil 10 yıl boyunca  saklanması ve incelemeye ibrazı gerekmektedir.</a:t>
            </a:r>
          </a:p>
          <a:p>
            <a:endParaRPr lang="tr-TR"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145435"/>
          </a:xfrm>
        </p:spPr>
        <p:txBody>
          <a:bodyPr>
            <a:normAutofit fontScale="92500"/>
          </a:bodyPr>
          <a:lstStyle/>
          <a:p>
            <a:pPr>
              <a:buNone/>
            </a:pPr>
            <a:r>
              <a:rPr lang="tr-TR" b="1" dirty="0" smtClean="0"/>
              <a:t>	</a:t>
            </a:r>
            <a:r>
              <a:rPr lang="tr-TR" sz="2800" b="1" dirty="0" smtClean="0">
                <a:solidFill>
                  <a:schemeClr val="tx2"/>
                </a:solidFill>
              </a:rPr>
              <a:t>YILLARA  SARİ İNŞAAT VE ONARIM İŞLERİNDE KAZANCIN BEYANI, DEFTER VE  BELGELERİN MUHAFAZA VE İBRAZI</a:t>
            </a:r>
            <a:endParaRPr lang="tr-TR" sz="2800" dirty="0" smtClean="0">
              <a:solidFill>
                <a:schemeClr val="tx2"/>
              </a:solidFill>
            </a:endParaRPr>
          </a:p>
          <a:p>
            <a:pPr>
              <a:buNone/>
            </a:pPr>
            <a:r>
              <a:rPr lang="tr-TR" sz="2800" dirty="0" smtClean="0"/>
              <a:t>	 </a:t>
            </a:r>
          </a:p>
          <a:p>
            <a:pPr>
              <a:buNone/>
            </a:pPr>
            <a:r>
              <a:rPr lang="tr-TR" sz="2800" b="1" dirty="0" smtClean="0"/>
              <a:t>	GelirVergisiKanunu'nın42'ncimaddesinde düzenlenen:</a:t>
            </a:r>
          </a:p>
          <a:p>
            <a:pPr>
              <a:buNone/>
            </a:pPr>
            <a:endParaRPr lang="tr-TR" sz="2800" dirty="0" smtClean="0"/>
          </a:p>
          <a:p>
            <a:pPr>
              <a:buNone/>
            </a:pPr>
            <a:r>
              <a:rPr lang="tr-TR" sz="2800" b="1" dirty="0" smtClean="0"/>
              <a:t>	-İnşaat ve onarım işi olmak</a:t>
            </a:r>
            <a:endParaRPr lang="tr-TR" sz="2800" dirty="0" smtClean="0"/>
          </a:p>
          <a:p>
            <a:pPr>
              <a:buNone/>
            </a:pPr>
            <a:r>
              <a:rPr lang="tr-TR" sz="2800" b="1" dirty="0" smtClean="0"/>
              <a:t>	-Birden fazla yıla sirayet etmek</a:t>
            </a:r>
            <a:endParaRPr lang="tr-TR" sz="2800" dirty="0" smtClean="0"/>
          </a:p>
          <a:p>
            <a:pPr>
              <a:buNone/>
            </a:pPr>
            <a:r>
              <a:rPr lang="tr-TR" sz="2800" b="1" dirty="0" smtClean="0"/>
              <a:t>	-Taahhüde bağlı olarak yapmak</a:t>
            </a:r>
            <a:endParaRPr lang="tr-TR" sz="2800" dirty="0" smtClean="0"/>
          </a:p>
          <a:p>
            <a:pPr>
              <a:buNone/>
            </a:pPr>
            <a:r>
              <a:rPr lang="tr-TR" sz="2800" b="1" dirty="0" smtClean="0"/>
              <a:t>	Şartlarını sağlayan  işler yıllara sari inşaat ve onarım işi olarak tanımlanmıştır.</a:t>
            </a:r>
            <a:endParaRPr lang="tr-TR" sz="2800"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052736"/>
            <a:ext cx="8507288" cy="5472608"/>
          </a:xfrm>
        </p:spPr>
        <p:txBody>
          <a:bodyPr>
            <a:normAutofit fontScale="32500" lnSpcReduction="20000"/>
          </a:bodyPr>
          <a:lstStyle/>
          <a:p>
            <a:pPr algn="just">
              <a:buNone/>
            </a:pPr>
            <a:r>
              <a:rPr lang="tr-TR" b="1" dirty="0" smtClean="0"/>
              <a:t>	</a:t>
            </a:r>
            <a:r>
              <a:rPr lang="tr-TR" sz="6500" b="1" dirty="0" smtClean="0"/>
              <a:t>-Yıllara  sari inşaat ve onarma işlerinde kâr ve zarar işin bittiği yıl kârı olarak tespit edilir ve tamamı o yılın geliri sayılarak, işin bittiği yıl beyannamesinde gösterilir. </a:t>
            </a:r>
          </a:p>
          <a:p>
            <a:pPr algn="just">
              <a:buNone/>
            </a:pPr>
            <a:endParaRPr lang="tr-TR" sz="6500" dirty="0" smtClean="0"/>
          </a:p>
          <a:p>
            <a:pPr algn="just">
              <a:buNone/>
            </a:pPr>
            <a:r>
              <a:rPr lang="tr-TR" sz="6500" b="1" dirty="0" smtClean="0"/>
              <a:t>	-Yıllara sari inşaat işlerinde zamanaşımı  işin bittiği  yılı izleyen yıldan başlamaktadır. Örneğin;  2010 yılında başlayan bir inşaat işinin 2015 yılında bitirilmiş olması halinde, tarh zamanaşımı 31.12.2020 olacaktır. Buna göre,  2010 yılına ilişkin defter ve belgelerin de 31.12.2020 tarihine kadar muhafaza ve  gerektiğinde ibraz edilmesi gerekir. </a:t>
            </a:r>
          </a:p>
          <a:p>
            <a:pPr algn="just">
              <a:buNone/>
            </a:pPr>
            <a:endParaRPr lang="tr-TR" sz="6500" dirty="0" smtClean="0"/>
          </a:p>
          <a:p>
            <a:pPr algn="just">
              <a:buNone/>
            </a:pPr>
            <a:r>
              <a:rPr lang="tr-TR" sz="6500" b="1" dirty="0" smtClean="0"/>
              <a:t>	-Yıllara  sari inşaat ve onarım işleri Geçici  vergiye tabi değildir. Zira bu kazançlar üzerinden zaten  </a:t>
            </a:r>
            <a:r>
              <a:rPr lang="tr-TR" sz="6500" b="1" dirty="0" err="1" smtClean="0"/>
              <a:t>tevkifat</a:t>
            </a:r>
            <a:r>
              <a:rPr lang="tr-TR" sz="6500" b="1" dirty="0" smtClean="0"/>
              <a:t> yapılmaktadır. Bu nedenle işin bittiği yıldaki 4. Geçici vergi dönemi de  dahil olmak üzere hiçbir  geçici vergi döneminde beyan edilmemesi gerekir.</a:t>
            </a:r>
            <a:endParaRPr lang="tr-TR" sz="6500" dirty="0" smtClean="0"/>
          </a:p>
          <a:p>
            <a:pPr algn="just">
              <a:buNone/>
            </a:pPr>
            <a:r>
              <a:rPr lang="tr-TR" sz="6500" b="1" dirty="0" smtClean="0"/>
              <a:t>	 </a:t>
            </a:r>
            <a:endParaRPr lang="tr-TR" sz="6500" dirty="0" smtClean="0"/>
          </a:p>
          <a:p>
            <a:pPr algn="just">
              <a:buNone/>
            </a:pPr>
            <a:r>
              <a:rPr lang="tr-TR" sz="6500" b="1" dirty="0" smtClean="0"/>
              <a:t>	-Yıllara  sari inşaat işlerinden elde  edilen kazançlar geçici vergiye tabi olmadığı için bu kazançlar üzerinden yapılan stopajların da Geçici  vergi dönemlerinde mahsup edilmemesi gerekir.</a:t>
            </a:r>
            <a:endParaRPr lang="tr-TR" sz="6500"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772816"/>
            <a:ext cx="7772400" cy="1944216"/>
          </a:xfrm>
        </p:spPr>
        <p:txBody>
          <a:bodyPr/>
          <a:lstStyle/>
          <a:p>
            <a:r>
              <a:rPr lang="tr-TR" dirty="0" smtClean="0"/>
              <a:t>İLGİNİZ İÇİN TEŞEKKÜR EDERİZ.</a:t>
            </a:r>
            <a:endParaRPr lang="tr-TR" dirty="0"/>
          </a:p>
        </p:txBody>
      </p:sp>
      <p:sp>
        <p:nvSpPr>
          <p:cNvPr id="3" name="2 Alt Başlık"/>
          <p:cNvSpPr>
            <a:spLocks noGrp="1"/>
          </p:cNvSpPr>
          <p:nvPr>
            <p:ph type="subTitle" idx="1"/>
          </p:nvPr>
        </p:nvSpPr>
        <p:spPr>
          <a:xfrm>
            <a:off x="611560" y="3068960"/>
            <a:ext cx="8280920" cy="3240360"/>
          </a:xfrm>
        </p:spPr>
        <p:txBody>
          <a:bodyPr>
            <a:normAutofit/>
          </a:bodyPr>
          <a:lstStyle/>
          <a:p>
            <a:pPr algn="l"/>
            <a:endParaRPr lang="tr-TR" sz="2000" dirty="0" smtClean="0">
              <a:solidFill>
                <a:schemeClr val="tx1"/>
              </a:solidFill>
              <a:latin typeface="Times New Roman" pitchFamily="18" charset="0"/>
              <a:cs typeface="Times New Roman" pitchFamily="18" charset="0"/>
            </a:endParaRPr>
          </a:p>
          <a:p>
            <a:pPr algn="l"/>
            <a:endParaRPr lang="tr-TR" dirty="0" smtClean="0">
              <a:solidFill>
                <a:schemeClr val="tx1"/>
              </a:solidFill>
              <a:latin typeface="Times New Roman" pitchFamily="18" charset="0"/>
              <a:cs typeface="Times New Roman" pitchFamily="18" charset="0"/>
            </a:endParaRPr>
          </a:p>
          <a:p>
            <a:pPr algn="l"/>
            <a:r>
              <a:rPr lang="tr-TR" sz="1900" b="1" dirty="0" smtClean="0">
                <a:solidFill>
                  <a:schemeClr val="tx1"/>
                </a:solidFill>
                <a:latin typeface="Times New Roman" pitchFamily="18" charset="0"/>
                <a:cs typeface="Times New Roman" pitchFamily="18" charset="0"/>
              </a:rPr>
              <a:t>Adres:</a:t>
            </a:r>
            <a:r>
              <a:rPr lang="tr-TR" sz="1900" dirty="0" smtClean="0">
                <a:solidFill>
                  <a:schemeClr val="tx1"/>
                </a:solidFill>
                <a:latin typeface="Times New Roman" pitchFamily="18" charset="0"/>
                <a:cs typeface="Times New Roman" pitchFamily="18" charset="0"/>
              </a:rPr>
              <a:t> </a:t>
            </a:r>
            <a:r>
              <a:rPr lang="tr-TR" sz="1900" dirty="0" err="1" smtClean="0">
                <a:solidFill>
                  <a:schemeClr val="tx1"/>
                </a:solidFill>
                <a:latin typeface="Times New Roman" pitchFamily="18" charset="0"/>
                <a:cs typeface="Times New Roman" pitchFamily="18" charset="0"/>
              </a:rPr>
              <a:t>İncipınar</a:t>
            </a:r>
            <a:r>
              <a:rPr lang="tr-TR" sz="1900" dirty="0" smtClean="0">
                <a:solidFill>
                  <a:schemeClr val="tx1"/>
                </a:solidFill>
                <a:latin typeface="Times New Roman" pitchFamily="18" charset="0"/>
                <a:cs typeface="Times New Roman" pitchFamily="18" charset="0"/>
              </a:rPr>
              <a:t> Mahallesi Muammer Aksoy Bulvarı 36006 No.lu Cadde </a:t>
            </a:r>
          </a:p>
          <a:p>
            <a:pPr algn="l"/>
            <a:r>
              <a:rPr lang="tr-TR" sz="1900" dirty="0" smtClean="0">
                <a:solidFill>
                  <a:schemeClr val="tx1"/>
                </a:solidFill>
                <a:latin typeface="Times New Roman" pitchFamily="18" charset="0"/>
                <a:cs typeface="Times New Roman" pitchFamily="18" charset="0"/>
              </a:rPr>
              <a:t>Cazibe İş Merkezi Kat:2 No:201-202 Şehitkamil / GAZİANTEP</a:t>
            </a:r>
          </a:p>
          <a:p>
            <a:pPr algn="l"/>
            <a:r>
              <a:rPr lang="pt-BR" sz="1900" dirty="0" smtClean="0">
                <a:solidFill>
                  <a:schemeClr val="tx1"/>
                </a:solidFill>
                <a:latin typeface="Times New Roman" pitchFamily="18" charset="0"/>
                <a:cs typeface="Times New Roman" pitchFamily="18" charset="0"/>
              </a:rPr>
              <a:t>Telefonlar :  0342 215 11 10 F</a:t>
            </a:r>
            <a:r>
              <a:rPr lang="tr-TR" sz="1900" dirty="0" err="1" smtClean="0">
                <a:solidFill>
                  <a:schemeClr val="tx1"/>
                </a:solidFill>
                <a:latin typeface="Times New Roman" pitchFamily="18" charset="0"/>
                <a:cs typeface="Times New Roman" pitchFamily="18" charset="0"/>
              </a:rPr>
              <a:t>ax</a:t>
            </a:r>
            <a:r>
              <a:rPr lang="pt-BR" sz="1900" dirty="0" smtClean="0">
                <a:solidFill>
                  <a:schemeClr val="tx1"/>
                </a:solidFill>
                <a:latin typeface="Times New Roman" pitchFamily="18" charset="0"/>
                <a:cs typeface="Times New Roman" pitchFamily="18" charset="0"/>
              </a:rPr>
              <a:t> Numarası : (0342) 215 11 20</a:t>
            </a:r>
            <a:endParaRPr lang="tr-TR" sz="1900" dirty="0" smtClean="0">
              <a:solidFill>
                <a:schemeClr val="tx1"/>
              </a:solidFill>
              <a:latin typeface="Times New Roman" pitchFamily="18" charset="0"/>
              <a:cs typeface="Times New Roman" pitchFamily="18" charset="0"/>
            </a:endParaRPr>
          </a:p>
          <a:p>
            <a:pPr algn="l"/>
            <a:endParaRPr lang="tr-TR" dirty="0" smtClean="0">
              <a:solidFill>
                <a:schemeClr val="tx1"/>
              </a:solidFill>
              <a:latin typeface="Times New Roman" pitchFamily="18" charset="0"/>
              <a:cs typeface="Times New Roman" pitchFamily="18" charset="0"/>
            </a:endParaRPr>
          </a:p>
          <a:p>
            <a:endParaRPr lang="tr-TR" dirty="0"/>
          </a:p>
        </p:txBody>
      </p:sp>
      <p:pic>
        <p:nvPicPr>
          <p:cNvPr id="5" name="Picture 3"/>
          <p:cNvPicPr>
            <a:picLocks noChangeAspect="1" noChangeArrowheads="1"/>
          </p:cNvPicPr>
          <p:nvPr/>
        </p:nvPicPr>
        <p:blipFill>
          <a:blip r:embed="rId2" cstate="print"/>
          <a:srcRect/>
          <a:stretch>
            <a:fillRect/>
          </a:stretch>
        </p:blipFill>
        <p:spPr bwMode="auto">
          <a:xfrm>
            <a:off x="899593" y="332656"/>
            <a:ext cx="1455079" cy="1368000"/>
          </a:xfrm>
          <a:prstGeom prst="rect">
            <a:avLst/>
          </a:prstGeom>
          <a:noFill/>
          <a:ln w="9525">
            <a:noFill/>
            <a:miter lim="800000"/>
            <a:headEnd/>
            <a:tailEnd/>
          </a:ln>
        </p:spPr>
      </p:pic>
      <p:pic>
        <p:nvPicPr>
          <p:cNvPr id="6" name="Picture 4"/>
          <p:cNvPicPr>
            <a:picLocks noChangeAspect="1" noChangeArrowheads="1"/>
          </p:cNvPicPr>
          <p:nvPr/>
        </p:nvPicPr>
        <p:blipFill>
          <a:blip r:embed="rId3" cstate="print"/>
          <a:srcRect/>
          <a:stretch>
            <a:fillRect/>
          </a:stretch>
        </p:blipFill>
        <p:spPr bwMode="auto">
          <a:xfrm>
            <a:off x="7092280" y="260648"/>
            <a:ext cx="1383047" cy="136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Alt Başlık"/>
          <p:cNvSpPr txBox="1">
            <a:spLocks/>
          </p:cNvSpPr>
          <p:nvPr/>
        </p:nvSpPr>
        <p:spPr>
          <a:xfrm>
            <a:off x="395536" y="548680"/>
            <a:ext cx="8136904" cy="5832648"/>
          </a:xfrm>
          <a:prstGeom prst="rect">
            <a:avLst/>
          </a:prstGeom>
        </p:spPr>
        <p:txBody>
          <a:bodyPr>
            <a:normAutofit/>
          </a:bodyPr>
          <a:lstStyle/>
          <a:p>
            <a:pPr marL="342900" lvl="0" indent="-342900" algn="just">
              <a:spcBef>
                <a:spcPct val="20000"/>
              </a:spcBef>
            </a:pPr>
            <a:r>
              <a:rPr lang="tr-TR" sz="2000" dirty="0" smtClean="0"/>
              <a:t>		</a:t>
            </a:r>
          </a:p>
          <a:p>
            <a:pPr marL="342900" lvl="0" indent="-342900" algn="just">
              <a:spcBef>
                <a:spcPct val="20000"/>
              </a:spcBef>
            </a:pPr>
            <a:r>
              <a:rPr lang="tr-TR" sz="2000" dirty="0" smtClean="0"/>
              <a:t>		</a:t>
            </a:r>
            <a:endParaRPr kumimoji="0" lang="tr-TR"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2 Alt Başlık"/>
          <p:cNvSpPr txBox="1">
            <a:spLocks/>
          </p:cNvSpPr>
          <p:nvPr/>
        </p:nvSpPr>
        <p:spPr>
          <a:xfrm>
            <a:off x="251520" y="701080"/>
            <a:ext cx="8433320" cy="5832648"/>
          </a:xfrm>
          <a:prstGeom prst="rect">
            <a:avLst/>
          </a:prstGeom>
        </p:spPr>
        <p:txBody>
          <a:bodyPr>
            <a:normAutofit/>
          </a:bodyPr>
          <a:lstStyle/>
          <a:p>
            <a:pPr marL="342900" lvl="0" indent="-342900" algn="ctr">
              <a:spcBef>
                <a:spcPct val="20000"/>
              </a:spcBef>
            </a:pPr>
            <a:r>
              <a:rPr lang="tr-TR" sz="2000" dirty="0" smtClean="0"/>
              <a:t> </a:t>
            </a:r>
            <a:r>
              <a:rPr lang="tr-TR" sz="2000" b="1" dirty="0" smtClean="0"/>
              <a:t>Tasarının 1 ve 7. Maddelerini  bir  arada  değerlendirdiğimizde:</a:t>
            </a:r>
          </a:p>
          <a:p>
            <a:pPr marL="342900" lvl="0" indent="-342900" algn="just">
              <a:spcBef>
                <a:spcPct val="20000"/>
              </a:spcBef>
            </a:pPr>
            <a:endParaRPr lang="tr-TR" sz="2000" dirty="0" smtClean="0"/>
          </a:p>
          <a:p>
            <a:pPr algn="just"/>
            <a:r>
              <a:rPr lang="tr-TR" sz="2000" dirty="0" smtClean="0"/>
              <a:t>	Kat karşılığı inşaat işinde müteahhit tarafından arsa sahibine  düzenlenecek faturada sadece arsa sahibine teslim edilen konut ve işyerlerinin (</a:t>
            </a:r>
            <a:r>
              <a:rPr lang="tr-TR" sz="2000" b="1" dirty="0" smtClean="0"/>
              <a:t>arsa  hariç)</a:t>
            </a:r>
            <a:r>
              <a:rPr lang="tr-TR" sz="2000" dirty="0" smtClean="0"/>
              <a:t>   </a:t>
            </a:r>
            <a:r>
              <a:rPr lang="tr-TR" sz="2000" b="1" dirty="0" smtClean="0"/>
              <a:t>üst yapı  üretim maliyeti</a:t>
            </a:r>
            <a:r>
              <a:rPr lang="tr-TR" sz="2000" dirty="0" smtClean="0"/>
              <a:t> esas alınacaktır. Yani , müteahhidin arsa sahibine teslim ettiği konut ve  işyerlerinin maliyet bedelinin tespitinde; herhangi bir şekilde </a:t>
            </a:r>
            <a:r>
              <a:rPr lang="tr-TR" sz="2000" b="1" dirty="0" smtClean="0"/>
              <a:t>arsa payı    dikkate alınmayacaktır.</a:t>
            </a:r>
            <a:r>
              <a:rPr lang="tr-TR" sz="2000" dirty="0" smtClean="0"/>
              <a:t> </a:t>
            </a:r>
          </a:p>
          <a:p>
            <a:pPr algn="just"/>
            <a:endParaRPr lang="tr-TR" sz="2000" dirty="0" smtClean="0"/>
          </a:p>
          <a:p>
            <a:pPr algn="just"/>
            <a:r>
              <a:rPr lang="tr-TR" sz="2000" dirty="0" smtClean="0"/>
              <a:t>	Emsal bedel olarak da Vergi Usul Kanunun </a:t>
            </a:r>
            <a:r>
              <a:rPr lang="tr-TR" sz="2000" b="1" dirty="0" smtClean="0"/>
              <a:t>Emsal Bedeli</a:t>
            </a:r>
            <a:r>
              <a:rPr lang="tr-TR" sz="2000" dirty="0" smtClean="0"/>
              <a:t> Düzenleyen</a:t>
            </a:r>
            <a:r>
              <a:rPr lang="tr-TR" sz="2000" b="1" dirty="0" smtClean="0"/>
              <a:t> 267. Maddesinin 2. Sırasındaki Maliyet Bedeli Esası </a:t>
            </a:r>
            <a:r>
              <a:rPr lang="tr-TR" sz="2000" dirty="0" smtClean="0"/>
              <a:t>kullanılacaktır.</a:t>
            </a:r>
          </a:p>
          <a:p>
            <a:pPr algn="just"/>
            <a:endParaRPr kumimoji="0" lang="tr-TR" sz="2000" b="1" i="0" u="none" strike="noStrike" kern="1200" cap="none" spc="0" normalizeH="0" baseline="0" noProof="0" dirty="0" smtClean="0">
              <a:ln>
                <a:noFill/>
              </a:ln>
              <a:solidFill>
                <a:schemeClr val="tx1"/>
              </a:solidFill>
              <a:effectLst/>
              <a:uLnTx/>
              <a:uFillTx/>
              <a:latin typeface="+mn-lt"/>
              <a:ea typeface="+mn-ea"/>
              <a:cs typeface="+mn-cs"/>
            </a:endParaRPr>
          </a:p>
          <a:p>
            <a:pPr algn="just"/>
            <a:r>
              <a:rPr lang="tr-TR" sz="2000" dirty="0" smtClean="0"/>
              <a:t>	Emsal Bedel ; müteahhit firmanın arsa sahibine teslim ettiği bağımsız bölümlerin arsa payı hariç  </a:t>
            </a:r>
            <a:r>
              <a:rPr lang="tr-TR" sz="2000" b="1" dirty="0" smtClean="0"/>
              <a:t>üst yapı üretim maliyetine toptan satışlar için % 5</a:t>
            </a:r>
            <a:r>
              <a:rPr lang="tr-TR" sz="2000" dirty="0" smtClean="0"/>
              <a:t> ve </a:t>
            </a:r>
            <a:r>
              <a:rPr lang="tr-TR" sz="2000" b="1" dirty="0" smtClean="0"/>
              <a:t>perakende satışlar için % 10 kar marjı</a:t>
            </a:r>
            <a:r>
              <a:rPr lang="tr-TR" sz="2000" dirty="0" smtClean="0"/>
              <a:t> ilave edilmek suretiyle hesaplanacaktır. </a:t>
            </a:r>
          </a:p>
          <a:p>
            <a:pPr algn="just"/>
            <a:endParaRPr kumimoji="0" lang="tr-TR" sz="2000" b="1"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lgn="just">
              <a:spcBef>
                <a:spcPct val="20000"/>
              </a:spcBef>
            </a:pPr>
            <a:endParaRPr kumimoji="0" lang="tr-TR" sz="20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395536" y="980728"/>
            <a:ext cx="8136904" cy="5472608"/>
          </a:xfrm>
        </p:spPr>
        <p:txBody>
          <a:bodyPr>
            <a:normAutofit/>
          </a:bodyPr>
          <a:lstStyle/>
          <a:p>
            <a:pPr algn="just"/>
            <a:endParaRPr lang="tr-TR" sz="2100" b="1" dirty="0" smtClean="0">
              <a:solidFill>
                <a:schemeClr val="tx1"/>
              </a:solidFill>
            </a:endParaRPr>
          </a:p>
          <a:p>
            <a:pPr algn="just"/>
            <a:endParaRPr lang="tr-TR" sz="2100" b="1" dirty="0" smtClean="0">
              <a:solidFill>
                <a:schemeClr val="tx1"/>
              </a:solidFill>
            </a:endParaRPr>
          </a:p>
          <a:p>
            <a:pPr algn="just"/>
            <a:r>
              <a:rPr lang="tr-TR" sz="2100" b="1" dirty="0" smtClean="0">
                <a:solidFill>
                  <a:schemeClr val="tx1"/>
                </a:solidFill>
              </a:rPr>
              <a:t>Örneğin:</a:t>
            </a:r>
            <a:r>
              <a:rPr lang="tr-TR" sz="2100" dirty="0" smtClean="0">
                <a:solidFill>
                  <a:schemeClr val="tx1"/>
                </a:solidFill>
              </a:rPr>
              <a:t> Arsa  sahibi,  5.000 metre kare arsasını,  yapılacak 40 adet dairenin yarsını almak şartıyla müteahhide  vermiştir. Müteahhit, 40 daire için 8.000.000 TL harcamıştır. Müteahhit arsa  sahibine  kalacak 20 adet daire için , bu dairelerin inşaat maliyeti olan 4.000.000 TL +%10 =400.000 Toplamda 4.400.000 TL’ye  fatura edecektir, karşılığında  aynı tutarda  fatura  alacaktır.</a:t>
            </a:r>
          </a:p>
          <a:p>
            <a:pPr algn="just"/>
            <a:endParaRPr lang="tr-TR" sz="2100" dirty="0" smtClean="0">
              <a:solidFill>
                <a:schemeClr val="tx1"/>
              </a:solidFill>
            </a:endParaRPr>
          </a:p>
          <a:p>
            <a:pPr algn="just"/>
            <a:r>
              <a:rPr lang="tr-TR" sz="2100" dirty="0" smtClean="0">
                <a:solidFill>
                  <a:schemeClr val="tx1"/>
                </a:solidFill>
              </a:rPr>
              <a:t>	</a:t>
            </a:r>
          </a:p>
          <a:p>
            <a:pPr algn="just"/>
            <a:r>
              <a:rPr lang="tr-TR" sz="2100" dirty="0" smtClean="0">
                <a:solidFill>
                  <a:schemeClr val="tx1"/>
                </a:solidFill>
              </a:rPr>
              <a:t>	 </a:t>
            </a:r>
          </a:p>
          <a:p>
            <a:pPr algn="just"/>
            <a:r>
              <a:rPr lang="tr-TR" sz="2100" b="1" dirty="0" smtClean="0">
                <a:solidFill>
                  <a:schemeClr val="tx1"/>
                </a:solidFill>
              </a:rPr>
              <a:t>Yürürlük</a:t>
            </a:r>
            <a:r>
              <a:rPr lang="tr-TR" sz="2100" dirty="0" smtClean="0">
                <a:solidFill>
                  <a:schemeClr val="tx1"/>
                </a:solidFill>
              </a:rPr>
              <a:t>: </a:t>
            </a:r>
            <a:r>
              <a:rPr lang="tr-TR" sz="2100" b="1" dirty="0" smtClean="0">
                <a:solidFill>
                  <a:schemeClr val="tx1"/>
                </a:solidFill>
              </a:rPr>
              <a:t>Yayım tarihinden sonra yapılan teslimlere uygulanmak üzere yayım tarihinde.</a:t>
            </a:r>
          </a:p>
          <a:p>
            <a:pPr algn="just"/>
            <a:endParaRPr lang="tr-TR" sz="2000" b="1" dirty="0" smtClean="0">
              <a:solidFill>
                <a:schemeClr val="tx1"/>
              </a:solidFill>
            </a:endParaRPr>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64704"/>
            <a:ext cx="8748464" cy="5361459"/>
          </a:xfrm>
        </p:spPr>
        <p:txBody>
          <a:bodyPr>
            <a:normAutofit/>
          </a:bodyPr>
          <a:lstStyle/>
          <a:p>
            <a:pPr algn="just">
              <a:buNone/>
            </a:pPr>
            <a:r>
              <a:rPr lang="tr-TR" sz="2000" b="1" dirty="0" smtClean="0"/>
              <a:t>	</a:t>
            </a:r>
          </a:p>
          <a:p>
            <a:pPr algn="ctr">
              <a:buNone/>
            </a:pPr>
            <a:r>
              <a:rPr lang="tr-TR" sz="2000" b="1" dirty="0" smtClean="0"/>
              <a:t>	</a:t>
            </a:r>
            <a:r>
              <a:rPr lang="tr-TR" sz="2000" b="1" dirty="0" smtClean="0">
                <a:solidFill>
                  <a:schemeClr val="tx2"/>
                </a:solidFill>
              </a:rPr>
              <a:t> MÜZAYEDE YOLU İLE  SATIŞLARLARDA MÜZAYEDEYİ YAPANLAR KDV MÜKELLEFİ OLACAK</a:t>
            </a:r>
          </a:p>
          <a:p>
            <a:pPr algn="ctr">
              <a:buNone/>
            </a:pPr>
            <a:endParaRPr lang="tr-TR" sz="2000" dirty="0" smtClean="0"/>
          </a:p>
          <a:p>
            <a:pPr algn="just">
              <a:buNone/>
            </a:pPr>
            <a:r>
              <a:rPr lang="tr-TR" sz="2000" dirty="0" smtClean="0"/>
              <a:t>      	Müzayede yolu ile  yapılan satışlar,  KDV Kanunun 1. Maddesine göre  verginin konusuna  giriyor ancak mükellefin kim olacağı konusunda ihtilaflar çıkıyordu. </a:t>
            </a:r>
            <a:r>
              <a:rPr lang="tr-TR" sz="2000" b="1" dirty="0" smtClean="0"/>
              <a:t>Bu düzenleme ile, müzayedeyi düzenleyenlerin KDV mükellefi olacakları açıkça  kanun metnine alınmış oldu</a:t>
            </a:r>
            <a:r>
              <a:rPr lang="tr-TR" sz="2000" dirty="0" smtClean="0"/>
              <a:t>. Böylece müzayede yolu ile  satış yapan icra daireleri, mahkeme satış memurluklarının KDV mükellefi olması gerektiği açıkça  kanun metninde açıkça  yer almış oldu.</a:t>
            </a:r>
          </a:p>
          <a:p>
            <a:pPr>
              <a:buNone/>
            </a:pPr>
            <a:endParaRPr lang="tr-TR" sz="2000" dirty="0" smtClean="0"/>
          </a:p>
          <a:p>
            <a:pPr>
              <a:buNone/>
            </a:pPr>
            <a:r>
              <a:rPr lang="tr-TR" sz="2000" b="1" dirty="0" smtClean="0"/>
              <a:t>       Bu  değişiklik maddesi   yasanın yayımlandığı tarihte  yürürlüğe girecektir.</a:t>
            </a:r>
            <a:endParaRPr lang="tr-TR" sz="2000" dirty="0" smtClean="0"/>
          </a:p>
          <a:p>
            <a:pPr algn="just">
              <a:buNone/>
            </a:pPr>
            <a:endParaRPr lang="tr-TR" sz="2000" dirty="0" smtClean="0"/>
          </a:p>
          <a:p>
            <a:pPr>
              <a:buNone/>
            </a:pPr>
            <a:endParaRPr lang="tr-TR" sz="2000"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980728"/>
            <a:ext cx="8820472" cy="5472608"/>
          </a:xfrm>
        </p:spPr>
        <p:txBody>
          <a:bodyPr>
            <a:normAutofit fontScale="92500" lnSpcReduction="20000"/>
          </a:bodyPr>
          <a:lstStyle/>
          <a:p>
            <a:pPr algn="ctr">
              <a:buNone/>
            </a:pPr>
            <a:r>
              <a:rPr lang="tr-TR" sz="2000" dirty="0" smtClean="0"/>
              <a:t> 		</a:t>
            </a:r>
            <a:r>
              <a:rPr lang="tr-TR" sz="2000" b="1" dirty="0" smtClean="0">
                <a:solidFill>
                  <a:schemeClr val="tx2"/>
                </a:solidFill>
              </a:rPr>
              <a:t> </a:t>
            </a:r>
            <a:r>
              <a:rPr lang="tr-TR" sz="2200" b="1" dirty="0" smtClean="0">
                <a:solidFill>
                  <a:schemeClr val="tx2"/>
                </a:solidFill>
              </a:rPr>
              <a:t>FAZLA VE YERSİZ ÖDENEN KDV’NİN  İADE EDİLMESİ ESASLARI  AÇIKÇA  KANUN MADDESİNDE YER ALDI</a:t>
            </a:r>
          </a:p>
          <a:p>
            <a:pPr algn="ctr">
              <a:buNone/>
            </a:pPr>
            <a:endParaRPr lang="tr-TR" sz="2000" dirty="0" smtClean="0"/>
          </a:p>
          <a:p>
            <a:pPr>
              <a:buNone/>
            </a:pPr>
            <a:r>
              <a:rPr lang="tr-TR" sz="2000" b="1" dirty="0" smtClean="0"/>
              <a:t>	Şartları:</a:t>
            </a:r>
            <a:endParaRPr lang="tr-TR" sz="2000" dirty="0" smtClean="0"/>
          </a:p>
          <a:p>
            <a:pPr>
              <a:buNone/>
            </a:pPr>
            <a:r>
              <a:rPr lang="tr-TR" sz="2000" dirty="0" smtClean="0"/>
              <a:t>	- Fazla  ve Yersiz KDV’nin </a:t>
            </a:r>
            <a:r>
              <a:rPr lang="tr-TR" sz="2000" b="1" dirty="0" smtClean="0"/>
              <a:t>vergi  dairesine  ödenmiş olması,</a:t>
            </a:r>
            <a:endParaRPr lang="tr-TR" sz="2000" dirty="0" smtClean="0"/>
          </a:p>
          <a:p>
            <a:pPr>
              <a:buNone/>
            </a:pPr>
            <a:r>
              <a:rPr lang="tr-TR" sz="2000" dirty="0" smtClean="0"/>
              <a:t>	-İşlemlerle ilgili </a:t>
            </a:r>
            <a:r>
              <a:rPr lang="tr-TR" sz="2000" b="1" dirty="0" smtClean="0"/>
              <a:t>beyanların düzeltilmesi,</a:t>
            </a:r>
            <a:r>
              <a:rPr lang="tr-TR" sz="2000" dirty="0" smtClean="0"/>
              <a:t> </a:t>
            </a:r>
          </a:p>
          <a:p>
            <a:pPr>
              <a:buNone/>
            </a:pPr>
            <a:r>
              <a:rPr lang="tr-TR" sz="2000" dirty="0" smtClean="0"/>
              <a:t>	-Fazla veya yersiz hesaplanan verginin </a:t>
            </a:r>
            <a:r>
              <a:rPr lang="tr-TR" sz="2000" b="1" dirty="0" smtClean="0"/>
              <a:t>satıcı tarafından alıcıya geri verilmesi,</a:t>
            </a:r>
          </a:p>
          <a:p>
            <a:pPr>
              <a:buFontTx/>
              <a:buChar char="-"/>
            </a:pPr>
            <a:endParaRPr lang="tr-TR" sz="2000" b="1" dirty="0" smtClean="0"/>
          </a:p>
          <a:p>
            <a:pPr>
              <a:buNone/>
            </a:pPr>
            <a:r>
              <a:rPr lang="tr-TR" sz="2000" b="1" dirty="0" smtClean="0"/>
              <a:t>	Ön plana çıkan önemeli husus;</a:t>
            </a:r>
            <a:endParaRPr lang="tr-TR" sz="2000" dirty="0" smtClean="0"/>
          </a:p>
          <a:p>
            <a:pPr algn="just">
              <a:buNone/>
            </a:pPr>
            <a:r>
              <a:rPr lang="tr-TR" sz="2000" dirty="0" smtClean="0"/>
              <a:t>	1- Daha önce  kanunun 8. Maddesinde fazla ve yersiz KDV’nin iade usulüne ilişkin hüküm yoktu ve Maliye Bakanlığına   verilen yetki ile Tebliğde düzenlemeler yapılmıştı.</a:t>
            </a:r>
          </a:p>
          <a:p>
            <a:pPr algn="just">
              <a:buNone/>
            </a:pPr>
            <a:r>
              <a:rPr lang="tr-TR" sz="2000" dirty="0" smtClean="0"/>
              <a:t>	2-Tebliğde de yersiz ve fazla hesaplanan KDV’nin vergi dairesine ödenmiş olması şartı açıkça  yer almıyor, ödenecek KDV’nin çıkması ibaresi yer alıyordu.</a:t>
            </a:r>
          </a:p>
          <a:p>
            <a:pPr algn="just">
              <a:buNone/>
            </a:pPr>
            <a:r>
              <a:rPr lang="tr-TR" sz="2000" dirty="0" smtClean="0"/>
              <a:t>	3-Verginin Kanuniliği ilkesi gereği fazla ve yersiz ödenen KDV’nin iade esasları kanun metnine  alınmış ve yersiz ödenen KDV’nin iadesi için, bu yersiz ödenen KDV’nin daha önce  vergi dairesine ödenmiş olması şartı getirilmiştir.</a:t>
            </a:r>
          </a:p>
          <a:p>
            <a:pPr algn="just">
              <a:buNone/>
            </a:pPr>
            <a:endParaRPr lang="tr-TR" sz="2000" dirty="0" smtClean="0"/>
          </a:p>
          <a:p>
            <a:pPr>
              <a:buNone/>
            </a:pPr>
            <a:r>
              <a:rPr lang="tr-TR" sz="2000" dirty="0" smtClean="0"/>
              <a:t> 	</a:t>
            </a:r>
            <a:r>
              <a:rPr lang="tr-TR" sz="2000" b="1" dirty="0" smtClean="0"/>
              <a:t>Bu  değişiklik maddesi ,  yasanın yayımlandığı tarihte  yürürlüğe girecektir.</a:t>
            </a:r>
            <a:r>
              <a:rPr lang="tr-TR" sz="2000" dirty="0" smtClean="0"/>
              <a:t> </a:t>
            </a:r>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476672"/>
            <a:ext cx="8892480" cy="6192688"/>
          </a:xfrm>
        </p:spPr>
        <p:txBody>
          <a:bodyPr>
            <a:normAutofit fontScale="92500" lnSpcReduction="20000"/>
          </a:bodyPr>
          <a:lstStyle/>
          <a:p>
            <a:pPr>
              <a:buNone/>
            </a:pPr>
            <a:r>
              <a:rPr lang="tr-TR" sz="2000" b="1" dirty="0" smtClean="0"/>
              <a:t>	 </a:t>
            </a:r>
            <a:r>
              <a:rPr lang="tr-TR" sz="2000" b="1" dirty="0" smtClean="0">
                <a:solidFill>
                  <a:schemeClr val="tx2"/>
                </a:solidFill>
              </a:rPr>
              <a:t>GRUP FİRMALARI İÇİN “GRUP KDV MÜKELLEFİYETİ” İMKANI SAĞLANIYOR</a:t>
            </a:r>
            <a:r>
              <a:rPr lang="tr-TR" sz="2000" b="1" dirty="0" smtClean="0">
                <a:solidFill>
                  <a:schemeClr val="accent1"/>
                </a:solidFill>
              </a:rPr>
              <a:t/>
            </a:r>
            <a:br>
              <a:rPr lang="tr-TR" sz="2000" b="1" dirty="0" smtClean="0">
                <a:solidFill>
                  <a:schemeClr val="accent1"/>
                </a:solidFill>
              </a:rPr>
            </a:br>
            <a:r>
              <a:rPr lang="tr-TR" sz="2000" b="1" dirty="0" smtClean="0"/>
              <a:t> </a:t>
            </a:r>
            <a:endParaRPr lang="tr-TR" sz="2000" dirty="0" smtClean="0"/>
          </a:p>
          <a:p>
            <a:pPr algn="just">
              <a:buNone/>
            </a:pPr>
            <a:r>
              <a:rPr lang="tr-TR" sz="2000" dirty="0" smtClean="0"/>
              <a:t>		Bu düzenleme ile Kurumlar Vergisi Mükelleflerinin en az %50 ortak oldukları diğer Kurumlar vergisi mükellefleri ile </a:t>
            </a:r>
            <a:r>
              <a:rPr lang="tr-TR" sz="2000" b="1" dirty="0" smtClean="0"/>
              <a:t>Grup KDV Mükellefiyeti tesis</a:t>
            </a:r>
            <a:r>
              <a:rPr lang="tr-TR" sz="2000" dirty="0" smtClean="0"/>
              <a:t> </a:t>
            </a:r>
            <a:r>
              <a:rPr lang="tr-TR" sz="2000" b="1" dirty="0" smtClean="0"/>
              <a:t>ettirme </a:t>
            </a:r>
            <a:r>
              <a:rPr lang="tr-TR" sz="2000" dirty="0" smtClean="0"/>
              <a:t> imkanı sağlanmış oldu. Şartları sağlayan mükellefler </a:t>
            </a:r>
            <a:r>
              <a:rPr lang="tr-TR" sz="2000" b="1" dirty="0" smtClean="0"/>
              <a:t>beyannamelerini birleştirerek tek beyanname</a:t>
            </a:r>
            <a:r>
              <a:rPr lang="tr-TR" sz="2000" dirty="0" smtClean="0"/>
              <a:t>  vereceklerdir. ( kanun gerekçesinde; “</a:t>
            </a:r>
            <a:r>
              <a:rPr lang="tr-TR" sz="2000" b="1" dirty="0" smtClean="0"/>
              <a:t>aralarında  en az %50 iştirak ilişkisi olmalıdır” ibaresi yer alıyor.</a:t>
            </a:r>
            <a:r>
              <a:rPr lang="tr-TR" sz="2000" dirty="0" smtClean="0"/>
              <a:t>)</a:t>
            </a:r>
          </a:p>
          <a:p>
            <a:pPr algn="just">
              <a:buNone/>
            </a:pPr>
            <a:r>
              <a:rPr lang="tr-TR" sz="2000" b="1" dirty="0" smtClean="0"/>
              <a:t>		Konuya ilişkin Maliye  Bakanlığına  düzenleme  yapma  yetkisi  verilmiş olup;</a:t>
            </a:r>
            <a:endParaRPr lang="tr-TR" sz="2000" dirty="0" smtClean="0"/>
          </a:p>
          <a:p>
            <a:pPr algn="just">
              <a:buNone/>
            </a:pPr>
            <a:r>
              <a:rPr lang="tr-TR" sz="2000" b="1" dirty="0" smtClean="0"/>
              <a:t>		Sektör, işletme  büyüklükleri, iş hacimleri, doğrudan ve dolaylı ortaklık durumuna</a:t>
            </a:r>
            <a:r>
              <a:rPr lang="tr-TR" sz="2000" dirty="0" smtClean="0"/>
              <a:t>  göre  uygulamanın usul ve  esaslarını  belirleme  yetkisi Maliye Bakanlığına  verilmiştir. Bunun anlamı; </a:t>
            </a:r>
            <a:r>
              <a:rPr lang="tr-TR" sz="2000" b="1" dirty="0" smtClean="0"/>
              <a:t>Maliye  Bakanlığı konuya ilişkin  tebliğ ile  düzenleme  yapacaktır</a:t>
            </a:r>
            <a:r>
              <a:rPr lang="tr-TR" sz="2000" dirty="0" smtClean="0"/>
              <a:t>.</a:t>
            </a:r>
          </a:p>
          <a:p>
            <a:pPr algn="just">
              <a:buNone/>
            </a:pPr>
            <a:r>
              <a:rPr lang="tr-TR" sz="2000" dirty="0" smtClean="0"/>
              <a:t>		Düzenlemenin amaçlarından biri </a:t>
            </a:r>
            <a:r>
              <a:rPr lang="tr-TR" sz="2000" b="1" dirty="0" smtClean="0"/>
              <a:t>bu yol ile  devreden KDV birikimini engellemek</a:t>
            </a:r>
            <a:r>
              <a:rPr lang="tr-TR" sz="2000" dirty="0" smtClean="0"/>
              <a:t>, diğer bir  amaç ise grup şirketlerinde</a:t>
            </a:r>
            <a:r>
              <a:rPr lang="tr-TR" sz="2000" b="1" dirty="0" smtClean="0"/>
              <a:t>; bazı firmalar için ödenecek KDV  çıkarken, aynı grubun diğer firmasında ise devreden KDV çıkıyordu,</a:t>
            </a:r>
            <a:r>
              <a:rPr lang="tr-TR" sz="2000" dirty="0" smtClean="0"/>
              <a:t> bu düzenleme ile  bunun önüne geçilmiş olacak. Birleştirilmiş beyanname ile  </a:t>
            </a:r>
            <a:r>
              <a:rPr lang="tr-TR" sz="2000" b="1" dirty="0" smtClean="0"/>
              <a:t>grup şirketlerinin  arasındaki  bu tutarsızlık ortadan kalkacaktır</a:t>
            </a:r>
            <a:r>
              <a:rPr lang="tr-TR" sz="2000" dirty="0" smtClean="0"/>
              <a:t>. </a:t>
            </a:r>
          </a:p>
          <a:p>
            <a:pPr algn="just">
              <a:buNone/>
            </a:pPr>
            <a:r>
              <a:rPr lang="tr-TR" sz="2000" dirty="0" smtClean="0"/>
              <a:t>		Grup KDV mükellefiyetinde, </a:t>
            </a:r>
            <a:r>
              <a:rPr lang="tr-TR" sz="2000" b="1" dirty="0" smtClean="0"/>
              <a:t>Tarhiyatın Muhatabı; nezdinde grup KDV mükellefiyeti tesis edilen firma  olacaktır.</a:t>
            </a:r>
            <a:r>
              <a:rPr lang="tr-TR" sz="2000" dirty="0" smtClean="0"/>
              <a:t> Ancak </a:t>
            </a:r>
            <a:r>
              <a:rPr lang="tr-TR" sz="2000" b="1" dirty="0" smtClean="0"/>
              <a:t>Verginin ödenmesinden gruba  dahil olan şirketlerin tamamı</a:t>
            </a:r>
            <a:r>
              <a:rPr lang="tr-TR" sz="2000" dirty="0" smtClean="0"/>
              <a:t> </a:t>
            </a:r>
            <a:r>
              <a:rPr lang="tr-TR" sz="2000" dirty="0" err="1" smtClean="0"/>
              <a:t>müteselsilen</a:t>
            </a:r>
            <a:r>
              <a:rPr lang="tr-TR" sz="2000" dirty="0" smtClean="0"/>
              <a:t> sorumlu olacaktır.</a:t>
            </a:r>
          </a:p>
          <a:p>
            <a:pPr>
              <a:buNone/>
            </a:pPr>
            <a:r>
              <a:rPr lang="tr-TR" sz="2000" b="1" dirty="0" smtClean="0"/>
              <a:t> </a:t>
            </a:r>
            <a:endParaRPr lang="tr-TR" sz="2000" dirty="0" smtClean="0"/>
          </a:p>
          <a:p>
            <a:pPr>
              <a:buNone/>
            </a:pPr>
            <a:r>
              <a:rPr lang="tr-TR" sz="2000" b="1" dirty="0" smtClean="0"/>
              <a:t>	Bu  değişiklik maddesi   yasanın </a:t>
            </a:r>
            <a:r>
              <a:rPr lang="tr-TR" sz="2000" b="1" dirty="0" err="1" smtClean="0"/>
              <a:t>yaymlandığı</a:t>
            </a:r>
            <a:r>
              <a:rPr lang="tr-TR" sz="2000" b="1" dirty="0" smtClean="0"/>
              <a:t> tarihte  yürürlüğe girecektir</a:t>
            </a:r>
            <a:r>
              <a:rPr lang="tr-TR" sz="2000" dirty="0" smtClean="0"/>
              <a:t>.</a:t>
            </a:r>
            <a:endParaRPr lang="tr-TR" sz="2000" dirty="0"/>
          </a:p>
        </p:txBody>
      </p:sp>
      <p:pic>
        <p:nvPicPr>
          <p:cNvPr id="4" name="Picture 3"/>
          <p:cNvPicPr>
            <a:picLocks noChangeAspect="1" noChangeArrowheads="1"/>
          </p:cNvPicPr>
          <p:nvPr/>
        </p:nvPicPr>
        <p:blipFill>
          <a:blip r:embed="rId2" cstate="print"/>
          <a:srcRect/>
          <a:stretch>
            <a:fillRect/>
          </a:stretch>
        </p:blipFill>
        <p:spPr bwMode="auto">
          <a:xfrm>
            <a:off x="8069148" y="0"/>
            <a:ext cx="1074852" cy="100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617</TotalTime>
  <Words>135</Words>
  <Application>Microsoft Office PowerPoint</Application>
  <PresentationFormat>Ekran Gösterisi (4:3)</PresentationFormat>
  <Paragraphs>359</Paragraphs>
  <Slides>45</Slides>
  <Notes>1</Notes>
  <HiddenSlides>0</HiddenSlides>
  <MMClips>0</MMClips>
  <ScaleCrop>false</ScaleCrop>
  <HeadingPairs>
    <vt:vector size="4" baseType="variant">
      <vt:variant>
        <vt:lpstr>Tema</vt:lpstr>
      </vt:variant>
      <vt:variant>
        <vt:i4>1</vt:i4>
      </vt:variant>
      <vt:variant>
        <vt:lpstr>Slayt Başlıkları</vt:lpstr>
      </vt:variant>
      <vt:variant>
        <vt:i4>45</vt:i4>
      </vt:variant>
    </vt:vector>
  </HeadingPairs>
  <TitlesOfParts>
    <vt:vector size="46" baseType="lpstr">
      <vt:lpstr>Ofis Teması</vt:lpstr>
      <vt:lpstr> </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lpstr>Slayt 41</vt:lpstr>
      <vt:lpstr>Slayt 42</vt:lpstr>
      <vt:lpstr>Slayt 43</vt:lpstr>
      <vt:lpstr>Slayt 44</vt:lpstr>
      <vt:lpstr>İLGİNİZ İÇİN TEŞEKKÜR EDERİZ.</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toshiba</dc:creator>
  <cp:lastModifiedBy>toshiba</cp:lastModifiedBy>
  <cp:revision>72</cp:revision>
  <dcterms:created xsi:type="dcterms:W3CDTF">2017-09-10T19:41:17Z</dcterms:created>
  <dcterms:modified xsi:type="dcterms:W3CDTF">2018-03-06T11:33:33Z</dcterms:modified>
</cp:coreProperties>
</file>