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399" r:id="rId2"/>
    <p:sldId id="534" r:id="rId3"/>
    <p:sldId id="544" r:id="rId4"/>
    <p:sldId id="535" r:id="rId5"/>
    <p:sldId id="536" r:id="rId6"/>
    <p:sldId id="493" r:id="rId7"/>
    <p:sldId id="537" r:id="rId8"/>
    <p:sldId id="539" r:id="rId9"/>
    <p:sldId id="498" r:id="rId10"/>
    <p:sldId id="546" r:id="rId11"/>
    <p:sldId id="500" r:id="rId12"/>
    <p:sldId id="501" r:id="rId13"/>
    <p:sldId id="502" r:id="rId14"/>
    <p:sldId id="503" r:id="rId15"/>
    <p:sldId id="504" r:id="rId16"/>
    <p:sldId id="507" r:id="rId17"/>
    <p:sldId id="509" r:id="rId18"/>
    <p:sldId id="540" r:id="rId19"/>
    <p:sldId id="512" r:id="rId20"/>
    <p:sldId id="514" r:id="rId21"/>
    <p:sldId id="541" r:id="rId22"/>
    <p:sldId id="542" r:id="rId23"/>
    <p:sldId id="543" r:id="rId24"/>
    <p:sldId id="519" r:id="rId25"/>
    <p:sldId id="521" r:id="rId26"/>
    <p:sldId id="522" r:id="rId27"/>
    <p:sldId id="527" r:id="rId28"/>
    <p:sldId id="532" r:id="rId29"/>
    <p:sldId id="548" r:id="rId30"/>
    <p:sldId id="549" r:id="rId31"/>
    <p:sldId id="550" r:id="rId32"/>
    <p:sldId id="551"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CC00"/>
    <a:srgbClr val="28A5B6"/>
    <a:srgbClr val="196526"/>
    <a:srgbClr val="2597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7" autoAdjust="0"/>
    <p:restoredTop sz="94638" autoAdjust="0"/>
  </p:normalViewPr>
  <p:slideViewPr>
    <p:cSldViewPr>
      <p:cViewPr varScale="1">
        <p:scale>
          <a:sx n="63" d="100"/>
          <a:sy n="63" d="100"/>
        </p:scale>
        <p:origin x="-1362" y="-114"/>
      </p:cViewPr>
      <p:guideLst>
        <p:guide orient="horz" pos="2160"/>
        <p:guide pos="2880"/>
      </p:guideLst>
    </p:cSldViewPr>
  </p:slideViewPr>
  <p:outlineViewPr>
    <p:cViewPr>
      <p:scale>
        <a:sx n="33" d="100"/>
        <a:sy n="33" d="100"/>
      </p:scale>
      <p:origin x="0" y="7350"/>
    </p:cViewPr>
  </p:outlineViewPr>
  <p:notesTextViewPr>
    <p:cViewPr>
      <p:scale>
        <a:sx n="100" d="100"/>
        <a:sy n="100" d="100"/>
      </p:scale>
      <p:origin x="0" y="0"/>
    </p:cViewPr>
  </p:notesTextViewPr>
  <p:sorterViewPr>
    <p:cViewPr>
      <p:scale>
        <a:sx n="66" d="100"/>
        <a:sy n="66" d="100"/>
      </p:scale>
      <p:origin x="0" y="41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E4952-F0CE-4E8B-B8B3-15FBD47EADA1}" type="doc">
      <dgm:prSet loTypeId="urn:microsoft.com/office/officeart/2005/8/layout/venn3" loCatId="relationship" qsTypeId="urn:microsoft.com/office/officeart/2005/8/quickstyle/3d1" qsCatId="3D" csTypeId="urn:microsoft.com/office/officeart/2005/8/colors/colorful1#1" csCatId="colorful" phldr="1"/>
      <dgm:spPr/>
      <dgm:t>
        <a:bodyPr/>
        <a:lstStyle/>
        <a:p>
          <a:endParaRPr lang="tr-TR"/>
        </a:p>
      </dgm:t>
    </dgm:pt>
    <dgm:pt modelId="{5879E009-C9C1-4D73-AF91-081FD56E2AE1}">
      <dgm:prSet phldrT="[Metin]"/>
      <dgm:spPr/>
      <dgm:t>
        <a:bodyPr/>
        <a:lstStyle/>
        <a:p>
          <a:r>
            <a:rPr lang="tr-TR" dirty="0"/>
            <a:t>Mali Kaynaklar</a:t>
          </a:r>
        </a:p>
      </dgm:t>
    </dgm:pt>
    <dgm:pt modelId="{60413902-075C-496D-8FF8-785C57AC393E}" type="parTrans" cxnId="{2C174379-C9FC-4574-9A99-6313BC00D6CC}">
      <dgm:prSet/>
      <dgm:spPr/>
      <dgm:t>
        <a:bodyPr/>
        <a:lstStyle/>
        <a:p>
          <a:endParaRPr lang="tr-TR"/>
        </a:p>
      </dgm:t>
    </dgm:pt>
    <dgm:pt modelId="{B4B4E7DA-0411-409B-94A7-9CA2EBD6EE61}" type="sibTrans" cxnId="{2C174379-C9FC-4574-9A99-6313BC00D6CC}">
      <dgm:prSet/>
      <dgm:spPr/>
      <dgm:t>
        <a:bodyPr/>
        <a:lstStyle/>
        <a:p>
          <a:endParaRPr lang="tr-TR"/>
        </a:p>
      </dgm:t>
    </dgm:pt>
    <dgm:pt modelId="{E87C433B-2F34-4945-9394-9CBC927A3437}">
      <dgm:prSet phldrT="[Metin]"/>
      <dgm:spPr/>
      <dgm:t>
        <a:bodyPr/>
        <a:lstStyle/>
        <a:p>
          <a:r>
            <a:rPr lang="tr-TR" dirty="0"/>
            <a:t>Yürütme mekanizmasının kapasitesi</a:t>
          </a:r>
        </a:p>
      </dgm:t>
    </dgm:pt>
    <dgm:pt modelId="{7A3829A2-BC18-4179-B3E7-051266CA6697}" type="parTrans" cxnId="{F851428F-7950-4A33-82EF-F75A225F1732}">
      <dgm:prSet/>
      <dgm:spPr/>
      <dgm:t>
        <a:bodyPr/>
        <a:lstStyle/>
        <a:p>
          <a:endParaRPr lang="tr-TR"/>
        </a:p>
      </dgm:t>
    </dgm:pt>
    <dgm:pt modelId="{27832148-0798-4486-8081-3856C56E43AC}" type="sibTrans" cxnId="{F851428F-7950-4A33-82EF-F75A225F1732}">
      <dgm:prSet/>
      <dgm:spPr/>
      <dgm:t>
        <a:bodyPr/>
        <a:lstStyle/>
        <a:p>
          <a:endParaRPr lang="tr-TR"/>
        </a:p>
      </dgm:t>
    </dgm:pt>
    <dgm:pt modelId="{309FD0C6-22CC-4961-B9BB-CA5A8C572BF6}">
      <dgm:prSet phldrT="[Metin]"/>
      <dgm:spPr/>
      <dgm:t>
        <a:bodyPr/>
        <a:lstStyle/>
        <a:p>
          <a:r>
            <a:rPr lang="tr-TR" dirty="0"/>
            <a:t>Programlama strateji belgeleriyle uyum</a:t>
          </a:r>
        </a:p>
      </dgm:t>
    </dgm:pt>
    <dgm:pt modelId="{D04C47F1-1DAA-4FE4-9465-A85BBB9928E5}" type="parTrans" cxnId="{FFD63897-5179-47AD-A355-7F6B35609059}">
      <dgm:prSet/>
      <dgm:spPr/>
      <dgm:t>
        <a:bodyPr/>
        <a:lstStyle/>
        <a:p>
          <a:endParaRPr lang="tr-TR"/>
        </a:p>
      </dgm:t>
    </dgm:pt>
    <dgm:pt modelId="{93130752-B07E-4EF8-B723-BB236CDC210A}" type="sibTrans" cxnId="{FFD63897-5179-47AD-A355-7F6B35609059}">
      <dgm:prSet/>
      <dgm:spPr/>
      <dgm:t>
        <a:bodyPr/>
        <a:lstStyle/>
        <a:p>
          <a:endParaRPr lang="tr-TR"/>
        </a:p>
      </dgm:t>
    </dgm:pt>
    <dgm:pt modelId="{8331F808-D14F-4F64-BA13-2D8C4E03EC14}">
      <dgm:prSet phldrT="[Metin]"/>
      <dgm:spPr/>
      <dgm:t>
        <a:bodyPr/>
        <a:lstStyle/>
        <a:p>
          <a:r>
            <a:rPr lang="tr-TR" dirty="0"/>
            <a:t>Paydaşların atfettiği önem</a:t>
          </a:r>
        </a:p>
      </dgm:t>
    </dgm:pt>
    <dgm:pt modelId="{02771FEF-1EE9-4C53-8DC2-54A768FBFD21}" type="parTrans" cxnId="{E39DC41E-2013-4A83-AD45-25AD8CFFE1F2}">
      <dgm:prSet/>
      <dgm:spPr/>
      <dgm:t>
        <a:bodyPr/>
        <a:lstStyle/>
        <a:p>
          <a:endParaRPr lang="tr-TR"/>
        </a:p>
      </dgm:t>
    </dgm:pt>
    <dgm:pt modelId="{6C4979A1-6606-474C-B56E-4C23E7CFA8FD}" type="sibTrans" cxnId="{E39DC41E-2013-4A83-AD45-25AD8CFFE1F2}">
      <dgm:prSet/>
      <dgm:spPr/>
      <dgm:t>
        <a:bodyPr/>
        <a:lstStyle/>
        <a:p>
          <a:endParaRPr lang="tr-TR"/>
        </a:p>
      </dgm:t>
    </dgm:pt>
    <dgm:pt modelId="{18B6A3EE-71D0-446D-BACD-52209D09A224}">
      <dgm:prSet phldrT="[Metin]"/>
      <dgm:spPr/>
      <dgm:t>
        <a:bodyPr/>
        <a:lstStyle/>
        <a:p>
          <a:r>
            <a:rPr lang="tr-TR" dirty="0" err="1"/>
            <a:t>Aciliyet</a:t>
          </a:r>
          <a:endParaRPr lang="tr-TR" dirty="0"/>
        </a:p>
      </dgm:t>
    </dgm:pt>
    <dgm:pt modelId="{DDDDA78F-DE6F-4AC6-852F-F49365DF0A9F}" type="parTrans" cxnId="{5BA9ED9C-989B-4D62-862A-14BE1D048661}">
      <dgm:prSet/>
      <dgm:spPr/>
      <dgm:t>
        <a:bodyPr/>
        <a:lstStyle/>
        <a:p>
          <a:endParaRPr lang="tr-TR"/>
        </a:p>
      </dgm:t>
    </dgm:pt>
    <dgm:pt modelId="{D17619DF-731A-4259-8C44-F5855DA4FEF5}" type="sibTrans" cxnId="{5BA9ED9C-989B-4D62-862A-14BE1D048661}">
      <dgm:prSet/>
      <dgm:spPr/>
      <dgm:t>
        <a:bodyPr/>
        <a:lstStyle/>
        <a:p>
          <a:endParaRPr lang="tr-TR"/>
        </a:p>
      </dgm:t>
    </dgm:pt>
    <dgm:pt modelId="{BA3BC146-B755-4E1C-A7CC-EADA93E02E41}">
      <dgm:prSet phldrT="[Metin]"/>
      <dgm:spPr/>
      <dgm:t>
        <a:bodyPr/>
        <a:lstStyle/>
        <a:p>
          <a:r>
            <a:rPr lang="tr-TR" dirty="0"/>
            <a:t>Sosyal kabul edilebilirlik</a:t>
          </a:r>
        </a:p>
      </dgm:t>
    </dgm:pt>
    <dgm:pt modelId="{7A14F15F-A83A-4F7E-B472-2307A1559C8F}" type="parTrans" cxnId="{3291293C-F2F2-4CD7-AAD2-C67C791D68E4}">
      <dgm:prSet/>
      <dgm:spPr/>
      <dgm:t>
        <a:bodyPr/>
        <a:lstStyle/>
        <a:p>
          <a:endParaRPr lang="tr-TR"/>
        </a:p>
      </dgm:t>
    </dgm:pt>
    <dgm:pt modelId="{7067576C-A772-48E5-B00A-E9FE0B579090}" type="sibTrans" cxnId="{3291293C-F2F2-4CD7-AAD2-C67C791D68E4}">
      <dgm:prSet/>
      <dgm:spPr/>
      <dgm:t>
        <a:bodyPr/>
        <a:lstStyle/>
        <a:p>
          <a:endParaRPr lang="tr-TR"/>
        </a:p>
      </dgm:t>
    </dgm:pt>
    <dgm:pt modelId="{DAC3DD4B-2BE9-401D-8971-75E813960F79}">
      <dgm:prSet phldrT="[Metin]"/>
      <dgm:spPr/>
      <dgm:t>
        <a:bodyPr/>
        <a:lstStyle/>
        <a:p>
          <a:r>
            <a:rPr lang="tr-TR" dirty="0"/>
            <a:t>Aynı konudaki diğer projelerle etkileşim</a:t>
          </a:r>
        </a:p>
      </dgm:t>
    </dgm:pt>
    <dgm:pt modelId="{D890811F-3715-4FA7-8FAE-B0506C26C248}" type="parTrans" cxnId="{C5D44673-5F7C-486B-A78B-E92D0F1D2BC0}">
      <dgm:prSet/>
      <dgm:spPr/>
      <dgm:t>
        <a:bodyPr/>
        <a:lstStyle/>
        <a:p>
          <a:endParaRPr lang="tr-TR"/>
        </a:p>
      </dgm:t>
    </dgm:pt>
    <dgm:pt modelId="{6B4BCD2B-C905-45A8-93F5-1DBB1C48D6D7}" type="sibTrans" cxnId="{C5D44673-5F7C-486B-A78B-E92D0F1D2BC0}">
      <dgm:prSet/>
      <dgm:spPr/>
      <dgm:t>
        <a:bodyPr/>
        <a:lstStyle/>
        <a:p>
          <a:endParaRPr lang="tr-TR"/>
        </a:p>
      </dgm:t>
    </dgm:pt>
    <dgm:pt modelId="{DD134DCA-635D-4903-BA0B-530C6C0CC7FE}" type="pres">
      <dgm:prSet presAssocID="{8E9E4952-F0CE-4E8B-B8B3-15FBD47EADA1}" presName="Name0" presStyleCnt="0">
        <dgm:presLayoutVars>
          <dgm:dir/>
          <dgm:resizeHandles val="exact"/>
        </dgm:presLayoutVars>
      </dgm:prSet>
      <dgm:spPr/>
      <dgm:t>
        <a:bodyPr/>
        <a:lstStyle/>
        <a:p>
          <a:endParaRPr lang="tr-TR"/>
        </a:p>
      </dgm:t>
    </dgm:pt>
    <dgm:pt modelId="{6DAB4854-1EA2-4FB1-B4F4-C073601E8756}" type="pres">
      <dgm:prSet presAssocID="{5879E009-C9C1-4D73-AF91-081FD56E2AE1}" presName="Name5" presStyleLbl="vennNode1" presStyleIdx="0" presStyleCnt="7" custScaleX="32197" custScaleY="11518" custLinFactX="12624" custLinFactNeighborX="100000" custLinFactNeighborY="-16173">
        <dgm:presLayoutVars>
          <dgm:bulletEnabled val="1"/>
        </dgm:presLayoutVars>
      </dgm:prSet>
      <dgm:spPr/>
      <dgm:t>
        <a:bodyPr/>
        <a:lstStyle/>
        <a:p>
          <a:endParaRPr lang="tr-TR"/>
        </a:p>
      </dgm:t>
    </dgm:pt>
    <dgm:pt modelId="{8234BC13-76BB-4CB1-BC50-A597E59BE7BD}" type="pres">
      <dgm:prSet presAssocID="{B4B4E7DA-0411-409B-94A7-9CA2EBD6EE61}" presName="space" presStyleCnt="0"/>
      <dgm:spPr/>
      <dgm:t>
        <a:bodyPr/>
        <a:lstStyle/>
        <a:p>
          <a:endParaRPr lang="tr-TR"/>
        </a:p>
      </dgm:t>
    </dgm:pt>
    <dgm:pt modelId="{634D6B50-6F3E-47FF-874D-7968B338DAEE}" type="pres">
      <dgm:prSet presAssocID="{E87C433B-2F34-4945-9394-9CBC927A3437}" presName="Name5" presStyleLbl="vennNode1" presStyleIdx="1" presStyleCnt="7" custScaleX="32197" custScaleY="11518" custLinFactX="37758" custLinFactNeighborX="100000" custLinFactNeighborY="-13373">
        <dgm:presLayoutVars>
          <dgm:bulletEnabled val="1"/>
        </dgm:presLayoutVars>
      </dgm:prSet>
      <dgm:spPr/>
      <dgm:t>
        <a:bodyPr/>
        <a:lstStyle/>
        <a:p>
          <a:endParaRPr lang="tr-TR"/>
        </a:p>
      </dgm:t>
    </dgm:pt>
    <dgm:pt modelId="{9B419CCE-CF38-482D-B1B1-5B149C655F49}" type="pres">
      <dgm:prSet presAssocID="{27832148-0798-4486-8081-3856C56E43AC}" presName="space" presStyleCnt="0"/>
      <dgm:spPr/>
      <dgm:t>
        <a:bodyPr/>
        <a:lstStyle/>
        <a:p>
          <a:endParaRPr lang="tr-TR"/>
        </a:p>
      </dgm:t>
    </dgm:pt>
    <dgm:pt modelId="{C31F0F15-CBB8-463B-B156-FE5A116C9F1F}" type="pres">
      <dgm:prSet presAssocID="{309FD0C6-22CC-4961-B9BB-CA5A8C572BF6}" presName="Name5" presStyleLbl="vennNode1" presStyleIdx="2" presStyleCnt="7" custScaleX="32197" custScaleY="11518" custLinFactX="-701" custLinFactNeighborX="-100000" custLinFactNeighborY="12758">
        <dgm:presLayoutVars>
          <dgm:bulletEnabled val="1"/>
        </dgm:presLayoutVars>
      </dgm:prSet>
      <dgm:spPr/>
      <dgm:t>
        <a:bodyPr/>
        <a:lstStyle/>
        <a:p>
          <a:endParaRPr lang="tr-TR"/>
        </a:p>
      </dgm:t>
    </dgm:pt>
    <dgm:pt modelId="{E8FC89FC-0A40-4ADA-AADD-FA8571D0E4F3}" type="pres">
      <dgm:prSet presAssocID="{93130752-B07E-4EF8-B723-BB236CDC210A}" presName="space" presStyleCnt="0"/>
      <dgm:spPr/>
      <dgm:t>
        <a:bodyPr/>
        <a:lstStyle/>
        <a:p>
          <a:endParaRPr lang="tr-TR"/>
        </a:p>
      </dgm:t>
    </dgm:pt>
    <dgm:pt modelId="{AA769FE3-D55D-4D3D-AB3B-D9EE27F04FE7}" type="pres">
      <dgm:prSet presAssocID="{8331F808-D14F-4F64-BA13-2D8C4E03EC14}" presName="Name5" presStyleLbl="vennNode1" presStyleIdx="3" presStyleCnt="7" custScaleX="32197" custScaleY="11518" custLinFactNeighborX="8165" custLinFactNeighborY="-1240">
        <dgm:presLayoutVars>
          <dgm:bulletEnabled val="1"/>
        </dgm:presLayoutVars>
      </dgm:prSet>
      <dgm:spPr/>
      <dgm:t>
        <a:bodyPr/>
        <a:lstStyle/>
        <a:p>
          <a:endParaRPr lang="tr-TR"/>
        </a:p>
      </dgm:t>
    </dgm:pt>
    <dgm:pt modelId="{A15B323C-D56F-490B-BD54-0D8A0CC6067A}" type="pres">
      <dgm:prSet presAssocID="{6C4979A1-6606-474C-B56E-4C23E7CFA8FD}" presName="space" presStyleCnt="0"/>
      <dgm:spPr/>
      <dgm:t>
        <a:bodyPr/>
        <a:lstStyle/>
        <a:p>
          <a:endParaRPr lang="tr-TR"/>
        </a:p>
      </dgm:t>
    </dgm:pt>
    <dgm:pt modelId="{0B863B0B-B353-4A14-B361-7B9B6A8D640F}" type="pres">
      <dgm:prSet presAssocID="{18B6A3EE-71D0-446D-BACD-52209D09A224}" presName="Name5" presStyleLbl="vennNode1" presStyleIdx="4" presStyleCnt="7" custScaleX="32197" custScaleY="11518" custLinFactX="3033" custLinFactNeighborX="100000" custLinFactNeighborY="5292">
        <dgm:presLayoutVars>
          <dgm:bulletEnabled val="1"/>
        </dgm:presLayoutVars>
      </dgm:prSet>
      <dgm:spPr/>
      <dgm:t>
        <a:bodyPr/>
        <a:lstStyle/>
        <a:p>
          <a:endParaRPr lang="tr-TR"/>
        </a:p>
      </dgm:t>
    </dgm:pt>
    <dgm:pt modelId="{463A9009-308B-44E5-B7A9-BC6EB1AC0911}" type="pres">
      <dgm:prSet presAssocID="{D17619DF-731A-4259-8C44-F5855DA4FEF5}" presName="space" presStyleCnt="0"/>
      <dgm:spPr/>
      <dgm:t>
        <a:bodyPr/>
        <a:lstStyle/>
        <a:p>
          <a:endParaRPr lang="tr-TR"/>
        </a:p>
      </dgm:t>
    </dgm:pt>
    <dgm:pt modelId="{F83CA6EF-8956-4DCE-85A7-20FD319EBCE2}" type="pres">
      <dgm:prSet presAssocID="{BA3BC146-B755-4E1C-A7CC-EADA93E02E41}" presName="Name5" presStyleLbl="vennNode1" presStyleIdx="5" presStyleCnt="7" custScaleX="32197" custScaleY="11518" custLinFactX="-4628" custLinFactNeighborX="-100000" custLinFactNeighborY="17425">
        <dgm:presLayoutVars>
          <dgm:bulletEnabled val="1"/>
        </dgm:presLayoutVars>
      </dgm:prSet>
      <dgm:spPr/>
      <dgm:t>
        <a:bodyPr/>
        <a:lstStyle/>
        <a:p>
          <a:endParaRPr lang="tr-TR"/>
        </a:p>
      </dgm:t>
    </dgm:pt>
    <dgm:pt modelId="{04DE402C-C9FA-4172-8A11-7BA16F3090C3}" type="pres">
      <dgm:prSet presAssocID="{7067576C-A772-48E5-B00A-E9FE0B579090}" presName="space" presStyleCnt="0"/>
      <dgm:spPr/>
      <dgm:t>
        <a:bodyPr/>
        <a:lstStyle/>
        <a:p>
          <a:endParaRPr lang="tr-TR"/>
        </a:p>
      </dgm:t>
    </dgm:pt>
    <dgm:pt modelId="{ABFB35B7-54D3-43CA-8726-F9E40D6E74EC}" type="pres">
      <dgm:prSet presAssocID="{DAC3DD4B-2BE9-401D-8971-75E813960F79}" presName="Name5" presStyleLbl="vennNode1" presStyleIdx="6" presStyleCnt="7" custScaleX="32197" custScaleY="11518" custLinFactX="-52288" custLinFactNeighborX="-100000" custLinFactNeighborY="-4040">
        <dgm:presLayoutVars>
          <dgm:bulletEnabled val="1"/>
        </dgm:presLayoutVars>
      </dgm:prSet>
      <dgm:spPr/>
      <dgm:t>
        <a:bodyPr/>
        <a:lstStyle/>
        <a:p>
          <a:endParaRPr lang="tr-TR"/>
        </a:p>
      </dgm:t>
    </dgm:pt>
  </dgm:ptLst>
  <dgm:cxnLst>
    <dgm:cxn modelId="{CCB12C29-221D-43F3-B0A1-2BA09E1C5F44}" type="presOf" srcId="{BA3BC146-B755-4E1C-A7CC-EADA93E02E41}" destId="{F83CA6EF-8956-4DCE-85A7-20FD319EBCE2}" srcOrd="0" destOrd="0" presId="urn:microsoft.com/office/officeart/2005/8/layout/venn3"/>
    <dgm:cxn modelId="{E39DC41E-2013-4A83-AD45-25AD8CFFE1F2}" srcId="{8E9E4952-F0CE-4E8B-B8B3-15FBD47EADA1}" destId="{8331F808-D14F-4F64-BA13-2D8C4E03EC14}" srcOrd="3" destOrd="0" parTransId="{02771FEF-1EE9-4C53-8DC2-54A768FBFD21}" sibTransId="{6C4979A1-6606-474C-B56E-4C23E7CFA8FD}"/>
    <dgm:cxn modelId="{674BA618-3758-4E8C-90D7-E402FED92054}" type="presOf" srcId="{DAC3DD4B-2BE9-401D-8971-75E813960F79}" destId="{ABFB35B7-54D3-43CA-8726-F9E40D6E74EC}" srcOrd="0" destOrd="0" presId="urn:microsoft.com/office/officeart/2005/8/layout/venn3"/>
    <dgm:cxn modelId="{86203082-1B46-4C4E-93F2-018F33B96758}" type="presOf" srcId="{309FD0C6-22CC-4961-B9BB-CA5A8C572BF6}" destId="{C31F0F15-CBB8-463B-B156-FE5A116C9F1F}" srcOrd="0" destOrd="0" presId="urn:microsoft.com/office/officeart/2005/8/layout/venn3"/>
    <dgm:cxn modelId="{5BA9ED9C-989B-4D62-862A-14BE1D048661}" srcId="{8E9E4952-F0CE-4E8B-B8B3-15FBD47EADA1}" destId="{18B6A3EE-71D0-446D-BACD-52209D09A224}" srcOrd="4" destOrd="0" parTransId="{DDDDA78F-DE6F-4AC6-852F-F49365DF0A9F}" sibTransId="{D17619DF-731A-4259-8C44-F5855DA4FEF5}"/>
    <dgm:cxn modelId="{5244375D-AE9F-4D98-B71A-44CACE76780E}" type="presOf" srcId="{E87C433B-2F34-4945-9394-9CBC927A3437}" destId="{634D6B50-6F3E-47FF-874D-7968B338DAEE}" srcOrd="0" destOrd="0" presId="urn:microsoft.com/office/officeart/2005/8/layout/venn3"/>
    <dgm:cxn modelId="{D0F7A0A0-4143-48A4-9407-0DE666E092FD}" type="presOf" srcId="{8E9E4952-F0CE-4E8B-B8B3-15FBD47EADA1}" destId="{DD134DCA-635D-4903-BA0B-530C6C0CC7FE}" srcOrd="0" destOrd="0" presId="urn:microsoft.com/office/officeart/2005/8/layout/venn3"/>
    <dgm:cxn modelId="{2C174379-C9FC-4574-9A99-6313BC00D6CC}" srcId="{8E9E4952-F0CE-4E8B-B8B3-15FBD47EADA1}" destId="{5879E009-C9C1-4D73-AF91-081FD56E2AE1}" srcOrd="0" destOrd="0" parTransId="{60413902-075C-496D-8FF8-785C57AC393E}" sibTransId="{B4B4E7DA-0411-409B-94A7-9CA2EBD6EE61}"/>
    <dgm:cxn modelId="{3291293C-F2F2-4CD7-AAD2-C67C791D68E4}" srcId="{8E9E4952-F0CE-4E8B-B8B3-15FBD47EADA1}" destId="{BA3BC146-B755-4E1C-A7CC-EADA93E02E41}" srcOrd="5" destOrd="0" parTransId="{7A14F15F-A83A-4F7E-B472-2307A1559C8F}" sibTransId="{7067576C-A772-48E5-B00A-E9FE0B579090}"/>
    <dgm:cxn modelId="{9A1EEE5F-C56E-4A32-AAE6-BFBBB9BA7FBB}" type="presOf" srcId="{18B6A3EE-71D0-446D-BACD-52209D09A224}" destId="{0B863B0B-B353-4A14-B361-7B9B6A8D640F}" srcOrd="0" destOrd="0" presId="urn:microsoft.com/office/officeart/2005/8/layout/venn3"/>
    <dgm:cxn modelId="{D34BA5FE-3763-4AFA-A02E-5DEDB202DDC0}" type="presOf" srcId="{8331F808-D14F-4F64-BA13-2D8C4E03EC14}" destId="{AA769FE3-D55D-4D3D-AB3B-D9EE27F04FE7}" srcOrd="0" destOrd="0" presId="urn:microsoft.com/office/officeart/2005/8/layout/venn3"/>
    <dgm:cxn modelId="{FFD63897-5179-47AD-A355-7F6B35609059}" srcId="{8E9E4952-F0CE-4E8B-B8B3-15FBD47EADA1}" destId="{309FD0C6-22CC-4961-B9BB-CA5A8C572BF6}" srcOrd="2" destOrd="0" parTransId="{D04C47F1-1DAA-4FE4-9465-A85BBB9928E5}" sibTransId="{93130752-B07E-4EF8-B723-BB236CDC210A}"/>
    <dgm:cxn modelId="{E298B23D-D521-43E0-8CC5-4B818882DCC1}" type="presOf" srcId="{5879E009-C9C1-4D73-AF91-081FD56E2AE1}" destId="{6DAB4854-1EA2-4FB1-B4F4-C073601E8756}" srcOrd="0" destOrd="0" presId="urn:microsoft.com/office/officeart/2005/8/layout/venn3"/>
    <dgm:cxn modelId="{C5D44673-5F7C-486B-A78B-E92D0F1D2BC0}" srcId="{8E9E4952-F0CE-4E8B-B8B3-15FBD47EADA1}" destId="{DAC3DD4B-2BE9-401D-8971-75E813960F79}" srcOrd="6" destOrd="0" parTransId="{D890811F-3715-4FA7-8FAE-B0506C26C248}" sibTransId="{6B4BCD2B-C905-45A8-93F5-1DBB1C48D6D7}"/>
    <dgm:cxn modelId="{F851428F-7950-4A33-82EF-F75A225F1732}" srcId="{8E9E4952-F0CE-4E8B-B8B3-15FBD47EADA1}" destId="{E87C433B-2F34-4945-9394-9CBC927A3437}" srcOrd="1" destOrd="0" parTransId="{7A3829A2-BC18-4179-B3E7-051266CA6697}" sibTransId="{27832148-0798-4486-8081-3856C56E43AC}"/>
    <dgm:cxn modelId="{EA0DED04-BA14-463B-A795-80EF8D007B04}" type="presParOf" srcId="{DD134DCA-635D-4903-BA0B-530C6C0CC7FE}" destId="{6DAB4854-1EA2-4FB1-B4F4-C073601E8756}" srcOrd="0" destOrd="0" presId="urn:microsoft.com/office/officeart/2005/8/layout/venn3"/>
    <dgm:cxn modelId="{AC634596-1FE5-4811-9835-CE2CCE8467ED}" type="presParOf" srcId="{DD134DCA-635D-4903-BA0B-530C6C0CC7FE}" destId="{8234BC13-76BB-4CB1-BC50-A597E59BE7BD}" srcOrd="1" destOrd="0" presId="urn:microsoft.com/office/officeart/2005/8/layout/venn3"/>
    <dgm:cxn modelId="{61901299-691F-44D0-8EE7-5ED5A5437C7F}" type="presParOf" srcId="{DD134DCA-635D-4903-BA0B-530C6C0CC7FE}" destId="{634D6B50-6F3E-47FF-874D-7968B338DAEE}" srcOrd="2" destOrd="0" presId="urn:microsoft.com/office/officeart/2005/8/layout/venn3"/>
    <dgm:cxn modelId="{C87FE582-3C5D-45D2-9934-FF5565930E75}" type="presParOf" srcId="{DD134DCA-635D-4903-BA0B-530C6C0CC7FE}" destId="{9B419CCE-CF38-482D-B1B1-5B149C655F49}" srcOrd="3" destOrd="0" presId="urn:microsoft.com/office/officeart/2005/8/layout/venn3"/>
    <dgm:cxn modelId="{2F1D5263-58C9-42D4-9678-E6A3534E4DE2}" type="presParOf" srcId="{DD134DCA-635D-4903-BA0B-530C6C0CC7FE}" destId="{C31F0F15-CBB8-463B-B156-FE5A116C9F1F}" srcOrd="4" destOrd="0" presId="urn:microsoft.com/office/officeart/2005/8/layout/venn3"/>
    <dgm:cxn modelId="{337E0B07-8348-4000-921D-5188E07643B1}" type="presParOf" srcId="{DD134DCA-635D-4903-BA0B-530C6C0CC7FE}" destId="{E8FC89FC-0A40-4ADA-AADD-FA8571D0E4F3}" srcOrd="5" destOrd="0" presId="urn:microsoft.com/office/officeart/2005/8/layout/venn3"/>
    <dgm:cxn modelId="{5199531D-E87B-45FD-9DE5-CEA0DD317690}" type="presParOf" srcId="{DD134DCA-635D-4903-BA0B-530C6C0CC7FE}" destId="{AA769FE3-D55D-4D3D-AB3B-D9EE27F04FE7}" srcOrd="6" destOrd="0" presId="urn:microsoft.com/office/officeart/2005/8/layout/venn3"/>
    <dgm:cxn modelId="{7AE09083-0C1C-497C-9166-0A7222D85148}" type="presParOf" srcId="{DD134DCA-635D-4903-BA0B-530C6C0CC7FE}" destId="{A15B323C-D56F-490B-BD54-0D8A0CC6067A}" srcOrd="7" destOrd="0" presId="urn:microsoft.com/office/officeart/2005/8/layout/venn3"/>
    <dgm:cxn modelId="{2AD67F9F-575B-4120-8293-8970BC6A6966}" type="presParOf" srcId="{DD134DCA-635D-4903-BA0B-530C6C0CC7FE}" destId="{0B863B0B-B353-4A14-B361-7B9B6A8D640F}" srcOrd="8" destOrd="0" presId="urn:microsoft.com/office/officeart/2005/8/layout/venn3"/>
    <dgm:cxn modelId="{81EA13FB-2DE0-409D-BCB4-50106386A55F}" type="presParOf" srcId="{DD134DCA-635D-4903-BA0B-530C6C0CC7FE}" destId="{463A9009-308B-44E5-B7A9-BC6EB1AC0911}" srcOrd="9" destOrd="0" presId="urn:microsoft.com/office/officeart/2005/8/layout/venn3"/>
    <dgm:cxn modelId="{C57C7DFF-8624-4BF8-B8FB-CF5026B3D831}" type="presParOf" srcId="{DD134DCA-635D-4903-BA0B-530C6C0CC7FE}" destId="{F83CA6EF-8956-4DCE-85A7-20FD319EBCE2}" srcOrd="10" destOrd="0" presId="urn:microsoft.com/office/officeart/2005/8/layout/venn3"/>
    <dgm:cxn modelId="{1AA90594-4958-4176-A8B1-CC0FAA2A16AC}" type="presParOf" srcId="{DD134DCA-635D-4903-BA0B-530C6C0CC7FE}" destId="{04DE402C-C9FA-4172-8A11-7BA16F3090C3}" srcOrd="11" destOrd="0" presId="urn:microsoft.com/office/officeart/2005/8/layout/venn3"/>
    <dgm:cxn modelId="{82C4FC10-8E55-4482-AA18-0698CE3A6057}" type="presParOf" srcId="{DD134DCA-635D-4903-BA0B-530C6C0CC7FE}" destId="{ABFB35B7-54D3-43CA-8726-F9E40D6E74EC}" srcOrd="12"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9F2D5D8-4283-412E-8772-177818412565}" type="datetime1">
              <a:rPr lang="tr-TR"/>
              <a:pPr>
                <a:defRPr/>
              </a:pPr>
              <a:t>07.10.2019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7934797D-5FD9-4110-A964-842A5FD0F0F9}" type="slidenum">
              <a:rPr lang="tr-TR"/>
              <a:pPr>
                <a:defRPr/>
              </a:pPr>
              <a:t>‹#›</a:t>
            </a:fld>
            <a:endParaRPr lang="tr-TR"/>
          </a:p>
        </p:txBody>
      </p:sp>
    </p:spTree>
    <p:extLst>
      <p:ext uri="{BB962C8B-B14F-4D97-AF65-F5344CB8AC3E}">
        <p14:creationId xmlns:p14="http://schemas.microsoft.com/office/powerpoint/2010/main" xmlns="" val="1762217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ln>
            <a:miter lim="800000"/>
            <a:headEnd/>
            <a:tailEnd/>
          </a:ln>
        </p:spPr>
        <p:txBody>
          <a:bodyPr/>
          <a:lstStyle/>
          <a:p>
            <a:fld id="{F0C60C56-D549-4D54-B540-06271271AD3E}" type="slidenum">
              <a:rPr lang="en-US" smtClean="0"/>
              <a:pPr/>
              <a:t>1</a:t>
            </a:fld>
            <a:endParaRPr lang="en-US" smtClean="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4" name="Rectangle 3"/>
          <p:cNvSpPr>
            <a:spLocks noGrp="1" noChangeArrowheads="1"/>
          </p:cNvSpPr>
          <p:nvPr>
            <p:ph type="body" idx="1"/>
          </p:nvPr>
        </p:nvSpPr>
        <p:spPr bwMode="auto">
          <a:noFill/>
        </p:spPr>
        <p:txBody>
          <a:bodyPr/>
          <a:lstStyle/>
          <a:p>
            <a:pPr eaLnBrk="1" hangingPunct="1"/>
            <a:endParaRPr lang="tr-TR" smtClean="0"/>
          </a:p>
        </p:txBody>
      </p:sp>
      <p:sp>
        <p:nvSpPr>
          <p:cNvPr id="35845" name="4 Üstbilgi Yer Tutucusu"/>
          <p:cNvSpPr>
            <a:spLocks noGrp="1"/>
          </p:cNvSpPr>
          <p:nvPr>
            <p:ph type="hdr" sz="quarter"/>
          </p:nvPr>
        </p:nvSpPr>
        <p:spPr/>
        <p:txBody>
          <a:bodyPr/>
          <a:lstStyle/>
          <a:p>
            <a:pPr>
              <a:defRPr/>
            </a:pPr>
            <a:r>
              <a:rPr lang="en-US" smtClean="0"/>
              <a:t>Relations with Neighbours-South Caucasus</a:t>
            </a:r>
          </a:p>
        </p:txBody>
      </p:sp>
    </p:spTree>
    <p:extLst>
      <p:ext uri="{BB962C8B-B14F-4D97-AF65-F5344CB8AC3E}">
        <p14:creationId xmlns:p14="http://schemas.microsoft.com/office/powerpoint/2010/main" xmlns="" val="169343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E3A7F75-55D2-49BB-A7C4-1669BDD4AB1E}" type="slidenum">
              <a:rPr lang="tr-TR" smtClean="0"/>
              <a:pPr>
                <a:defRPr/>
              </a:pPr>
              <a:t>‹#›</a:t>
            </a:fld>
            <a:endParaRPr lang="tr-TR"/>
          </a:p>
        </p:txBody>
      </p:sp>
    </p:spTree>
    <p:extLst>
      <p:ext uri="{BB962C8B-B14F-4D97-AF65-F5344CB8AC3E}">
        <p14:creationId xmlns:p14="http://schemas.microsoft.com/office/powerpoint/2010/main" xmlns="" val="365947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47B2557-6389-4466-B80C-D98FAF68F0F5}" type="slidenum">
              <a:rPr lang="tr-TR" smtClean="0"/>
              <a:pPr>
                <a:defRPr/>
              </a:pPr>
              <a:t>‹#›</a:t>
            </a:fld>
            <a:endParaRPr lang="tr-TR"/>
          </a:p>
        </p:txBody>
      </p:sp>
    </p:spTree>
    <p:extLst>
      <p:ext uri="{BB962C8B-B14F-4D97-AF65-F5344CB8AC3E}">
        <p14:creationId xmlns:p14="http://schemas.microsoft.com/office/powerpoint/2010/main" xmlns="" val="276372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47B2557-6389-4466-B80C-D98FAF68F0F5}" type="slidenum">
              <a:rPr lang="tr-TR" smtClean="0"/>
              <a:pPr>
                <a:defRPr/>
              </a:pPr>
              <a:t>‹#›</a:t>
            </a:fld>
            <a:endParaRPr lang="tr-TR"/>
          </a:p>
        </p:txBody>
      </p:sp>
    </p:spTree>
    <p:extLst>
      <p:ext uri="{BB962C8B-B14F-4D97-AF65-F5344CB8AC3E}">
        <p14:creationId xmlns:p14="http://schemas.microsoft.com/office/powerpoint/2010/main" xmlns="" val="3204953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47B2557-6389-4466-B80C-D98FAF68F0F5}" type="slidenum">
              <a:rPr lang="tr-TR" smtClean="0"/>
              <a:pPr>
                <a:defRPr/>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03090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47B2557-6389-4466-B80C-D98FAF68F0F5}" type="slidenum">
              <a:rPr lang="tr-TR" smtClean="0"/>
              <a:pPr>
                <a:defRPr/>
              </a:pPr>
              <a:t>‹#›</a:t>
            </a:fld>
            <a:endParaRPr lang="tr-TR"/>
          </a:p>
        </p:txBody>
      </p:sp>
    </p:spTree>
    <p:extLst>
      <p:ext uri="{BB962C8B-B14F-4D97-AF65-F5344CB8AC3E}">
        <p14:creationId xmlns:p14="http://schemas.microsoft.com/office/powerpoint/2010/main" xmlns="" val="74275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4"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47B2557-6389-4466-B80C-D98FAF68F0F5}" type="slidenum">
              <a:rPr lang="tr-TR" smtClean="0"/>
              <a:pPr>
                <a:defRPr/>
              </a:pPr>
              <a:t>‹#›</a:t>
            </a:fld>
            <a:endParaRPr lang="tr-TR"/>
          </a:p>
        </p:txBody>
      </p:sp>
    </p:spTree>
    <p:extLst>
      <p:ext uri="{BB962C8B-B14F-4D97-AF65-F5344CB8AC3E}">
        <p14:creationId xmlns:p14="http://schemas.microsoft.com/office/powerpoint/2010/main" xmlns="" val="2658025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4"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47B2557-6389-4466-B80C-D98FAF68F0F5}" type="slidenum">
              <a:rPr lang="tr-TR" smtClean="0"/>
              <a:pPr>
                <a:defRPr/>
              </a:pPr>
              <a:t>‹#›</a:t>
            </a:fld>
            <a:endParaRPr lang="tr-TR"/>
          </a:p>
        </p:txBody>
      </p:sp>
    </p:spTree>
    <p:extLst>
      <p:ext uri="{BB962C8B-B14F-4D97-AF65-F5344CB8AC3E}">
        <p14:creationId xmlns:p14="http://schemas.microsoft.com/office/powerpoint/2010/main" xmlns="" val="343274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BB22112-EACD-4E07-A160-AD408877B31D}" type="slidenum">
              <a:rPr lang="tr-TR" smtClean="0"/>
              <a:pPr>
                <a:defRPr/>
              </a:pPr>
              <a:t>‹#›</a:t>
            </a:fld>
            <a:endParaRPr lang="tr-TR"/>
          </a:p>
        </p:txBody>
      </p:sp>
    </p:spTree>
    <p:extLst>
      <p:ext uri="{BB962C8B-B14F-4D97-AF65-F5344CB8AC3E}">
        <p14:creationId xmlns:p14="http://schemas.microsoft.com/office/powerpoint/2010/main" xmlns="" val="189097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7E5486C-51D1-4382-9F36-A0A98DDE476C}" type="slidenum">
              <a:rPr lang="tr-TR" smtClean="0"/>
              <a:pPr>
                <a:defRPr/>
              </a:pPr>
              <a:t>‹#›</a:t>
            </a:fld>
            <a:endParaRPr lang="tr-TR"/>
          </a:p>
        </p:txBody>
      </p:sp>
    </p:spTree>
    <p:extLst>
      <p:ext uri="{BB962C8B-B14F-4D97-AF65-F5344CB8AC3E}">
        <p14:creationId xmlns:p14="http://schemas.microsoft.com/office/powerpoint/2010/main" xmlns="" val="103293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18AF496-CC6C-49CF-A27C-D13CB7AD016D}" type="slidenum">
              <a:rPr lang="tr-TR" smtClean="0"/>
              <a:pPr>
                <a:defRPr/>
              </a:pPr>
              <a:t>‹#›</a:t>
            </a:fld>
            <a:endParaRPr lang="tr-TR"/>
          </a:p>
        </p:txBody>
      </p:sp>
    </p:spTree>
    <p:extLst>
      <p:ext uri="{BB962C8B-B14F-4D97-AF65-F5344CB8AC3E}">
        <p14:creationId xmlns:p14="http://schemas.microsoft.com/office/powerpoint/2010/main" xmlns="" val="11652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796027F-7875-4030-9381-8BD8C4F21935}" type="datetimeFigureOut">
              <a:rPr lang="en-US" dirty="0"/>
              <a:pPr/>
              <a:t>10/7/2019</a:t>
            </a:fld>
            <a:endParaRPr lang="en-US" dirty="0"/>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0830AF0-959B-49A5-96FD-81D06EEE7644}" type="slidenum">
              <a:rPr lang="tr-TR" smtClean="0"/>
              <a:pPr>
                <a:defRPr/>
              </a:pPr>
              <a:t>‹#›</a:t>
            </a:fld>
            <a:endParaRPr lang="tr-TR"/>
          </a:p>
        </p:txBody>
      </p:sp>
    </p:spTree>
    <p:extLst>
      <p:ext uri="{BB962C8B-B14F-4D97-AF65-F5344CB8AC3E}">
        <p14:creationId xmlns:p14="http://schemas.microsoft.com/office/powerpoint/2010/main" xmlns="" val="278049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10/7/2019</a:t>
            </a:fld>
            <a:endParaRPr lang="en-US" dirty="0"/>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8155955-8E99-46D9-94E4-B9EACCE3A5C8}" type="slidenum">
              <a:rPr lang="tr-TR" smtClean="0"/>
              <a:pPr>
                <a:defRPr/>
              </a:pPr>
              <a:t>‹#›</a:t>
            </a:fld>
            <a:endParaRPr lang="tr-TR"/>
          </a:p>
        </p:txBody>
      </p:sp>
    </p:spTree>
    <p:extLst>
      <p:ext uri="{BB962C8B-B14F-4D97-AF65-F5344CB8AC3E}">
        <p14:creationId xmlns:p14="http://schemas.microsoft.com/office/powerpoint/2010/main" xmlns="" val="237759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10/7/2019</a:t>
            </a:fld>
            <a:endParaRPr lang="en-US" dirty="0"/>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A65BFA4-3529-419E-AFF4-5591F25EB286}" type="slidenum">
              <a:rPr lang="tr-TR" smtClean="0"/>
              <a:pPr>
                <a:defRPr/>
              </a:pPr>
              <a:t>‹#›</a:t>
            </a:fld>
            <a:endParaRPr lang="tr-TR"/>
          </a:p>
        </p:txBody>
      </p:sp>
    </p:spTree>
    <p:extLst>
      <p:ext uri="{BB962C8B-B14F-4D97-AF65-F5344CB8AC3E}">
        <p14:creationId xmlns:p14="http://schemas.microsoft.com/office/powerpoint/2010/main" xmlns="" val="90624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3"/>
          <p:cNvSpPr>
            <a:spLocks noGrp="1"/>
          </p:cNvSpPr>
          <p:nvPr>
            <p:ph type="ftr" sz="quarter" idx="11"/>
          </p:nvPr>
        </p:nvSpPr>
        <p:spPr/>
        <p:txBody>
          <a:bodyPr/>
          <a:lstStyle/>
          <a:p>
            <a:pPr>
              <a:defRPr/>
            </a:pPr>
            <a:endParaRPr lang="tr-TR"/>
          </a:p>
        </p:txBody>
      </p:sp>
      <p:sp>
        <p:nvSpPr>
          <p:cNvPr id="6" name="Slide Number Placeholder 4"/>
          <p:cNvSpPr>
            <a:spLocks noGrp="1"/>
          </p:cNvSpPr>
          <p:nvPr>
            <p:ph type="sldNum" sz="quarter" idx="12"/>
          </p:nvPr>
        </p:nvSpPr>
        <p:spPr/>
        <p:txBody>
          <a:bodyPr/>
          <a:lstStyle/>
          <a:p>
            <a:pPr>
              <a:defRPr/>
            </a:pPr>
            <a:fld id="{A231A9A6-FD66-433C-871D-053243016350}" type="slidenum">
              <a:rPr lang="tr-TR" smtClean="0"/>
              <a:pPr>
                <a:defRPr/>
              </a:pPr>
              <a:t>‹#›</a:t>
            </a:fld>
            <a:endParaRPr lang="tr-TR"/>
          </a:p>
        </p:txBody>
      </p:sp>
    </p:spTree>
    <p:extLst>
      <p:ext uri="{BB962C8B-B14F-4D97-AF65-F5344CB8AC3E}">
        <p14:creationId xmlns:p14="http://schemas.microsoft.com/office/powerpoint/2010/main" xmlns="" val="400340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2"/>
          <p:cNvSpPr>
            <a:spLocks noGrp="1"/>
          </p:cNvSpPr>
          <p:nvPr>
            <p:ph type="ftr" sz="quarter" idx="11"/>
          </p:nvPr>
        </p:nvSpPr>
        <p:spPr/>
        <p:txBody>
          <a:bodyPr/>
          <a:lstStyle/>
          <a:p>
            <a:pPr>
              <a:defRPr/>
            </a:pPr>
            <a:endParaRPr lang="tr-TR"/>
          </a:p>
        </p:txBody>
      </p:sp>
      <p:sp>
        <p:nvSpPr>
          <p:cNvPr id="6" name="Slide Number Placeholder 3"/>
          <p:cNvSpPr>
            <a:spLocks noGrp="1"/>
          </p:cNvSpPr>
          <p:nvPr>
            <p:ph type="sldNum" sz="quarter" idx="12"/>
          </p:nvPr>
        </p:nvSpPr>
        <p:spPr/>
        <p:txBody>
          <a:bodyPr/>
          <a:lstStyle/>
          <a:p>
            <a:pPr>
              <a:defRPr/>
            </a:pPr>
            <a:fld id="{01647B58-CE8F-4A90-B346-C0B76D07A2BE}" type="slidenum">
              <a:rPr lang="tr-TR" smtClean="0"/>
              <a:pPr>
                <a:defRPr/>
              </a:pPr>
              <a:t>‹#›</a:t>
            </a:fld>
            <a:endParaRPr lang="tr-TR"/>
          </a:p>
        </p:txBody>
      </p:sp>
    </p:spTree>
    <p:extLst>
      <p:ext uri="{BB962C8B-B14F-4D97-AF65-F5344CB8AC3E}">
        <p14:creationId xmlns:p14="http://schemas.microsoft.com/office/powerpoint/2010/main" xmlns="" val="134243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5" name="Footer Placeholder 5"/>
          <p:cNvSpPr>
            <a:spLocks noGrp="1"/>
          </p:cNvSpPr>
          <p:nvPr>
            <p:ph type="ftr" sz="quarter" idx="11"/>
          </p:nvPr>
        </p:nvSpPr>
        <p:spPr/>
        <p:txBody>
          <a:bodyPr/>
          <a:lstStyle/>
          <a:p>
            <a:pPr>
              <a:defRPr/>
            </a:pPr>
            <a:endParaRPr lang="tr-TR"/>
          </a:p>
        </p:txBody>
      </p:sp>
      <p:sp>
        <p:nvSpPr>
          <p:cNvPr id="6" name="Slide Number Placeholder 6"/>
          <p:cNvSpPr>
            <a:spLocks noGrp="1"/>
          </p:cNvSpPr>
          <p:nvPr>
            <p:ph type="sldNum" sz="quarter" idx="12"/>
          </p:nvPr>
        </p:nvSpPr>
        <p:spPr/>
        <p:txBody>
          <a:bodyPr/>
          <a:lstStyle/>
          <a:p>
            <a:pPr>
              <a:defRPr/>
            </a:pPr>
            <a:fld id="{03F59DF7-FE79-4C42-9A8B-9A0AB0EFF23C}" type="slidenum">
              <a:rPr lang="tr-TR" smtClean="0"/>
              <a:pPr>
                <a:defRPr/>
              </a:pPr>
              <a:t>‹#›</a:t>
            </a:fld>
            <a:endParaRPr lang="tr-TR"/>
          </a:p>
        </p:txBody>
      </p:sp>
    </p:spTree>
    <p:extLst>
      <p:ext uri="{BB962C8B-B14F-4D97-AF65-F5344CB8AC3E}">
        <p14:creationId xmlns:p14="http://schemas.microsoft.com/office/powerpoint/2010/main" xmlns="" val="378261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dirty="0"/>
              <a:pPr/>
              <a:t>10/7/2019</a:t>
            </a:fld>
            <a:endParaRPr lang="en-US" dirty="0"/>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F98E926-E3AE-4F6C-BFD4-FBF9E203FB68}" type="slidenum">
              <a:rPr lang="tr-TR" smtClean="0"/>
              <a:pPr>
                <a:defRPr/>
              </a:pPr>
              <a:t>‹#›</a:t>
            </a:fld>
            <a:endParaRPr lang="tr-TR"/>
          </a:p>
        </p:txBody>
      </p:sp>
    </p:spTree>
    <p:extLst>
      <p:ext uri="{BB962C8B-B14F-4D97-AF65-F5344CB8AC3E}">
        <p14:creationId xmlns:p14="http://schemas.microsoft.com/office/powerpoint/2010/main" xmlns="" val="388882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10/7/2019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647B2557-6389-4466-B80C-D98FAF68F0F5}" type="slidenum">
              <a:rPr lang="tr-TR" smtClean="0"/>
              <a:pPr>
                <a:defRPr/>
              </a:pPr>
              <a:t>‹#›</a:t>
            </a:fld>
            <a:endParaRPr lang="tr-TR"/>
          </a:p>
        </p:txBody>
      </p:sp>
    </p:spTree>
    <p:extLst>
      <p:ext uri="{BB962C8B-B14F-4D97-AF65-F5344CB8AC3E}">
        <p14:creationId xmlns:p14="http://schemas.microsoft.com/office/powerpoint/2010/main" xmlns="" val="303378585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i_jwjbbzdt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cid:ii_jwjbbzdt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cid:ii_jwjbbzdt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cid:ii_jwjbbzdt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2057400"/>
          </a:xfrm>
          <a:prstGeom prst="rect">
            <a:avLst/>
          </a:prstGeom>
          <a:solidFill>
            <a:schemeClr val="accent1"/>
          </a:solidFill>
          <a:ln w="9525">
            <a:noFill/>
            <a:miter lim="800000"/>
            <a:headEnd/>
            <a:tailEnd/>
          </a:ln>
        </p:spPr>
        <p:txBody>
          <a:bodyPr wrap="none" anchor="ctr"/>
          <a:lstStyle/>
          <a:p>
            <a:endParaRPr lang="tr-TR"/>
          </a:p>
        </p:txBody>
      </p:sp>
      <p:sp>
        <p:nvSpPr>
          <p:cNvPr id="2051" name="Text Box 3"/>
          <p:cNvSpPr txBox="1">
            <a:spLocks noChangeArrowheads="1"/>
          </p:cNvSpPr>
          <p:nvPr/>
        </p:nvSpPr>
        <p:spPr bwMode="auto">
          <a:xfrm>
            <a:off x="2743200" y="-152400"/>
            <a:ext cx="3505200" cy="1616075"/>
          </a:xfrm>
          <a:prstGeom prst="rect">
            <a:avLst/>
          </a:prstGeom>
          <a:noFill/>
          <a:ln w="9525">
            <a:noFill/>
            <a:miter lim="800000"/>
            <a:headEnd/>
            <a:tailEnd/>
          </a:ln>
        </p:spPr>
        <p:txBody>
          <a:bodyPr>
            <a:spAutoFit/>
          </a:bodyPr>
          <a:lstStyle/>
          <a:p>
            <a:pPr algn="ctr"/>
            <a:endParaRPr lang="tr-TR" sz="10000" dirty="0">
              <a:solidFill>
                <a:schemeClr val="bg1"/>
              </a:solidFill>
            </a:endParaRPr>
          </a:p>
        </p:txBody>
      </p:sp>
      <p:sp>
        <p:nvSpPr>
          <p:cNvPr id="2052" name="Text Box 4"/>
          <p:cNvSpPr txBox="1">
            <a:spLocks noChangeArrowheads="1"/>
          </p:cNvSpPr>
          <p:nvPr/>
        </p:nvSpPr>
        <p:spPr bwMode="auto">
          <a:xfrm>
            <a:off x="1907704" y="1152898"/>
            <a:ext cx="6317030" cy="584775"/>
          </a:xfrm>
          <a:prstGeom prst="rect">
            <a:avLst/>
          </a:prstGeom>
          <a:noFill/>
          <a:ln w="9525">
            <a:noFill/>
            <a:miter lim="800000"/>
            <a:headEnd/>
            <a:tailEnd/>
          </a:ln>
        </p:spPr>
        <p:txBody>
          <a:bodyPr wrap="square">
            <a:spAutoFit/>
          </a:bodyPr>
          <a:lstStyle/>
          <a:p>
            <a:pPr>
              <a:spcBef>
                <a:spcPct val="50000"/>
              </a:spcBef>
            </a:pPr>
            <a:r>
              <a:rPr lang="tr-TR" sz="3200" dirty="0" smtClean="0">
                <a:solidFill>
                  <a:srgbClr val="002060"/>
                </a:solidFill>
              </a:rPr>
              <a:t>KATILIM KOBİ DANIŞMANLIK</a:t>
            </a:r>
            <a:endParaRPr lang="tr-TR" sz="3200" dirty="0">
              <a:solidFill>
                <a:srgbClr val="002060"/>
              </a:solidFill>
            </a:endParaRPr>
          </a:p>
        </p:txBody>
      </p:sp>
      <p:sp>
        <p:nvSpPr>
          <p:cNvPr id="2053" name="6 Başlık"/>
          <p:cNvSpPr>
            <a:spLocks noGrp="1"/>
          </p:cNvSpPr>
          <p:nvPr>
            <p:ph type="ctrTitle"/>
          </p:nvPr>
        </p:nvSpPr>
        <p:spPr>
          <a:xfrm>
            <a:off x="251520" y="2276872"/>
            <a:ext cx="8712968" cy="2664296"/>
          </a:xfrm>
        </p:spPr>
        <p:txBody>
          <a:bodyPr/>
          <a:lstStyle/>
          <a:p>
            <a:r>
              <a:rPr lang="tr-TR" sz="2800" dirty="0" smtClean="0"/>
              <a:t>Avrupa Birliği ve Kalkınma Ajansları Hibe Programları Proje Yönetim Döngüsü</a:t>
            </a:r>
          </a:p>
        </p:txBody>
      </p:sp>
      <p:sp>
        <p:nvSpPr>
          <p:cNvPr id="2054" name="8 Alt Başlık"/>
          <p:cNvSpPr>
            <a:spLocks noGrp="1"/>
          </p:cNvSpPr>
          <p:nvPr>
            <p:ph type="subTitle" idx="1"/>
          </p:nvPr>
        </p:nvSpPr>
        <p:spPr>
          <a:xfrm>
            <a:off x="1331640" y="5085184"/>
            <a:ext cx="6624736" cy="672480"/>
          </a:xfrm>
        </p:spPr>
        <p:txBody>
          <a:bodyPr/>
          <a:lstStyle/>
          <a:p>
            <a:r>
              <a:rPr lang="tr-TR" dirty="0" smtClean="0"/>
              <a:t>				</a:t>
            </a:r>
          </a:p>
        </p:txBody>
      </p:sp>
      <p:pic>
        <p:nvPicPr>
          <p:cNvPr id="7" name="Resim 6"/>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3859148" y="266700"/>
            <a:ext cx="784860" cy="762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err="1" smtClean="0"/>
              <a:t>Hayatboyu</a:t>
            </a:r>
            <a:r>
              <a:rPr lang="tr-TR" sz="2800" dirty="0" smtClean="0"/>
              <a:t> Öğrenme ve Gençlik Programları</a:t>
            </a:r>
            <a:endParaRPr lang="tr-TR"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38287" y="1700808"/>
            <a:ext cx="6067425" cy="4476750"/>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Kalkınma Ajansları Hibe Destekleri</a:t>
            </a:r>
            <a:endParaRPr lang="tr-TR" sz="2800" dirty="0"/>
          </a:p>
        </p:txBody>
      </p:sp>
      <p:pic>
        <p:nvPicPr>
          <p:cNvPr id="3074" name="Picture 2"/>
          <p:cNvPicPr>
            <a:picLocks noGrp="1" noChangeAspect="1" noChangeArrowheads="1"/>
          </p:cNvPicPr>
          <p:nvPr>
            <p:ph idx="1"/>
          </p:nvPr>
        </p:nvPicPr>
        <p:blipFill>
          <a:blip r:embed="rId2" cstate="print"/>
          <a:stretch>
            <a:fillRect/>
          </a:stretch>
        </p:blipFill>
        <p:spPr bwMode="auto">
          <a:xfrm>
            <a:off x="1424821" y="2052638"/>
            <a:ext cx="5516483" cy="4195762"/>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t>Kalkınma Ajansları Hibe Destekleri</a:t>
            </a:r>
            <a:endParaRPr lang="tr-TR" sz="3200" dirty="0"/>
          </a:p>
        </p:txBody>
      </p:sp>
      <p:pic>
        <p:nvPicPr>
          <p:cNvPr id="4098" name="Picture 2"/>
          <p:cNvPicPr>
            <a:picLocks noGrp="1" noChangeAspect="1" noChangeArrowheads="1"/>
          </p:cNvPicPr>
          <p:nvPr>
            <p:ph idx="1"/>
          </p:nvPr>
        </p:nvPicPr>
        <p:blipFill>
          <a:blip r:embed="rId2" cstate="print"/>
          <a:stretch>
            <a:fillRect/>
          </a:stretch>
        </p:blipFill>
        <p:spPr bwMode="auto">
          <a:xfrm>
            <a:off x="1468929" y="2052638"/>
            <a:ext cx="5428267" cy="4195762"/>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Kalkınma Ajansları Hibe Destekleri</a:t>
            </a:r>
            <a:endParaRPr lang="tr-TR" sz="2800" dirty="0"/>
          </a:p>
        </p:txBody>
      </p:sp>
      <p:pic>
        <p:nvPicPr>
          <p:cNvPr id="5122" name="Picture 2"/>
          <p:cNvPicPr>
            <a:picLocks noGrp="1" noChangeAspect="1" noChangeArrowheads="1"/>
          </p:cNvPicPr>
          <p:nvPr>
            <p:ph idx="1"/>
          </p:nvPr>
        </p:nvPicPr>
        <p:blipFill>
          <a:blip r:embed="rId2" cstate="print"/>
          <a:stretch>
            <a:fillRect/>
          </a:stretch>
        </p:blipFill>
        <p:spPr bwMode="auto">
          <a:xfrm>
            <a:off x="1439680" y="2052638"/>
            <a:ext cx="5486765" cy="4195762"/>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Hibe ve fonlardan faydalanmak üzere proje yönetim döngüsü nasıl tasarlanır?</a:t>
            </a:r>
            <a:endParaRPr lang="tr-TR" sz="2800" dirty="0"/>
          </a:p>
        </p:txBody>
      </p:sp>
      <p:pic>
        <p:nvPicPr>
          <p:cNvPr id="20482" name="Picture 2"/>
          <p:cNvPicPr>
            <a:picLocks noChangeAspect="1" noChangeArrowheads="1"/>
          </p:cNvPicPr>
          <p:nvPr/>
        </p:nvPicPr>
        <p:blipFill>
          <a:blip r:embed="rId2" cstate="print"/>
          <a:srcRect/>
          <a:stretch>
            <a:fillRect/>
          </a:stretch>
        </p:blipFill>
        <p:spPr bwMode="auto">
          <a:xfrm>
            <a:off x="2195736" y="1844824"/>
            <a:ext cx="4714875" cy="3732435"/>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Proje hazırlığı başlamadan önce</a:t>
            </a:r>
            <a:endParaRPr lang="tr-TR" sz="2800" dirty="0"/>
          </a:p>
        </p:txBody>
      </p:sp>
      <p:sp>
        <p:nvSpPr>
          <p:cNvPr id="3" name="2 İçerik Yer Tutucusu"/>
          <p:cNvSpPr>
            <a:spLocks noGrp="1"/>
          </p:cNvSpPr>
          <p:nvPr>
            <p:ph idx="1"/>
          </p:nvPr>
        </p:nvSpPr>
        <p:spPr/>
        <p:txBody>
          <a:bodyPr>
            <a:normAutofit fontScale="85000" lnSpcReduction="10000"/>
          </a:bodyPr>
          <a:lstStyle/>
          <a:p>
            <a:endParaRPr lang="tr-TR" sz="1600" dirty="0" smtClean="0"/>
          </a:p>
          <a:p>
            <a:r>
              <a:rPr lang="tr-TR" sz="1800" dirty="0" smtClean="0"/>
              <a:t>Finansman kaynağı programın incelenmesi: Finansman desteği sağlayan programın rehberinin/tebliğinin/yönetmeliğinin/planının incelenmesi çok önemlidir.</a:t>
            </a:r>
          </a:p>
          <a:p>
            <a:pPr lvl="1"/>
            <a:r>
              <a:rPr lang="tr-TR" sz="1800" dirty="0" smtClean="0"/>
              <a:t> Program öncelikleri geliştirilmek istenilen proje ile örtüşüyor mu?</a:t>
            </a:r>
          </a:p>
          <a:p>
            <a:pPr lvl="1"/>
            <a:r>
              <a:rPr lang="tr-TR" sz="1800" dirty="0" smtClean="0"/>
              <a:t> Proje uygulama takvimi sizin takviminizle uyuşuyor mu?</a:t>
            </a:r>
          </a:p>
          <a:p>
            <a:pPr lvl="1"/>
            <a:r>
              <a:rPr lang="tr-TR" sz="1800" dirty="0" smtClean="0"/>
              <a:t> Finansman sağlanacak miktar sizin proje bütçe tahmininize uyuyor mu?  </a:t>
            </a:r>
          </a:p>
          <a:p>
            <a:endParaRPr lang="tr-TR" sz="1800" dirty="0" smtClean="0"/>
          </a:p>
          <a:p>
            <a:r>
              <a:rPr lang="tr-TR" sz="1800" dirty="0" smtClean="0"/>
              <a:t>Başvuru Dokümanlarının İncelenmesi : Proje finansmanı sağlayan programlarda başvuran tüm projelerin aynı temelde değerlendirilmesi amacıyla, birbirini tamamlayan alt başlıklardan oluşan standart bir proje belgesi kullanılır. Bazıları zorunlu olmak üzere tamamlayıcı belgeler bu standart belgeye eklenir. </a:t>
            </a:r>
            <a:endParaRPr lang="tr-TR" sz="18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Proje Yönetim Döngüsü</a:t>
            </a:r>
            <a:endParaRPr lang="tr-TR" sz="2800" dirty="0"/>
          </a:p>
        </p:txBody>
      </p:sp>
      <p:sp>
        <p:nvSpPr>
          <p:cNvPr id="5" name="4 Metin kutusu"/>
          <p:cNvSpPr txBox="1"/>
          <p:nvPr/>
        </p:nvSpPr>
        <p:spPr>
          <a:xfrm>
            <a:off x="4788024" y="1988840"/>
            <a:ext cx="3744416" cy="3046988"/>
          </a:xfrm>
          <a:prstGeom prst="rect">
            <a:avLst/>
          </a:prstGeom>
          <a:noFill/>
        </p:spPr>
        <p:txBody>
          <a:bodyPr wrap="square" rtlCol="0">
            <a:spAutoFit/>
          </a:bodyPr>
          <a:lstStyle/>
          <a:p>
            <a:r>
              <a:rPr lang="tr-TR" sz="1600" b="1" dirty="0" smtClean="0"/>
              <a:t>Mantıksal Çerçeve Matrisi</a:t>
            </a:r>
          </a:p>
          <a:p>
            <a:r>
              <a:rPr lang="tr-TR" sz="1600" dirty="0" smtClean="0"/>
              <a:t>Proje yapısını tanımlamak,</a:t>
            </a:r>
          </a:p>
          <a:p>
            <a:r>
              <a:rPr lang="tr-TR" sz="1600" dirty="0" smtClean="0"/>
              <a:t>kendi içerisindeki tutarlılığını</a:t>
            </a:r>
          </a:p>
          <a:p>
            <a:r>
              <a:rPr lang="tr-TR" sz="1600" dirty="0" smtClean="0"/>
              <a:t>ve riskleri irdelemek;</a:t>
            </a:r>
          </a:p>
          <a:p>
            <a:r>
              <a:rPr lang="tr-TR" sz="1600" dirty="0" smtClean="0"/>
              <a:t>ölçülebilir başarı göstergelerini</a:t>
            </a:r>
          </a:p>
          <a:p>
            <a:r>
              <a:rPr lang="tr-TR" sz="1600" dirty="0" smtClean="0"/>
              <a:t>oluşturmak </a:t>
            </a:r>
          </a:p>
          <a:p>
            <a:r>
              <a:rPr lang="tr-TR" sz="1600" b="1" dirty="0" smtClean="0"/>
              <a:t>Faaliyet planlaması</a:t>
            </a:r>
          </a:p>
          <a:p>
            <a:r>
              <a:rPr lang="tr-TR" sz="1600" dirty="0" smtClean="0"/>
              <a:t>Her faaliyetin ne zaman gerçekleştirileceğini saptamak   </a:t>
            </a:r>
            <a:endParaRPr lang="tr-TR" sz="1600" b="1" dirty="0" smtClean="0"/>
          </a:p>
          <a:p>
            <a:r>
              <a:rPr lang="tr-TR" sz="1600" b="1" dirty="0" smtClean="0"/>
              <a:t>Kaynak planlaması - hangi</a:t>
            </a:r>
          </a:p>
          <a:p>
            <a:r>
              <a:rPr lang="tr-TR" sz="1600" dirty="0" smtClean="0"/>
              <a:t>kaynaklara ihtiyaç duyulacağının tespit edilmesi </a:t>
            </a:r>
          </a:p>
        </p:txBody>
      </p:sp>
      <p:sp>
        <p:nvSpPr>
          <p:cNvPr id="8" name="7 Metin kutusu"/>
          <p:cNvSpPr txBox="1"/>
          <p:nvPr/>
        </p:nvSpPr>
        <p:spPr>
          <a:xfrm>
            <a:off x="395536" y="1916833"/>
            <a:ext cx="4104456" cy="4524315"/>
          </a:xfrm>
          <a:prstGeom prst="rect">
            <a:avLst/>
          </a:prstGeom>
          <a:noFill/>
        </p:spPr>
        <p:txBody>
          <a:bodyPr wrap="square" rtlCol="0">
            <a:spAutoFit/>
          </a:bodyPr>
          <a:lstStyle/>
          <a:p>
            <a:r>
              <a:rPr lang="tr-TR" sz="1600" b="1" dirty="0" smtClean="0"/>
              <a:t>Problem analizi- </a:t>
            </a:r>
            <a:r>
              <a:rPr lang="tr-TR" sz="1600" dirty="0" smtClean="0"/>
              <a:t>Önemli</a:t>
            </a:r>
          </a:p>
          <a:p>
            <a:r>
              <a:rPr lang="tr-TR" sz="1600" dirty="0" smtClean="0"/>
              <a:t>problemlerin, sınırların &amp;</a:t>
            </a:r>
          </a:p>
          <a:p>
            <a:r>
              <a:rPr lang="tr-TR" sz="1600" dirty="0" smtClean="0"/>
              <a:t>fırsatların belirlenmesi; sebep</a:t>
            </a:r>
          </a:p>
          <a:p>
            <a:r>
              <a:rPr lang="tr-TR" sz="1600" dirty="0" smtClean="0"/>
              <a:t>&amp; sonuç ilişkilerinin</a:t>
            </a:r>
          </a:p>
          <a:p>
            <a:r>
              <a:rPr lang="tr-TR" sz="1600" dirty="0" smtClean="0"/>
              <a:t>saptanması</a:t>
            </a:r>
          </a:p>
          <a:p>
            <a:r>
              <a:rPr lang="tr-TR" sz="1600" b="1" dirty="0" smtClean="0"/>
              <a:t>Paydaş analizi- </a:t>
            </a:r>
            <a:r>
              <a:rPr lang="tr-TR" sz="1600" dirty="0" smtClean="0"/>
              <a:t>Muhtemel</a:t>
            </a:r>
          </a:p>
          <a:p>
            <a:r>
              <a:rPr lang="tr-TR" sz="1600" dirty="0" smtClean="0"/>
              <a:t>ana paydaşların kapasiteleri</a:t>
            </a:r>
          </a:p>
          <a:p>
            <a:r>
              <a:rPr lang="tr-TR" sz="1600" dirty="0" smtClean="0"/>
              <a:t>değerlendirilerek belirlenmesi</a:t>
            </a:r>
          </a:p>
          <a:p>
            <a:r>
              <a:rPr lang="tr-TR" sz="1600" b="1" dirty="0" smtClean="0"/>
              <a:t>Hedef analizi – </a:t>
            </a:r>
            <a:r>
              <a:rPr lang="tr-TR" sz="1600" dirty="0" smtClean="0"/>
              <a:t>Belirlenen</a:t>
            </a:r>
          </a:p>
          <a:p>
            <a:r>
              <a:rPr lang="tr-TR" sz="1600" dirty="0" smtClean="0"/>
              <a:t>problemlerden çözümler</a:t>
            </a:r>
          </a:p>
          <a:p>
            <a:r>
              <a:rPr lang="tr-TR" sz="1600" dirty="0" smtClean="0"/>
              <a:t>geliştirmek; sonuca götüren</a:t>
            </a:r>
          </a:p>
          <a:p>
            <a:r>
              <a:rPr lang="tr-TR" sz="1600" dirty="0" smtClean="0"/>
              <a:t>yöntemler ile sonuçlar</a:t>
            </a:r>
          </a:p>
          <a:p>
            <a:r>
              <a:rPr lang="tr-TR" sz="1600" dirty="0" smtClean="0"/>
              <a:t>arasındaki ilişkilerin</a:t>
            </a:r>
          </a:p>
          <a:p>
            <a:r>
              <a:rPr lang="tr-TR" sz="1600" dirty="0" smtClean="0"/>
              <a:t>belirlenmesi </a:t>
            </a:r>
          </a:p>
          <a:p>
            <a:r>
              <a:rPr lang="tr-TR" sz="1600" b="1" dirty="0" smtClean="0"/>
              <a:t>Strateji Analizi- </a:t>
            </a:r>
            <a:r>
              <a:rPr lang="tr-TR" sz="1600" dirty="0" smtClean="0"/>
              <a:t>Çözümler</a:t>
            </a:r>
          </a:p>
          <a:p>
            <a:r>
              <a:rPr lang="tr-TR" sz="1600" dirty="0" smtClean="0"/>
              <a:t>elde etmek için farklı</a:t>
            </a:r>
          </a:p>
          <a:p>
            <a:r>
              <a:rPr lang="tr-TR" sz="1600" dirty="0" smtClean="0"/>
              <a:t>stratejiler geliştirmek; en</a:t>
            </a:r>
          </a:p>
          <a:p>
            <a:r>
              <a:rPr lang="tr-TR" sz="1600" dirty="0" smtClean="0"/>
              <a:t>uygun stratejiyi belirlemek</a:t>
            </a:r>
            <a:endParaRPr lang="tr-TR" sz="1600" dirty="0"/>
          </a:p>
        </p:txBody>
      </p:sp>
      <p:sp>
        <p:nvSpPr>
          <p:cNvPr id="6" name="5 Metin kutusu"/>
          <p:cNvSpPr txBox="1"/>
          <p:nvPr/>
        </p:nvSpPr>
        <p:spPr>
          <a:xfrm>
            <a:off x="467544" y="1556792"/>
            <a:ext cx="1584176" cy="369332"/>
          </a:xfrm>
          <a:prstGeom prst="rect">
            <a:avLst/>
          </a:prstGeom>
          <a:noFill/>
        </p:spPr>
        <p:txBody>
          <a:bodyPr wrap="square" rtlCol="0">
            <a:spAutoFit/>
          </a:bodyPr>
          <a:lstStyle/>
          <a:p>
            <a:r>
              <a:rPr lang="tr-TR" b="1" u="sng" dirty="0" smtClean="0"/>
              <a:t>ANALİZ</a:t>
            </a:r>
            <a:endParaRPr lang="tr-TR" b="1" u="sng" dirty="0"/>
          </a:p>
        </p:txBody>
      </p:sp>
      <p:sp>
        <p:nvSpPr>
          <p:cNvPr id="7" name="6 Metin kutusu"/>
          <p:cNvSpPr txBox="1"/>
          <p:nvPr/>
        </p:nvSpPr>
        <p:spPr>
          <a:xfrm>
            <a:off x="5004048" y="1556792"/>
            <a:ext cx="2232248" cy="369332"/>
          </a:xfrm>
          <a:prstGeom prst="rect">
            <a:avLst/>
          </a:prstGeom>
          <a:noFill/>
        </p:spPr>
        <p:txBody>
          <a:bodyPr wrap="square" rtlCol="0">
            <a:spAutoFit/>
          </a:bodyPr>
          <a:lstStyle/>
          <a:p>
            <a:r>
              <a:rPr lang="tr-TR" b="1" u="sng" dirty="0" smtClean="0"/>
              <a:t>PLANLAMA</a:t>
            </a:r>
            <a:endParaRPr lang="tr-TR" b="1" u="sng" dirty="0"/>
          </a:p>
        </p:txBody>
      </p:sp>
      <p:pic>
        <p:nvPicPr>
          <p:cNvPr id="9" name="Resim 8"/>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34400" cy="650776"/>
          </a:xfrm>
        </p:spPr>
        <p:txBody>
          <a:bodyPr/>
          <a:lstStyle/>
          <a:p>
            <a:r>
              <a:rPr lang="tr-TR" sz="3200" dirty="0" smtClean="0"/>
              <a:t>Proje Yönetim Döngüsü</a:t>
            </a:r>
            <a:endParaRPr lang="tr-TR" sz="3200" dirty="0"/>
          </a:p>
        </p:txBody>
      </p:sp>
      <p:pic>
        <p:nvPicPr>
          <p:cNvPr id="1026" name="Picture 2"/>
          <p:cNvPicPr>
            <a:picLocks noChangeAspect="1" noChangeArrowheads="1"/>
          </p:cNvPicPr>
          <p:nvPr/>
        </p:nvPicPr>
        <p:blipFill>
          <a:blip r:embed="rId2" cstate="print"/>
          <a:srcRect/>
          <a:stretch>
            <a:fillRect/>
          </a:stretch>
        </p:blipFill>
        <p:spPr bwMode="auto">
          <a:xfrm>
            <a:off x="755576" y="1776413"/>
            <a:ext cx="7560839" cy="4244875"/>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smtClean="0"/>
              <a:t>Örnek Problem Ağacı</a:t>
            </a:r>
            <a:endParaRPr lang="tr-TR" sz="2400" dirty="0"/>
          </a:p>
        </p:txBody>
      </p:sp>
      <p:pic>
        <p:nvPicPr>
          <p:cNvPr id="1026" name="Picture 2" descr="C:\Users\TOSHIBA\Desktop\idil\Ekran Alıntısı19.PNG"/>
          <p:cNvPicPr>
            <a:picLocks noChangeAspect="1" noChangeArrowheads="1"/>
          </p:cNvPicPr>
          <p:nvPr/>
        </p:nvPicPr>
        <p:blipFill>
          <a:blip r:embed="rId2" cstate="print"/>
          <a:srcRect/>
          <a:stretch>
            <a:fillRect/>
          </a:stretch>
        </p:blipFill>
        <p:spPr bwMode="auto">
          <a:xfrm>
            <a:off x="611560" y="1412776"/>
            <a:ext cx="8136904" cy="4752528"/>
          </a:xfrm>
          <a:prstGeom prst="rect">
            <a:avLst/>
          </a:prstGeom>
          <a:noFill/>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17754" y="1268760"/>
            <a:ext cx="7344816" cy="5040560"/>
          </a:xfrm>
          <a:prstGeom prst="rect">
            <a:avLst/>
          </a:prstGeom>
          <a:noFill/>
          <a:ln w="9525">
            <a:noFill/>
            <a:miter lim="800000"/>
            <a:headEnd/>
            <a:tailEnd/>
          </a:ln>
        </p:spPr>
      </p:pic>
      <p:pic>
        <p:nvPicPr>
          <p:cNvPr id="3" name="Resim 2"/>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Nelere değineceğiz?</a:t>
            </a:r>
            <a:endParaRPr lang="tr-TR" sz="3600" dirty="0"/>
          </a:p>
        </p:txBody>
      </p:sp>
      <p:sp>
        <p:nvSpPr>
          <p:cNvPr id="3" name="2 İçerik Yer Tutucusu"/>
          <p:cNvSpPr>
            <a:spLocks noGrp="1"/>
          </p:cNvSpPr>
          <p:nvPr>
            <p:ph idx="1"/>
          </p:nvPr>
        </p:nvSpPr>
        <p:spPr/>
        <p:txBody>
          <a:bodyPr/>
          <a:lstStyle/>
          <a:p>
            <a:pPr>
              <a:buFont typeface="Wingdings" pitchFamily="2" charset="2"/>
              <a:buChar char="§"/>
            </a:pPr>
            <a:endParaRPr lang="tr-TR" sz="2400" dirty="0" smtClean="0"/>
          </a:p>
          <a:p>
            <a:pPr>
              <a:buFont typeface="Wingdings" pitchFamily="2" charset="2"/>
              <a:buChar char="§"/>
            </a:pPr>
            <a:r>
              <a:rPr lang="tr-TR" sz="2400" dirty="0" smtClean="0"/>
              <a:t>Proje nasıl yazılır? – Proje fikrinin üretilmesinden başvuruya kadar tüm süreç</a:t>
            </a:r>
          </a:p>
          <a:p>
            <a:pPr>
              <a:buFont typeface="Wingdings" pitchFamily="2" charset="2"/>
              <a:buChar char="§"/>
            </a:pPr>
            <a:r>
              <a:rPr lang="tr-TR" sz="2400" dirty="0" smtClean="0"/>
              <a:t>Birlikte proje yazma tecrübesi</a:t>
            </a:r>
          </a:p>
          <a:p>
            <a:pPr>
              <a:buNone/>
            </a:pPr>
            <a:endParaRPr lang="tr-TR" sz="28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3. Hedef Analizi</a:t>
            </a:r>
            <a:endParaRPr lang="tr-TR" sz="2800" dirty="0"/>
          </a:p>
        </p:txBody>
      </p:sp>
      <p:sp>
        <p:nvSpPr>
          <p:cNvPr id="3" name="2 İçerik Yer Tutucusu"/>
          <p:cNvSpPr>
            <a:spLocks noGrp="1"/>
          </p:cNvSpPr>
          <p:nvPr>
            <p:ph idx="1"/>
          </p:nvPr>
        </p:nvSpPr>
        <p:spPr/>
        <p:txBody>
          <a:bodyPr/>
          <a:lstStyle/>
          <a:p>
            <a:pPr>
              <a:buFont typeface="Wingdings" pitchFamily="2" charset="2"/>
              <a:buChar char="§"/>
            </a:pPr>
            <a:r>
              <a:rPr lang="tr-TR" dirty="0" smtClean="0"/>
              <a:t>Problem ağacını oluşturan negatif tespitler çözüme dönüştürülür</a:t>
            </a:r>
          </a:p>
          <a:p>
            <a:pPr>
              <a:buNone/>
            </a:pPr>
            <a:r>
              <a:rPr lang="tr-TR" sz="2800" dirty="0" smtClean="0"/>
              <a:t>	Olumlu gerçekleşmeler - hedefler - olarak ifade edilir. </a:t>
            </a:r>
            <a:r>
              <a:rPr lang="tr-TR" sz="2800" i="1" dirty="0" smtClean="0"/>
              <a:t>Hedef Ağacı elde </a:t>
            </a:r>
            <a:r>
              <a:rPr lang="tr-TR" sz="2800" dirty="0" smtClean="0"/>
              <a:t>edilir… </a:t>
            </a:r>
          </a:p>
          <a:p>
            <a:pPr>
              <a:buNone/>
            </a:pPr>
            <a:r>
              <a:rPr lang="tr-TR" sz="2000" i="1" dirty="0" smtClean="0"/>
              <a:t> </a:t>
            </a:r>
            <a:endParaRPr lang="tr-TR" sz="20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Örnek Hedef Ağacı</a:t>
            </a:r>
            <a:endParaRPr lang="tr-TR" sz="2800" dirty="0"/>
          </a:p>
        </p:txBody>
      </p:sp>
      <p:pic>
        <p:nvPicPr>
          <p:cNvPr id="2050" name="Picture 2" descr="C:\Users\TOSHIBA\Desktop\idil\Ekran Alıntısı23.PNG"/>
          <p:cNvPicPr>
            <a:picLocks noChangeAspect="1" noChangeArrowheads="1"/>
          </p:cNvPicPr>
          <p:nvPr/>
        </p:nvPicPr>
        <p:blipFill>
          <a:blip r:embed="rId2" cstate="print"/>
          <a:srcRect/>
          <a:stretch>
            <a:fillRect/>
          </a:stretch>
        </p:blipFill>
        <p:spPr bwMode="auto">
          <a:xfrm>
            <a:off x="827584" y="1484784"/>
            <a:ext cx="7416824" cy="5025008"/>
          </a:xfrm>
          <a:prstGeom prst="rect">
            <a:avLst/>
          </a:prstGeom>
          <a:noFill/>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764704"/>
            <a:ext cx="8712968" cy="400110"/>
          </a:xfrm>
          <a:prstGeom prst="rect">
            <a:avLst/>
          </a:prstGeom>
        </p:spPr>
        <p:txBody>
          <a:bodyPr wrap="square">
            <a:spAutoFit/>
          </a:bodyPr>
          <a:lstStyle/>
          <a:p>
            <a:r>
              <a:rPr lang="tr-TR" sz="2000" b="1" dirty="0" smtClean="0">
                <a:solidFill>
                  <a:schemeClr val="accent6">
                    <a:lumMod val="60000"/>
                    <a:lumOff val="40000"/>
                  </a:schemeClr>
                </a:solidFill>
              </a:rPr>
              <a:t>4. Strateji Analizi </a:t>
            </a:r>
          </a:p>
        </p:txBody>
      </p:sp>
      <p:graphicFrame>
        <p:nvGraphicFramePr>
          <p:cNvPr id="5" name="4 Diyagram"/>
          <p:cNvGraphicFramePr/>
          <p:nvPr/>
        </p:nvGraphicFramePr>
        <p:xfrm>
          <a:off x="395536" y="2348880"/>
          <a:ext cx="813690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Dikdörtgen"/>
          <p:cNvSpPr/>
          <p:nvPr/>
        </p:nvSpPr>
        <p:spPr>
          <a:xfrm>
            <a:off x="323528" y="1412776"/>
            <a:ext cx="8496944" cy="646331"/>
          </a:xfrm>
          <a:prstGeom prst="rect">
            <a:avLst/>
          </a:prstGeom>
        </p:spPr>
        <p:txBody>
          <a:bodyPr wrap="square">
            <a:spAutoFit/>
          </a:bodyPr>
          <a:lstStyle/>
          <a:p>
            <a:r>
              <a:rPr lang="tr-TR" dirty="0" smtClean="0"/>
              <a:t>Ortaya konacak kriterler ışığında hangi hedeflere odaklanılacağı ve hangi hedeflerden vazgeçileceğinin tespit edildiği analizdir. Temel kriterlere örnek:</a:t>
            </a:r>
            <a:endParaRPr lang="tr-TR" dirty="0"/>
          </a:p>
        </p:txBody>
      </p:sp>
      <p:pic>
        <p:nvPicPr>
          <p:cNvPr id="7" name="Resim 6"/>
          <p:cNvPicPr/>
          <p:nvPr/>
        </p:nvPicPr>
        <p:blipFill>
          <a:blip r:embed="rId6" r:link="rId7">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692696"/>
            <a:ext cx="9144000" cy="1015663"/>
          </a:xfrm>
          <a:prstGeom prst="rect">
            <a:avLst/>
          </a:prstGeom>
        </p:spPr>
        <p:txBody>
          <a:bodyPr wrap="square">
            <a:spAutoFit/>
          </a:bodyPr>
          <a:lstStyle/>
          <a:p>
            <a:r>
              <a:rPr lang="tr-TR" sz="2000" b="1" dirty="0" smtClean="0">
                <a:solidFill>
                  <a:schemeClr val="accent6">
                    <a:lumMod val="60000"/>
                    <a:lumOff val="40000"/>
                  </a:schemeClr>
                </a:solidFill>
              </a:rPr>
              <a:t>Strateji Analizi &gt; Hedefime Nasıl Ulaşacağım? </a:t>
            </a:r>
          </a:p>
          <a:p>
            <a:r>
              <a:rPr lang="tr-TR" sz="2000" b="1" dirty="0" smtClean="0">
                <a:solidFill>
                  <a:schemeClr val="accent6">
                    <a:lumMod val="60000"/>
                    <a:lumOff val="40000"/>
                  </a:schemeClr>
                </a:solidFill>
              </a:rPr>
              <a:t>Olumlama sayesinde proje kapsamında gerçekleştirilebilecek ölçekte hedefler belirlenir</a:t>
            </a:r>
          </a:p>
        </p:txBody>
      </p:sp>
      <p:pic>
        <p:nvPicPr>
          <p:cNvPr id="3074" name="Picture 2" descr="C:\Users\TOSHIBA\Desktop\idil\Ekran Alıntısı25.PNG"/>
          <p:cNvPicPr>
            <a:picLocks noChangeAspect="1" noChangeArrowheads="1"/>
          </p:cNvPicPr>
          <p:nvPr/>
        </p:nvPicPr>
        <p:blipFill>
          <a:blip r:embed="rId2" cstate="print"/>
          <a:srcRect/>
          <a:stretch>
            <a:fillRect/>
          </a:stretch>
        </p:blipFill>
        <p:spPr bwMode="auto">
          <a:xfrm>
            <a:off x="323528" y="1772816"/>
            <a:ext cx="7902749" cy="4650110"/>
          </a:xfrm>
          <a:prstGeom prst="rect">
            <a:avLst/>
          </a:prstGeom>
          <a:noFill/>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781175" y="980728"/>
            <a:ext cx="5581650" cy="4680520"/>
          </a:xfrm>
          <a:prstGeom prst="rect">
            <a:avLst/>
          </a:prstGeom>
          <a:noFill/>
          <a:ln w="9525">
            <a:noFill/>
            <a:miter lim="800000"/>
            <a:headEnd/>
            <a:tailEnd/>
          </a:ln>
        </p:spPr>
      </p:pic>
      <p:pic>
        <p:nvPicPr>
          <p:cNvPr id="3" name="Resim 2"/>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331641" y="1052736"/>
            <a:ext cx="6016898" cy="4824536"/>
          </a:xfrm>
          <a:prstGeom prst="rect">
            <a:avLst/>
          </a:prstGeom>
          <a:noFill/>
          <a:ln w="9525">
            <a:noFill/>
            <a:miter lim="800000"/>
            <a:headEnd/>
            <a:tailEnd/>
          </a:ln>
        </p:spPr>
      </p:pic>
      <p:pic>
        <p:nvPicPr>
          <p:cNvPr id="3" name="Resim 2"/>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Örnek </a:t>
            </a:r>
            <a:endParaRPr lang="tr-TR" sz="3600" dirty="0"/>
          </a:p>
        </p:txBody>
      </p:sp>
      <p:pic>
        <p:nvPicPr>
          <p:cNvPr id="12290" name="Picture 2"/>
          <p:cNvPicPr>
            <a:picLocks noChangeAspect="1" noChangeArrowheads="1"/>
          </p:cNvPicPr>
          <p:nvPr/>
        </p:nvPicPr>
        <p:blipFill>
          <a:blip r:embed="rId2" cstate="print"/>
          <a:srcRect/>
          <a:stretch>
            <a:fillRect/>
          </a:stretch>
        </p:blipFill>
        <p:spPr bwMode="auto">
          <a:xfrm>
            <a:off x="683568" y="1556792"/>
            <a:ext cx="7776864" cy="4513288"/>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Başarı Göstergeleri &gt; Projemizin somut çıktıları/etkileri neler olacak?</a:t>
            </a:r>
            <a:endParaRPr lang="tr-TR" sz="2800" dirty="0"/>
          </a:p>
        </p:txBody>
      </p:sp>
      <p:sp>
        <p:nvSpPr>
          <p:cNvPr id="3" name="2 İçerik Yer Tutucusu"/>
          <p:cNvSpPr>
            <a:spLocks noGrp="1"/>
          </p:cNvSpPr>
          <p:nvPr>
            <p:ph idx="1"/>
          </p:nvPr>
        </p:nvSpPr>
        <p:spPr/>
        <p:txBody>
          <a:bodyPr>
            <a:normAutofit lnSpcReduction="10000"/>
          </a:bodyPr>
          <a:lstStyle/>
          <a:p>
            <a:endParaRPr lang="tr-TR" sz="1600" b="1" dirty="0" smtClean="0"/>
          </a:p>
          <a:p>
            <a:r>
              <a:rPr lang="tr-TR" sz="1600" b="1" dirty="0" smtClean="0"/>
              <a:t>Başarı göstergeleri nedir?</a:t>
            </a:r>
            <a:r>
              <a:rPr lang="tr-TR" sz="1600" b="1" i="1" dirty="0" smtClean="0"/>
              <a:t> </a:t>
            </a:r>
          </a:p>
          <a:p>
            <a:pPr lvl="1"/>
            <a:r>
              <a:rPr lang="tr-TR" sz="1600" dirty="0" smtClean="0"/>
              <a:t>Proje amaçlarını </a:t>
            </a:r>
            <a:r>
              <a:rPr lang="tr-TR" sz="1600" dirty="0" err="1" smtClean="0"/>
              <a:t>operasyonel</a:t>
            </a:r>
            <a:r>
              <a:rPr lang="tr-TR" sz="1600" dirty="0" smtClean="0"/>
              <a:t> olarak ölçebilen, performans  ölçüm olanağı sağlayan ve projenin her aşamada izlenmesine olanak sağlayan araçlardır. Her göstergeye ilişkin </a:t>
            </a:r>
            <a:r>
              <a:rPr lang="tr-TR" sz="1600" b="1" dirty="0" smtClean="0"/>
              <a:t>Nicelik, Nitelik, Zaman ve Yer </a:t>
            </a:r>
            <a:r>
              <a:rPr lang="tr-TR" sz="1600" dirty="0" smtClean="0"/>
              <a:t>konusunda bilgi içermelidir. </a:t>
            </a:r>
            <a:r>
              <a:rPr lang="tr-TR" sz="1600" b="1" dirty="0" smtClean="0"/>
              <a:t>  </a:t>
            </a:r>
          </a:p>
          <a:p>
            <a:endParaRPr lang="tr-TR" sz="1600" b="1" dirty="0" smtClean="0"/>
          </a:p>
          <a:p>
            <a:r>
              <a:rPr lang="tr-TR" sz="1600" b="1" dirty="0" smtClean="0"/>
              <a:t> Ne işe Yararlar?</a:t>
            </a:r>
          </a:p>
          <a:p>
            <a:pPr lvl="1"/>
            <a:r>
              <a:rPr lang="tr-TR" sz="1600" dirty="0" smtClean="0"/>
              <a:t>Genel Hedefin, Proje Amacının ve Sonuçların karakteristiklerini açıklığa kavuştururlar</a:t>
            </a:r>
          </a:p>
          <a:p>
            <a:pPr lvl="1"/>
            <a:r>
              <a:rPr lang="tr-TR" sz="1600" dirty="0" smtClean="0"/>
              <a:t>Projeyi daha objektif bir şekilde yönetmeyi sağlarlar</a:t>
            </a:r>
          </a:p>
          <a:p>
            <a:pPr lvl="1"/>
            <a:r>
              <a:rPr lang="tr-TR" sz="1600" dirty="0" smtClean="0"/>
              <a:t>Performans ölçümü, izleme ve değerlendirme için bir baz oluştururlar </a:t>
            </a:r>
            <a:endParaRPr lang="tr-TR" sz="16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Faaliyet Planı  </a:t>
            </a:r>
            <a:endParaRPr lang="tr-TR" dirty="0"/>
          </a:p>
        </p:txBody>
      </p:sp>
      <p:pic>
        <p:nvPicPr>
          <p:cNvPr id="16387" name="Picture 3"/>
          <p:cNvPicPr>
            <a:picLocks noChangeAspect="1" noChangeArrowheads="1"/>
          </p:cNvPicPr>
          <p:nvPr/>
        </p:nvPicPr>
        <p:blipFill>
          <a:blip r:embed="rId2" cstate="print"/>
          <a:srcRect/>
          <a:stretch>
            <a:fillRect/>
          </a:stretch>
        </p:blipFill>
        <p:spPr bwMode="auto">
          <a:xfrm>
            <a:off x="755576" y="1962150"/>
            <a:ext cx="6569149" cy="3267050"/>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t>Mantıksal Çerçeve Tablosu</a:t>
            </a:r>
            <a:endParaRPr lang="tr-TR" sz="3200" dirty="0"/>
          </a:p>
        </p:txBody>
      </p:sp>
      <p:pic>
        <p:nvPicPr>
          <p:cNvPr id="14338" name="Picture 2"/>
          <p:cNvPicPr>
            <a:picLocks noChangeAspect="1" noChangeArrowheads="1"/>
          </p:cNvPicPr>
          <p:nvPr/>
        </p:nvPicPr>
        <p:blipFill>
          <a:blip r:embed="rId2" cstate="print"/>
          <a:srcRect/>
          <a:stretch>
            <a:fillRect/>
          </a:stretch>
        </p:blipFill>
        <p:spPr bwMode="auto">
          <a:xfrm>
            <a:off x="1331641" y="1781175"/>
            <a:ext cx="5959748" cy="3295650"/>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t>Programın temel hedefi nedir?</a:t>
            </a:r>
            <a:endParaRPr lang="tr-TR" sz="3200" dirty="0"/>
          </a:p>
        </p:txBody>
      </p:sp>
      <p:sp>
        <p:nvSpPr>
          <p:cNvPr id="3" name="2 İçerik Yer Tutucusu"/>
          <p:cNvSpPr>
            <a:spLocks noGrp="1"/>
          </p:cNvSpPr>
          <p:nvPr>
            <p:ph idx="1"/>
          </p:nvPr>
        </p:nvSpPr>
        <p:spPr/>
        <p:txBody>
          <a:bodyPr/>
          <a:lstStyle/>
          <a:p>
            <a:endParaRPr lang="tr-TR" sz="1800" dirty="0" smtClean="0"/>
          </a:p>
          <a:p>
            <a:r>
              <a:rPr lang="tr-TR" sz="2000" dirty="0" smtClean="0"/>
              <a:t>AB ve Proje Döngüsü Yönetimi (Project </a:t>
            </a:r>
            <a:r>
              <a:rPr lang="tr-TR" sz="2000" dirty="0" err="1" smtClean="0"/>
              <a:t>Cycle</a:t>
            </a:r>
            <a:r>
              <a:rPr lang="tr-TR" sz="2000" dirty="0" smtClean="0"/>
              <a:t> Management) temel kavramları hakkında bilgi vermek,</a:t>
            </a:r>
          </a:p>
          <a:p>
            <a:r>
              <a:rPr lang="tr-TR" sz="2000" dirty="0" smtClean="0"/>
              <a:t>PCM sürecinin tüm aşamalarını ve  analizleri kavramak, </a:t>
            </a:r>
          </a:p>
          <a:p>
            <a:r>
              <a:rPr lang="tr-TR" sz="2000" dirty="0" smtClean="0"/>
              <a:t>AB ve genel fon kaynaklarını ve işleyiş mekanizmasını aktarmak,</a:t>
            </a:r>
          </a:p>
          <a:p>
            <a:r>
              <a:rPr lang="tr-TR" sz="2000" dirty="0" smtClean="0"/>
              <a:t>Uygulamalı proje geliştirme ve hazırlama tecrübesi kazanmak</a:t>
            </a:r>
          </a:p>
          <a:p>
            <a:pPr>
              <a:buNone/>
            </a:pPr>
            <a:endParaRPr lang="tr-TR" sz="36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Mantıksal Çerçeve Tablosu</a:t>
            </a:r>
            <a:endParaRPr lang="tr-TR" sz="3600"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1043608" y="1412776"/>
            <a:ext cx="6984775" cy="4968552"/>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Örnek Mantıksal Çerçeve Tablosu</a:t>
            </a:r>
            <a:endParaRPr lang="tr-TR" sz="3600" dirty="0"/>
          </a:p>
        </p:txBody>
      </p:sp>
      <p:graphicFrame>
        <p:nvGraphicFramePr>
          <p:cNvPr id="5" name="4 Tablo"/>
          <p:cNvGraphicFramePr>
            <a:graphicFrameLocks noGrp="1"/>
          </p:cNvGraphicFramePr>
          <p:nvPr/>
        </p:nvGraphicFramePr>
        <p:xfrm>
          <a:off x="971600" y="1700807"/>
          <a:ext cx="7416825" cy="4384585"/>
        </p:xfrm>
        <a:graphic>
          <a:graphicData uri="http://schemas.openxmlformats.org/drawingml/2006/table">
            <a:tbl>
              <a:tblPr/>
              <a:tblGrid>
                <a:gridCol w="1777303"/>
                <a:gridCol w="2005164"/>
                <a:gridCol w="1857055"/>
                <a:gridCol w="1777303"/>
              </a:tblGrid>
              <a:tr h="152402">
                <a:tc>
                  <a:txBody>
                    <a:bodyPr/>
                    <a:lstStyle/>
                    <a:p>
                      <a:pPr algn="l" fontAlgn="ctr"/>
                      <a:r>
                        <a:rPr lang="tr-TR" sz="900" b="1" i="0" u="none" strike="noStrike" dirty="0">
                          <a:solidFill>
                            <a:srgbClr val="000000"/>
                          </a:solidFill>
                          <a:latin typeface="Calibri"/>
                        </a:rPr>
                        <a:t>Proje Kurgusu</a:t>
                      </a:r>
                    </a:p>
                  </a:txBody>
                  <a:tcPr marL="5230" marR="5230" marT="52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ctr"/>
                      <a:r>
                        <a:rPr lang="tr-TR" sz="900" b="1" i="0" u="none" strike="noStrike" dirty="0">
                          <a:solidFill>
                            <a:srgbClr val="000000"/>
                          </a:solidFill>
                          <a:latin typeface="Calibri"/>
                        </a:rPr>
                        <a:t>Başarı Göstergeleri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ctr"/>
                      <a:r>
                        <a:rPr lang="tr-TR" sz="900" b="1" i="0" u="none" strike="noStrike">
                          <a:solidFill>
                            <a:srgbClr val="000000"/>
                          </a:solidFill>
                          <a:latin typeface="Calibri"/>
                        </a:rPr>
                        <a:t>Doğrulama Kaynakları</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ctr"/>
                      <a:r>
                        <a:rPr lang="tr-TR" sz="900" b="1" i="0" u="none" strike="noStrike">
                          <a:solidFill>
                            <a:srgbClr val="000000"/>
                          </a:solidFill>
                          <a:latin typeface="Calibri"/>
                        </a:rPr>
                        <a:t>Riskler-Varsayımlar</a:t>
                      </a:r>
                    </a:p>
                  </a:txBody>
                  <a:tcPr marL="5230" marR="5230" marT="52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822925">
                <a:tc>
                  <a:txBody>
                    <a:bodyPr/>
                    <a:lstStyle/>
                    <a:p>
                      <a:pPr algn="l" fontAlgn="ctr"/>
                      <a:r>
                        <a:rPr lang="tr-TR" sz="900" b="1" i="0" u="none" strike="noStrike" dirty="0">
                          <a:solidFill>
                            <a:srgbClr val="000000"/>
                          </a:solidFill>
                          <a:latin typeface="Calibri"/>
                        </a:rPr>
                        <a:t>Genel Hedefler                                      </a:t>
                      </a:r>
                      <a:r>
                        <a:rPr lang="tr-TR" sz="900" b="0" i="0" u="none" strike="noStrike" dirty="0">
                          <a:solidFill>
                            <a:srgbClr val="000000"/>
                          </a:solidFill>
                          <a:latin typeface="Calibri"/>
                        </a:rPr>
                        <a:t>Kırsal alanda kadının ekonomik ve sosyal hayata kazandırılmasının  sağlanması</a:t>
                      </a:r>
                      <a:endParaRPr lang="tr-TR" sz="900" b="1" i="0" u="none" strike="noStrike" dirty="0">
                        <a:solidFill>
                          <a:srgbClr val="000000"/>
                        </a:solidFill>
                        <a:latin typeface="Calibri"/>
                      </a:endParaRPr>
                    </a:p>
                  </a:txBody>
                  <a:tcPr marL="5230" marR="5230" marT="52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latin typeface="Calibri"/>
                        </a:rPr>
                        <a:t>* Çalışan ve ailesine gelir getiren faaliyetler bulunan kadın sayısında artış sağlandı                      * İşsizlik oranı azaldı                  * Ailelerin gelir seviyelerinde artış</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tr-TR" sz="900" b="0" i="0" u="none" strike="noStrike" dirty="0">
                          <a:solidFill>
                            <a:srgbClr val="000000"/>
                          </a:solidFill>
                          <a:latin typeface="Calibri"/>
                        </a:rPr>
                        <a:t>* Hane başına milli gelir rakamı * Resmi ekonomik veriler * İşsizlik verileri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latin typeface="Calibri"/>
                        </a:rPr>
                        <a:t> </a:t>
                      </a:r>
                    </a:p>
                  </a:txBody>
                  <a:tcPr marL="5230" marR="5230" marT="52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645849">
                <a:tc>
                  <a:txBody>
                    <a:bodyPr/>
                    <a:lstStyle/>
                    <a:p>
                      <a:pPr algn="l" fontAlgn="ctr"/>
                      <a:r>
                        <a:rPr lang="tr-TR" sz="900" b="1" i="0" u="none" strike="noStrike" dirty="0">
                          <a:solidFill>
                            <a:srgbClr val="000000"/>
                          </a:solidFill>
                          <a:latin typeface="Calibri"/>
                        </a:rPr>
                        <a:t>Özel Amaç                                                  </a:t>
                      </a:r>
                      <a:r>
                        <a:rPr lang="tr-TR" sz="900" b="0" i="0" u="none" strike="noStrike" dirty="0">
                          <a:solidFill>
                            <a:srgbClr val="000000"/>
                          </a:solidFill>
                          <a:latin typeface="Calibri"/>
                        </a:rPr>
                        <a:t>Gelir getirici faaliyetleri ile kadının aile geçimine katkı sağlaması                      Meslek eğitimi ile kadının işgücüne katılımının </a:t>
                      </a:r>
                      <a:r>
                        <a:rPr lang="tr-TR" sz="900" b="0" i="0" u="none" strike="noStrike" dirty="0" smtClean="0">
                          <a:solidFill>
                            <a:srgbClr val="000000"/>
                          </a:solidFill>
                          <a:latin typeface="Calibri"/>
                        </a:rPr>
                        <a:t>teşvik</a:t>
                      </a:r>
                      <a:r>
                        <a:rPr lang="tr-TR" sz="900" b="0" i="0" u="none" strike="noStrike" baseline="0" dirty="0" smtClean="0">
                          <a:solidFill>
                            <a:srgbClr val="000000"/>
                          </a:solidFill>
                          <a:latin typeface="Calibri"/>
                        </a:rPr>
                        <a:t> </a:t>
                      </a:r>
                      <a:r>
                        <a:rPr lang="tr-TR" sz="900" b="0" i="0" u="none" strike="noStrike" dirty="0" smtClean="0">
                          <a:solidFill>
                            <a:srgbClr val="000000"/>
                          </a:solidFill>
                          <a:latin typeface="Calibri"/>
                        </a:rPr>
                        <a:t>edilmesi                </a:t>
                      </a:r>
                    </a:p>
                    <a:p>
                      <a:pPr algn="l" fontAlgn="ctr"/>
                      <a:r>
                        <a:rPr lang="tr-TR" sz="900" b="0" i="0" u="none" strike="noStrike" dirty="0" smtClean="0">
                          <a:solidFill>
                            <a:srgbClr val="000000"/>
                          </a:solidFill>
                          <a:latin typeface="Calibri"/>
                        </a:rPr>
                        <a:t> Kadının </a:t>
                      </a:r>
                      <a:r>
                        <a:rPr lang="tr-TR" sz="900" b="0" i="0" u="none" strike="noStrike" dirty="0">
                          <a:solidFill>
                            <a:srgbClr val="000000"/>
                          </a:solidFill>
                          <a:latin typeface="Calibri"/>
                        </a:rPr>
                        <a:t>çalışması ve ailesine gelir getirmesi önündeki önyargıların giderilmesi </a:t>
                      </a:r>
                      <a:endParaRPr lang="tr-TR" sz="900" b="1" i="0" u="none" strike="noStrike" dirty="0">
                        <a:solidFill>
                          <a:srgbClr val="000000"/>
                        </a:solidFill>
                        <a:latin typeface="Calibri"/>
                      </a:endParaRPr>
                    </a:p>
                  </a:txBody>
                  <a:tcPr marL="5230" marR="5230" marT="52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Font typeface="Arial" pitchFamily="34" charset="0"/>
                        <a:buChar char="•"/>
                      </a:pPr>
                      <a:r>
                        <a:rPr lang="tr-TR" sz="900" b="0" i="0" u="none" strike="noStrike" dirty="0" smtClean="0">
                          <a:solidFill>
                            <a:srgbClr val="000000"/>
                          </a:solidFill>
                          <a:latin typeface="Calibri"/>
                        </a:rPr>
                        <a:t>20 </a:t>
                      </a:r>
                      <a:r>
                        <a:rPr lang="tr-TR" sz="900" b="0" i="0" u="none" strike="noStrike" dirty="0">
                          <a:solidFill>
                            <a:srgbClr val="000000"/>
                          </a:solidFill>
                          <a:latin typeface="Calibri"/>
                        </a:rPr>
                        <a:t>kadın arıcılık ile gelir elde etmeye başladı                         </a:t>
                      </a:r>
                      <a:endParaRPr lang="tr-TR" sz="900" b="0" i="0" u="none" strike="noStrike" dirty="0" smtClean="0">
                        <a:solidFill>
                          <a:srgbClr val="000000"/>
                        </a:solidFill>
                        <a:latin typeface="Calibri"/>
                      </a:endParaRPr>
                    </a:p>
                    <a:p>
                      <a:pPr algn="l" fontAlgn="ctr">
                        <a:buFont typeface="Arial" pitchFamily="34" charset="0"/>
                        <a:buChar char="•"/>
                      </a:pPr>
                      <a:r>
                        <a:rPr lang="tr-TR" sz="900" b="0" i="0" u="none" strike="noStrike" dirty="0" smtClean="0">
                          <a:solidFill>
                            <a:srgbClr val="000000"/>
                          </a:solidFill>
                          <a:latin typeface="Calibri"/>
                        </a:rPr>
                        <a:t>  </a:t>
                      </a:r>
                      <a:r>
                        <a:rPr lang="tr-TR" sz="900" b="0" i="0" u="none" strike="noStrike" dirty="0">
                          <a:solidFill>
                            <a:srgbClr val="000000"/>
                          </a:solidFill>
                          <a:latin typeface="Calibri"/>
                        </a:rPr>
                        <a:t>* 20 kadın hali-kilim dokum ile gelir elde etmeye başladı                </a:t>
                      </a:r>
                      <a:endParaRPr lang="tr-TR" sz="900" b="0" i="0" u="none" strike="noStrike" dirty="0" smtClean="0">
                        <a:solidFill>
                          <a:srgbClr val="000000"/>
                        </a:solidFill>
                        <a:latin typeface="Calibri"/>
                      </a:endParaRPr>
                    </a:p>
                    <a:p>
                      <a:pPr algn="l" fontAlgn="ctr">
                        <a:buFont typeface="Arial" pitchFamily="34" charset="0"/>
                        <a:buChar char="•"/>
                      </a:pPr>
                      <a:r>
                        <a:rPr lang="tr-TR" sz="900" b="0" i="0" u="none" strike="noStrike" dirty="0" smtClean="0">
                          <a:solidFill>
                            <a:srgbClr val="000000"/>
                          </a:solidFill>
                          <a:latin typeface="Calibri"/>
                        </a:rPr>
                        <a:t>    </a:t>
                      </a:r>
                      <a:r>
                        <a:rPr lang="tr-TR" sz="900" b="0" i="0" u="none" strike="noStrike" dirty="0">
                          <a:solidFill>
                            <a:srgbClr val="000000"/>
                          </a:solidFill>
                          <a:latin typeface="Calibri"/>
                        </a:rPr>
                        <a:t>* 20 kadın yöresel mutfak ürünlerini satarak kazanç elde ediyor                                             * 20 kadın mesleki eğitim alarak istihdam edildi                 * Kadının çalışmasına karşı çıkanlarda azalma (çalışan kadınların aileleri)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tr-TR" sz="900" b="0" i="0" u="none" strike="noStrike" dirty="0">
                          <a:solidFill>
                            <a:srgbClr val="000000"/>
                          </a:solidFill>
                          <a:latin typeface="Calibri"/>
                        </a:rPr>
                        <a:t>* </a:t>
                      </a:r>
                      <a:r>
                        <a:rPr lang="tr-TR" sz="900" b="0" i="0" u="none" strike="noStrike" dirty="0" smtClean="0">
                          <a:solidFill>
                            <a:srgbClr val="000000"/>
                          </a:solidFill>
                          <a:latin typeface="Calibri"/>
                        </a:rPr>
                        <a:t>Arıcılıktan </a:t>
                      </a:r>
                      <a:r>
                        <a:rPr lang="tr-TR" sz="900" b="0" i="0" u="none" strike="noStrike" dirty="0">
                          <a:solidFill>
                            <a:srgbClr val="000000"/>
                          </a:solidFill>
                          <a:latin typeface="Calibri"/>
                        </a:rPr>
                        <a:t>elde edilen geliri gösteren resmi veriler * Kayıtlı kadın istihdamı * Kadın işletmecilerin gelir beyanı * Kooperatif gelir beyanı</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latin typeface="Calibri"/>
                        </a:rPr>
                        <a:t>Varsayımlar-Riskler:      * Hedef grubun projeye ilgi göstermesi * Genç kızların ailelerinin desteği         * Arıcılığın yapılmasına destek olan doğal dengenin sürmesi        * Ekonomik istikrarın sürmesi</a:t>
                      </a:r>
                    </a:p>
                  </a:txBody>
                  <a:tcPr marL="5230" marR="5230" marT="52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63409">
                <a:tc>
                  <a:txBody>
                    <a:bodyPr/>
                    <a:lstStyle/>
                    <a:p>
                      <a:pPr algn="l" fontAlgn="ctr"/>
                      <a:r>
                        <a:rPr lang="tr-TR" sz="900" b="1" i="0" u="none" strike="noStrike" dirty="0">
                          <a:solidFill>
                            <a:srgbClr val="000000"/>
                          </a:solidFill>
                          <a:latin typeface="Calibri"/>
                        </a:rPr>
                        <a:t>Sonuçlar                                                   </a:t>
                      </a:r>
                      <a:r>
                        <a:rPr lang="tr-TR" sz="900" b="0" i="0" u="none" strike="noStrike" dirty="0">
                          <a:solidFill>
                            <a:srgbClr val="000000"/>
                          </a:solidFill>
                          <a:latin typeface="Calibri"/>
                        </a:rPr>
                        <a:t>Kadınlar aile ekonomisine katkı sağlamaya başladı                                 Kadının çalışmasının veya gelir getirecek çalışma yapmasının önündeki engeller kısmen de olsa giderildi                      Mesleki eğitim sağlanması ile kadınların iş gücüne katılımını teşvik edildi. </a:t>
                      </a:r>
                      <a:endParaRPr lang="tr-TR" sz="900" b="1" i="0" u="none" strike="noStrike" dirty="0">
                        <a:solidFill>
                          <a:srgbClr val="000000"/>
                        </a:solidFill>
                        <a:latin typeface="Calibri"/>
                      </a:endParaRPr>
                    </a:p>
                  </a:txBody>
                  <a:tcPr marL="5230" marR="5230" marT="52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latin typeface="Calibri"/>
                        </a:rPr>
                        <a:t>* Kadın meslek eğitim merkezi kuruldu * 20 kadına arıcılık eğitimi verildi * 20 kadına halı-kilim dokuma eğitimi sağlandı * 20 kadına pazarlanabilir yöresel mutfak ürünleri eğitimi sağlandı * 60 kadına pazarlama eğitimi ve danışmanlığı verildi * Kadın kooperatifi kuruldu * İki çalışma gezisi yapıldı * 20 kadın istihdam edildi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tr-TR" sz="900" b="0" i="0" u="none" strike="noStrike" dirty="0">
                          <a:solidFill>
                            <a:srgbClr val="000000"/>
                          </a:solidFill>
                          <a:latin typeface="Calibri"/>
                        </a:rPr>
                        <a:t>* Eğitim tutanakları * Toplantı kayıtları * Danışmanlık faturaları *Proje raporları *Çalışma gezisi raporu</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latin typeface="Calibri"/>
                        </a:rPr>
                        <a:t>Varsayımlar-Riskler:     * Hedef grubun projeye ilgi göstermesi * Genç kızların ailelerinin desteği         * Arıcılığın yapılmasına destek olan doğal dengenin sürmesi         * Ekonomik istikrarın sürmesi</a:t>
                      </a:r>
                    </a:p>
                  </a:txBody>
                  <a:tcPr marL="5230" marR="5230" marT="52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1071546"/>
            <a:ext cx="5254106" cy="1071570"/>
          </a:xfrm>
        </p:spPr>
        <p:txBody>
          <a:bodyPr/>
          <a:lstStyle/>
          <a:p>
            <a:r>
              <a:rPr lang="tr-TR" dirty="0" smtClean="0"/>
              <a:t>TEŞEKKÜRLER</a:t>
            </a:r>
            <a:endParaRPr lang="tr-TR" dirty="0"/>
          </a:p>
        </p:txBody>
      </p:sp>
      <p:sp>
        <p:nvSpPr>
          <p:cNvPr id="3" name="2 İçerik Yer Tutucusu"/>
          <p:cNvSpPr>
            <a:spLocks noGrp="1"/>
          </p:cNvSpPr>
          <p:nvPr>
            <p:ph idx="1"/>
          </p:nvPr>
        </p:nvSpPr>
        <p:spPr/>
        <p:txBody>
          <a:bodyPr/>
          <a:lstStyle/>
          <a:p>
            <a:pPr>
              <a:buNone/>
            </a:pPr>
            <a:endParaRPr lang="tr-TR" dirty="0" smtClean="0"/>
          </a:p>
          <a:p>
            <a:r>
              <a:rPr lang="tr-TR" dirty="0" smtClean="0"/>
              <a:t>ZELİHA YALÇIN</a:t>
            </a:r>
          </a:p>
          <a:p>
            <a:r>
              <a:rPr lang="tr-TR" dirty="0" smtClean="0"/>
              <a:t>KATILIM KOBİ DANIŞMANLIK VE EĞİTİM HİZMETLERİ GENEL KOORDİNATÖRÜ</a:t>
            </a:r>
          </a:p>
          <a:p>
            <a:r>
              <a:rPr lang="tr-TR" dirty="0" smtClean="0"/>
              <a:t>E-POSTA</a:t>
            </a:r>
          </a:p>
          <a:p>
            <a:r>
              <a:rPr lang="tr-TR" dirty="0" err="1" smtClean="0"/>
              <a:t>katilimkobi</a:t>
            </a:r>
            <a:r>
              <a:rPr lang="tr-TR" dirty="0" smtClean="0"/>
              <a:t>@</a:t>
            </a:r>
            <a:r>
              <a:rPr lang="tr-TR" dirty="0" err="1" smtClean="0"/>
              <a:t>gmail</a:t>
            </a:r>
            <a:r>
              <a:rPr lang="tr-TR" dirty="0" smtClean="0"/>
              <a:t>.com</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sz="2800" dirty="0"/>
          </a:p>
        </p:txBody>
      </p:sp>
      <p:sp>
        <p:nvSpPr>
          <p:cNvPr id="3" name="2 İçerik Yer Tutucusu"/>
          <p:cNvSpPr>
            <a:spLocks noGrp="1"/>
          </p:cNvSpPr>
          <p:nvPr>
            <p:ph idx="1"/>
          </p:nvPr>
        </p:nvSpPr>
        <p:spPr>
          <a:xfrm>
            <a:off x="304800" y="1916832"/>
            <a:ext cx="8534400" cy="4636368"/>
          </a:xfrm>
        </p:spPr>
        <p:txBody>
          <a:bodyPr/>
          <a:lstStyle/>
          <a:p>
            <a:pPr>
              <a:buNone/>
            </a:pPr>
            <a:endParaRPr lang="tr-TR" sz="2400" dirty="0" smtClean="0"/>
          </a:p>
          <a:p>
            <a:pPr>
              <a:buNone/>
            </a:pPr>
            <a:r>
              <a:rPr lang="tr-TR" sz="2400" dirty="0" smtClean="0"/>
              <a:t>I. Katılım Öncesi Mali Yardım (Hibeler) </a:t>
            </a:r>
          </a:p>
          <a:p>
            <a:pPr>
              <a:buNone/>
            </a:pPr>
            <a:r>
              <a:rPr lang="tr-TR" sz="2400" dirty="0" smtClean="0"/>
              <a:t>II.Topluluk Programları </a:t>
            </a:r>
          </a:p>
          <a:p>
            <a:pPr lvl="1"/>
            <a:r>
              <a:rPr lang="tr-TR" sz="2400" dirty="0" smtClean="0"/>
              <a:t> Hayat Boyu Eğitim ve Gençlik</a:t>
            </a:r>
          </a:p>
          <a:p>
            <a:pPr lvl="1"/>
            <a:r>
              <a:rPr lang="tr-TR" altLang="ja-JP" sz="2400" dirty="0" smtClean="0"/>
              <a:t> </a:t>
            </a:r>
            <a:r>
              <a:rPr lang="tr-TR" altLang="ja-JP" sz="2400" dirty="0" err="1" smtClean="0"/>
              <a:t>Erasmus</a:t>
            </a:r>
            <a:r>
              <a:rPr lang="tr-TR" altLang="ja-JP" sz="2400" dirty="0" smtClean="0"/>
              <a:t> +</a:t>
            </a:r>
          </a:p>
          <a:p>
            <a:pPr lvl="1"/>
            <a:r>
              <a:rPr lang="tr-TR" sz="2400" dirty="0" smtClean="0"/>
              <a:t> Rekabetçilik ve Yenilikçilik Programı (CIP) </a:t>
            </a:r>
          </a:p>
          <a:p>
            <a:pPr>
              <a:buNone/>
            </a:pPr>
            <a:r>
              <a:rPr lang="tr-TR" sz="2400" dirty="0" smtClean="0"/>
              <a:t>III</a:t>
            </a:r>
            <a:r>
              <a:rPr lang="sv-SE" sz="2400" dirty="0" smtClean="0"/>
              <a:t>. Avrupa Yat</a:t>
            </a:r>
            <a:r>
              <a:rPr lang="tr-TR" sz="2400" dirty="0" smtClean="0"/>
              <a:t>ı</a:t>
            </a:r>
            <a:r>
              <a:rPr lang="sv-SE" sz="2400" dirty="0" smtClean="0"/>
              <a:t>r</a:t>
            </a:r>
            <a:r>
              <a:rPr lang="tr-TR" sz="2400" dirty="0" smtClean="0"/>
              <a:t>ı</a:t>
            </a:r>
            <a:r>
              <a:rPr lang="sv-SE" sz="2400" dirty="0" smtClean="0"/>
              <a:t>m Bankas</a:t>
            </a:r>
            <a:r>
              <a:rPr lang="tr-TR" sz="2400" dirty="0" smtClean="0"/>
              <a:t>ı</a:t>
            </a:r>
            <a:r>
              <a:rPr lang="sv-SE" sz="2400" dirty="0" smtClean="0"/>
              <a:t> Kredileri </a:t>
            </a:r>
            <a:endParaRPr lang="tr-TR" sz="2400" dirty="0" smtClean="0"/>
          </a:p>
          <a:p>
            <a:pPr>
              <a:buNone/>
            </a:pPr>
            <a:r>
              <a:rPr lang="tr-TR" sz="2400" dirty="0" smtClean="0"/>
              <a:t>IV. Kalkınma Ajansları</a:t>
            </a:r>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u="sng" dirty="0" smtClean="0"/>
              <a:t>Katılım Öncesi Yardım Aracı </a:t>
            </a:r>
            <a:br>
              <a:rPr lang="tr-TR" sz="2800" u="sng" dirty="0" smtClean="0"/>
            </a:br>
            <a:r>
              <a:rPr lang="tr-TR" sz="2800" u="sng" dirty="0" smtClean="0"/>
              <a:t>(</a:t>
            </a:r>
            <a:r>
              <a:rPr lang="tr-TR" sz="2800" u="sng" dirty="0" err="1" smtClean="0"/>
              <a:t>Instrument</a:t>
            </a:r>
            <a:r>
              <a:rPr lang="tr-TR" sz="2800" u="sng" dirty="0" smtClean="0"/>
              <a:t> </a:t>
            </a:r>
            <a:r>
              <a:rPr lang="tr-TR" sz="2800" u="sng" dirty="0" err="1" smtClean="0"/>
              <a:t>for</a:t>
            </a:r>
            <a:r>
              <a:rPr lang="tr-TR" sz="2800" u="sng" dirty="0" smtClean="0"/>
              <a:t> </a:t>
            </a:r>
            <a:r>
              <a:rPr lang="tr-TR" sz="2800" u="sng" dirty="0" err="1" smtClean="0"/>
              <a:t>Pre</a:t>
            </a:r>
            <a:r>
              <a:rPr lang="tr-TR" sz="2800" u="sng" dirty="0" smtClean="0"/>
              <a:t>-</a:t>
            </a:r>
            <a:r>
              <a:rPr lang="tr-TR" sz="2800" u="sng" dirty="0" err="1" smtClean="0"/>
              <a:t>accession</a:t>
            </a:r>
            <a:r>
              <a:rPr lang="tr-TR" sz="2800" u="sng" dirty="0" smtClean="0"/>
              <a:t> </a:t>
            </a:r>
            <a:r>
              <a:rPr lang="tr-TR" sz="2800" u="sng" dirty="0" err="1" smtClean="0"/>
              <a:t>Assistance</a:t>
            </a:r>
            <a:r>
              <a:rPr lang="tr-TR" sz="2800" u="sng" dirty="0" smtClean="0"/>
              <a:t> - IPA)</a:t>
            </a:r>
            <a:endParaRPr lang="tr-TR" sz="2800" dirty="0"/>
          </a:p>
        </p:txBody>
      </p:sp>
      <p:sp>
        <p:nvSpPr>
          <p:cNvPr id="3" name="2 İçerik Yer Tutucusu"/>
          <p:cNvSpPr>
            <a:spLocks noGrp="1"/>
          </p:cNvSpPr>
          <p:nvPr>
            <p:ph idx="1"/>
          </p:nvPr>
        </p:nvSpPr>
        <p:spPr/>
        <p:txBody>
          <a:bodyPr/>
          <a:lstStyle/>
          <a:p>
            <a:r>
              <a:rPr lang="tr-TR" dirty="0" smtClean="0"/>
              <a:t> IPA I Bileşenleri  </a:t>
            </a:r>
          </a:p>
          <a:p>
            <a:pPr lvl="1"/>
            <a:r>
              <a:rPr lang="tr-TR" dirty="0" smtClean="0"/>
              <a:t>Geçiş Dönemi Desteği ve Kurumsal Yapılanma</a:t>
            </a:r>
          </a:p>
          <a:p>
            <a:pPr lvl="1"/>
            <a:r>
              <a:rPr lang="tr-TR" dirty="0" smtClean="0"/>
              <a:t>Sınır Ötesi İşbirliği</a:t>
            </a:r>
          </a:p>
          <a:p>
            <a:pPr lvl="1"/>
            <a:r>
              <a:rPr lang="tr-TR" dirty="0" smtClean="0"/>
              <a:t>Bölgesel Kalkınma</a:t>
            </a:r>
          </a:p>
          <a:p>
            <a:pPr lvl="1"/>
            <a:r>
              <a:rPr lang="tr-TR" dirty="0" smtClean="0"/>
              <a:t>İnsan Kaynaklarının Geliştirilmesi</a:t>
            </a:r>
          </a:p>
          <a:p>
            <a:pPr lvl="1"/>
            <a:r>
              <a:rPr lang="tr-TR" dirty="0" smtClean="0"/>
              <a:t>Kırsal Kalkınma (IPARD)</a:t>
            </a:r>
          </a:p>
          <a:p>
            <a:endParaRPr lang="tr-TR"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731696" cy="838200"/>
          </a:xfrm>
        </p:spPr>
        <p:txBody>
          <a:bodyPr/>
          <a:lstStyle/>
          <a:p>
            <a:r>
              <a:rPr lang="tr-TR" sz="2800" dirty="0" smtClean="0"/>
              <a:t>IPA I kapsamında başarılı AB projelerinin kurumlara göre dağılımı</a:t>
            </a:r>
            <a:endParaRPr lang="tr-TR" sz="2800" dirty="0"/>
          </a:p>
        </p:txBody>
      </p:sp>
      <p:pic>
        <p:nvPicPr>
          <p:cNvPr id="1026" name="Picture 2"/>
          <p:cNvPicPr>
            <a:picLocks noGrp="1" noChangeAspect="1" noChangeArrowheads="1"/>
          </p:cNvPicPr>
          <p:nvPr>
            <p:ph idx="1"/>
          </p:nvPr>
        </p:nvPicPr>
        <p:blipFill>
          <a:blip r:embed="rId2" cstate="print"/>
          <a:stretch>
            <a:fillRect/>
          </a:stretch>
        </p:blipFill>
        <p:spPr bwMode="auto">
          <a:xfrm>
            <a:off x="1130458" y="2052638"/>
            <a:ext cx="6105209" cy="4195762"/>
          </a:xfrm>
          <a:prstGeom prst="rect">
            <a:avLst/>
          </a:prstGeom>
          <a:noFill/>
          <a:ln w="9525">
            <a:noFill/>
            <a:miter lim="800000"/>
            <a:headEnd/>
            <a:tailEnd/>
          </a:ln>
        </p:spPr>
      </p:pic>
      <p:sp>
        <p:nvSpPr>
          <p:cNvPr id="5" name="4 Metin kutusu"/>
          <p:cNvSpPr txBox="1"/>
          <p:nvPr/>
        </p:nvSpPr>
        <p:spPr>
          <a:xfrm>
            <a:off x="6444208" y="6604084"/>
            <a:ext cx="2520280" cy="253916"/>
          </a:xfrm>
          <a:prstGeom prst="rect">
            <a:avLst/>
          </a:prstGeom>
          <a:noFill/>
        </p:spPr>
        <p:txBody>
          <a:bodyPr wrap="square" rtlCol="0">
            <a:spAutoFit/>
          </a:bodyPr>
          <a:lstStyle/>
          <a:p>
            <a:r>
              <a:rPr lang="tr-TR" sz="1050" dirty="0" smtClean="0"/>
              <a:t>Kaynak: AB Bakanlığı</a:t>
            </a:r>
            <a:endParaRPr lang="tr-TR" sz="1050" dirty="0"/>
          </a:p>
        </p:txBody>
      </p:sp>
      <p:pic>
        <p:nvPicPr>
          <p:cNvPr id="6" name="Resim 5"/>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t>IPA II Dönemi – (2014- 2020)</a:t>
            </a:r>
            <a:endParaRPr lang="tr-TR" sz="4000" dirty="0"/>
          </a:p>
        </p:txBody>
      </p:sp>
      <p:sp>
        <p:nvSpPr>
          <p:cNvPr id="3" name="2 İçerik Yer Tutucusu"/>
          <p:cNvSpPr>
            <a:spLocks noGrp="1"/>
          </p:cNvSpPr>
          <p:nvPr>
            <p:ph idx="1"/>
          </p:nvPr>
        </p:nvSpPr>
        <p:spPr/>
        <p:txBody>
          <a:bodyPr/>
          <a:lstStyle/>
          <a:p>
            <a:r>
              <a:rPr lang="tr-TR" sz="2000" dirty="0" smtClean="0"/>
              <a:t>Katılım Öncesi Yardım Aracı – IPA I’ in 2007-2013 yıllarını kapsayan ilk döneminde mali yardımların çerçevesini oluşturan beş bileşeni korunarak mali yardımlara yön verecek beş politika alanına dönüştürülmüştür. </a:t>
            </a:r>
          </a:p>
          <a:p>
            <a:pPr lvl="1"/>
            <a:r>
              <a:rPr lang="tr-TR" sz="2000" dirty="0" smtClean="0"/>
              <a:t>Bu beş politika alanı içinde ise çeşitli başlıklar altında sektörler ve alt-sektörler belirlenerek Avrupa Birliği Bakanlığı ile birlikte konuyla ilgili Bakanlıkların sorumluluğuna verilmiştir. </a:t>
            </a:r>
          </a:p>
          <a:p>
            <a:pPr lvl="1"/>
            <a:r>
              <a:rPr lang="tr-TR" sz="2000" dirty="0" smtClean="0"/>
              <a:t>İlgili sektör ve alt-sektörler altında yer alan proje faaliyetleri sektör sorumlusu kurumlar (</a:t>
            </a:r>
            <a:r>
              <a:rPr lang="tr-TR" sz="2000" dirty="0" err="1" smtClean="0"/>
              <a:t>lead</a:t>
            </a:r>
            <a:r>
              <a:rPr lang="tr-TR" sz="2000" dirty="0" smtClean="0"/>
              <a:t> </a:t>
            </a:r>
            <a:r>
              <a:rPr lang="tr-TR" sz="2000" dirty="0" err="1" smtClean="0"/>
              <a:t>institutions</a:t>
            </a:r>
            <a:r>
              <a:rPr lang="tr-TR" sz="2000" dirty="0" smtClean="0"/>
              <a:t>) tarafından koordine edilecektir.</a:t>
            </a:r>
            <a:endParaRPr lang="tr-TR" sz="20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t>IPA II öncelikli politika alanları ve sektörler </a:t>
            </a:r>
            <a:endParaRPr lang="tr-TR" sz="3200"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899592" y="1556793"/>
            <a:ext cx="7272808" cy="4829720"/>
          </a:xfrm>
          <a:prstGeom prst="rect">
            <a:avLst/>
          </a:prstGeom>
          <a:noFill/>
          <a:ln w="9525">
            <a:noFill/>
            <a:miter lim="800000"/>
            <a:headEnd/>
            <a:tailEnd/>
          </a:ln>
        </p:spPr>
      </p:pic>
      <p:pic>
        <p:nvPicPr>
          <p:cNvPr id="4" name="Resim 3"/>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smtClean="0"/>
              <a:t>AB Topluluk Programları</a:t>
            </a:r>
            <a:endParaRPr lang="tr-TR" sz="2400" dirty="0"/>
          </a:p>
        </p:txBody>
      </p:sp>
      <p:sp>
        <p:nvSpPr>
          <p:cNvPr id="3" name="2 İçerik Yer Tutucusu"/>
          <p:cNvSpPr>
            <a:spLocks noGrp="1"/>
          </p:cNvSpPr>
          <p:nvPr>
            <p:ph idx="1"/>
          </p:nvPr>
        </p:nvSpPr>
        <p:spPr/>
        <p:txBody>
          <a:bodyPr>
            <a:normAutofit lnSpcReduction="10000"/>
          </a:bodyPr>
          <a:lstStyle/>
          <a:p>
            <a:r>
              <a:rPr lang="tr-TR" sz="1800" dirty="0" smtClean="0"/>
              <a:t>Avrupa Birliği “Topluluk Programları” çok yıllı  süre ile devam eden, AB üye ülkeleri, yeni üye ülkeler ve AB aday ülkeleri arasında topluluk politikalarına ilişkin farklı alanlardaki işbirliğini teşvik etmek amacıyla yürütülen faaliyetler bütünüdür.</a:t>
            </a:r>
          </a:p>
          <a:p>
            <a:pPr lvl="1"/>
            <a:r>
              <a:rPr lang="tr-TR" sz="1800" dirty="0" smtClean="0"/>
              <a:t>Programların bütçesi ise katılımcı ülkeler tarafından yapılan ödemeler ve AB bütçesinden sağlanan tahsis ile oluşturulmaktadır.  </a:t>
            </a:r>
          </a:p>
          <a:p>
            <a:pPr lvl="1"/>
            <a:r>
              <a:rPr lang="tr-TR" sz="1800" dirty="0" smtClean="0"/>
              <a:t> Programların önemli bir bölümü için başvurular doğrudan Avrupa Komisyonu’ </a:t>
            </a:r>
            <a:r>
              <a:rPr lang="tr-TR" sz="1800" dirty="0" err="1" smtClean="0"/>
              <a:t>na</a:t>
            </a:r>
            <a:r>
              <a:rPr lang="tr-TR" sz="1800" dirty="0" smtClean="0"/>
              <a:t> gönderilmekte ve değerlendirme bağımsız uzmanlar tarafından yapılmaktadır.</a:t>
            </a:r>
          </a:p>
          <a:p>
            <a:pPr lvl="1"/>
            <a:r>
              <a:rPr lang="tr-TR" sz="1800" dirty="0" smtClean="0"/>
              <a:t> Merkezi olmayan bazı programlar için ise katılımcı ülkede bulunan ulusal ajanslar yoluyla başvuru ve değerlendirme yapılmaktadır</a:t>
            </a:r>
            <a:endParaRPr lang="tr-TR" sz="1800" dirty="0"/>
          </a:p>
        </p:txBody>
      </p:sp>
      <p:pic>
        <p:nvPicPr>
          <p:cNvPr id="4" name="Resim 3"/>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812360" y="188640"/>
            <a:ext cx="576064" cy="7620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23355</TotalTime>
  <Words>1022</Words>
  <Application>Microsoft Office PowerPoint</Application>
  <PresentationFormat>Ekran Gösterisi (4:3)</PresentationFormat>
  <Paragraphs>143</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İyon</vt:lpstr>
      <vt:lpstr>Avrupa Birliği ve Kalkınma Ajansları Hibe Programları Proje Yönetim Döngüsü</vt:lpstr>
      <vt:lpstr>Nelere değineceğiz?</vt:lpstr>
      <vt:lpstr>Programın temel hedefi nedir?</vt:lpstr>
      <vt:lpstr>Slayt 4</vt:lpstr>
      <vt:lpstr>Katılım Öncesi Yardım Aracı  (Instrument for Pre-accession Assistance - IPA)</vt:lpstr>
      <vt:lpstr>IPA I kapsamında başarılı AB projelerinin kurumlara göre dağılımı</vt:lpstr>
      <vt:lpstr>IPA II Dönemi – (2014- 2020)</vt:lpstr>
      <vt:lpstr>IPA II öncelikli politika alanları ve sektörler </vt:lpstr>
      <vt:lpstr>AB Topluluk Programları</vt:lpstr>
      <vt:lpstr>Hayatboyu Öğrenme ve Gençlik Programları</vt:lpstr>
      <vt:lpstr>Kalkınma Ajansları Hibe Destekleri</vt:lpstr>
      <vt:lpstr>Kalkınma Ajansları Hibe Destekleri</vt:lpstr>
      <vt:lpstr>Kalkınma Ajansları Hibe Destekleri</vt:lpstr>
      <vt:lpstr>Hibe ve fonlardan faydalanmak üzere proje yönetim döngüsü nasıl tasarlanır?</vt:lpstr>
      <vt:lpstr>Proje hazırlığı başlamadan önce</vt:lpstr>
      <vt:lpstr>Proje Yönetim Döngüsü</vt:lpstr>
      <vt:lpstr>Proje Yönetim Döngüsü</vt:lpstr>
      <vt:lpstr>Örnek Problem Ağacı</vt:lpstr>
      <vt:lpstr>Slayt 19</vt:lpstr>
      <vt:lpstr>3. Hedef Analizi</vt:lpstr>
      <vt:lpstr>Örnek Hedef Ağacı</vt:lpstr>
      <vt:lpstr>Slayt 22</vt:lpstr>
      <vt:lpstr>Slayt 23</vt:lpstr>
      <vt:lpstr>Slayt 24</vt:lpstr>
      <vt:lpstr>Slayt 25</vt:lpstr>
      <vt:lpstr>Örnek </vt:lpstr>
      <vt:lpstr>Başarı Göstergeleri &gt; Projemizin somut çıktıları/etkileri neler olacak?</vt:lpstr>
      <vt:lpstr>Faaliyet Planı  </vt:lpstr>
      <vt:lpstr>Mantıksal Çerçeve Tablosu</vt:lpstr>
      <vt:lpstr>Mantıksal Çerçeve Tablosu</vt:lpstr>
      <vt:lpstr>Örnek Mantıksal Çerçeve Tablosu</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Ermenistan-Türkiye ilişkileri: Ne yapmalı?</dc:title>
  <dc:creator>gs</dc:creator>
  <cp:lastModifiedBy>hp</cp:lastModifiedBy>
  <cp:revision>778</cp:revision>
  <dcterms:created xsi:type="dcterms:W3CDTF">2010-09-29T08:06:54Z</dcterms:created>
  <dcterms:modified xsi:type="dcterms:W3CDTF">2019-10-07T07:07:44Z</dcterms:modified>
</cp:coreProperties>
</file>