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notesMasterIdLst>
    <p:notesMasterId r:id="rId59"/>
  </p:notesMasterIdLst>
  <p:sldIdLst>
    <p:sldId id="256" r:id="rId2"/>
    <p:sldId id="257" r:id="rId3"/>
    <p:sldId id="258" r:id="rId4"/>
    <p:sldId id="273" r:id="rId5"/>
    <p:sldId id="274" r:id="rId6"/>
    <p:sldId id="275" r:id="rId7"/>
    <p:sldId id="276" r:id="rId8"/>
    <p:sldId id="261" r:id="rId9"/>
    <p:sldId id="262" r:id="rId10"/>
    <p:sldId id="263" r:id="rId11"/>
    <p:sldId id="265" r:id="rId12"/>
    <p:sldId id="266" r:id="rId13"/>
    <p:sldId id="267" r:id="rId14"/>
    <p:sldId id="268" r:id="rId15"/>
    <p:sldId id="269" r:id="rId16"/>
    <p:sldId id="270" r:id="rId17"/>
    <p:sldId id="271" r:id="rId18"/>
    <p:sldId id="272" r:id="rId19"/>
    <p:sldId id="259" r:id="rId20"/>
    <p:sldId id="260" r:id="rId21"/>
    <p:sldId id="277" r:id="rId22"/>
    <p:sldId id="278" r:id="rId23"/>
    <p:sldId id="279" r:id="rId24"/>
    <p:sldId id="281" r:id="rId25"/>
    <p:sldId id="315" r:id="rId26"/>
    <p:sldId id="294" r:id="rId27"/>
    <p:sldId id="295" r:id="rId28"/>
    <p:sldId id="282" r:id="rId29"/>
    <p:sldId id="283" r:id="rId30"/>
    <p:sldId id="284" r:id="rId31"/>
    <p:sldId id="285" r:id="rId32"/>
    <p:sldId id="286" r:id="rId33"/>
    <p:sldId id="287" r:id="rId34"/>
    <p:sldId id="288" r:id="rId35"/>
    <p:sldId id="289" r:id="rId36"/>
    <p:sldId id="291" r:id="rId37"/>
    <p:sldId id="292" r:id="rId38"/>
    <p:sldId id="296" r:id="rId39"/>
    <p:sldId id="297" r:id="rId40"/>
    <p:sldId id="316" r:id="rId41"/>
    <p:sldId id="298" r:id="rId42"/>
    <p:sldId id="299" r:id="rId43"/>
    <p:sldId id="300" r:id="rId44"/>
    <p:sldId id="301" r:id="rId45"/>
    <p:sldId id="311" r:id="rId46"/>
    <p:sldId id="303" r:id="rId47"/>
    <p:sldId id="302" r:id="rId48"/>
    <p:sldId id="304" r:id="rId49"/>
    <p:sldId id="305" r:id="rId50"/>
    <p:sldId id="306" r:id="rId51"/>
    <p:sldId id="307" r:id="rId52"/>
    <p:sldId id="308" r:id="rId53"/>
    <p:sldId id="309" r:id="rId54"/>
    <p:sldId id="310" r:id="rId55"/>
    <p:sldId id="312" r:id="rId56"/>
    <p:sldId id="313" r:id="rId57"/>
    <p:sldId id="314" r:id="rId5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13F4EC-222F-49DA-8A0F-F07C51828D21}" type="datetimeFigureOut">
              <a:rPr lang="tr-TR" smtClean="0"/>
              <a:pPr/>
              <a:t>03.03.2014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87A8FD-DFA7-44C7-A19B-C564842A291B}"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587A8FD-DFA7-44C7-A19B-C564842A291B}" type="slidenum">
              <a:rPr lang="tr-TR" smtClean="0"/>
              <a:pPr/>
              <a:t>7</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587A8FD-DFA7-44C7-A19B-C564842A291B}" type="slidenum">
              <a:rPr lang="tr-TR" smtClean="0"/>
              <a:pPr/>
              <a:t>17</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4D6A666-20AC-4CB7-B382-6E085C3E492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597368CC-FC48-49CA-9CB4-8B2106139B29}" type="datetimeFigureOut">
              <a:rPr lang="tr-TR" smtClean="0"/>
              <a:pPr/>
              <a:t>03.03.2014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24D6A666-20AC-4CB7-B382-6E085C3E492C}"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97368CC-FC48-49CA-9CB4-8B2106139B29}" type="datetimeFigureOut">
              <a:rPr lang="tr-TR" smtClean="0"/>
              <a:pPr/>
              <a:t>03.03.2014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D6A666-20AC-4CB7-B382-6E085C3E492C}"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latin typeface="Tahoma" pitchFamily="34" charset="0"/>
                <a:ea typeface="Tahoma" pitchFamily="34" charset="0"/>
                <a:cs typeface="Tahoma" pitchFamily="34" charset="0"/>
              </a:rPr>
              <a:t>GÜMRÜK REJİMLERİ VE YATIRIM TEŞVİK UYGULAMALARI</a:t>
            </a:r>
            <a:endParaRPr lang="tr-TR" b="1" dirty="0">
              <a:latin typeface="Tahoma" pitchFamily="34" charset="0"/>
              <a:ea typeface="Tahoma" pitchFamily="34" charset="0"/>
              <a:cs typeface="Tahoma" pitchFamily="34" charset="0"/>
            </a:endParaRPr>
          </a:p>
        </p:txBody>
      </p:sp>
      <p:sp>
        <p:nvSpPr>
          <p:cNvPr id="3" name="2 Alt Başlık"/>
          <p:cNvSpPr>
            <a:spLocks noGrp="1"/>
          </p:cNvSpPr>
          <p:nvPr>
            <p:ph type="subTitle" idx="1"/>
          </p:nvPr>
        </p:nvSpPr>
        <p:spPr/>
        <p:txBody>
          <a:bodyPr>
            <a:noAutofit/>
          </a:bodyPr>
          <a:lstStyle/>
          <a:p>
            <a:r>
              <a:rPr lang="tr-TR" sz="2800" b="1" dirty="0" smtClean="0">
                <a:latin typeface="Tahoma" pitchFamily="34" charset="0"/>
                <a:ea typeface="Tahoma" pitchFamily="34" charset="0"/>
                <a:cs typeface="Tahoma" pitchFamily="34" charset="0"/>
              </a:rPr>
              <a:t>H. Cahit SOYSAL</a:t>
            </a:r>
          </a:p>
          <a:p>
            <a:endParaRPr lang="tr-TR" sz="2800" b="1" dirty="0">
              <a:latin typeface="Tahoma" pitchFamily="34" charset="0"/>
              <a:ea typeface="Tahoma" pitchFamily="34" charset="0"/>
              <a:cs typeface="Tahoma" pitchFamily="34" charset="0"/>
            </a:endParaRPr>
          </a:p>
          <a:p>
            <a:r>
              <a:rPr lang="tr-TR" sz="2800" b="1" dirty="0" smtClean="0">
                <a:latin typeface="Tahoma" pitchFamily="34" charset="0"/>
                <a:ea typeface="Tahoma" pitchFamily="34" charset="0"/>
                <a:cs typeface="Tahoma" pitchFamily="34" charset="0"/>
              </a:rPr>
              <a:t>04.03.2014 </a:t>
            </a:r>
          </a:p>
          <a:p>
            <a:r>
              <a:rPr lang="tr-TR" sz="2800" b="1" dirty="0" smtClean="0">
                <a:latin typeface="Tahoma" pitchFamily="34" charset="0"/>
                <a:ea typeface="Tahoma" pitchFamily="34" charset="0"/>
                <a:cs typeface="Tahoma" pitchFamily="34" charset="0"/>
              </a:rPr>
              <a:t>Gaziantep </a:t>
            </a:r>
            <a:endParaRPr lang="tr-TR" sz="28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16632"/>
            <a:ext cx="8229600" cy="792088"/>
          </a:xfrm>
        </p:spPr>
        <p:txBody>
          <a:bodyPr>
            <a:normAutofit/>
          </a:bodyPr>
          <a:lstStyle/>
          <a:p>
            <a:r>
              <a:rPr lang="tr-TR" sz="4000" b="1" dirty="0" smtClean="0">
                <a:latin typeface="Tahoma" pitchFamily="34" charset="0"/>
                <a:ea typeface="Tahoma" pitchFamily="34" charset="0"/>
                <a:cs typeface="Tahoma" pitchFamily="34" charset="0"/>
              </a:rPr>
              <a:t>İHRACAT REJİMİ</a:t>
            </a:r>
            <a:endParaRPr lang="tr-TR" sz="4000"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a:xfrm>
            <a:off x="323528" y="764704"/>
            <a:ext cx="8640960" cy="5904656"/>
          </a:xfrm>
        </p:spPr>
        <p:txBody>
          <a:bodyPr>
            <a:noAutofit/>
          </a:bodyPr>
          <a:lstStyle/>
          <a:p>
            <a:pPr algn="ctr">
              <a:buNone/>
            </a:pPr>
            <a:r>
              <a:rPr lang="tr-TR" sz="1600" b="1" dirty="0" smtClean="0">
                <a:solidFill>
                  <a:schemeClr val="accent1">
                    <a:lumMod val="75000"/>
                  </a:schemeClr>
                </a:solidFill>
                <a:latin typeface="Tahoma" pitchFamily="34" charset="0"/>
                <a:ea typeface="Tahoma" pitchFamily="34" charset="0"/>
                <a:cs typeface="Tahoma" pitchFamily="34" charset="0"/>
              </a:rPr>
              <a:t> </a:t>
            </a:r>
          </a:p>
          <a:p>
            <a:pPr algn="ctr">
              <a:buNone/>
            </a:pPr>
            <a:r>
              <a:rPr lang="tr-TR" sz="1600" b="1" dirty="0" smtClean="0">
                <a:solidFill>
                  <a:srgbClr val="FF0000"/>
                </a:solidFill>
                <a:latin typeface="Tahoma" pitchFamily="34" charset="0"/>
                <a:ea typeface="Tahoma" pitchFamily="34" charset="0"/>
                <a:cs typeface="Tahoma" pitchFamily="34" charset="0"/>
              </a:rPr>
              <a:t>İHRACAT VERGİLERİ</a:t>
            </a:r>
          </a:p>
          <a:p>
            <a:pPr>
              <a:buNone/>
            </a:pPr>
            <a:r>
              <a:rPr lang="tr-TR" sz="1600" dirty="0" smtClean="0">
                <a:latin typeface="Tahoma" pitchFamily="34" charset="0"/>
                <a:ea typeface="Tahoma" pitchFamily="34" charset="0"/>
                <a:cs typeface="Tahoma" pitchFamily="34" charset="0"/>
              </a:rPr>
              <a:t>	</a:t>
            </a:r>
            <a:r>
              <a:rPr lang="tr-TR" sz="1600" b="1" dirty="0" smtClean="0">
                <a:latin typeface="Tahoma" pitchFamily="34" charset="0"/>
                <a:ea typeface="Tahoma" pitchFamily="34" charset="0"/>
                <a:cs typeface="Tahoma" pitchFamily="34" charset="0"/>
              </a:rPr>
              <a:t>Gümrük Kanununda </a:t>
            </a:r>
            <a:r>
              <a:rPr lang="tr-TR" sz="1600" b="1" dirty="0" smtClean="0">
                <a:solidFill>
                  <a:srgbClr val="FF0000"/>
                </a:solidFill>
                <a:latin typeface="Tahoma" pitchFamily="34" charset="0"/>
                <a:ea typeface="Tahoma" pitchFamily="34" charset="0"/>
                <a:cs typeface="Tahoma" pitchFamily="34" charset="0"/>
              </a:rPr>
              <a:t>“İhracat vergileri deyimi, eşyanın ihracatında öngörülen gümrük vergileri ve eş etkili mali yükler ile tarım politikası veya işlenmiş tarım ürünleriyle ilgili özel düzenlemeler çerçevesinde alınan ihracat vergilerini ifade eder.” </a:t>
            </a:r>
            <a:r>
              <a:rPr lang="tr-TR" sz="1600" b="1" dirty="0" smtClean="0">
                <a:latin typeface="Tahoma" pitchFamily="34" charset="0"/>
                <a:ea typeface="Tahoma" pitchFamily="34" charset="0"/>
                <a:cs typeface="Tahoma" pitchFamily="34" charset="0"/>
              </a:rPr>
              <a:t>şeklinde bir tanım yer almakla birlikte, uygulamada Türkiye’den yapılan ihracattan vergi alınmamaktadır. Bununla birlikte, Türkiye’den yapılan ihracatta </a:t>
            </a:r>
            <a:r>
              <a:rPr lang="tr-TR" sz="1600" b="1" dirty="0" smtClean="0">
                <a:solidFill>
                  <a:srgbClr val="FF0000"/>
                </a:solidFill>
                <a:latin typeface="Tahoma" pitchFamily="34" charset="0"/>
                <a:ea typeface="Tahoma" pitchFamily="34" charset="0"/>
                <a:cs typeface="Tahoma" pitchFamily="34" charset="0"/>
              </a:rPr>
              <a:t>“ihracat vergisi” </a:t>
            </a:r>
            <a:r>
              <a:rPr lang="tr-TR" sz="1600" b="1" dirty="0" smtClean="0">
                <a:latin typeface="Tahoma" pitchFamily="34" charset="0"/>
                <a:ea typeface="Tahoma" pitchFamily="34" charset="0"/>
                <a:cs typeface="Tahoma" pitchFamily="34" charset="0"/>
              </a:rPr>
              <a:t>veya </a:t>
            </a:r>
            <a:r>
              <a:rPr lang="tr-TR" sz="1600" b="1" dirty="0" smtClean="0">
                <a:solidFill>
                  <a:srgbClr val="FF0000"/>
                </a:solidFill>
                <a:latin typeface="Tahoma" pitchFamily="34" charset="0"/>
                <a:ea typeface="Tahoma" pitchFamily="34" charset="0"/>
                <a:cs typeface="Tahoma" pitchFamily="34" charset="0"/>
              </a:rPr>
              <a:t>“eş etkili mali yük” </a:t>
            </a:r>
            <a:r>
              <a:rPr lang="tr-TR" sz="1600" b="1" dirty="0" smtClean="0">
                <a:latin typeface="Tahoma" pitchFamily="34" charset="0"/>
                <a:ea typeface="Tahoma" pitchFamily="34" charset="0"/>
                <a:cs typeface="Tahoma" pitchFamily="34" charset="0"/>
              </a:rPr>
              <a:t>olarak kabul edilebilecek iki ödeme vardır.</a:t>
            </a:r>
          </a:p>
          <a:p>
            <a:pPr lvl="0"/>
            <a:r>
              <a:rPr lang="tr-TR" sz="1600" b="1" dirty="0" smtClean="0">
                <a:solidFill>
                  <a:srgbClr val="FF0000"/>
                </a:solidFill>
                <a:latin typeface="Tahoma" pitchFamily="34" charset="0"/>
                <a:ea typeface="Tahoma" pitchFamily="34" charset="0"/>
                <a:cs typeface="Tahoma" pitchFamily="34" charset="0"/>
              </a:rPr>
              <a:t>TEV (Telafi Edici Vergi): </a:t>
            </a:r>
            <a:r>
              <a:rPr lang="tr-TR" sz="1600" b="1" dirty="0" smtClean="0">
                <a:latin typeface="Tahoma" pitchFamily="34" charset="0"/>
                <a:ea typeface="Tahoma" pitchFamily="34" charset="0"/>
                <a:cs typeface="Tahoma" pitchFamily="34" charset="0"/>
              </a:rPr>
              <a:t>Telafi edici vergi Dahilde İşleme Rejimi Kapsamında Türkiye’ye vergileri teminata bağlanarak getirilen ithal eşyanın kullanılmasıyla üretilen ürünlerin daha sonra Avrupa Birliğine ihraç edilmek istenmesi halinde, ihracat aşamasında, ürünün değeri üzerinden ve ihraç ürününün tarifesi üzerinden değil, üretimde girdi olarak kullanılan eşyanın Türkiye’ye serbest dolaşıma girmesi halinde bu girdinin vergi oranı üzerinden alınması gereken gümrük vergisinden oluşmaktadır. Bu vergi Türkiye ile AB arasındaki Gümrük Birliğinin bir sonucu olarak, </a:t>
            </a:r>
            <a:r>
              <a:rPr lang="tr-TR" sz="1600" b="1" dirty="0" smtClean="0">
                <a:solidFill>
                  <a:srgbClr val="FF0000"/>
                </a:solidFill>
                <a:latin typeface="Tahoma" pitchFamily="34" charset="0"/>
                <a:ea typeface="Tahoma" pitchFamily="34" charset="0"/>
                <a:cs typeface="Tahoma" pitchFamily="34" charset="0"/>
              </a:rPr>
              <a:t>eşyanın serbest dolaşım statüsünü </a:t>
            </a:r>
            <a:r>
              <a:rPr lang="tr-TR" sz="1600" b="1" dirty="0" smtClean="0">
                <a:latin typeface="Tahoma" pitchFamily="34" charset="0"/>
                <a:ea typeface="Tahoma" pitchFamily="34" charset="0"/>
                <a:cs typeface="Tahoma" pitchFamily="34" charset="0"/>
              </a:rPr>
              <a:t>gösteren </a:t>
            </a:r>
            <a:r>
              <a:rPr lang="tr-TR" sz="1600" b="1" dirty="0" smtClean="0">
                <a:solidFill>
                  <a:srgbClr val="FF0000"/>
                </a:solidFill>
                <a:latin typeface="Tahoma" pitchFamily="34" charset="0"/>
                <a:ea typeface="Tahoma" pitchFamily="34" charset="0"/>
                <a:cs typeface="Tahoma" pitchFamily="34" charset="0"/>
              </a:rPr>
              <a:t>A.TR Dolaşım Belgesinin </a:t>
            </a:r>
            <a:r>
              <a:rPr lang="tr-TR" sz="1600" b="1" dirty="0" smtClean="0">
                <a:latin typeface="Tahoma" pitchFamily="34" charset="0"/>
                <a:ea typeface="Tahoma" pitchFamily="34" charset="0"/>
                <a:cs typeface="Tahoma" pitchFamily="34" charset="0"/>
              </a:rPr>
              <a:t>düzenlenmesi halinde  tahsil edilmektedir.</a:t>
            </a:r>
          </a:p>
          <a:p>
            <a:pPr lvl="0"/>
            <a:r>
              <a:rPr lang="tr-TR" sz="1600" b="1" dirty="0" smtClean="0">
                <a:solidFill>
                  <a:srgbClr val="FF0000"/>
                </a:solidFill>
                <a:latin typeface="Tahoma" pitchFamily="34" charset="0"/>
                <a:ea typeface="Tahoma" pitchFamily="34" charset="0"/>
                <a:cs typeface="Tahoma" pitchFamily="34" charset="0"/>
              </a:rPr>
              <a:t>DFİF (Destekleme ve Fiyat İstikrar Fonu):  </a:t>
            </a:r>
            <a:r>
              <a:rPr lang="tr-TR" sz="1600" b="1" dirty="0" smtClean="0">
                <a:latin typeface="Tahoma" pitchFamily="34" charset="0"/>
                <a:ea typeface="Tahoma" pitchFamily="34" charset="0"/>
                <a:cs typeface="Tahoma" pitchFamily="34" charset="0"/>
              </a:rPr>
              <a:t>Bu fon bazı ihraç ürünlerinin ihracatı sırasında tahsil edilmekte ve oluşan havuzda biriken fon ihracı özendirilen bazı ürünlerin ihracatçılarını desteklemek üzere verilmektedir. Önceleri, DFİF tahsilatına tabi ürün listesi çok daha kapsamlı iken, sektörlerden gelen talepler doğrultusunda liste bir hayli kısalmıştır. </a:t>
            </a:r>
            <a:endParaRPr lang="tr-TR" sz="1600" dirty="0">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638"/>
            <a:ext cx="7467600" cy="418058"/>
          </a:xfrm>
        </p:spPr>
        <p:txBody>
          <a:bodyPr>
            <a:noAutofit/>
          </a:bodyPr>
          <a:lstStyle/>
          <a:p>
            <a:r>
              <a:rPr lang="tr-TR" sz="2800" b="1" dirty="0" smtClean="0"/>
              <a:t>	</a:t>
            </a:r>
            <a:r>
              <a:rPr lang="tr-TR" sz="2800" b="1" dirty="0" smtClean="0">
                <a:latin typeface="Tahoma" pitchFamily="34" charset="0"/>
                <a:ea typeface="Tahoma" pitchFamily="34" charset="0"/>
                <a:cs typeface="Tahoma" pitchFamily="34" charset="0"/>
              </a:rPr>
              <a:t>İHRACAT REJİMİ</a:t>
            </a:r>
            <a:endParaRPr lang="tr-TR" sz="2800" b="1" dirty="0">
              <a:latin typeface="Tahoma" pitchFamily="34" charset="0"/>
              <a:ea typeface="Tahoma" pitchFamily="34" charset="0"/>
              <a:cs typeface="Tahoma" pitchFamily="34" charset="0"/>
            </a:endParaRPr>
          </a:p>
        </p:txBody>
      </p:sp>
      <p:sp>
        <p:nvSpPr>
          <p:cNvPr id="69635" name="Rectangle 3"/>
          <p:cNvSpPr>
            <a:spLocks noGrp="1" noChangeArrowheads="1"/>
          </p:cNvSpPr>
          <p:nvPr>
            <p:ph sz="quarter" idx="1"/>
          </p:nvPr>
        </p:nvSpPr>
        <p:spPr>
          <a:xfrm>
            <a:off x="457200" y="692696"/>
            <a:ext cx="8147248" cy="5904656"/>
          </a:xfrm>
        </p:spPr>
        <p:txBody>
          <a:bodyPr>
            <a:normAutofit/>
          </a:bodyPr>
          <a:lstStyle/>
          <a:p>
            <a:pPr algn="ctr">
              <a:buNone/>
            </a:pPr>
            <a:r>
              <a:rPr lang="tr-TR" sz="1800" b="1" dirty="0" smtClean="0">
                <a:solidFill>
                  <a:srgbClr val="FF0000"/>
                </a:solidFill>
                <a:latin typeface="Tahoma" pitchFamily="34" charset="0"/>
                <a:ea typeface="Tahoma" pitchFamily="34" charset="0"/>
                <a:cs typeface="Tahoma" pitchFamily="34" charset="0"/>
              </a:rPr>
              <a:t>İHRACI YASAK MALLAR LİSTESİ</a:t>
            </a:r>
          </a:p>
          <a:p>
            <a:pPr algn="ctr">
              <a:buNone/>
            </a:pPr>
            <a:r>
              <a:rPr lang="tr-TR" b="1" dirty="0" smtClean="0"/>
              <a:t>   </a:t>
            </a: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buNone/>
            </a:pPr>
            <a:endParaRPr lang="tr-TR" dirty="0" smtClean="0"/>
          </a:p>
          <a:p>
            <a:pPr algn="ctr">
              <a:buNone/>
            </a:pPr>
            <a:endParaRPr lang="tr-TR" b="1" dirty="0" smtClean="0"/>
          </a:p>
        </p:txBody>
      </p:sp>
      <p:graphicFrame>
        <p:nvGraphicFramePr>
          <p:cNvPr id="4" name="3 Tablo"/>
          <p:cNvGraphicFramePr>
            <a:graphicFrameLocks noGrp="1"/>
          </p:cNvGraphicFramePr>
          <p:nvPr/>
        </p:nvGraphicFramePr>
        <p:xfrm>
          <a:off x="467543" y="1340767"/>
          <a:ext cx="8280921" cy="5445530"/>
        </p:xfrm>
        <a:graphic>
          <a:graphicData uri="http://schemas.openxmlformats.org/drawingml/2006/table">
            <a:tbl>
              <a:tblPr firstRow="1" bandRow="1">
                <a:tableStyleId>{5C22544A-7EE6-4342-B048-85BDC9FD1C3A}</a:tableStyleId>
              </a:tblPr>
              <a:tblGrid>
                <a:gridCol w="2832947"/>
                <a:gridCol w="5230055"/>
                <a:gridCol w="217919"/>
              </a:tblGrid>
              <a:tr h="469019">
                <a:tc>
                  <a:txBody>
                    <a:bodyPr/>
                    <a:lstStyle/>
                    <a:p>
                      <a:r>
                        <a:rPr kumimoji="0" lang="tr-TR" sz="1800" b="1" kern="1200" dirty="0" smtClean="0">
                          <a:solidFill>
                            <a:schemeClr val="lt1"/>
                          </a:solidFill>
                          <a:latin typeface="Tahoma" pitchFamily="34" charset="0"/>
                          <a:ea typeface="Tahoma" pitchFamily="34" charset="0"/>
                          <a:cs typeface="Tahoma" pitchFamily="34" charset="0"/>
                        </a:rPr>
                        <a:t>Madde</a:t>
                      </a:r>
                      <a:endParaRPr lang="tr-TR" dirty="0">
                        <a:latin typeface="Tahoma" pitchFamily="34" charset="0"/>
                        <a:ea typeface="Tahoma" pitchFamily="34" charset="0"/>
                        <a:cs typeface="Tahoma" pitchFamily="34" charset="0"/>
                      </a:endParaRPr>
                    </a:p>
                  </a:txBody>
                  <a:tcPr/>
                </a:tc>
                <a:tc gridSpan="2">
                  <a:txBody>
                    <a:bodyPr/>
                    <a:lstStyle/>
                    <a:p>
                      <a:r>
                        <a:rPr kumimoji="0" lang="tr-TR" sz="1800" b="1" kern="1200" dirty="0" smtClean="0">
                          <a:solidFill>
                            <a:schemeClr val="lt1"/>
                          </a:solidFill>
                          <a:latin typeface="Tahoma" pitchFamily="34" charset="0"/>
                          <a:ea typeface="Tahoma" pitchFamily="34" charset="0"/>
                          <a:cs typeface="Tahoma" pitchFamily="34" charset="0"/>
                        </a:rPr>
                        <a:t>Yasal Dayanak</a:t>
                      </a:r>
                      <a:endParaRPr lang="tr-TR" dirty="0">
                        <a:latin typeface="Tahoma" pitchFamily="34" charset="0"/>
                        <a:ea typeface="Tahoma" pitchFamily="34" charset="0"/>
                        <a:cs typeface="Tahoma" pitchFamily="34" charset="0"/>
                      </a:endParaRPr>
                    </a:p>
                  </a:txBody>
                  <a:tcPr/>
                </a:tc>
                <a:tc hMerge="1">
                  <a:txBody>
                    <a:bodyPr/>
                    <a:lstStyle/>
                    <a:p>
                      <a:endParaRPr lang="tr-TR"/>
                    </a:p>
                  </a:txBody>
                  <a:tcPr/>
                </a:tc>
              </a:tr>
              <a:tr h="670024">
                <a:tc>
                  <a:txBody>
                    <a:bodyPr/>
                    <a:lstStyle/>
                    <a:p>
                      <a:r>
                        <a:rPr kumimoji="0" lang="tr-TR" sz="1800" kern="1200" dirty="0" smtClean="0">
                          <a:solidFill>
                            <a:schemeClr val="dk1"/>
                          </a:solidFill>
                          <a:latin typeface="Tahoma" pitchFamily="34" charset="0"/>
                          <a:ea typeface="Tahoma" pitchFamily="34" charset="0"/>
                          <a:cs typeface="Tahoma" pitchFamily="34" charset="0"/>
                        </a:rPr>
                        <a:t>1-Kültür ve tabiat varlıkları (Eski eserler) </a:t>
                      </a:r>
                      <a:endParaRPr lang="tr-TR" dirty="0">
                        <a:latin typeface="Tahoma" pitchFamily="34" charset="0"/>
                        <a:ea typeface="Tahoma" pitchFamily="34" charset="0"/>
                        <a:cs typeface="Tahoma" pitchFamily="34" charset="0"/>
                      </a:endParaRPr>
                    </a:p>
                  </a:txBody>
                  <a:tcPr/>
                </a:tc>
                <a:tc gridSpan="2">
                  <a:txBody>
                    <a:bodyPr/>
                    <a:lstStyle/>
                    <a:p>
                      <a:r>
                        <a:rPr kumimoji="0" lang="tr-TR" sz="1800" i="0" u="none" kern="1200" dirty="0" smtClean="0">
                          <a:solidFill>
                            <a:schemeClr val="dk1"/>
                          </a:solidFill>
                          <a:latin typeface="Tahoma" pitchFamily="34" charset="0"/>
                          <a:ea typeface="Tahoma" pitchFamily="34" charset="0"/>
                          <a:cs typeface="Tahoma" pitchFamily="34" charset="0"/>
                        </a:rPr>
                        <a:t>2863 sayılı “Kültür ve Tabiat Varlıklarını Koruma Kanunu”</a:t>
                      </a:r>
                      <a:endParaRPr lang="tr-TR" i="0" u="none" dirty="0">
                        <a:latin typeface="Tahoma" pitchFamily="34" charset="0"/>
                        <a:ea typeface="Tahoma" pitchFamily="34" charset="0"/>
                        <a:cs typeface="Tahoma" pitchFamily="34" charset="0"/>
                      </a:endParaRPr>
                    </a:p>
                  </a:txBody>
                  <a:tcPr/>
                </a:tc>
                <a:tc hMerge="1">
                  <a:txBody>
                    <a:bodyPr/>
                    <a:lstStyle/>
                    <a:p>
                      <a:endParaRPr lang="tr-TR"/>
                    </a:p>
                  </a:txBody>
                  <a:tcPr/>
                </a:tc>
              </a:tr>
              <a:tr h="629114">
                <a:tc>
                  <a:txBody>
                    <a:bodyPr/>
                    <a:lstStyle/>
                    <a:p>
                      <a:r>
                        <a:rPr kumimoji="0" lang="tr-TR" sz="1800" kern="1200" dirty="0" smtClean="0">
                          <a:solidFill>
                            <a:schemeClr val="dk1"/>
                          </a:solidFill>
                          <a:latin typeface="Tahoma" pitchFamily="34" charset="0"/>
                          <a:ea typeface="Tahoma" pitchFamily="34" charset="0"/>
                          <a:cs typeface="Tahoma" pitchFamily="34" charset="0"/>
                        </a:rPr>
                        <a:t>2-Hint keneviri </a:t>
                      </a:r>
                      <a:endParaRPr lang="tr-TR" dirty="0">
                        <a:latin typeface="Tahoma" pitchFamily="34" charset="0"/>
                        <a:ea typeface="Tahoma" pitchFamily="34" charset="0"/>
                        <a:cs typeface="Tahoma" pitchFamily="34" charset="0"/>
                      </a:endParaRPr>
                    </a:p>
                  </a:txBody>
                  <a:tcPr/>
                </a:tc>
                <a:tc>
                  <a:txBody>
                    <a:bodyPr/>
                    <a:lstStyle/>
                    <a:p>
                      <a:r>
                        <a:rPr kumimoji="0" lang="tr-TR" sz="1800" u="none" kern="1200" dirty="0" smtClean="0">
                          <a:solidFill>
                            <a:schemeClr val="dk1"/>
                          </a:solidFill>
                          <a:latin typeface="Tahoma" pitchFamily="34" charset="0"/>
                          <a:ea typeface="Tahoma" pitchFamily="34" charset="0"/>
                          <a:cs typeface="Tahoma" pitchFamily="34" charset="0"/>
                        </a:rPr>
                        <a:t>2313 sayılı</a:t>
                      </a:r>
                      <a:r>
                        <a:rPr kumimoji="0" lang="tr-TR" sz="1800" u="none" kern="1200" baseline="0" dirty="0" smtClean="0">
                          <a:solidFill>
                            <a:schemeClr val="dk1"/>
                          </a:solidFill>
                          <a:latin typeface="Tahoma" pitchFamily="34" charset="0"/>
                          <a:ea typeface="Tahoma" pitchFamily="34" charset="0"/>
                          <a:cs typeface="Tahoma" pitchFamily="34" charset="0"/>
                        </a:rPr>
                        <a:t> Uyuşturucu Maddelerin Murakabesi Hakkında Kanun</a:t>
                      </a:r>
                      <a:endParaRPr lang="tr-TR" u="none" dirty="0">
                        <a:latin typeface="Tahoma" pitchFamily="34" charset="0"/>
                        <a:ea typeface="Tahoma" pitchFamily="34" charset="0"/>
                        <a:cs typeface="Tahoma" pitchFamily="34" charset="0"/>
                      </a:endParaRPr>
                    </a:p>
                  </a:txBody>
                  <a:tcPr/>
                </a:tc>
                <a:tc>
                  <a:txBody>
                    <a:bodyPr/>
                    <a:lstStyle/>
                    <a:p>
                      <a:endParaRPr lang="tr-TR" dirty="0"/>
                    </a:p>
                  </a:txBody>
                  <a:tcPr/>
                </a:tc>
              </a:tr>
              <a:tr h="1106087">
                <a:tc>
                  <a:txBody>
                    <a:bodyPr/>
                    <a:lstStyle/>
                    <a:p>
                      <a:r>
                        <a:rPr kumimoji="0" lang="tr-TR" sz="1800" kern="1200" dirty="0" smtClean="0">
                          <a:solidFill>
                            <a:schemeClr val="dk1"/>
                          </a:solidFill>
                          <a:latin typeface="Tahoma" pitchFamily="34" charset="0"/>
                          <a:ea typeface="Tahoma" pitchFamily="34" charset="0"/>
                          <a:cs typeface="Tahoma" pitchFamily="34" charset="0"/>
                        </a:rPr>
                        <a:t>3-Tütün tohumu ve fidesi</a:t>
                      </a:r>
                      <a:endParaRPr lang="tr-TR" dirty="0">
                        <a:latin typeface="Tahoma" pitchFamily="34" charset="0"/>
                        <a:ea typeface="Tahoma" pitchFamily="34" charset="0"/>
                        <a:cs typeface="Tahoma" pitchFamily="34" charset="0"/>
                      </a:endParaRPr>
                    </a:p>
                  </a:txBody>
                  <a:tcPr/>
                </a:tc>
                <a:tc>
                  <a:txBody>
                    <a:bodyPr/>
                    <a:lstStyle/>
                    <a:p>
                      <a:r>
                        <a:rPr kumimoji="0" lang="tr-TR" sz="1800" kern="1200" dirty="0" smtClean="0">
                          <a:solidFill>
                            <a:schemeClr val="dk1"/>
                          </a:solidFill>
                          <a:latin typeface="Tahoma" pitchFamily="34" charset="0"/>
                          <a:ea typeface="Tahoma" pitchFamily="34" charset="0"/>
                          <a:cs typeface="Tahoma" pitchFamily="34" charset="0"/>
                        </a:rPr>
                        <a:t>“Tütün Üretimi,</a:t>
                      </a:r>
                      <a:r>
                        <a:rPr kumimoji="0" lang="tr-TR" sz="1800" kern="1200" baseline="0" dirty="0" smtClean="0">
                          <a:solidFill>
                            <a:schemeClr val="dk1"/>
                          </a:solidFill>
                          <a:latin typeface="Tahoma" pitchFamily="34" charset="0"/>
                          <a:ea typeface="Tahoma" pitchFamily="34" charset="0"/>
                          <a:cs typeface="Tahoma" pitchFamily="34" charset="0"/>
                        </a:rPr>
                        <a:t> Üretici Tütünlerinin Pazarlanması, İç ve Dış Ticareti, Denetimi ve Tütün Eksperliği ile İlgili Usul ve Esaslar Hakkında Yönetmelik”</a:t>
                      </a:r>
                      <a:endParaRPr lang="tr-TR" dirty="0">
                        <a:latin typeface="Tahoma" pitchFamily="34" charset="0"/>
                        <a:ea typeface="Tahoma" pitchFamily="34" charset="0"/>
                        <a:cs typeface="Tahoma" pitchFamily="34" charset="0"/>
                      </a:endParaRPr>
                    </a:p>
                  </a:txBody>
                  <a:tcPr/>
                </a:tc>
                <a:tc>
                  <a:txBody>
                    <a:bodyPr/>
                    <a:lstStyle/>
                    <a:p>
                      <a:endParaRPr lang="tr-TR" dirty="0"/>
                    </a:p>
                  </a:txBody>
                  <a:tcPr/>
                </a:tc>
              </a:tr>
              <a:tr h="23823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kern="1200" dirty="0" smtClean="0">
                          <a:solidFill>
                            <a:schemeClr val="dk1"/>
                          </a:solidFill>
                          <a:latin typeface="Tahoma" pitchFamily="34" charset="0"/>
                          <a:ea typeface="Tahoma" pitchFamily="34" charset="0"/>
                          <a:cs typeface="Tahoma" pitchFamily="34" charset="0"/>
                        </a:rPr>
                        <a:t>4-İhracı ön izne bağlı mallar listesinde yer alan türler hariç bütün av ve yaban hayvanları (canlı ve cansız olarak ve tanınabilir en küçük parçaları ile bunlardan mamul konfeksiyon)</a:t>
                      </a:r>
                    </a:p>
                    <a:p>
                      <a:endParaRPr lang="tr-TR" dirty="0">
                        <a:latin typeface="Tahoma" pitchFamily="34" charset="0"/>
                        <a:ea typeface="Tahoma" pitchFamily="34" charset="0"/>
                        <a:cs typeface="Tahoma" pitchFamily="34" charset="0"/>
                      </a:endParaRPr>
                    </a:p>
                  </a:txBody>
                  <a:tcPr/>
                </a:tc>
                <a:tc>
                  <a:txBody>
                    <a:bodyPr/>
                    <a:lstStyle/>
                    <a:p>
                      <a:r>
                        <a:rPr kumimoji="0" lang="tr-TR" sz="1800" kern="1200" dirty="0" smtClean="0">
                          <a:solidFill>
                            <a:schemeClr val="dk1"/>
                          </a:solidFill>
                          <a:latin typeface="Tahoma" pitchFamily="34" charset="0"/>
                          <a:ea typeface="Tahoma" pitchFamily="34" charset="0"/>
                          <a:cs typeface="Tahoma" pitchFamily="34" charset="0"/>
                        </a:rPr>
                        <a:t>08/03/1990 tarih ve 90/234 sayılı Bakanlar Kurulu Kararı</a:t>
                      </a:r>
                      <a:endParaRPr lang="tr-TR" dirty="0">
                        <a:latin typeface="Tahoma" pitchFamily="34" charset="0"/>
                        <a:ea typeface="Tahoma" pitchFamily="34" charset="0"/>
                        <a:cs typeface="Tahoma" pitchFamily="34" charset="0"/>
                      </a:endParaRPr>
                    </a:p>
                  </a:txBody>
                  <a:tcPr/>
                </a:tc>
                <a:tc>
                  <a:txBody>
                    <a:bodyPr/>
                    <a:lstStyle/>
                    <a:p>
                      <a:endParaRPr lang="tr-TR"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638"/>
            <a:ext cx="7467600" cy="634082"/>
          </a:xfrm>
        </p:spPr>
        <p:txBody>
          <a:bodyPr>
            <a:normAutofit/>
          </a:bodyPr>
          <a:lstStyle/>
          <a:p>
            <a:r>
              <a:rPr lang="tr-TR" sz="2000" b="1" dirty="0" smtClean="0">
                <a:latin typeface="Tahoma" pitchFamily="34" charset="0"/>
                <a:ea typeface="Tahoma" pitchFamily="34" charset="0"/>
                <a:cs typeface="Tahoma" pitchFamily="34" charset="0"/>
              </a:rPr>
              <a:t>	İHRACAT REJİMİ</a:t>
            </a:r>
            <a:endParaRPr lang="tr-TR" sz="2000" b="1" dirty="0">
              <a:latin typeface="Tahoma" pitchFamily="34" charset="0"/>
              <a:ea typeface="Tahoma" pitchFamily="34" charset="0"/>
              <a:cs typeface="Tahoma" pitchFamily="34" charset="0"/>
            </a:endParaRPr>
          </a:p>
        </p:txBody>
      </p:sp>
      <p:sp>
        <p:nvSpPr>
          <p:cNvPr id="69635" name="Rectangle 3"/>
          <p:cNvSpPr>
            <a:spLocks noGrp="1" noChangeArrowheads="1"/>
          </p:cNvSpPr>
          <p:nvPr>
            <p:ph sz="quarter" idx="1"/>
          </p:nvPr>
        </p:nvSpPr>
        <p:spPr>
          <a:xfrm>
            <a:off x="457200" y="980728"/>
            <a:ext cx="8147248" cy="5616624"/>
          </a:xfrm>
        </p:spPr>
        <p:txBody>
          <a:bodyPr>
            <a:normAutofit/>
          </a:bodyPr>
          <a:lstStyle/>
          <a:p>
            <a:pPr algn="ctr">
              <a:buNone/>
            </a:pPr>
            <a:r>
              <a:rPr lang="tr-TR" sz="1800" b="1" dirty="0" smtClean="0">
                <a:solidFill>
                  <a:srgbClr val="FF0000"/>
                </a:solidFill>
                <a:latin typeface="Tahoma" pitchFamily="34" charset="0"/>
                <a:ea typeface="Tahoma" pitchFamily="34" charset="0"/>
                <a:cs typeface="Tahoma" pitchFamily="34" charset="0"/>
              </a:rPr>
              <a:t>İHRACI YASAK MALLAR LİSTESİ</a:t>
            </a:r>
          </a:p>
          <a:p>
            <a:pPr algn="ctr">
              <a:buNone/>
            </a:pPr>
            <a:r>
              <a:rPr lang="tr-TR" b="1" dirty="0" smtClean="0"/>
              <a:t>   </a:t>
            </a: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buNone/>
            </a:pPr>
            <a:endParaRPr lang="tr-TR" dirty="0" smtClean="0"/>
          </a:p>
          <a:p>
            <a:pPr algn="ctr">
              <a:buNone/>
            </a:pPr>
            <a:endParaRPr lang="tr-TR" b="1" dirty="0" smtClean="0"/>
          </a:p>
        </p:txBody>
      </p:sp>
      <p:graphicFrame>
        <p:nvGraphicFramePr>
          <p:cNvPr id="4" name="3 Tablo"/>
          <p:cNvGraphicFramePr>
            <a:graphicFrameLocks noGrp="1"/>
          </p:cNvGraphicFramePr>
          <p:nvPr/>
        </p:nvGraphicFramePr>
        <p:xfrm>
          <a:off x="899592" y="1391920"/>
          <a:ext cx="7560840" cy="5466080"/>
        </p:xfrm>
        <a:graphic>
          <a:graphicData uri="http://schemas.openxmlformats.org/drawingml/2006/table">
            <a:tbl>
              <a:tblPr firstRow="1" bandRow="1">
                <a:tableStyleId>{5C22544A-7EE6-4342-B048-85BDC9FD1C3A}</a:tableStyleId>
              </a:tblPr>
              <a:tblGrid>
                <a:gridCol w="4527503"/>
                <a:gridCol w="2755873"/>
                <a:gridCol w="277464"/>
              </a:tblGrid>
              <a:tr h="343500">
                <a:tc>
                  <a:txBody>
                    <a:bodyPr/>
                    <a:lstStyle/>
                    <a:p>
                      <a:r>
                        <a:rPr kumimoji="0" lang="tr-TR" sz="1800" b="1" kern="1200" dirty="0" smtClean="0">
                          <a:solidFill>
                            <a:schemeClr val="lt1"/>
                          </a:solidFill>
                          <a:latin typeface="Tahoma" pitchFamily="34" charset="0"/>
                          <a:ea typeface="Tahoma" pitchFamily="34" charset="0"/>
                          <a:cs typeface="Tahoma" pitchFamily="34" charset="0"/>
                        </a:rPr>
                        <a:t>Madde</a:t>
                      </a:r>
                      <a:endParaRPr lang="tr-TR" dirty="0">
                        <a:latin typeface="Tahoma" pitchFamily="34" charset="0"/>
                        <a:ea typeface="Tahoma" pitchFamily="34" charset="0"/>
                        <a:cs typeface="Tahoma" pitchFamily="34" charset="0"/>
                      </a:endParaRPr>
                    </a:p>
                  </a:txBody>
                  <a:tcPr/>
                </a:tc>
                <a:tc gridSpan="2">
                  <a:txBody>
                    <a:bodyPr/>
                    <a:lstStyle/>
                    <a:p>
                      <a:r>
                        <a:rPr kumimoji="0" lang="tr-TR" sz="1800" b="1" kern="1200" dirty="0" smtClean="0">
                          <a:solidFill>
                            <a:schemeClr val="lt1"/>
                          </a:solidFill>
                          <a:latin typeface="+mn-lt"/>
                          <a:ea typeface="+mn-ea"/>
                          <a:cs typeface="+mn-cs"/>
                        </a:rPr>
                        <a:t>Yasal Dayanak</a:t>
                      </a:r>
                      <a:endParaRPr lang="tr-TR" dirty="0"/>
                    </a:p>
                  </a:txBody>
                  <a:tcPr/>
                </a:tc>
                <a:tc hMerge="1">
                  <a:txBody>
                    <a:bodyPr/>
                    <a:lstStyle/>
                    <a:p>
                      <a:endParaRPr lang="tr-TR"/>
                    </a:p>
                  </a:txBody>
                  <a:tcPr/>
                </a:tc>
              </a:tr>
              <a:tr h="1116377">
                <a:tc>
                  <a:txBody>
                    <a:bodyPr/>
                    <a:lstStyle/>
                    <a:p>
                      <a:r>
                        <a:rPr kumimoji="0" lang="tr-TR" sz="1800" kern="1200" dirty="0" smtClean="0">
                          <a:solidFill>
                            <a:schemeClr val="dk1"/>
                          </a:solidFill>
                          <a:latin typeface="Tahoma" pitchFamily="34" charset="0"/>
                          <a:ea typeface="Tahoma" pitchFamily="34" charset="0"/>
                          <a:cs typeface="Tahoma" pitchFamily="34" charset="0"/>
                        </a:rPr>
                        <a:t>5-Ceviz, dut, kiraz, armut, erik, porsuk, </a:t>
                      </a:r>
                      <a:r>
                        <a:rPr kumimoji="0" lang="tr-TR" sz="1800" kern="1200" dirty="0" err="1" smtClean="0">
                          <a:solidFill>
                            <a:schemeClr val="dk1"/>
                          </a:solidFill>
                          <a:latin typeface="Tahoma" pitchFamily="34" charset="0"/>
                          <a:ea typeface="Tahoma" pitchFamily="34" charset="0"/>
                          <a:cs typeface="Tahoma" pitchFamily="34" charset="0"/>
                        </a:rPr>
                        <a:t>dışbudak</a:t>
                      </a:r>
                      <a:r>
                        <a:rPr kumimoji="0" lang="tr-TR" sz="1800" kern="1200" dirty="0" smtClean="0">
                          <a:solidFill>
                            <a:schemeClr val="dk1"/>
                          </a:solidFill>
                          <a:latin typeface="Tahoma" pitchFamily="34" charset="0"/>
                          <a:ea typeface="Tahoma" pitchFamily="34" charset="0"/>
                          <a:cs typeface="Tahoma" pitchFamily="34" charset="0"/>
                        </a:rPr>
                        <a:t>, karaağaç ve ıhlamur adlı ağaç türlerinin kütük, tomruk, kereste, kalas ve taslak olarak ihracı</a:t>
                      </a:r>
                      <a:endParaRPr lang="tr-TR" dirty="0">
                        <a:latin typeface="Tahoma" pitchFamily="34" charset="0"/>
                        <a:ea typeface="Tahoma" pitchFamily="34" charset="0"/>
                        <a:cs typeface="Tahoma" pitchFamily="34" charset="0"/>
                      </a:endParaRPr>
                    </a:p>
                  </a:txBody>
                  <a:tcPr/>
                </a:tc>
                <a:tc gridSpan="2">
                  <a:txBody>
                    <a:bodyPr/>
                    <a:lstStyle/>
                    <a:p>
                      <a:r>
                        <a:rPr kumimoji="0" lang="tr-TR" sz="1800" kern="1200" dirty="0" smtClean="0">
                          <a:solidFill>
                            <a:schemeClr val="dk1"/>
                          </a:solidFill>
                          <a:latin typeface="Tahoma" pitchFamily="34" charset="0"/>
                          <a:ea typeface="Tahoma" pitchFamily="34" charset="0"/>
                          <a:cs typeface="Tahoma" pitchFamily="34" charset="0"/>
                        </a:rPr>
                        <a:t>24/4/1974 tarih ve 7/8186 sayılı Bakanlar Kurulu Kararı </a:t>
                      </a:r>
                      <a:endParaRPr lang="tr-TR" i="0" u="none" dirty="0">
                        <a:latin typeface="Tahoma" pitchFamily="34" charset="0"/>
                        <a:ea typeface="Tahoma" pitchFamily="34" charset="0"/>
                        <a:cs typeface="Tahoma" pitchFamily="34" charset="0"/>
                      </a:endParaRPr>
                    </a:p>
                  </a:txBody>
                  <a:tcPr/>
                </a:tc>
                <a:tc hMerge="1">
                  <a:txBody>
                    <a:bodyPr/>
                    <a:lstStyle/>
                    <a:p>
                      <a:endParaRPr lang="tr-TR"/>
                    </a:p>
                  </a:txBody>
                  <a:tcPr/>
                </a:tc>
              </a:tr>
              <a:tr h="343500">
                <a:tc>
                  <a:txBody>
                    <a:bodyPr/>
                    <a:lstStyle/>
                    <a:p>
                      <a:r>
                        <a:rPr kumimoji="0" lang="tr-TR" sz="1800" kern="1200" dirty="0" smtClean="0">
                          <a:solidFill>
                            <a:schemeClr val="dk1"/>
                          </a:solidFill>
                          <a:latin typeface="Tahoma" pitchFamily="34" charset="0"/>
                          <a:ea typeface="Tahoma" pitchFamily="34" charset="0"/>
                          <a:cs typeface="Tahoma" pitchFamily="34" charset="0"/>
                        </a:rPr>
                        <a:t>6-Doğadan toplanan doğal çiçek soğanları </a:t>
                      </a:r>
                      <a:endParaRPr kumimoji="0" lang="tr-TR" sz="1800" kern="1200" dirty="0">
                        <a:solidFill>
                          <a:schemeClr val="dk1"/>
                        </a:solidFill>
                        <a:latin typeface="Tahoma" pitchFamily="34" charset="0"/>
                        <a:ea typeface="Tahoma" pitchFamily="34" charset="0"/>
                        <a:cs typeface="Tahoma" pitchFamily="34" charset="0"/>
                      </a:endParaRPr>
                    </a:p>
                  </a:txBody>
                  <a:tcPr/>
                </a:tc>
                <a:tc rowSpan="13">
                  <a:txBody>
                    <a:bodyPr/>
                    <a:lstStyle/>
                    <a:p>
                      <a:r>
                        <a:rPr lang="tr-TR" dirty="0" smtClean="0">
                          <a:latin typeface="Tahoma" pitchFamily="34" charset="0"/>
                          <a:ea typeface="Tahoma" pitchFamily="34" charset="0"/>
                          <a:cs typeface="Tahoma" pitchFamily="34" charset="0"/>
                        </a:rPr>
                        <a:t>06/01/1996 tarih ve 22515 sayılı Resmi Gazete'de yayımlanan 95/7623 sayılı İhracat Rejimi Kararı</a:t>
                      </a:r>
                      <a:endParaRPr lang="tr-TR" dirty="0">
                        <a:latin typeface="Tahoma" pitchFamily="34" charset="0"/>
                        <a:ea typeface="Tahoma" pitchFamily="34" charset="0"/>
                        <a:cs typeface="Tahoma" pitchFamily="34" charset="0"/>
                      </a:endParaRPr>
                    </a:p>
                  </a:txBody>
                  <a:tcPr/>
                </a:tc>
                <a:tc rowSpan="2">
                  <a:txBody>
                    <a:bodyPr/>
                    <a:lstStyle/>
                    <a:p>
                      <a:endParaRPr lang="tr-TR" dirty="0"/>
                    </a:p>
                  </a:txBody>
                  <a:tcPr/>
                </a:tc>
              </a:tr>
              <a:tr h="0">
                <a:tc rowSpan="2">
                  <a:txBody>
                    <a:bodyPr/>
                    <a:lstStyle/>
                    <a:p>
                      <a:r>
                        <a:rPr kumimoji="0" lang="tr-TR" sz="1800" kern="1200" dirty="0" smtClean="0">
                          <a:solidFill>
                            <a:schemeClr val="dk1"/>
                          </a:solidFill>
                          <a:latin typeface="Tahoma" pitchFamily="34" charset="0"/>
                          <a:ea typeface="Tahoma" pitchFamily="34" charset="0"/>
                          <a:cs typeface="Tahoma" pitchFamily="34" charset="0"/>
                        </a:rPr>
                        <a:t>7- Odun</a:t>
                      </a:r>
                      <a:endParaRPr lang="tr-TR" dirty="0">
                        <a:latin typeface="Tahoma" pitchFamily="34" charset="0"/>
                        <a:ea typeface="Tahoma" pitchFamily="34" charset="0"/>
                        <a:cs typeface="Tahoma" pitchFamily="34" charset="0"/>
                      </a:endParaRPr>
                    </a:p>
                  </a:txBody>
                  <a:tcPr/>
                </a:tc>
                <a:tc vMerge="1">
                  <a:txBody>
                    <a:bodyPr/>
                    <a:lstStyle/>
                    <a:p>
                      <a:endParaRPr lang="tr-TR"/>
                    </a:p>
                  </a:txBody>
                  <a:tcPr/>
                </a:tc>
                <a:tc vMerge="1">
                  <a:txBody>
                    <a:bodyPr/>
                    <a:lstStyle/>
                    <a:p>
                      <a:endParaRPr lang="tr-TR"/>
                    </a:p>
                  </a:txBody>
                  <a:tcPr/>
                </a:tc>
              </a:tr>
              <a:tr h="276709">
                <a:tc vMerge="1">
                  <a:txBody>
                    <a:bodyPr/>
                    <a:lstStyle/>
                    <a:p>
                      <a:endParaRPr lang="tr-TR" dirty="0"/>
                    </a:p>
                  </a:txBody>
                  <a:tcPr/>
                </a:tc>
                <a:tc vMerge="1">
                  <a:txBody>
                    <a:bodyPr/>
                    <a:lstStyle/>
                    <a:p>
                      <a:endParaRPr lang="tr-TR" dirty="0"/>
                    </a:p>
                  </a:txBody>
                  <a:tcPr/>
                </a:tc>
                <a:tc rowSpan="3">
                  <a:txBody>
                    <a:bodyPr/>
                    <a:lstStyle/>
                    <a:p>
                      <a:endParaRPr lang="tr-TR" dirty="0"/>
                    </a:p>
                  </a:txBody>
                  <a:tcPr/>
                </a:tc>
              </a:tr>
              <a:tr h="343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kern="1200" dirty="0" smtClean="0">
                          <a:solidFill>
                            <a:schemeClr val="dk1"/>
                          </a:solidFill>
                          <a:latin typeface="Tahoma" pitchFamily="34" charset="0"/>
                          <a:ea typeface="Tahoma" pitchFamily="34" charset="0"/>
                          <a:cs typeface="Tahoma" pitchFamily="34" charset="0"/>
                        </a:rPr>
                        <a:t>8-Sığla (</a:t>
                      </a:r>
                      <a:r>
                        <a:rPr kumimoji="0" lang="tr-TR" sz="1800" kern="1200" dirty="0" err="1" smtClean="0">
                          <a:solidFill>
                            <a:schemeClr val="dk1"/>
                          </a:solidFill>
                          <a:latin typeface="Tahoma" pitchFamily="34" charset="0"/>
                          <a:ea typeface="Tahoma" pitchFamily="34" charset="0"/>
                          <a:cs typeface="Tahoma" pitchFamily="34" charset="0"/>
                        </a:rPr>
                        <a:t>liquidambar</a:t>
                      </a:r>
                      <a:r>
                        <a:rPr kumimoji="0" lang="tr-TR" sz="1800" kern="1200" dirty="0" smtClean="0">
                          <a:solidFill>
                            <a:schemeClr val="dk1"/>
                          </a:solidFill>
                          <a:latin typeface="Tahoma" pitchFamily="34" charset="0"/>
                          <a:ea typeface="Tahoma" pitchFamily="34" charset="0"/>
                          <a:cs typeface="Tahoma" pitchFamily="34" charset="0"/>
                        </a:rPr>
                        <a:t> </a:t>
                      </a:r>
                      <a:r>
                        <a:rPr kumimoji="0" lang="tr-TR" sz="1800" kern="1200" dirty="0" err="1" smtClean="0">
                          <a:solidFill>
                            <a:schemeClr val="dk1"/>
                          </a:solidFill>
                          <a:latin typeface="Tahoma" pitchFamily="34" charset="0"/>
                          <a:ea typeface="Tahoma" pitchFamily="34" charset="0"/>
                          <a:cs typeface="Tahoma" pitchFamily="34" charset="0"/>
                        </a:rPr>
                        <a:t>orientalis</a:t>
                      </a:r>
                      <a:r>
                        <a:rPr kumimoji="0" lang="tr-TR" sz="1800" kern="1200" dirty="0" smtClean="0">
                          <a:solidFill>
                            <a:schemeClr val="dk1"/>
                          </a:solidFill>
                          <a:latin typeface="Tahoma" pitchFamily="34" charset="0"/>
                          <a:ea typeface="Tahoma" pitchFamily="34" charset="0"/>
                          <a:cs typeface="Tahoma" pitchFamily="34" charset="0"/>
                        </a:rPr>
                        <a:t>) </a:t>
                      </a:r>
                      <a:endParaRPr lang="tr-TR" dirty="0">
                        <a:latin typeface="Tahoma" pitchFamily="34" charset="0"/>
                        <a:ea typeface="Tahoma" pitchFamily="34" charset="0"/>
                        <a:cs typeface="Tahoma" pitchFamily="34" charset="0"/>
                      </a:endParaRPr>
                    </a:p>
                  </a:txBody>
                  <a:tcPr/>
                </a:tc>
                <a:tc vMerge="1">
                  <a:txBody>
                    <a:bodyPr/>
                    <a:lstStyle/>
                    <a:p>
                      <a:endParaRPr lang="tr-TR"/>
                    </a:p>
                  </a:txBody>
                  <a:tcPr/>
                </a:tc>
                <a:tc vMerge="1">
                  <a:txBody>
                    <a:bodyPr/>
                    <a:lstStyle/>
                    <a:p>
                      <a:endParaRPr lang="tr-TR"/>
                    </a:p>
                  </a:txBody>
                  <a:tcPr/>
                </a:tc>
              </a:tr>
              <a:tr h="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kern="1200" dirty="0" smtClean="0">
                          <a:solidFill>
                            <a:schemeClr val="dk1"/>
                          </a:solidFill>
                          <a:latin typeface="Tahoma" pitchFamily="34" charset="0"/>
                          <a:ea typeface="Tahoma" pitchFamily="34" charset="0"/>
                          <a:cs typeface="Tahoma" pitchFamily="34" charset="0"/>
                        </a:rPr>
                        <a:t>9-</a:t>
                      </a:r>
                      <a:r>
                        <a:rPr kumimoji="0" lang="tr-TR" sz="1800" kern="1200" dirty="0" err="1" smtClean="0">
                          <a:solidFill>
                            <a:schemeClr val="dk1"/>
                          </a:solidFill>
                          <a:latin typeface="Tahoma" pitchFamily="34" charset="0"/>
                          <a:ea typeface="Tahoma" pitchFamily="34" charset="0"/>
                          <a:cs typeface="Tahoma" pitchFamily="34" charset="0"/>
                        </a:rPr>
                        <a:t>Yalankoz</a:t>
                      </a:r>
                      <a:r>
                        <a:rPr kumimoji="0" lang="tr-TR" sz="1800" kern="1200" dirty="0" smtClean="0">
                          <a:solidFill>
                            <a:schemeClr val="dk1"/>
                          </a:solidFill>
                          <a:latin typeface="Tahoma" pitchFamily="34" charset="0"/>
                          <a:ea typeface="Tahoma" pitchFamily="34" charset="0"/>
                          <a:cs typeface="Tahoma" pitchFamily="34" charset="0"/>
                        </a:rPr>
                        <a:t> (</a:t>
                      </a:r>
                      <a:r>
                        <a:rPr kumimoji="0" lang="tr-TR" sz="1800" kern="1200" dirty="0" err="1" smtClean="0">
                          <a:solidFill>
                            <a:schemeClr val="dk1"/>
                          </a:solidFill>
                          <a:latin typeface="Tahoma" pitchFamily="34" charset="0"/>
                          <a:ea typeface="Tahoma" pitchFamily="34" charset="0"/>
                          <a:cs typeface="Tahoma" pitchFamily="34" charset="0"/>
                        </a:rPr>
                        <a:t>pterocarya</a:t>
                      </a:r>
                      <a:r>
                        <a:rPr kumimoji="0" lang="tr-TR" sz="1800" kern="1200" dirty="0" smtClean="0">
                          <a:solidFill>
                            <a:schemeClr val="dk1"/>
                          </a:solidFill>
                          <a:latin typeface="Tahoma" pitchFamily="34" charset="0"/>
                          <a:ea typeface="Tahoma" pitchFamily="34" charset="0"/>
                          <a:cs typeface="Tahoma" pitchFamily="34" charset="0"/>
                        </a:rPr>
                        <a:t> </a:t>
                      </a:r>
                      <a:r>
                        <a:rPr kumimoji="0" lang="tr-TR" sz="1800" kern="1200" dirty="0" err="1" smtClean="0">
                          <a:solidFill>
                            <a:schemeClr val="dk1"/>
                          </a:solidFill>
                          <a:latin typeface="Tahoma" pitchFamily="34" charset="0"/>
                          <a:ea typeface="Tahoma" pitchFamily="34" charset="0"/>
                          <a:cs typeface="Tahoma" pitchFamily="34" charset="0"/>
                        </a:rPr>
                        <a:t>carpinifolia</a:t>
                      </a:r>
                      <a:r>
                        <a:rPr kumimoji="0" lang="tr-TR" sz="1800" kern="1200" dirty="0" smtClean="0">
                          <a:solidFill>
                            <a:schemeClr val="dk1"/>
                          </a:solidFill>
                          <a:latin typeface="Tahoma" pitchFamily="34" charset="0"/>
                          <a:ea typeface="Tahoma" pitchFamily="34" charset="0"/>
                          <a:cs typeface="Tahoma" pitchFamily="34" charset="0"/>
                        </a:rPr>
                        <a:t>) </a:t>
                      </a:r>
                      <a:endParaRPr lang="tr-TR" dirty="0">
                        <a:latin typeface="Tahoma" pitchFamily="34" charset="0"/>
                        <a:ea typeface="Tahoma" pitchFamily="34" charset="0"/>
                        <a:cs typeface="Tahoma" pitchFamily="34" charset="0"/>
                      </a:endParaRPr>
                    </a:p>
                  </a:txBody>
                  <a:tcPr/>
                </a:tc>
                <a:tc vMerge="1">
                  <a:txBody>
                    <a:bodyPr/>
                    <a:lstStyle/>
                    <a:p>
                      <a:endParaRPr lang="tr-TR"/>
                    </a:p>
                  </a:txBody>
                  <a:tcPr/>
                </a:tc>
                <a:tc vMerge="1">
                  <a:txBody>
                    <a:bodyPr/>
                    <a:lstStyle/>
                    <a:p>
                      <a:endParaRPr lang="tr-TR"/>
                    </a:p>
                  </a:txBody>
                  <a:tcPr/>
                </a:tc>
              </a:tr>
              <a:tr h="27670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a:txBody>
                  <a:tcPr/>
                </a:tc>
                <a:tc vMerge="1">
                  <a:txBody>
                    <a:bodyPr/>
                    <a:lstStyle/>
                    <a:p>
                      <a:endParaRPr lang="tr-TR" dirty="0"/>
                    </a:p>
                  </a:txBody>
                  <a:tcPr/>
                </a:tc>
                <a:tc rowSpan="2">
                  <a:txBody>
                    <a:bodyPr/>
                    <a:lstStyle/>
                    <a:p>
                      <a:endParaRPr lang="tr-TR" dirty="0"/>
                    </a:p>
                  </a:txBody>
                  <a:tcPr/>
                </a:tc>
              </a:tr>
              <a:tr h="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kern="1200" dirty="0" smtClean="0">
                          <a:solidFill>
                            <a:schemeClr val="dk1"/>
                          </a:solidFill>
                          <a:latin typeface="Tahoma" pitchFamily="34" charset="0"/>
                          <a:ea typeface="Tahoma" pitchFamily="34" charset="0"/>
                          <a:cs typeface="Tahoma" pitchFamily="34" charset="0"/>
                        </a:rPr>
                        <a:t>10-Datça hurması (</a:t>
                      </a:r>
                      <a:r>
                        <a:rPr kumimoji="0" lang="tr-TR" sz="1800" kern="1200" dirty="0" err="1" smtClean="0">
                          <a:solidFill>
                            <a:schemeClr val="dk1"/>
                          </a:solidFill>
                          <a:latin typeface="Tahoma" pitchFamily="34" charset="0"/>
                          <a:ea typeface="Tahoma" pitchFamily="34" charset="0"/>
                          <a:cs typeface="Tahoma" pitchFamily="34" charset="0"/>
                        </a:rPr>
                        <a:t>Phoenix</a:t>
                      </a:r>
                      <a:r>
                        <a:rPr kumimoji="0" lang="tr-TR" sz="1800" kern="1200" dirty="0" smtClean="0">
                          <a:solidFill>
                            <a:schemeClr val="dk1"/>
                          </a:solidFill>
                          <a:latin typeface="Tahoma" pitchFamily="34" charset="0"/>
                          <a:ea typeface="Tahoma" pitchFamily="34" charset="0"/>
                          <a:cs typeface="Tahoma" pitchFamily="34" charset="0"/>
                        </a:rPr>
                        <a:t> </a:t>
                      </a:r>
                      <a:r>
                        <a:rPr kumimoji="0" lang="tr-TR" sz="1800" kern="1200" dirty="0" err="1" smtClean="0">
                          <a:solidFill>
                            <a:schemeClr val="dk1"/>
                          </a:solidFill>
                          <a:latin typeface="Tahoma" pitchFamily="34" charset="0"/>
                          <a:ea typeface="Tahoma" pitchFamily="34" charset="0"/>
                          <a:cs typeface="Tahoma" pitchFamily="34" charset="0"/>
                        </a:rPr>
                        <a:t>the</a:t>
                      </a:r>
                      <a:r>
                        <a:rPr kumimoji="0" lang="tr-TR" sz="1800" kern="1200" dirty="0" smtClean="0">
                          <a:solidFill>
                            <a:schemeClr val="dk1"/>
                          </a:solidFill>
                          <a:latin typeface="Tahoma" pitchFamily="34" charset="0"/>
                          <a:ea typeface="Tahoma" pitchFamily="34" charset="0"/>
                          <a:cs typeface="Tahoma" pitchFamily="34" charset="0"/>
                        </a:rPr>
                        <a:t> </a:t>
                      </a:r>
                      <a:r>
                        <a:rPr kumimoji="0" lang="tr-TR" sz="1800" kern="1200" dirty="0" err="1" smtClean="0">
                          <a:solidFill>
                            <a:schemeClr val="dk1"/>
                          </a:solidFill>
                          <a:latin typeface="Tahoma" pitchFamily="34" charset="0"/>
                          <a:ea typeface="Tahoma" pitchFamily="34" charset="0"/>
                          <a:cs typeface="Tahoma" pitchFamily="34" charset="0"/>
                        </a:rPr>
                        <a:t>ophrasti</a:t>
                      </a:r>
                      <a:r>
                        <a:rPr kumimoji="0" lang="tr-TR" sz="1800" kern="1200" dirty="0" smtClean="0">
                          <a:solidFill>
                            <a:schemeClr val="dk1"/>
                          </a:solidFill>
                          <a:latin typeface="Tahoma" pitchFamily="34" charset="0"/>
                          <a:ea typeface="Tahoma" pitchFamily="34" charset="0"/>
                          <a:cs typeface="Tahoma" pitchFamily="34" charset="0"/>
                        </a:rPr>
                        <a:t> </a:t>
                      </a:r>
                      <a:r>
                        <a:rPr kumimoji="0" lang="tr-TR" sz="1800" kern="1200" dirty="0" err="1" smtClean="0">
                          <a:solidFill>
                            <a:schemeClr val="dk1"/>
                          </a:solidFill>
                          <a:latin typeface="Tahoma" pitchFamily="34" charset="0"/>
                          <a:ea typeface="Tahoma" pitchFamily="34" charset="0"/>
                          <a:cs typeface="Tahoma" pitchFamily="34" charset="0"/>
                        </a:rPr>
                        <a:t>crenter</a:t>
                      </a:r>
                      <a:r>
                        <a:rPr kumimoji="0" lang="tr-TR" sz="1800" kern="1200" dirty="0" smtClean="0">
                          <a:solidFill>
                            <a:schemeClr val="dk1"/>
                          </a:solidFill>
                          <a:latin typeface="Tahoma" pitchFamily="34" charset="0"/>
                          <a:ea typeface="Tahoma" pitchFamily="34" charset="0"/>
                          <a:cs typeface="Tahoma" pitchFamily="34" charset="0"/>
                        </a:rPr>
                        <a:t>) </a:t>
                      </a:r>
                      <a:endParaRPr lang="tr-TR" dirty="0">
                        <a:latin typeface="Tahoma" pitchFamily="34" charset="0"/>
                        <a:ea typeface="Tahoma" pitchFamily="34" charset="0"/>
                        <a:cs typeface="Tahoma" pitchFamily="34" charset="0"/>
                      </a:endParaRPr>
                    </a:p>
                  </a:txBody>
                  <a:tcPr/>
                </a:tc>
                <a:tc vMerge="1">
                  <a:txBody>
                    <a:bodyPr/>
                    <a:lstStyle/>
                    <a:p>
                      <a:endParaRPr lang="tr-TR"/>
                    </a:p>
                  </a:txBody>
                  <a:tcPr/>
                </a:tc>
                <a:tc vMerge="1">
                  <a:txBody>
                    <a:bodyPr/>
                    <a:lstStyle/>
                    <a:p>
                      <a:endParaRPr lang="tr-TR"/>
                    </a:p>
                  </a:txBody>
                  <a:tcPr/>
                </a:tc>
              </a:tr>
              <a:tr h="534334">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a:txBody>
                  <a:tcPr/>
                </a:tc>
                <a:tc vMerge="1">
                  <a:txBody>
                    <a:bodyPr/>
                    <a:lstStyle/>
                    <a:p>
                      <a:endParaRPr lang="tr-TR" dirty="0"/>
                    </a:p>
                  </a:txBody>
                  <a:tcPr/>
                </a:tc>
                <a:tc rowSpan="3">
                  <a:txBody>
                    <a:bodyPr/>
                    <a:lstStyle/>
                    <a:p>
                      <a:endParaRPr lang="tr-TR" dirty="0"/>
                    </a:p>
                  </a:txBody>
                  <a:tcPr/>
                </a:tc>
              </a:tr>
              <a:tr h="6011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kern="1200" dirty="0" smtClean="0">
                          <a:solidFill>
                            <a:schemeClr val="dk1"/>
                          </a:solidFill>
                          <a:latin typeface="Tahoma" pitchFamily="34" charset="0"/>
                          <a:ea typeface="Tahoma" pitchFamily="34" charset="0"/>
                          <a:cs typeface="Tahoma" pitchFamily="34" charset="0"/>
                        </a:rPr>
                        <a:t>11-Zeytin, incir, fındık, </a:t>
                      </a:r>
                      <a:r>
                        <a:rPr kumimoji="0" lang="tr-TR" sz="1800" kern="1200" dirty="0" err="1" smtClean="0">
                          <a:solidFill>
                            <a:schemeClr val="dk1"/>
                          </a:solidFill>
                          <a:latin typeface="Tahoma" pitchFamily="34" charset="0"/>
                          <a:ea typeface="Tahoma" pitchFamily="34" charset="0"/>
                          <a:cs typeface="Tahoma" pitchFamily="34" charset="0"/>
                        </a:rPr>
                        <a:t>antep</a:t>
                      </a:r>
                      <a:r>
                        <a:rPr kumimoji="0" lang="tr-TR" sz="1800" kern="1200" dirty="0" smtClean="0">
                          <a:solidFill>
                            <a:schemeClr val="dk1"/>
                          </a:solidFill>
                          <a:latin typeface="Tahoma" pitchFamily="34" charset="0"/>
                          <a:ea typeface="Tahoma" pitchFamily="34" charset="0"/>
                          <a:cs typeface="Tahoma" pitchFamily="34" charset="0"/>
                        </a:rPr>
                        <a:t> fıstığı, asma (sultani çekirdeksiz) fidanları</a:t>
                      </a:r>
                      <a:endParaRPr lang="tr-TR" dirty="0">
                        <a:latin typeface="Tahoma" pitchFamily="34" charset="0"/>
                        <a:ea typeface="Tahoma" pitchFamily="34" charset="0"/>
                        <a:cs typeface="Tahoma" pitchFamily="34" charset="0"/>
                      </a:endParaRPr>
                    </a:p>
                  </a:txBody>
                  <a:tcPr/>
                </a:tc>
                <a:tc vMerge="1">
                  <a:txBody>
                    <a:bodyPr/>
                    <a:lstStyle/>
                    <a:p>
                      <a:endParaRPr lang="tr-TR"/>
                    </a:p>
                  </a:txBody>
                  <a:tcPr/>
                </a:tc>
                <a:tc vMerge="1">
                  <a:txBody>
                    <a:bodyPr/>
                    <a:lstStyle/>
                    <a:p>
                      <a:endParaRPr lang="tr-TR"/>
                    </a:p>
                  </a:txBody>
                  <a:tcPr/>
                </a:tc>
              </a:tr>
              <a:tr h="0">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kern="1200" dirty="0" smtClean="0">
                          <a:solidFill>
                            <a:schemeClr val="dk1"/>
                          </a:solidFill>
                          <a:latin typeface="Tahoma" pitchFamily="34" charset="0"/>
                          <a:ea typeface="Tahoma" pitchFamily="34" charset="0"/>
                          <a:cs typeface="Tahoma" pitchFamily="34" charset="0"/>
                        </a:rPr>
                        <a:t>12-Salep (toz, tablet ve her türlü formda)</a:t>
                      </a:r>
                    </a:p>
                  </a:txBody>
                  <a:tcPr/>
                </a:tc>
                <a:tc vMerge="1">
                  <a:txBody>
                    <a:bodyPr/>
                    <a:lstStyle/>
                    <a:p>
                      <a:endParaRPr lang="tr-TR"/>
                    </a:p>
                  </a:txBody>
                  <a:tcPr/>
                </a:tc>
                <a:tc vMerge="1">
                  <a:txBody>
                    <a:bodyPr/>
                    <a:lstStyle/>
                    <a:p>
                      <a:endParaRPr lang="tr-TR"/>
                    </a:p>
                  </a:txBody>
                  <a:tcPr/>
                </a:tc>
              </a:tr>
              <a:tr h="34350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a:txBody>
                  <a:tcPr/>
                </a:tc>
                <a:tc vMerge="1">
                  <a:txBody>
                    <a:bodyPr/>
                    <a:lstStyle/>
                    <a:p>
                      <a:endParaRPr lang="tr-TR" dirty="0"/>
                    </a:p>
                  </a:txBody>
                  <a:tcPr/>
                </a:tc>
                <a:tc>
                  <a:txBody>
                    <a:bodyPr/>
                    <a:lstStyle/>
                    <a:p>
                      <a:endParaRPr lang="tr-TR" dirty="0"/>
                    </a:p>
                  </a:txBody>
                  <a:tcPr/>
                </a:tc>
              </a:tr>
              <a:tr h="34350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a:txBody>
                  <a:tcPr/>
                </a:tc>
                <a:tc vMerge="1">
                  <a:txBody>
                    <a:bodyPr/>
                    <a:lstStyle/>
                    <a:p>
                      <a:endParaRPr lang="tr-TR" dirty="0"/>
                    </a:p>
                  </a:txBody>
                  <a:tcPr/>
                </a:tc>
                <a:tc>
                  <a:txBody>
                    <a:bodyPr/>
                    <a:lstStyle/>
                    <a:p>
                      <a:endParaRPr lang="tr-TR" dirty="0"/>
                    </a:p>
                  </a:txBody>
                  <a:tcPr/>
                </a:tc>
              </a:tr>
              <a:tr h="34350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a:txBody>
                  <a:tcPr/>
                </a:tc>
                <a:tc vMerge="1">
                  <a:txBody>
                    <a:bodyPr/>
                    <a:lstStyle/>
                    <a:p>
                      <a:endParaRPr lang="tr-TR" dirty="0"/>
                    </a:p>
                  </a:txBody>
                  <a:tcPr/>
                </a:tc>
                <a:tc>
                  <a:txBody>
                    <a:bodyPr/>
                    <a:lstStyle/>
                    <a:p>
                      <a:endParaRPr lang="tr-TR" b="1"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638"/>
            <a:ext cx="7467600" cy="418058"/>
          </a:xfrm>
        </p:spPr>
        <p:txBody>
          <a:bodyPr>
            <a:normAutofit/>
          </a:bodyPr>
          <a:lstStyle/>
          <a:p>
            <a:r>
              <a:rPr lang="tr-TR" sz="2000" b="1" dirty="0" smtClean="0">
                <a:latin typeface="Tahoma" pitchFamily="34" charset="0"/>
                <a:ea typeface="Tahoma" pitchFamily="34" charset="0"/>
                <a:cs typeface="Tahoma" pitchFamily="34" charset="0"/>
              </a:rPr>
              <a:t>	İHRACAT REJİMİ</a:t>
            </a:r>
            <a:endParaRPr lang="tr-TR" sz="2000" b="1" dirty="0">
              <a:latin typeface="Tahoma" pitchFamily="34" charset="0"/>
              <a:ea typeface="Tahoma" pitchFamily="34" charset="0"/>
              <a:cs typeface="Tahoma" pitchFamily="34" charset="0"/>
            </a:endParaRPr>
          </a:p>
        </p:txBody>
      </p:sp>
      <p:sp>
        <p:nvSpPr>
          <p:cNvPr id="69635" name="Rectangle 3"/>
          <p:cNvSpPr>
            <a:spLocks noGrp="1" noChangeArrowheads="1"/>
          </p:cNvSpPr>
          <p:nvPr>
            <p:ph sz="quarter" idx="1"/>
          </p:nvPr>
        </p:nvSpPr>
        <p:spPr>
          <a:xfrm>
            <a:off x="457200" y="692696"/>
            <a:ext cx="8147248" cy="5904656"/>
          </a:xfrm>
        </p:spPr>
        <p:txBody>
          <a:bodyPr>
            <a:normAutofit/>
          </a:bodyPr>
          <a:lstStyle/>
          <a:p>
            <a:pPr algn="ctr">
              <a:buNone/>
            </a:pPr>
            <a:r>
              <a:rPr lang="tr-TR" sz="1800" b="1" dirty="0" smtClean="0">
                <a:solidFill>
                  <a:srgbClr val="FF0000"/>
                </a:solidFill>
              </a:rPr>
              <a:t>İHRACI ÖN İZNE BAĞLI MALLAR LİSTESİ</a:t>
            </a:r>
            <a:endParaRPr lang="tr-TR" sz="2000" b="1" dirty="0" smtClean="0">
              <a:solidFill>
                <a:srgbClr val="FF0000"/>
              </a:solidFill>
            </a:endParaRPr>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buNone/>
            </a:pPr>
            <a:endParaRPr lang="tr-TR" dirty="0" smtClean="0"/>
          </a:p>
          <a:p>
            <a:pPr algn="ctr">
              <a:buNone/>
            </a:pPr>
            <a:endParaRPr lang="tr-TR" b="1" dirty="0" smtClean="0"/>
          </a:p>
        </p:txBody>
      </p:sp>
      <p:graphicFrame>
        <p:nvGraphicFramePr>
          <p:cNvPr id="4" name="3 Tablo"/>
          <p:cNvGraphicFramePr>
            <a:graphicFrameLocks noGrp="1"/>
          </p:cNvGraphicFramePr>
          <p:nvPr/>
        </p:nvGraphicFramePr>
        <p:xfrm>
          <a:off x="323528" y="1052736"/>
          <a:ext cx="8352927" cy="5782121"/>
        </p:xfrm>
        <a:graphic>
          <a:graphicData uri="http://schemas.openxmlformats.org/drawingml/2006/table">
            <a:tbl>
              <a:tblPr firstRow="1" bandRow="1">
                <a:tableStyleId>{5C22544A-7EE6-4342-B048-85BDC9FD1C3A}</a:tableStyleId>
              </a:tblPr>
              <a:tblGrid>
                <a:gridCol w="3635070"/>
                <a:gridCol w="2165573"/>
                <a:gridCol w="2552284"/>
              </a:tblGrid>
              <a:tr h="619393">
                <a:tc>
                  <a:txBody>
                    <a:bodyPr/>
                    <a:lstStyle/>
                    <a:p>
                      <a:r>
                        <a:rPr kumimoji="0" lang="tr-TR" sz="1800" b="1" kern="1200" dirty="0" smtClean="0">
                          <a:solidFill>
                            <a:schemeClr val="lt1"/>
                          </a:solidFill>
                          <a:latin typeface="Tahoma" pitchFamily="34" charset="0"/>
                          <a:ea typeface="Tahoma" pitchFamily="34" charset="0"/>
                          <a:cs typeface="Tahoma" pitchFamily="34" charset="0"/>
                        </a:rPr>
                        <a:t>Madde </a:t>
                      </a:r>
                      <a:endParaRPr lang="tr-TR" dirty="0">
                        <a:latin typeface="Tahoma" pitchFamily="34" charset="0"/>
                        <a:ea typeface="Tahoma" pitchFamily="34" charset="0"/>
                        <a:cs typeface="Tahoma" pitchFamily="34" charset="0"/>
                      </a:endParaRPr>
                    </a:p>
                  </a:txBody>
                  <a:tcPr/>
                </a:tc>
                <a:tc>
                  <a:txBody>
                    <a:bodyPr/>
                    <a:lstStyle/>
                    <a:p>
                      <a:r>
                        <a:rPr kumimoji="0" lang="tr-TR" sz="1800" b="1" kern="1200" dirty="0" smtClean="0">
                          <a:solidFill>
                            <a:schemeClr val="lt1"/>
                          </a:solidFill>
                          <a:latin typeface="Tahoma" pitchFamily="34" charset="0"/>
                          <a:ea typeface="Tahoma" pitchFamily="34" charset="0"/>
                          <a:cs typeface="Tahoma" pitchFamily="34" charset="0"/>
                        </a:rPr>
                        <a:t>İzin Veren</a:t>
                      </a:r>
                      <a:r>
                        <a:rPr kumimoji="0" lang="tr-TR" sz="1800" b="1" kern="1200" baseline="0" dirty="0" smtClean="0">
                          <a:solidFill>
                            <a:schemeClr val="lt1"/>
                          </a:solidFill>
                          <a:latin typeface="Tahoma" pitchFamily="34" charset="0"/>
                          <a:ea typeface="Tahoma" pitchFamily="34" charset="0"/>
                          <a:cs typeface="Tahoma" pitchFamily="34" charset="0"/>
                        </a:rPr>
                        <a:t> Kurum</a:t>
                      </a:r>
                      <a:endParaRPr lang="tr-TR" dirty="0">
                        <a:latin typeface="Tahoma" pitchFamily="34" charset="0"/>
                        <a:ea typeface="Tahoma" pitchFamily="34" charset="0"/>
                        <a:cs typeface="Tahoma" pitchFamily="34" charset="0"/>
                      </a:endParaRPr>
                    </a:p>
                  </a:txBody>
                  <a:tcPr/>
                </a:tc>
                <a:tc>
                  <a:txBody>
                    <a:bodyPr/>
                    <a:lstStyle/>
                    <a:p>
                      <a:r>
                        <a:rPr kumimoji="0" lang="tr-TR" sz="1800" b="1" kern="1200" dirty="0" smtClean="0">
                          <a:solidFill>
                            <a:schemeClr val="lt1"/>
                          </a:solidFill>
                          <a:latin typeface="Tahoma" pitchFamily="34" charset="0"/>
                          <a:ea typeface="Tahoma" pitchFamily="34" charset="0"/>
                          <a:cs typeface="Tahoma" pitchFamily="34" charset="0"/>
                        </a:rPr>
                        <a:t>Yasal</a:t>
                      </a:r>
                      <a:r>
                        <a:rPr kumimoji="0" lang="tr-TR" sz="1800" b="1" kern="1200" baseline="0" dirty="0" smtClean="0">
                          <a:solidFill>
                            <a:schemeClr val="lt1"/>
                          </a:solidFill>
                          <a:latin typeface="Tahoma" pitchFamily="34" charset="0"/>
                          <a:ea typeface="Tahoma" pitchFamily="34" charset="0"/>
                          <a:cs typeface="Tahoma" pitchFamily="34" charset="0"/>
                        </a:rPr>
                        <a:t> Dayanak</a:t>
                      </a:r>
                      <a:endParaRPr lang="tr-TR" dirty="0">
                        <a:latin typeface="Tahoma" pitchFamily="34" charset="0"/>
                        <a:ea typeface="Tahoma" pitchFamily="34" charset="0"/>
                        <a:cs typeface="Tahoma" pitchFamily="34" charset="0"/>
                      </a:endParaRPr>
                    </a:p>
                  </a:txBody>
                  <a:tcPr/>
                </a:tc>
              </a:tr>
              <a:tr h="619393">
                <a:tc>
                  <a:txBody>
                    <a:bodyPr/>
                    <a:lstStyle/>
                    <a:p>
                      <a:r>
                        <a:rPr kumimoji="0" lang="tr-TR" sz="1800" kern="1200" dirty="0" smtClean="0">
                          <a:solidFill>
                            <a:schemeClr val="dk1"/>
                          </a:solidFill>
                          <a:latin typeface="Tahoma" pitchFamily="34" charset="0"/>
                          <a:ea typeface="Tahoma" pitchFamily="34" charset="0"/>
                          <a:cs typeface="Tahoma" pitchFamily="34" charset="0"/>
                        </a:rPr>
                        <a:t>1-</a:t>
                      </a:r>
                      <a:r>
                        <a:rPr kumimoji="0" lang="tr-TR" sz="1800" kern="1200" baseline="0" dirty="0" smtClean="0">
                          <a:solidFill>
                            <a:schemeClr val="dk1"/>
                          </a:solidFill>
                          <a:latin typeface="Tahoma" pitchFamily="34" charset="0"/>
                          <a:ea typeface="Tahoma" pitchFamily="34" charset="0"/>
                          <a:cs typeface="Tahoma" pitchFamily="34" charset="0"/>
                        </a:rPr>
                        <a:t> </a:t>
                      </a:r>
                      <a:r>
                        <a:rPr kumimoji="0" lang="tr-TR" sz="1800" kern="1200" dirty="0" smtClean="0">
                          <a:solidFill>
                            <a:schemeClr val="dk1"/>
                          </a:solidFill>
                          <a:latin typeface="Tahoma" pitchFamily="34" charset="0"/>
                          <a:ea typeface="Tahoma" pitchFamily="34" charset="0"/>
                          <a:cs typeface="Tahoma" pitchFamily="34" charset="0"/>
                        </a:rPr>
                        <a:t>Harp araç ve gereçler, silah, mühimmat</a:t>
                      </a:r>
                      <a:endParaRPr lang="tr-TR" dirty="0">
                        <a:latin typeface="Tahoma" pitchFamily="34" charset="0"/>
                        <a:ea typeface="Tahoma" pitchFamily="34" charset="0"/>
                        <a:cs typeface="Tahoma" pitchFamily="34" charset="0"/>
                      </a:endParaRPr>
                    </a:p>
                  </a:txBody>
                  <a:tcPr/>
                </a:tc>
                <a:tc>
                  <a:txBody>
                    <a:bodyPr/>
                    <a:lstStyle/>
                    <a:p>
                      <a:r>
                        <a:rPr kumimoji="0" lang="tr-TR" sz="1800" kern="1200" dirty="0" smtClean="0">
                          <a:solidFill>
                            <a:schemeClr val="dk1"/>
                          </a:solidFill>
                          <a:latin typeface="Tahoma" pitchFamily="34" charset="0"/>
                          <a:ea typeface="Tahoma" pitchFamily="34" charset="0"/>
                          <a:cs typeface="Tahoma" pitchFamily="34" charset="0"/>
                        </a:rPr>
                        <a:t>Milli Savunma Bakanlığı</a:t>
                      </a:r>
                      <a:endParaRPr lang="tr-TR" dirty="0">
                        <a:latin typeface="Tahoma" pitchFamily="34" charset="0"/>
                        <a:ea typeface="Tahoma" pitchFamily="34" charset="0"/>
                        <a:cs typeface="Tahoma" pitchFamily="34" charset="0"/>
                      </a:endParaRPr>
                    </a:p>
                  </a:txBody>
                  <a:tcPr/>
                </a:tc>
                <a:tc>
                  <a:txBody>
                    <a:bodyPr/>
                    <a:lstStyle/>
                    <a:p>
                      <a:r>
                        <a:rPr kumimoji="0" lang="tr-TR" sz="1800" kern="1200" dirty="0" smtClean="0">
                          <a:solidFill>
                            <a:schemeClr val="dk1"/>
                          </a:solidFill>
                          <a:latin typeface="Tahoma" pitchFamily="34" charset="0"/>
                          <a:ea typeface="Tahoma" pitchFamily="34" charset="0"/>
                          <a:cs typeface="Tahoma" pitchFamily="34" charset="0"/>
                        </a:rPr>
                        <a:t>5201 sayılı Kanun</a:t>
                      </a:r>
                      <a:endParaRPr lang="tr-TR" dirty="0">
                        <a:latin typeface="Tahoma" pitchFamily="34" charset="0"/>
                        <a:ea typeface="Tahoma" pitchFamily="34" charset="0"/>
                        <a:cs typeface="Tahoma" pitchFamily="34" charset="0"/>
                      </a:endParaRPr>
                    </a:p>
                  </a:txBody>
                  <a:tcPr/>
                </a:tc>
              </a:tr>
              <a:tr h="6614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kern="1200" dirty="0" smtClean="0">
                          <a:solidFill>
                            <a:schemeClr val="dk1"/>
                          </a:solidFill>
                          <a:latin typeface="Tahoma" pitchFamily="34" charset="0"/>
                          <a:ea typeface="Tahoma" pitchFamily="34" charset="0"/>
                          <a:cs typeface="Tahoma" pitchFamily="34" charset="0"/>
                        </a:rPr>
                        <a:t>2- Afyon ve haşhaş</a:t>
                      </a:r>
                      <a:r>
                        <a:rPr kumimoji="0" lang="tr-TR" sz="1800" kern="1200" baseline="0" dirty="0" smtClean="0">
                          <a:solidFill>
                            <a:schemeClr val="dk1"/>
                          </a:solidFill>
                          <a:latin typeface="Tahoma" pitchFamily="34" charset="0"/>
                          <a:ea typeface="Tahoma" pitchFamily="34" charset="0"/>
                          <a:cs typeface="Tahoma" pitchFamily="34" charset="0"/>
                        </a:rPr>
                        <a:t> kellesi</a:t>
                      </a:r>
                      <a:endParaRPr lang="tr-TR" dirty="0" smtClean="0">
                        <a:latin typeface="Tahoma" pitchFamily="34" charset="0"/>
                        <a:ea typeface="Tahoma" pitchFamily="34" charset="0"/>
                        <a:cs typeface="Tahoma" pitchFamily="34" charset="0"/>
                      </a:endParaRPr>
                    </a:p>
                    <a:p>
                      <a:endParaRPr lang="tr-TR" dirty="0">
                        <a:latin typeface="Tahoma" pitchFamily="34" charset="0"/>
                        <a:ea typeface="Tahoma" pitchFamily="34" charset="0"/>
                        <a:cs typeface="Tahoma" pitchFamily="34" charset="0"/>
                      </a:endParaRPr>
                    </a:p>
                  </a:txBody>
                  <a:tcPr/>
                </a:tc>
                <a:tc>
                  <a:txBody>
                    <a:bodyPr/>
                    <a:lstStyle/>
                    <a:p>
                      <a:r>
                        <a:rPr lang="tr-TR" dirty="0" smtClean="0">
                          <a:latin typeface="Tahoma" pitchFamily="34" charset="0"/>
                          <a:ea typeface="Tahoma" pitchFamily="34" charset="0"/>
                          <a:cs typeface="Tahoma" pitchFamily="34" charset="0"/>
                        </a:rPr>
                        <a:t>Sağlık Bakanlığı</a:t>
                      </a:r>
                      <a:endParaRPr lang="tr-TR" dirty="0">
                        <a:latin typeface="Tahoma" pitchFamily="34" charset="0"/>
                        <a:ea typeface="Tahoma" pitchFamily="34" charset="0"/>
                        <a:cs typeface="Tahoma" pitchFamily="34" charset="0"/>
                      </a:endParaRPr>
                    </a:p>
                  </a:txBody>
                  <a:tcPr/>
                </a:tc>
                <a:tc>
                  <a:txBody>
                    <a:bodyPr/>
                    <a:lstStyle/>
                    <a:p>
                      <a:r>
                        <a:rPr lang="tr-TR" dirty="0" smtClean="0">
                          <a:latin typeface="Tahoma" pitchFamily="34" charset="0"/>
                          <a:ea typeface="Tahoma" pitchFamily="34" charset="0"/>
                          <a:cs typeface="Tahoma" pitchFamily="34" charset="0"/>
                        </a:rPr>
                        <a:t>2435 sayılı Uyuş.Mad. Murakabesi</a:t>
                      </a:r>
                      <a:r>
                        <a:rPr lang="tr-TR" baseline="0" dirty="0" smtClean="0">
                          <a:latin typeface="Tahoma" pitchFamily="34" charset="0"/>
                          <a:ea typeface="Tahoma" pitchFamily="34" charset="0"/>
                          <a:cs typeface="Tahoma" pitchFamily="34" charset="0"/>
                        </a:rPr>
                        <a:t> </a:t>
                      </a:r>
                      <a:r>
                        <a:rPr lang="tr-TR" baseline="0" dirty="0" err="1" smtClean="0">
                          <a:latin typeface="Tahoma" pitchFamily="34" charset="0"/>
                          <a:ea typeface="Tahoma" pitchFamily="34" charset="0"/>
                          <a:cs typeface="Tahoma" pitchFamily="34" charset="0"/>
                        </a:rPr>
                        <a:t>Hk</a:t>
                      </a:r>
                      <a:r>
                        <a:rPr lang="tr-TR" baseline="0" dirty="0" smtClean="0">
                          <a:latin typeface="Tahoma" pitchFamily="34" charset="0"/>
                          <a:ea typeface="Tahoma" pitchFamily="34" charset="0"/>
                          <a:cs typeface="Tahoma" pitchFamily="34" charset="0"/>
                        </a:rPr>
                        <a:t>. Kan.</a:t>
                      </a:r>
                      <a:endParaRPr lang="tr-TR" dirty="0">
                        <a:latin typeface="Tahoma" pitchFamily="34" charset="0"/>
                        <a:ea typeface="Tahoma" pitchFamily="34" charset="0"/>
                        <a:cs typeface="Tahoma" pitchFamily="34" charset="0"/>
                      </a:endParaRPr>
                    </a:p>
                  </a:txBody>
                  <a:tcPr marL="0"/>
                </a:tc>
              </a:tr>
              <a:tr h="884847">
                <a:tc>
                  <a:txBody>
                    <a:bodyPr/>
                    <a:lstStyle/>
                    <a:p>
                      <a:r>
                        <a:rPr lang="tr-TR" dirty="0" smtClean="0">
                          <a:latin typeface="Tahoma" pitchFamily="34" charset="0"/>
                          <a:ea typeface="Tahoma" pitchFamily="34" charset="0"/>
                          <a:cs typeface="Tahoma" pitchFamily="34" charset="0"/>
                        </a:rPr>
                        <a:t>3-  Uyuşturucu ve </a:t>
                      </a:r>
                      <a:r>
                        <a:rPr lang="tr-TR" dirty="0" err="1" smtClean="0">
                          <a:latin typeface="Tahoma" pitchFamily="34" charset="0"/>
                          <a:ea typeface="Tahoma" pitchFamily="34" charset="0"/>
                          <a:cs typeface="Tahoma" pitchFamily="34" charset="0"/>
                        </a:rPr>
                        <a:t>piskotrop</a:t>
                      </a:r>
                      <a:r>
                        <a:rPr lang="tr-TR" baseline="0" dirty="0" smtClean="0">
                          <a:latin typeface="Tahoma" pitchFamily="34" charset="0"/>
                          <a:ea typeface="Tahoma" pitchFamily="34" charset="0"/>
                          <a:cs typeface="Tahoma" pitchFamily="34" charset="0"/>
                        </a:rPr>
                        <a:t> maddeler</a:t>
                      </a:r>
                      <a:endParaRPr lang="tr-TR"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latin typeface="Tahoma" pitchFamily="34" charset="0"/>
                          <a:ea typeface="Tahoma" pitchFamily="34" charset="0"/>
                          <a:cs typeface="Tahoma" pitchFamily="34" charset="0"/>
                        </a:rPr>
                        <a:t>Sağlık Bakanlığı</a:t>
                      </a:r>
                    </a:p>
                    <a:p>
                      <a:endParaRPr lang="tr-TR" dirty="0">
                        <a:latin typeface="Tahoma" pitchFamily="34" charset="0"/>
                        <a:ea typeface="Tahoma" pitchFamily="34" charset="0"/>
                        <a:cs typeface="Tahoma" pitchFamily="34" charset="0"/>
                      </a:endParaRPr>
                    </a:p>
                  </a:txBody>
                  <a:tcPr/>
                </a:tc>
                <a:tc>
                  <a:txBody>
                    <a:bodyPr/>
                    <a:lstStyle/>
                    <a:p>
                      <a:r>
                        <a:rPr lang="tr-TR" dirty="0" smtClean="0">
                          <a:latin typeface="Tahoma" pitchFamily="34" charset="0"/>
                          <a:ea typeface="Tahoma" pitchFamily="34" charset="0"/>
                          <a:cs typeface="Tahoma" pitchFamily="34" charset="0"/>
                        </a:rPr>
                        <a:t>Uyuşturucu ve </a:t>
                      </a:r>
                      <a:r>
                        <a:rPr lang="tr-TR" dirty="0" err="1" smtClean="0">
                          <a:latin typeface="Tahoma" pitchFamily="34" charset="0"/>
                          <a:ea typeface="Tahoma" pitchFamily="34" charset="0"/>
                          <a:cs typeface="Tahoma" pitchFamily="34" charset="0"/>
                        </a:rPr>
                        <a:t>Piskotrop</a:t>
                      </a:r>
                      <a:r>
                        <a:rPr lang="tr-TR" baseline="0" dirty="0" smtClean="0">
                          <a:latin typeface="Tahoma" pitchFamily="34" charset="0"/>
                          <a:ea typeface="Tahoma" pitchFamily="34" charset="0"/>
                          <a:cs typeface="Tahoma" pitchFamily="34" charset="0"/>
                        </a:rPr>
                        <a:t> </a:t>
                      </a:r>
                      <a:r>
                        <a:rPr lang="tr-TR" baseline="0" dirty="0" err="1" smtClean="0">
                          <a:latin typeface="Tahoma" pitchFamily="34" charset="0"/>
                          <a:ea typeface="Tahoma" pitchFamily="34" charset="0"/>
                          <a:cs typeface="Tahoma" pitchFamily="34" charset="0"/>
                        </a:rPr>
                        <a:t>Mad.Ön</a:t>
                      </a:r>
                      <a:r>
                        <a:rPr lang="tr-TR" baseline="0" dirty="0" smtClean="0">
                          <a:latin typeface="Tahoma" pitchFamily="34" charset="0"/>
                          <a:ea typeface="Tahoma" pitchFamily="34" charset="0"/>
                          <a:cs typeface="Tahoma" pitchFamily="34" charset="0"/>
                        </a:rPr>
                        <a:t>.</a:t>
                      </a:r>
                      <a:r>
                        <a:rPr lang="tr-TR" baseline="0" dirty="0" err="1" smtClean="0">
                          <a:latin typeface="Tahoma" pitchFamily="34" charset="0"/>
                          <a:ea typeface="Tahoma" pitchFamily="34" charset="0"/>
                          <a:cs typeface="Tahoma" pitchFamily="34" charset="0"/>
                        </a:rPr>
                        <a:t>İlş</a:t>
                      </a:r>
                      <a:r>
                        <a:rPr lang="tr-TR" baseline="0" dirty="0" smtClean="0">
                          <a:latin typeface="Tahoma" pitchFamily="34" charset="0"/>
                          <a:ea typeface="Tahoma" pitchFamily="34" charset="0"/>
                          <a:cs typeface="Tahoma" pitchFamily="34" charset="0"/>
                        </a:rPr>
                        <a:t>. B.</a:t>
                      </a:r>
                      <a:r>
                        <a:rPr lang="tr-TR" baseline="0" dirty="0" err="1" smtClean="0">
                          <a:latin typeface="Tahoma" pitchFamily="34" charset="0"/>
                          <a:ea typeface="Tahoma" pitchFamily="34" charset="0"/>
                          <a:cs typeface="Tahoma" pitchFamily="34" charset="0"/>
                        </a:rPr>
                        <a:t>M.Sözleşmesi</a:t>
                      </a:r>
                      <a:endParaRPr lang="tr-TR" dirty="0">
                        <a:latin typeface="Tahoma" pitchFamily="34" charset="0"/>
                        <a:ea typeface="Tahoma" pitchFamily="34" charset="0"/>
                        <a:cs typeface="Tahoma" pitchFamily="34" charset="0"/>
                      </a:endParaRPr>
                    </a:p>
                  </a:txBody>
                  <a:tcPr marL="0"/>
                </a:tc>
              </a:tr>
              <a:tr h="1150301">
                <a:tc>
                  <a:txBody>
                    <a:bodyPr/>
                    <a:lstStyle/>
                    <a:p>
                      <a:r>
                        <a:rPr lang="tr-TR" dirty="0" smtClean="0">
                          <a:latin typeface="Tahoma" pitchFamily="34" charset="0"/>
                          <a:ea typeface="Tahoma" pitchFamily="34" charset="0"/>
                          <a:cs typeface="Tahoma" pitchFamily="34" charset="0"/>
                        </a:rPr>
                        <a:t>4- Tehlikeli atıklar</a:t>
                      </a:r>
                      <a:endParaRPr lang="tr-TR" dirty="0">
                        <a:latin typeface="Tahoma" pitchFamily="34" charset="0"/>
                        <a:ea typeface="Tahoma" pitchFamily="34" charset="0"/>
                        <a:cs typeface="Tahoma" pitchFamily="34" charset="0"/>
                      </a:endParaRPr>
                    </a:p>
                  </a:txBody>
                  <a:tcPr/>
                </a:tc>
                <a:tc>
                  <a:txBody>
                    <a:bodyPr/>
                    <a:lstStyle/>
                    <a:p>
                      <a:r>
                        <a:rPr lang="tr-TR" dirty="0" smtClean="0">
                          <a:latin typeface="Tahoma" pitchFamily="34" charset="0"/>
                          <a:ea typeface="Tahoma" pitchFamily="34" charset="0"/>
                          <a:cs typeface="Tahoma" pitchFamily="34" charset="0"/>
                        </a:rPr>
                        <a:t>Çevre ve Orman Bakanlığı</a:t>
                      </a:r>
                      <a:endParaRPr lang="tr-TR" dirty="0">
                        <a:latin typeface="Tahoma" pitchFamily="34" charset="0"/>
                        <a:ea typeface="Tahoma" pitchFamily="34" charset="0"/>
                        <a:cs typeface="Tahoma" pitchFamily="34" charset="0"/>
                      </a:endParaRPr>
                    </a:p>
                  </a:txBody>
                  <a:tcPr/>
                </a:tc>
                <a:tc>
                  <a:txBody>
                    <a:bodyPr/>
                    <a:lstStyle/>
                    <a:p>
                      <a:r>
                        <a:rPr lang="tr-TR" dirty="0" smtClean="0">
                          <a:latin typeface="Tahoma" pitchFamily="34" charset="0"/>
                          <a:ea typeface="Tahoma" pitchFamily="34" charset="0"/>
                          <a:cs typeface="Tahoma" pitchFamily="34" charset="0"/>
                        </a:rPr>
                        <a:t>Tehlikeli Atıkların </a:t>
                      </a:r>
                      <a:r>
                        <a:rPr lang="tr-TR" dirty="0" err="1" smtClean="0">
                          <a:latin typeface="Tahoma" pitchFamily="34" charset="0"/>
                          <a:ea typeface="Tahoma" pitchFamily="34" charset="0"/>
                          <a:cs typeface="Tahoma" pitchFamily="34" charset="0"/>
                        </a:rPr>
                        <a:t>Sınırlarötesi</a:t>
                      </a:r>
                      <a:r>
                        <a:rPr lang="tr-TR" dirty="0" smtClean="0">
                          <a:latin typeface="Tahoma" pitchFamily="34" charset="0"/>
                          <a:ea typeface="Tahoma" pitchFamily="34" charset="0"/>
                          <a:cs typeface="Tahoma" pitchFamily="34" charset="0"/>
                        </a:rPr>
                        <a:t> </a:t>
                      </a:r>
                      <a:r>
                        <a:rPr lang="tr-TR" dirty="0" err="1" smtClean="0">
                          <a:latin typeface="Tahoma" pitchFamily="34" charset="0"/>
                          <a:ea typeface="Tahoma" pitchFamily="34" charset="0"/>
                          <a:cs typeface="Tahoma" pitchFamily="34" charset="0"/>
                        </a:rPr>
                        <a:t>Taşınımının</a:t>
                      </a:r>
                      <a:r>
                        <a:rPr lang="tr-TR" dirty="0" smtClean="0">
                          <a:latin typeface="Tahoma" pitchFamily="34" charset="0"/>
                          <a:ea typeface="Tahoma" pitchFamily="34" charset="0"/>
                          <a:cs typeface="Tahoma" pitchFamily="34" charset="0"/>
                        </a:rPr>
                        <a:t> ve </a:t>
                      </a:r>
                      <a:r>
                        <a:rPr lang="tr-TR" dirty="0" err="1" smtClean="0">
                          <a:latin typeface="Tahoma" pitchFamily="34" charset="0"/>
                          <a:ea typeface="Tahoma" pitchFamily="34" charset="0"/>
                          <a:cs typeface="Tahoma" pitchFamily="34" charset="0"/>
                        </a:rPr>
                        <a:t>Bertarafının</a:t>
                      </a:r>
                      <a:r>
                        <a:rPr lang="tr-TR" dirty="0" smtClean="0">
                          <a:latin typeface="Tahoma" pitchFamily="34" charset="0"/>
                          <a:ea typeface="Tahoma" pitchFamily="34" charset="0"/>
                          <a:cs typeface="Tahoma" pitchFamily="34" charset="0"/>
                        </a:rPr>
                        <a:t> Kont.İliş. </a:t>
                      </a:r>
                      <a:r>
                        <a:rPr lang="tr-TR" dirty="0" err="1" smtClean="0">
                          <a:latin typeface="Tahoma" pitchFamily="34" charset="0"/>
                          <a:ea typeface="Tahoma" pitchFamily="34" charset="0"/>
                          <a:cs typeface="Tahoma" pitchFamily="34" charset="0"/>
                        </a:rPr>
                        <a:t>Basel</a:t>
                      </a:r>
                      <a:r>
                        <a:rPr lang="tr-TR" dirty="0" smtClean="0">
                          <a:latin typeface="Tahoma" pitchFamily="34" charset="0"/>
                          <a:ea typeface="Tahoma" pitchFamily="34" charset="0"/>
                          <a:cs typeface="Tahoma" pitchFamily="34" charset="0"/>
                        </a:rPr>
                        <a:t> Sözleşmesi </a:t>
                      </a:r>
                      <a:endParaRPr lang="tr-TR" dirty="0">
                        <a:latin typeface="Tahoma" pitchFamily="34" charset="0"/>
                        <a:ea typeface="Tahoma" pitchFamily="34" charset="0"/>
                        <a:cs typeface="Tahoma" pitchFamily="34" charset="0"/>
                      </a:endParaRPr>
                    </a:p>
                  </a:txBody>
                  <a:tcPr marL="0"/>
                </a:tc>
              </a:tr>
              <a:tr h="1681209">
                <a:tc>
                  <a:txBody>
                    <a:bodyPr/>
                    <a:lstStyle/>
                    <a:p>
                      <a:r>
                        <a:rPr lang="tr-TR" dirty="0" smtClean="0">
                          <a:latin typeface="Tahoma" pitchFamily="34" charset="0"/>
                          <a:ea typeface="Tahoma" pitchFamily="34" charset="0"/>
                          <a:cs typeface="Tahoma" pitchFamily="34" charset="0"/>
                        </a:rPr>
                        <a:t>5-Yaban domuzu, kurt, çakal, tilki, sansar, porsuk ile yılanlar, kaplumbağa ve kertenkelelerin canlı ve cansız halde ve bunların tanınabilir parçaları ile bunlardan mamul konfeksiyon</a:t>
                      </a:r>
                      <a:endParaRPr lang="tr-TR"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latin typeface="Tahoma" pitchFamily="34" charset="0"/>
                          <a:ea typeface="Tahoma" pitchFamily="34" charset="0"/>
                          <a:cs typeface="Tahoma" pitchFamily="34" charset="0"/>
                        </a:rPr>
                        <a:t>Çevre ve Orman Bakanlığı</a:t>
                      </a:r>
                    </a:p>
                    <a:p>
                      <a:endParaRPr lang="tr-TR" dirty="0">
                        <a:latin typeface="Tahoma" pitchFamily="34" charset="0"/>
                        <a:ea typeface="Tahoma" pitchFamily="34" charset="0"/>
                        <a:cs typeface="Tahoma" pitchFamily="34" charset="0"/>
                      </a:endParaRPr>
                    </a:p>
                  </a:txBody>
                  <a:tcPr/>
                </a:tc>
                <a:tc>
                  <a:txBody>
                    <a:bodyPr/>
                    <a:lstStyle/>
                    <a:p>
                      <a:r>
                        <a:rPr lang="tr-TR" dirty="0" smtClean="0">
                          <a:latin typeface="Tahoma" pitchFamily="34" charset="0"/>
                          <a:ea typeface="Tahoma" pitchFamily="34" charset="0"/>
                          <a:cs typeface="Tahoma" pitchFamily="34" charset="0"/>
                        </a:rPr>
                        <a:t>08/03/1990 tarih ve 90/234 sayılı Bakanlar Kurulu Kararı </a:t>
                      </a:r>
                      <a:endParaRPr lang="tr-TR" dirty="0">
                        <a:latin typeface="Tahoma" pitchFamily="34" charset="0"/>
                        <a:ea typeface="Tahoma" pitchFamily="34" charset="0"/>
                        <a:cs typeface="Tahoma" pitchFamily="34" charset="0"/>
                      </a:endParaRPr>
                    </a:p>
                  </a:txBody>
                  <a:tcPr marL="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638"/>
            <a:ext cx="7467600" cy="418058"/>
          </a:xfrm>
        </p:spPr>
        <p:txBody>
          <a:bodyPr>
            <a:normAutofit/>
          </a:bodyPr>
          <a:lstStyle/>
          <a:p>
            <a:r>
              <a:rPr lang="tr-TR" sz="2000" b="1" dirty="0" smtClean="0">
                <a:latin typeface="Tahoma" pitchFamily="34" charset="0"/>
                <a:ea typeface="Tahoma" pitchFamily="34" charset="0"/>
                <a:cs typeface="Tahoma" pitchFamily="34" charset="0"/>
              </a:rPr>
              <a:t>	İHRACAT REJİMİ</a:t>
            </a:r>
            <a:endParaRPr lang="tr-TR" sz="2000" b="1" dirty="0">
              <a:latin typeface="Tahoma" pitchFamily="34" charset="0"/>
              <a:ea typeface="Tahoma" pitchFamily="34" charset="0"/>
              <a:cs typeface="Tahoma" pitchFamily="34" charset="0"/>
            </a:endParaRPr>
          </a:p>
        </p:txBody>
      </p:sp>
      <p:sp>
        <p:nvSpPr>
          <p:cNvPr id="69635" name="Rectangle 3"/>
          <p:cNvSpPr>
            <a:spLocks noGrp="1" noChangeArrowheads="1"/>
          </p:cNvSpPr>
          <p:nvPr>
            <p:ph sz="quarter" idx="1"/>
          </p:nvPr>
        </p:nvSpPr>
        <p:spPr>
          <a:xfrm>
            <a:off x="457200" y="692696"/>
            <a:ext cx="8147248" cy="5904656"/>
          </a:xfrm>
        </p:spPr>
        <p:txBody>
          <a:bodyPr>
            <a:normAutofit/>
          </a:bodyPr>
          <a:lstStyle/>
          <a:p>
            <a:pPr algn="ctr">
              <a:buNone/>
            </a:pPr>
            <a:r>
              <a:rPr lang="tr-TR" sz="1800" b="1" dirty="0" smtClean="0">
                <a:solidFill>
                  <a:srgbClr val="FF0000"/>
                </a:solidFill>
              </a:rPr>
              <a:t>İHRACI ÖN İZNE BAĞLI MALLAR LİSTESİ</a:t>
            </a:r>
            <a:endParaRPr lang="tr-TR" sz="2000" b="1" dirty="0" smtClean="0">
              <a:solidFill>
                <a:srgbClr val="FF0000"/>
              </a:solidFill>
            </a:endParaRPr>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buNone/>
            </a:pPr>
            <a:endParaRPr lang="tr-TR" dirty="0" smtClean="0"/>
          </a:p>
          <a:p>
            <a:pPr algn="ctr">
              <a:buNone/>
            </a:pPr>
            <a:endParaRPr lang="tr-TR" b="1" dirty="0" smtClean="0"/>
          </a:p>
        </p:txBody>
      </p:sp>
      <p:graphicFrame>
        <p:nvGraphicFramePr>
          <p:cNvPr id="4" name="3 Tablo"/>
          <p:cNvGraphicFramePr>
            <a:graphicFrameLocks noGrp="1"/>
          </p:cNvGraphicFramePr>
          <p:nvPr/>
        </p:nvGraphicFramePr>
        <p:xfrm>
          <a:off x="323528" y="1052737"/>
          <a:ext cx="8496944" cy="5720878"/>
        </p:xfrm>
        <a:graphic>
          <a:graphicData uri="http://schemas.openxmlformats.org/drawingml/2006/table">
            <a:tbl>
              <a:tblPr firstRow="1" bandRow="1">
                <a:tableStyleId>{5C22544A-7EE6-4342-B048-85BDC9FD1C3A}</a:tableStyleId>
              </a:tblPr>
              <a:tblGrid>
                <a:gridCol w="3697744"/>
                <a:gridCol w="2202911"/>
                <a:gridCol w="2596289"/>
              </a:tblGrid>
              <a:tr h="601671">
                <a:tc>
                  <a:txBody>
                    <a:bodyPr/>
                    <a:lstStyle/>
                    <a:p>
                      <a:r>
                        <a:rPr kumimoji="0" lang="tr-TR" sz="1800" b="1" kern="1200" dirty="0" smtClean="0">
                          <a:solidFill>
                            <a:schemeClr val="lt1"/>
                          </a:solidFill>
                          <a:latin typeface="Tahoma" pitchFamily="34" charset="0"/>
                          <a:ea typeface="Tahoma" pitchFamily="34" charset="0"/>
                          <a:cs typeface="Tahoma" pitchFamily="34" charset="0"/>
                        </a:rPr>
                        <a:t>Madde </a:t>
                      </a:r>
                      <a:endParaRPr lang="tr-TR" dirty="0">
                        <a:latin typeface="Tahoma" pitchFamily="34" charset="0"/>
                        <a:ea typeface="Tahoma" pitchFamily="34" charset="0"/>
                        <a:cs typeface="Tahoma" pitchFamily="34" charset="0"/>
                      </a:endParaRPr>
                    </a:p>
                  </a:txBody>
                  <a:tcPr/>
                </a:tc>
                <a:tc>
                  <a:txBody>
                    <a:bodyPr/>
                    <a:lstStyle/>
                    <a:p>
                      <a:r>
                        <a:rPr kumimoji="0" lang="tr-TR" sz="1800" b="1" kern="1200" dirty="0" smtClean="0">
                          <a:solidFill>
                            <a:schemeClr val="lt1"/>
                          </a:solidFill>
                          <a:latin typeface="Tahoma" pitchFamily="34" charset="0"/>
                          <a:ea typeface="Tahoma" pitchFamily="34" charset="0"/>
                          <a:cs typeface="Tahoma" pitchFamily="34" charset="0"/>
                        </a:rPr>
                        <a:t>İzin Veren</a:t>
                      </a:r>
                      <a:r>
                        <a:rPr kumimoji="0" lang="tr-TR" sz="1800" b="1" kern="1200" baseline="0" dirty="0" smtClean="0">
                          <a:solidFill>
                            <a:schemeClr val="lt1"/>
                          </a:solidFill>
                          <a:latin typeface="Tahoma" pitchFamily="34" charset="0"/>
                          <a:ea typeface="Tahoma" pitchFamily="34" charset="0"/>
                          <a:cs typeface="Tahoma" pitchFamily="34" charset="0"/>
                        </a:rPr>
                        <a:t> Kurum</a:t>
                      </a:r>
                      <a:endParaRPr lang="tr-TR" dirty="0">
                        <a:latin typeface="Tahoma" pitchFamily="34" charset="0"/>
                        <a:ea typeface="Tahoma" pitchFamily="34" charset="0"/>
                        <a:cs typeface="Tahoma" pitchFamily="34" charset="0"/>
                      </a:endParaRPr>
                    </a:p>
                  </a:txBody>
                  <a:tcPr/>
                </a:tc>
                <a:tc>
                  <a:txBody>
                    <a:bodyPr/>
                    <a:lstStyle/>
                    <a:p>
                      <a:r>
                        <a:rPr kumimoji="0" lang="tr-TR" sz="1800" b="1" kern="1200" dirty="0" smtClean="0">
                          <a:solidFill>
                            <a:schemeClr val="lt1"/>
                          </a:solidFill>
                          <a:latin typeface="Tahoma" pitchFamily="34" charset="0"/>
                          <a:ea typeface="Tahoma" pitchFamily="34" charset="0"/>
                          <a:cs typeface="Tahoma" pitchFamily="34" charset="0"/>
                        </a:rPr>
                        <a:t>Yasal</a:t>
                      </a:r>
                      <a:r>
                        <a:rPr kumimoji="0" lang="tr-TR" sz="1800" b="1" kern="1200" baseline="0" dirty="0" smtClean="0">
                          <a:solidFill>
                            <a:schemeClr val="lt1"/>
                          </a:solidFill>
                          <a:latin typeface="Tahoma" pitchFamily="34" charset="0"/>
                          <a:ea typeface="Tahoma" pitchFamily="34" charset="0"/>
                          <a:cs typeface="Tahoma" pitchFamily="34" charset="0"/>
                        </a:rPr>
                        <a:t> Dayanak</a:t>
                      </a:r>
                      <a:endParaRPr lang="tr-TR" dirty="0">
                        <a:latin typeface="Tahoma" pitchFamily="34" charset="0"/>
                        <a:ea typeface="Tahoma" pitchFamily="34" charset="0"/>
                        <a:cs typeface="Tahoma" pitchFamily="34" charset="0"/>
                      </a:endParaRPr>
                    </a:p>
                  </a:txBody>
                  <a:tcPr/>
                </a:tc>
              </a:tr>
              <a:tr h="544369">
                <a:tc>
                  <a:txBody>
                    <a:bodyPr/>
                    <a:lstStyle/>
                    <a:p>
                      <a:r>
                        <a:rPr kumimoji="0" lang="tr-TR" sz="1600" kern="1200" dirty="0" smtClean="0">
                          <a:solidFill>
                            <a:schemeClr val="dk1"/>
                          </a:solidFill>
                          <a:latin typeface="Tahoma" pitchFamily="34" charset="0"/>
                          <a:ea typeface="Tahoma" pitchFamily="34" charset="0"/>
                          <a:cs typeface="Tahoma" pitchFamily="34" charset="0"/>
                        </a:rPr>
                        <a:t>6- Gübreler</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27.1             2.924 t.2/1771 s</a:t>
                      </a:r>
                      <a:r>
                        <a:rPr lang="tr-TR" sz="1600" baseline="0" dirty="0" smtClean="0">
                          <a:latin typeface="Tahoma" pitchFamily="34" charset="0"/>
                          <a:ea typeface="Tahoma" pitchFamily="34" charset="0"/>
                          <a:cs typeface="Tahoma" pitchFamily="34" charset="0"/>
                        </a:rPr>
                        <a:t> </a:t>
                      </a:r>
                      <a:r>
                        <a:rPr lang="tr-TR" sz="1600" dirty="0" smtClean="0">
                          <a:latin typeface="Tahoma" pitchFamily="34" charset="0"/>
                          <a:ea typeface="Tahoma" pitchFamily="34" charset="0"/>
                          <a:cs typeface="Tahoma" pitchFamily="34" charset="0"/>
                        </a:rPr>
                        <a:t>BKK</a:t>
                      </a:r>
                      <a:endParaRPr lang="tr-TR" sz="1600" dirty="0">
                        <a:latin typeface="Tahoma" pitchFamily="34" charset="0"/>
                        <a:ea typeface="Tahoma" pitchFamily="34" charset="0"/>
                        <a:cs typeface="Tahoma" pitchFamily="34" charset="0"/>
                      </a:endParaRPr>
                    </a:p>
                  </a:txBody>
                  <a:tcPr/>
                </a:tc>
              </a:tr>
              <a:tr h="3151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600" kern="1200" dirty="0" smtClean="0">
                          <a:solidFill>
                            <a:schemeClr val="dk1"/>
                          </a:solidFill>
                          <a:latin typeface="Tahoma" pitchFamily="34" charset="0"/>
                          <a:ea typeface="Tahoma" pitchFamily="34" charset="0"/>
                          <a:cs typeface="Tahoma" pitchFamily="34" charset="0"/>
                        </a:rPr>
                        <a:t>7- Tohumluklar</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5553 s. Tohumculuk Kan.</a:t>
                      </a:r>
                      <a:endParaRPr lang="tr-TR" sz="1600" dirty="0">
                        <a:latin typeface="Tahoma" pitchFamily="34" charset="0"/>
                        <a:ea typeface="Tahoma" pitchFamily="34" charset="0"/>
                        <a:cs typeface="Tahoma" pitchFamily="34" charset="0"/>
                      </a:endParaRPr>
                    </a:p>
                  </a:txBody>
                  <a:tcPr marL="0"/>
                </a:tc>
              </a:tr>
              <a:tr h="406122">
                <a:tc>
                  <a:txBody>
                    <a:bodyPr/>
                    <a:lstStyle/>
                    <a:p>
                      <a:r>
                        <a:rPr lang="tr-TR" sz="1600" dirty="0" smtClean="0">
                          <a:latin typeface="Tahoma" pitchFamily="34" charset="0"/>
                          <a:ea typeface="Tahoma" pitchFamily="34" charset="0"/>
                          <a:cs typeface="Tahoma" pitchFamily="34" charset="0"/>
                        </a:rPr>
                        <a:t>8- Ankara (Tiftik) Keçisi</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4631 s.</a:t>
                      </a:r>
                      <a:r>
                        <a:rPr lang="tr-TR" sz="1600" baseline="0" dirty="0" smtClean="0">
                          <a:latin typeface="Tahoma" pitchFamily="34" charset="0"/>
                          <a:ea typeface="Tahoma" pitchFamily="34" charset="0"/>
                          <a:cs typeface="Tahoma" pitchFamily="34" charset="0"/>
                        </a:rPr>
                        <a:t>Hayvan Islahı Kan.</a:t>
                      </a:r>
                      <a:endParaRPr lang="tr-TR" sz="1600" dirty="0">
                        <a:latin typeface="Tahoma" pitchFamily="34" charset="0"/>
                        <a:ea typeface="Tahoma" pitchFamily="34" charset="0"/>
                        <a:cs typeface="Tahoma" pitchFamily="34" charset="0"/>
                      </a:endParaRPr>
                    </a:p>
                  </a:txBody>
                  <a:tcPr marL="0"/>
                </a:tc>
              </a:tr>
              <a:tr h="338435">
                <a:tc>
                  <a:txBody>
                    <a:bodyPr/>
                    <a:lstStyle/>
                    <a:p>
                      <a:r>
                        <a:rPr lang="tr-TR" sz="1600" dirty="0" smtClean="0">
                          <a:latin typeface="Tahoma" pitchFamily="34" charset="0"/>
                          <a:ea typeface="Tahoma" pitchFamily="34" charset="0"/>
                          <a:cs typeface="Tahoma" pitchFamily="34" charset="0"/>
                        </a:rPr>
                        <a:t>9- Yasak  cins ve nitelikteki su ürünleri </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1380 s. Su Ürünleri Kan.</a:t>
                      </a:r>
                      <a:endParaRPr lang="tr-TR" sz="1600" dirty="0">
                        <a:latin typeface="Tahoma" pitchFamily="34" charset="0"/>
                        <a:ea typeface="Tahoma" pitchFamily="34" charset="0"/>
                        <a:cs typeface="Tahoma" pitchFamily="34" charset="0"/>
                      </a:endParaRPr>
                    </a:p>
                  </a:txBody>
                  <a:tcPr marL="0"/>
                </a:tc>
              </a:tr>
              <a:tr h="335932">
                <a:tc>
                  <a:txBody>
                    <a:bodyPr/>
                    <a:lstStyle/>
                    <a:p>
                      <a:r>
                        <a:rPr lang="tr-TR" sz="1600" dirty="0" smtClean="0">
                          <a:latin typeface="Tahoma" pitchFamily="34" charset="0"/>
                          <a:ea typeface="Tahoma" pitchFamily="34" charset="0"/>
                          <a:cs typeface="Tahoma" pitchFamily="34" charset="0"/>
                        </a:rPr>
                        <a:t>10- Yarış Atları</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4631 s.</a:t>
                      </a:r>
                      <a:r>
                        <a:rPr lang="tr-TR" sz="1600" baseline="0" dirty="0" smtClean="0">
                          <a:latin typeface="Tahoma" pitchFamily="34" charset="0"/>
                          <a:ea typeface="Tahoma" pitchFamily="34" charset="0"/>
                          <a:cs typeface="Tahoma" pitchFamily="34" charset="0"/>
                        </a:rPr>
                        <a:t> Hayvan Islahı Kan.</a:t>
                      </a:r>
                      <a:endParaRPr lang="tr-TR" sz="1600" dirty="0">
                        <a:latin typeface="Tahoma" pitchFamily="34" charset="0"/>
                        <a:ea typeface="Tahoma" pitchFamily="34" charset="0"/>
                        <a:cs typeface="Tahoma" pitchFamily="34" charset="0"/>
                      </a:endParaRPr>
                    </a:p>
                  </a:txBody>
                  <a:tcPr marL="0"/>
                </a:tc>
              </a:tr>
              <a:tr h="406122">
                <a:tc>
                  <a:txBody>
                    <a:bodyPr/>
                    <a:lstStyle/>
                    <a:p>
                      <a:r>
                        <a:rPr lang="tr-TR" sz="1600" dirty="0" smtClean="0">
                          <a:latin typeface="Tahoma" pitchFamily="34" charset="0"/>
                          <a:ea typeface="Tahoma" pitchFamily="34" charset="0"/>
                          <a:cs typeface="Tahoma" pitchFamily="34" charset="0"/>
                        </a:rPr>
                        <a:t>11- Yemler</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1734 sayılı Yem Kanunu</a:t>
                      </a:r>
                      <a:endParaRPr lang="tr-TR" sz="1600" dirty="0">
                        <a:latin typeface="Tahoma" pitchFamily="34" charset="0"/>
                        <a:ea typeface="Tahoma" pitchFamily="34" charset="0"/>
                        <a:cs typeface="Tahoma" pitchFamily="34" charset="0"/>
                      </a:endParaRPr>
                    </a:p>
                  </a:txBody>
                  <a:tcPr marL="0"/>
                </a:tc>
              </a:tr>
              <a:tr h="406122">
                <a:tc>
                  <a:txBody>
                    <a:bodyPr/>
                    <a:lstStyle/>
                    <a:p>
                      <a:r>
                        <a:rPr lang="tr-TR" sz="1600" dirty="0" smtClean="0">
                          <a:latin typeface="Tahoma" pitchFamily="34" charset="0"/>
                          <a:ea typeface="Tahoma" pitchFamily="34" charset="0"/>
                          <a:cs typeface="Tahoma" pitchFamily="34" charset="0"/>
                        </a:rPr>
                        <a:t>12- Veteriner</a:t>
                      </a:r>
                      <a:r>
                        <a:rPr lang="tr-TR" sz="1600" baseline="0" dirty="0" smtClean="0">
                          <a:latin typeface="Tahoma" pitchFamily="34" charset="0"/>
                          <a:ea typeface="Tahoma" pitchFamily="34" charset="0"/>
                          <a:cs typeface="Tahoma" pitchFamily="34" charset="0"/>
                        </a:rPr>
                        <a:t> İlaçları</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1262 s. </a:t>
                      </a:r>
                      <a:r>
                        <a:rPr lang="tr-TR" sz="1600" dirty="0" err="1" smtClean="0">
                          <a:latin typeface="Tahoma" pitchFamily="34" charset="0"/>
                          <a:ea typeface="Tahoma" pitchFamily="34" charset="0"/>
                          <a:cs typeface="Tahoma" pitchFamily="34" charset="0"/>
                        </a:rPr>
                        <a:t>İsp</a:t>
                      </a:r>
                      <a:r>
                        <a:rPr lang="tr-TR" sz="1600" dirty="0" smtClean="0">
                          <a:latin typeface="Tahoma" pitchFamily="34" charset="0"/>
                          <a:ea typeface="Tahoma" pitchFamily="34" charset="0"/>
                          <a:cs typeface="Tahoma" pitchFamily="34" charset="0"/>
                        </a:rPr>
                        <a:t>.Tıbbi </a:t>
                      </a:r>
                      <a:r>
                        <a:rPr lang="tr-TR" sz="1600" dirty="0" err="1" smtClean="0">
                          <a:latin typeface="Tahoma" pitchFamily="34" charset="0"/>
                          <a:ea typeface="Tahoma" pitchFamily="34" charset="0"/>
                          <a:cs typeface="Tahoma" pitchFamily="34" charset="0"/>
                        </a:rPr>
                        <a:t>Müs</a:t>
                      </a:r>
                      <a:r>
                        <a:rPr lang="tr-TR" sz="1600" dirty="0" smtClean="0">
                          <a:latin typeface="Tahoma" pitchFamily="34" charset="0"/>
                          <a:ea typeface="Tahoma" pitchFamily="34" charset="0"/>
                          <a:cs typeface="Tahoma" pitchFamily="34" charset="0"/>
                        </a:rPr>
                        <a:t>.Kan.</a:t>
                      </a:r>
                      <a:endParaRPr lang="tr-TR" sz="1600" dirty="0">
                        <a:latin typeface="Tahoma" pitchFamily="34" charset="0"/>
                        <a:ea typeface="Tahoma" pitchFamily="34" charset="0"/>
                        <a:cs typeface="Tahoma" pitchFamily="34" charset="0"/>
                      </a:endParaRPr>
                    </a:p>
                  </a:txBody>
                  <a:tcPr marL="0"/>
                </a:tc>
              </a:tr>
              <a:tr h="338435">
                <a:tc>
                  <a:txBody>
                    <a:bodyPr/>
                    <a:lstStyle/>
                    <a:p>
                      <a:r>
                        <a:rPr lang="tr-TR" sz="1600" dirty="0" smtClean="0">
                          <a:latin typeface="Tahoma" pitchFamily="34" charset="0"/>
                          <a:ea typeface="Tahoma" pitchFamily="34" charset="0"/>
                          <a:cs typeface="Tahoma" pitchFamily="34" charset="0"/>
                        </a:rPr>
                        <a:t>13- Doğal</a:t>
                      </a:r>
                      <a:r>
                        <a:rPr lang="tr-TR" sz="1600" baseline="0" dirty="0" smtClean="0">
                          <a:latin typeface="Tahoma" pitchFamily="34" charset="0"/>
                          <a:ea typeface="Tahoma" pitchFamily="34" charset="0"/>
                          <a:cs typeface="Tahoma" pitchFamily="34" charset="0"/>
                        </a:rPr>
                        <a:t> çiçek soğanları</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latin typeface="Tahoma" pitchFamily="34" charset="0"/>
                          <a:ea typeface="Tahoma" pitchFamily="34" charset="0"/>
                          <a:cs typeface="Tahoma" pitchFamily="34" charset="0"/>
                        </a:rPr>
                        <a:t>95/7623 s.İhracat </a:t>
                      </a:r>
                      <a:r>
                        <a:rPr lang="tr-TR" sz="1600" dirty="0" err="1" smtClean="0">
                          <a:latin typeface="Tahoma" pitchFamily="34" charset="0"/>
                          <a:ea typeface="Tahoma" pitchFamily="34" charset="0"/>
                          <a:cs typeface="Tahoma" pitchFamily="34" charset="0"/>
                        </a:rPr>
                        <a:t>Rej</a:t>
                      </a:r>
                      <a:r>
                        <a:rPr lang="tr-TR" sz="1600" dirty="0" smtClean="0">
                          <a:latin typeface="Tahoma" pitchFamily="34" charset="0"/>
                          <a:ea typeface="Tahoma" pitchFamily="34" charset="0"/>
                          <a:cs typeface="Tahoma" pitchFamily="34" charset="0"/>
                        </a:rPr>
                        <a:t>.Kar.</a:t>
                      </a:r>
                      <a:endParaRPr lang="tr-TR" sz="1600" dirty="0">
                        <a:latin typeface="Tahoma" pitchFamily="34" charset="0"/>
                        <a:ea typeface="Tahoma" pitchFamily="34" charset="0"/>
                        <a:cs typeface="Tahoma" pitchFamily="34" charset="0"/>
                      </a:endParaRPr>
                    </a:p>
                  </a:txBody>
                  <a:tcPr marL="0"/>
                </a:tc>
              </a:tr>
              <a:tr h="406122">
                <a:tc>
                  <a:txBody>
                    <a:bodyPr/>
                    <a:lstStyle/>
                    <a:p>
                      <a:r>
                        <a:rPr lang="tr-TR" sz="1600" dirty="0" smtClean="0">
                          <a:latin typeface="Tahoma" pitchFamily="34" charset="0"/>
                          <a:ea typeface="Tahoma" pitchFamily="34" charset="0"/>
                          <a:cs typeface="Tahoma" pitchFamily="34" charset="0"/>
                        </a:rPr>
                        <a:t>14- Damızlık büyük küçük baş hayvan</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latin typeface="Tahoma" pitchFamily="34" charset="0"/>
                          <a:ea typeface="Tahoma" pitchFamily="34" charset="0"/>
                          <a:cs typeface="Tahoma" pitchFamily="34" charset="0"/>
                        </a:rPr>
                        <a:t>4631 s.</a:t>
                      </a:r>
                      <a:r>
                        <a:rPr lang="tr-TR" sz="1600" baseline="0" dirty="0" smtClean="0">
                          <a:latin typeface="Tahoma" pitchFamily="34" charset="0"/>
                          <a:ea typeface="Tahoma" pitchFamily="34" charset="0"/>
                          <a:cs typeface="Tahoma" pitchFamily="34" charset="0"/>
                        </a:rPr>
                        <a:t> Hayvan Islahı Kan.</a:t>
                      </a:r>
                      <a:endParaRPr lang="tr-TR" sz="1600" dirty="0">
                        <a:latin typeface="Tahoma" pitchFamily="34" charset="0"/>
                        <a:ea typeface="Tahoma" pitchFamily="34" charset="0"/>
                        <a:cs typeface="Tahoma" pitchFamily="34" charset="0"/>
                      </a:endParaRPr>
                    </a:p>
                  </a:txBody>
                  <a:tcPr marL="0"/>
                </a:tc>
              </a:tr>
              <a:tr h="338435">
                <a:tc>
                  <a:txBody>
                    <a:bodyPr/>
                    <a:lstStyle/>
                    <a:p>
                      <a:r>
                        <a:rPr lang="tr-TR" sz="1600" dirty="0" smtClean="0">
                          <a:latin typeface="Tahoma" pitchFamily="34" charset="0"/>
                          <a:ea typeface="Tahoma" pitchFamily="34" charset="0"/>
                          <a:cs typeface="Tahoma" pitchFamily="34" charset="0"/>
                        </a:rPr>
                        <a:t>15- Doğa Mantarı</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latin typeface="Tahoma" pitchFamily="34" charset="0"/>
                          <a:ea typeface="Tahoma" pitchFamily="34" charset="0"/>
                          <a:cs typeface="Tahoma" pitchFamily="34" charset="0"/>
                        </a:rPr>
                        <a:t>95/7623 s.İhracat </a:t>
                      </a:r>
                      <a:r>
                        <a:rPr lang="tr-TR" sz="1600" dirty="0" err="1" smtClean="0">
                          <a:latin typeface="Tahoma" pitchFamily="34" charset="0"/>
                          <a:ea typeface="Tahoma" pitchFamily="34" charset="0"/>
                          <a:cs typeface="Tahoma" pitchFamily="34" charset="0"/>
                        </a:rPr>
                        <a:t>Rej</a:t>
                      </a:r>
                      <a:r>
                        <a:rPr lang="tr-TR" sz="1600" dirty="0" smtClean="0">
                          <a:latin typeface="Tahoma" pitchFamily="34" charset="0"/>
                          <a:ea typeface="Tahoma" pitchFamily="34" charset="0"/>
                          <a:cs typeface="Tahoma" pitchFamily="34" charset="0"/>
                        </a:rPr>
                        <a:t>.Kar.</a:t>
                      </a:r>
                      <a:endParaRPr lang="tr-TR" sz="1600" dirty="0">
                        <a:latin typeface="Tahoma" pitchFamily="34" charset="0"/>
                        <a:ea typeface="Tahoma" pitchFamily="34" charset="0"/>
                        <a:cs typeface="Tahoma" pitchFamily="34" charset="0"/>
                      </a:endParaRPr>
                    </a:p>
                  </a:txBody>
                  <a:tcPr marL="0"/>
                </a:tc>
              </a:tr>
              <a:tr h="406122">
                <a:tc>
                  <a:txBody>
                    <a:bodyPr/>
                    <a:lstStyle/>
                    <a:p>
                      <a:r>
                        <a:rPr lang="tr-TR" sz="1600" dirty="0" smtClean="0">
                          <a:latin typeface="Tahoma" pitchFamily="34" charset="0"/>
                          <a:ea typeface="Tahoma" pitchFamily="34" charset="0"/>
                          <a:cs typeface="Tahoma" pitchFamily="34" charset="0"/>
                        </a:rPr>
                        <a:t>16- Mavi Yüzgeçli Orkinos</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latin typeface="Tahoma" pitchFamily="34" charset="0"/>
                          <a:ea typeface="Tahoma" pitchFamily="34" charset="0"/>
                          <a:cs typeface="Tahoma" pitchFamily="34" charset="0"/>
                        </a:rPr>
                        <a:t>95/7623 s.İhracat </a:t>
                      </a:r>
                      <a:r>
                        <a:rPr lang="tr-TR" sz="1600" dirty="0" err="1" smtClean="0">
                          <a:latin typeface="Tahoma" pitchFamily="34" charset="0"/>
                          <a:ea typeface="Tahoma" pitchFamily="34" charset="0"/>
                          <a:cs typeface="Tahoma" pitchFamily="34" charset="0"/>
                        </a:rPr>
                        <a:t>Rej</a:t>
                      </a:r>
                      <a:r>
                        <a:rPr lang="tr-TR" sz="1600" dirty="0" smtClean="0">
                          <a:latin typeface="Tahoma" pitchFamily="34" charset="0"/>
                          <a:ea typeface="Tahoma" pitchFamily="34" charset="0"/>
                          <a:cs typeface="Tahoma" pitchFamily="34" charset="0"/>
                        </a:rPr>
                        <a:t>.Kar.</a:t>
                      </a:r>
                      <a:endParaRPr lang="tr-TR" sz="1600" dirty="0">
                        <a:latin typeface="Tahoma" pitchFamily="34" charset="0"/>
                        <a:ea typeface="Tahoma" pitchFamily="34" charset="0"/>
                        <a:cs typeface="Tahoma" pitchFamily="34" charset="0"/>
                      </a:endParaRPr>
                    </a:p>
                  </a:txBody>
                  <a:tcPr marL="0"/>
                </a:tc>
              </a:tr>
              <a:tr h="773577">
                <a:tc>
                  <a:txBody>
                    <a:bodyPr/>
                    <a:lstStyle/>
                    <a:p>
                      <a:r>
                        <a:rPr lang="tr-TR" sz="1600" dirty="0" smtClean="0">
                          <a:latin typeface="Tahoma" pitchFamily="34" charset="0"/>
                          <a:ea typeface="Tahoma" pitchFamily="34" charset="0"/>
                          <a:cs typeface="Tahoma" pitchFamily="34" charset="0"/>
                        </a:rPr>
                        <a:t>17- Nükleer ve Nükleer Çift</a:t>
                      </a:r>
                      <a:r>
                        <a:rPr lang="tr-TR" sz="1600" baseline="0" dirty="0" smtClean="0">
                          <a:latin typeface="Tahoma" pitchFamily="34" charset="0"/>
                          <a:ea typeface="Tahoma" pitchFamily="34" charset="0"/>
                          <a:cs typeface="Tahoma" pitchFamily="34" charset="0"/>
                        </a:rPr>
                        <a:t> Kullanımlı Eşya</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Türkiye Atom Enerjisi Kurumu </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latin typeface="Tahoma" pitchFamily="34" charset="0"/>
                          <a:ea typeface="Tahoma" pitchFamily="34" charset="0"/>
                          <a:cs typeface="Tahoma" pitchFamily="34" charset="0"/>
                        </a:rPr>
                        <a:t>Nükleer ve</a:t>
                      </a:r>
                      <a:r>
                        <a:rPr lang="tr-TR" sz="1600" baseline="0" dirty="0" smtClean="0">
                          <a:latin typeface="Tahoma" pitchFamily="34" charset="0"/>
                          <a:ea typeface="Tahoma" pitchFamily="34" charset="0"/>
                          <a:cs typeface="Tahoma" pitchFamily="34" charset="0"/>
                        </a:rPr>
                        <a:t> </a:t>
                      </a:r>
                      <a:r>
                        <a:rPr lang="tr-TR" sz="1600" baseline="0" dirty="0" err="1" smtClean="0">
                          <a:latin typeface="Tahoma" pitchFamily="34" charset="0"/>
                          <a:ea typeface="Tahoma" pitchFamily="34" charset="0"/>
                          <a:cs typeface="Tahoma" pitchFamily="34" charset="0"/>
                        </a:rPr>
                        <a:t>Nük</a:t>
                      </a:r>
                      <a:r>
                        <a:rPr lang="tr-TR" sz="1600" baseline="0" dirty="0" smtClean="0">
                          <a:latin typeface="Tahoma" pitchFamily="34" charset="0"/>
                          <a:ea typeface="Tahoma" pitchFamily="34" charset="0"/>
                          <a:cs typeface="Tahoma" pitchFamily="34" charset="0"/>
                        </a:rPr>
                        <a:t>.Çift Kullanımlı Eşyanın İhracına İzin Yönetmeliği</a:t>
                      </a:r>
                      <a:endParaRPr lang="tr-TR" sz="1600" dirty="0">
                        <a:latin typeface="Tahoma" pitchFamily="34" charset="0"/>
                        <a:ea typeface="Tahoma" pitchFamily="34" charset="0"/>
                        <a:cs typeface="Tahoma" pitchFamily="34" charset="0"/>
                      </a:endParaRPr>
                    </a:p>
                  </a:txBody>
                  <a:tcPr marL="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67544" y="332656"/>
            <a:ext cx="7467600" cy="418058"/>
          </a:xfrm>
        </p:spPr>
        <p:txBody>
          <a:bodyPr>
            <a:normAutofit/>
          </a:bodyPr>
          <a:lstStyle/>
          <a:p>
            <a:r>
              <a:rPr lang="tr-TR" sz="2000" b="1" dirty="0" smtClean="0">
                <a:latin typeface="Tahoma" pitchFamily="34" charset="0"/>
                <a:ea typeface="Tahoma" pitchFamily="34" charset="0"/>
                <a:cs typeface="Tahoma" pitchFamily="34" charset="0"/>
              </a:rPr>
              <a:t>	İHRACAT REJİMİ</a:t>
            </a:r>
            <a:endParaRPr lang="tr-TR" sz="2000" b="1" dirty="0">
              <a:latin typeface="Tahoma" pitchFamily="34" charset="0"/>
              <a:ea typeface="Tahoma" pitchFamily="34" charset="0"/>
              <a:cs typeface="Tahoma" pitchFamily="34" charset="0"/>
            </a:endParaRPr>
          </a:p>
        </p:txBody>
      </p:sp>
      <p:sp>
        <p:nvSpPr>
          <p:cNvPr id="69635" name="Rectangle 3"/>
          <p:cNvSpPr>
            <a:spLocks noGrp="1" noChangeArrowheads="1"/>
          </p:cNvSpPr>
          <p:nvPr>
            <p:ph sz="quarter" idx="1"/>
          </p:nvPr>
        </p:nvSpPr>
        <p:spPr>
          <a:xfrm>
            <a:off x="457200" y="692696"/>
            <a:ext cx="8147248" cy="5904656"/>
          </a:xfrm>
        </p:spPr>
        <p:txBody>
          <a:bodyPr>
            <a:normAutofit/>
          </a:bodyPr>
          <a:lstStyle/>
          <a:p>
            <a:pPr algn="ctr">
              <a:buNone/>
            </a:pPr>
            <a:r>
              <a:rPr lang="tr-TR" sz="1800" b="1" dirty="0" smtClean="0">
                <a:solidFill>
                  <a:srgbClr val="FF0000"/>
                </a:solidFill>
              </a:rPr>
              <a:t>İHRACI ÖN İZNE BAĞLI MALLAR LİSTESİ</a:t>
            </a:r>
            <a:endParaRPr lang="tr-TR" sz="2000" b="1" dirty="0" smtClean="0">
              <a:solidFill>
                <a:srgbClr val="FF0000"/>
              </a:solidFill>
            </a:endParaRPr>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lgn="ctr">
              <a:buNone/>
            </a:pPr>
            <a:endParaRPr lang="tr-TR" sz="2000" b="1" dirty="0" smtClean="0"/>
          </a:p>
          <a:p>
            <a:pPr>
              <a:buNone/>
            </a:pPr>
            <a:endParaRPr lang="tr-TR" dirty="0" smtClean="0"/>
          </a:p>
          <a:p>
            <a:pPr algn="ctr">
              <a:buNone/>
            </a:pPr>
            <a:endParaRPr lang="tr-TR" b="1" dirty="0" smtClean="0"/>
          </a:p>
        </p:txBody>
      </p:sp>
      <p:graphicFrame>
        <p:nvGraphicFramePr>
          <p:cNvPr id="4" name="3 Tablo"/>
          <p:cNvGraphicFramePr>
            <a:graphicFrameLocks noGrp="1"/>
          </p:cNvGraphicFramePr>
          <p:nvPr/>
        </p:nvGraphicFramePr>
        <p:xfrm>
          <a:off x="323528" y="1117540"/>
          <a:ext cx="8352927" cy="4742601"/>
        </p:xfrm>
        <a:graphic>
          <a:graphicData uri="http://schemas.openxmlformats.org/drawingml/2006/table">
            <a:tbl>
              <a:tblPr firstRow="1" bandRow="1">
                <a:tableStyleId>{5C22544A-7EE6-4342-B048-85BDC9FD1C3A}</a:tableStyleId>
              </a:tblPr>
              <a:tblGrid>
                <a:gridCol w="3635070"/>
                <a:gridCol w="2165573"/>
                <a:gridCol w="2552284"/>
              </a:tblGrid>
              <a:tr h="441187">
                <a:tc>
                  <a:txBody>
                    <a:bodyPr/>
                    <a:lstStyle/>
                    <a:p>
                      <a:r>
                        <a:rPr kumimoji="0" lang="tr-TR" sz="1800" b="1" kern="1200" dirty="0" smtClean="0">
                          <a:solidFill>
                            <a:schemeClr val="lt1"/>
                          </a:solidFill>
                          <a:latin typeface="Tahoma" pitchFamily="34" charset="0"/>
                          <a:ea typeface="Tahoma" pitchFamily="34" charset="0"/>
                          <a:cs typeface="Tahoma" pitchFamily="34" charset="0"/>
                        </a:rPr>
                        <a:t>Madde </a:t>
                      </a:r>
                      <a:endParaRPr lang="tr-TR" dirty="0">
                        <a:latin typeface="Tahoma" pitchFamily="34" charset="0"/>
                        <a:ea typeface="Tahoma" pitchFamily="34" charset="0"/>
                        <a:cs typeface="Tahoma" pitchFamily="34" charset="0"/>
                      </a:endParaRPr>
                    </a:p>
                  </a:txBody>
                  <a:tcPr/>
                </a:tc>
                <a:tc>
                  <a:txBody>
                    <a:bodyPr/>
                    <a:lstStyle/>
                    <a:p>
                      <a:r>
                        <a:rPr kumimoji="0" lang="tr-TR" sz="1800" b="1" kern="1200" dirty="0" smtClean="0">
                          <a:solidFill>
                            <a:schemeClr val="lt1"/>
                          </a:solidFill>
                          <a:latin typeface="Tahoma" pitchFamily="34" charset="0"/>
                          <a:ea typeface="Tahoma" pitchFamily="34" charset="0"/>
                          <a:cs typeface="Tahoma" pitchFamily="34" charset="0"/>
                        </a:rPr>
                        <a:t>İzin Veren</a:t>
                      </a:r>
                      <a:r>
                        <a:rPr kumimoji="0" lang="tr-TR" sz="1800" b="1" kern="1200" baseline="0" dirty="0" smtClean="0">
                          <a:solidFill>
                            <a:schemeClr val="lt1"/>
                          </a:solidFill>
                          <a:latin typeface="Tahoma" pitchFamily="34" charset="0"/>
                          <a:ea typeface="Tahoma" pitchFamily="34" charset="0"/>
                          <a:cs typeface="Tahoma" pitchFamily="34" charset="0"/>
                        </a:rPr>
                        <a:t> Kurum</a:t>
                      </a:r>
                      <a:endParaRPr lang="tr-TR" dirty="0">
                        <a:latin typeface="Tahoma" pitchFamily="34" charset="0"/>
                        <a:ea typeface="Tahoma" pitchFamily="34" charset="0"/>
                        <a:cs typeface="Tahoma" pitchFamily="34" charset="0"/>
                      </a:endParaRPr>
                    </a:p>
                  </a:txBody>
                  <a:tcPr/>
                </a:tc>
                <a:tc>
                  <a:txBody>
                    <a:bodyPr/>
                    <a:lstStyle/>
                    <a:p>
                      <a:r>
                        <a:rPr kumimoji="0" lang="tr-TR" sz="1800" b="1" kern="1200" dirty="0" smtClean="0">
                          <a:solidFill>
                            <a:schemeClr val="lt1"/>
                          </a:solidFill>
                          <a:latin typeface="Tahoma" pitchFamily="34" charset="0"/>
                          <a:ea typeface="Tahoma" pitchFamily="34" charset="0"/>
                          <a:cs typeface="Tahoma" pitchFamily="34" charset="0"/>
                        </a:rPr>
                        <a:t>Yasal</a:t>
                      </a:r>
                      <a:r>
                        <a:rPr kumimoji="0" lang="tr-TR" sz="1800" b="1" kern="1200" baseline="0" dirty="0" smtClean="0">
                          <a:solidFill>
                            <a:schemeClr val="lt1"/>
                          </a:solidFill>
                          <a:latin typeface="Tahoma" pitchFamily="34" charset="0"/>
                          <a:ea typeface="Tahoma" pitchFamily="34" charset="0"/>
                          <a:cs typeface="Tahoma" pitchFamily="34" charset="0"/>
                        </a:rPr>
                        <a:t> Dayanak</a:t>
                      </a:r>
                      <a:endParaRPr lang="tr-TR" dirty="0">
                        <a:latin typeface="Tahoma" pitchFamily="34" charset="0"/>
                        <a:ea typeface="Tahoma" pitchFamily="34" charset="0"/>
                        <a:cs typeface="Tahoma" pitchFamily="34" charset="0"/>
                      </a:endParaRPr>
                    </a:p>
                  </a:txBody>
                  <a:tcPr/>
                </a:tc>
              </a:tr>
              <a:tr h="698546">
                <a:tc>
                  <a:txBody>
                    <a:bodyPr/>
                    <a:lstStyle/>
                    <a:p>
                      <a:r>
                        <a:rPr kumimoji="0" lang="tr-TR" sz="1600" kern="1200" dirty="0" smtClean="0">
                          <a:solidFill>
                            <a:schemeClr val="dk1"/>
                          </a:solidFill>
                          <a:latin typeface="Tahoma" pitchFamily="34" charset="0"/>
                          <a:ea typeface="Tahoma" pitchFamily="34" charset="0"/>
                          <a:cs typeface="Tahoma" pitchFamily="34" charset="0"/>
                        </a:rPr>
                        <a:t>18- Füze Teknolojisi</a:t>
                      </a:r>
                      <a:r>
                        <a:rPr kumimoji="0" lang="tr-TR" sz="1600" kern="1200" baseline="0" dirty="0" smtClean="0">
                          <a:solidFill>
                            <a:schemeClr val="dk1"/>
                          </a:solidFill>
                          <a:latin typeface="Tahoma" pitchFamily="34" charset="0"/>
                          <a:ea typeface="Tahoma" pitchFamily="34" charset="0"/>
                          <a:cs typeface="Tahoma" pitchFamily="34" charset="0"/>
                        </a:rPr>
                        <a:t> Kontrol Rejimi Ekipman, Yazılım ve </a:t>
                      </a:r>
                      <a:r>
                        <a:rPr kumimoji="0" lang="tr-TR" sz="1600" kern="1200" baseline="0" dirty="0" err="1" smtClean="0">
                          <a:solidFill>
                            <a:schemeClr val="dk1"/>
                          </a:solidFill>
                          <a:latin typeface="Tahoma" pitchFamily="34" charset="0"/>
                          <a:ea typeface="Tahoma" pitchFamily="34" charset="0"/>
                          <a:cs typeface="Tahoma" pitchFamily="34" charset="0"/>
                        </a:rPr>
                        <a:t>Tekn</a:t>
                      </a:r>
                      <a:r>
                        <a:rPr kumimoji="0" lang="tr-TR" sz="1600" kern="1200" baseline="0" dirty="0" smtClean="0">
                          <a:solidFill>
                            <a:schemeClr val="dk1"/>
                          </a:solidFill>
                          <a:latin typeface="Tahoma" pitchFamily="34" charset="0"/>
                          <a:ea typeface="Tahoma" pitchFamily="34" charset="0"/>
                          <a:cs typeface="Tahoma" pitchFamily="34" charset="0"/>
                        </a:rPr>
                        <a:t>. ürünleri</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Milli Savunma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5201 s. Harp araç. Gereç.San.Denetimi Kan.</a:t>
                      </a:r>
                      <a:endParaRPr lang="tr-TR" sz="1600" dirty="0">
                        <a:latin typeface="Tahoma" pitchFamily="34" charset="0"/>
                        <a:ea typeface="Tahoma" pitchFamily="34" charset="0"/>
                        <a:cs typeface="Tahoma" pitchFamily="34" charset="0"/>
                      </a:endParaRPr>
                    </a:p>
                  </a:txBody>
                  <a:tcPr/>
                </a:tc>
              </a:tr>
              <a:tr h="4044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600" kern="1200" dirty="0" smtClean="0">
                          <a:solidFill>
                            <a:schemeClr val="dk1"/>
                          </a:solidFill>
                          <a:latin typeface="Tahoma" pitchFamily="34" charset="0"/>
                          <a:ea typeface="Tahoma" pitchFamily="34" charset="0"/>
                          <a:cs typeface="Tahoma" pitchFamily="34" charset="0"/>
                        </a:rPr>
                        <a:t>19- Şeker</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T.C.Şeker</a:t>
                      </a:r>
                      <a:r>
                        <a:rPr kumimoji="0" lang="tr-TR" sz="1600" kern="1200" baseline="0" dirty="0" smtClean="0">
                          <a:solidFill>
                            <a:schemeClr val="dk1"/>
                          </a:solidFill>
                          <a:latin typeface="Tahoma" pitchFamily="34" charset="0"/>
                          <a:ea typeface="Tahoma" pitchFamily="34" charset="0"/>
                          <a:cs typeface="Tahoma" pitchFamily="34" charset="0"/>
                        </a:rPr>
                        <a:t> Kurumu</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4634 k. Şeker Kanunu</a:t>
                      </a:r>
                      <a:endParaRPr lang="tr-TR" sz="1600" dirty="0">
                        <a:latin typeface="Tahoma" pitchFamily="34" charset="0"/>
                        <a:ea typeface="Tahoma" pitchFamily="34" charset="0"/>
                        <a:cs typeface="Tahoma" pitchFamily="34" charset="0"/>
                      </a:endParaRPr>
                    </a:p>
                  </a:txBody>
                  <a:tcPr marL="0"/>
                </a:tc>
              </a:tr>
              <a:tr h="491763">
                <a:tc>
                  <a:txBody>
                    <a:bodyPr/>
                    <a:lstStyle/>
                    <a:p>
                      <a:r>
                        <a:rPr lang="tr-TR" sz="1600" dirty="0" smtClean="0">
                          <a:latin typeface="Tahoma" pitchFamily="34" charset="0"/>
                          <a:ea typeface="Tahoma" pitchFamily="34" charset="0"/>
                          <a:cs typeface="Tahoma" pitchFamily="34" charset="0"/>
                        </a:rPr>
                        <a:t>20-</a:t>
                      </a:r>
                      <a:r>
                        <a:rPr lang="tr-TR" sz="1600" baseline="0" dirty="0" smtClean="0">
                          <a:latin typeface="Tahoma" pitchFamily="34" charset="0"/>
                          <a:ea typeface="Tahoma" pitchFamily="34" charset="0"/>
                          <a:cs typeface="Tahoma" pitchFamily="34" charset="0"/>
                        </a:rPr>
                        <a:t> Orman ağacı tohumları</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Çevre ve Orman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5553 s. Tohumculuk Kan.</a:t>
                      </a:r>
                      <a:endParaRPr lang="tr-TR" sz="1600" dirty="0">
                        <a:latin typeface="Tahoma" pitchFamily="34" charset="0"/>
                        <a:ea typeface="Tahoma" pitchFamily="34" charset="0"/>
                        <a:cs typeface="Tahoma" pitchFamily="34" charset="0"/>
                      </a:endParaRPr>
                    </a:p>
                  </a:txBody>
                  <a:tcPr marL="0"/>
                </a:tc>
              </a:tr>
              <a:tr h="409803">
                <a:tc>
                  <a:txBody>
                    <a:bodyPr/>
                    <a:lstStyle/>
                    <a:p>
                      <a:r>
                        <a:rPr lang="tr-TR" sz="1600" dirty="0" smtClean="0">
                          <a:latin typeface="Tahoma" pitchFamily="34" charset="0"/>
                          <a:ea typeface="Tahoma" pitchFamily="34" charset="0"/>
                          <a:cs typeface="Tahoma" pitchFamily="34" charset="0"/>
                        </a:rPr>
                        <a:t>21-  Av malzemesi patlayıcı</a:t>
                      </a:r>
                      <a:r>
                        <a:rPr lang="tr-TR" sz="1600" baseline="0" dirty="0" smtClean="0">
                          <a:latin typeface="Tahoma" pitchFamily="34" charset="0"/>
                          <a:ea typeface="Tahoma" pitchFamily="34" charset="0"/>
                          <a:cs typeface="Tahoma" pitchFamily="34" charset="0"/>
                        </a:rPr>
                        <a:t> maddeleri</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İçişleri Bakanlığı</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2001/2443</a:t>
                      </a:r>
                      <a:r>
                        <a:rPr lang="tr-TR" sz="1600" baseline="0" dirty="0" smtClean="0">
                          <a:latin typeface="Tahoma" pitchFamily="34" charset="0"/>
                          <a:ea typeface="Tahoma" pitchFamily="34" charset="0"/>
                          <a:cs typeface="Tahoma" pitchFamily="34" charset="0"/>
                        </a:rPr>
                        <a:t> sayılı Tüzük</a:t>
                      </a:r>
                      <a:endParaRPr lang="tr-TR" sz="1600" dirty="0">
                        <a:latin typeface="Tahoma" pitchFamily="34" charset="0"/>
                        <a:ea typeface="Tahoma" pitchFamily="34" charset="0"/>
                        <a:cs typeface="Tahoma" pitchFamily="34" charset="0"/>
                      </a:endParaRPr>
                    </a:p>
                  </a:txBody>
                  <a:tcPr marL="0"/>
                </a:tc>
              </a:tr>
              <a:tr h="406772">
                <a:tc>
                  <a:txBody>
                    <a:bodyPr/>
                    <a:lstStyle/>
                    <a:p>
                      <a:r>
                        <a:rPr lang="tr-TR" sz="1600" dirty="0" smtClean="0">
                          <a:latin typeface="Tahoma" pitchFamily="34" charset="0"/>
                          <a:ea typeface="Tahoma" pitchFamily="34" charset="0"/>
                          <a:cs typeface="Tahoma" pitchFamily="34" charset="0"/>
                        </a:rPr>
                        <a:t>22-</a:t>
                      </a:r>
                      <a:r>
                        <a:rPr lang="tr-TR" sz="1600" baseline="0" dirty="0" smtClean="0">
                          <a:latin typeface="Tahoma" pitchFamily="34" charset="0"/>
                          <a:ea typeface="Tahoma" pitchFamily="34" charset="0"/>
                          <a:cs typeface="Tahoma" pitchFamily="34" charset="0"/>
                        </a:rPr>
                        <a:t> Zeytin Fidanı (tescilli ve sertifikalı)</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Tarım ve </a:t>
                      </a:r>
                      <a:r>
                        <a:rPr kumimoji="0" lang="tr-TR" sz="1600" kern="1200" dirty="0" err="1" smtClean="0">
                          <a:solidFill>
                            <a:schemeClr val="dk1"/>
                          </a:solidFill>
                          <a:latin typeface="Tahoma" pitchFamily="34" charset="0"/>
                          <a:ea typeface="Tahoma" pitchFamily="34" charset="0"/>
                          <a:cs typeface="Tahoma" pitchFamily="34" charset="0"/>
                        </a:rPr>
                        <a:t>Köyiş</a:t>
                      </a:r>
                      <a:r>
                        <a:rPr kumimoji="0" lang="tr-TR" sz="1600" kern="1200" dirty="0" smtClean="0">
                          <a:solidFill>
                            <a:schemeClr val="dk1"/>
                          </a:solidFill>
                          <a:latin typeface="Tahoma" pitchFamily="34" charset="0"/>
                          <a:ea typeface="Tahoma" pitchFamily="34" charset="0"/>
                          <a:cs typeface="Tahoma" pitchFamily="34" charset="0"/>
                        </a:rPr>
                        <a:t>.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95/7623 s.İhracat </a:t>
                      </a:r>
                      <a:r>
                        <a:rPr lang="tr-TR" sz="1600" dirty="0" err="1" smtClean="0">
                          <a:latin typeface="Tahoma" pitchFamily="34" charset="0"/>
                          <a:ea typeface="Tahoma" pitchFamily="34" charset="0"/>
                          <a:cs typeface="Tahoma" pitchFamily="34" charset="0"/>
                        </a:rPr>
                        <a:t>Rej</a:t>
                      </a:r>
                      <a:r>
                        <a:rPr lang="tr-TR" sz="1600" dirty="0" smtClean="0">
                          <a:latin typeface="Tahoma" pitchFamily="34" charset="0"/>
                          <a:ea typeface="Tahoma" pitchFamily="34" charset="0"/>
                          <a:cs typeface="Tahoma" pitchFamily="34" charset="0"/>
                        </a:rPr>
                        <a:t>.Kar.</a:t>
                      </a:r>
                      <a:endParaRPr lang="tr-TR" sz="1600" dirty="0">
                        <a:latin typeface="Tahoma" pitchFamily="34" charset="0"/>
                        <a:ea typeface="Tahoma" pitchFamily="34" charset="0"/>
                        <a:cs typeface="Tahoma" pitchFamily="34" charset="0"/>
                      </a:endParaRPr>
                    </a:p>
                  </a:txBody>
                  <a:tcPr marL="0"/>
                </a:tc>
              </a:tr>
              <a:tr h="698546">
                <a:tc>
                  <a:txBody>
                    <a:bodyPr/>
                    <a:lstStyle/>
                    <a:p>
                      <a:r>
                        <a:rPr lang="tr-TR" sz="1600" dirty="0" smtClean="0">
                          <a:latin typeface="Tahoma" pitchFamily="34" charset="0"/>
                          <a:ea typeface="Tahoma" pitchFamily="34" charset="0"/>
                          <a:cs typeface="Tahoma" pitchFamily="34" charset="0"/>
                        </a:rPr>
                        <a:t>23- </a:t>
                      </a:r>
                      <a:r>
                        <a:rPr lang="tr-TR" sz="1600" dirty="0" err="1" smtClean="0">
                          <a:latin typeface="Tahoma" pitchFamily="34" charset="0"/>
                          <a:ea typeface="Tahoma" pitchFamily="34" charset="0"/>
                          <a:cs typeface="Tahoma" pitchFamily="34" charset="0"/>
                        </a:rPr>
                        <a:t>Wassenaar</a:t>
                      </a:r>
                      <a:r>
                        <a:rPr lang="tr-TR" sz="1600" dirty="0" smtClean="0">
                          <a:latin typeface="Tahoma" pitchFamily="34" charset="0"/>
                          <a:ea typeface="Tahoma" pitchFamily="34" charset="0"/>
                          <a:cs typeface="Tahoma" pitchFamily="34" charset="0"/>
                        </a:rPr>
                        <a:t> Düzenlemesi </a:t>
                      </a:r>
                      <a:r>
                        <a:rPr lang="tr-TR" sz="1600" dirty="0" err="1" smtClean="0">
                          <a:latin typeface="Tahoma" pitchFamily="34" charset="0"/>
                          <a:ea typeface="Tahoma" pitchFamily="34" charset="0"/>
                          <a:cs typeface="Tahoma" pitchFamily="34" charset="0"/>
                        </a:rPr>
                        <a:t>muhimmat</a:t>
                      </a:r>
                      <a:r>
                        <a:rPr lang="tr-TR" sz="1600" dirty="0" smtClean="0">
                          <a:latin typeface="Tahoma" pitchFamily="34" charset="0"/>
                          <a:ea typeface="Tahoma" pitchFamily="34" charset="0"/>
                          <a:cs typeface="Tahoma" pitchFamily="34" charset="0"/>
                        </a:rPr>
                        <a:t> listesi kapsamı</a:t>
                      </a:r>
                      <a:r>
                        <a:rPr lang="tr-TR" sz="1600" baseline="0" dirty="0" smtClean="0">
                          <a:latin typeface="Tahoma" pitchFamily="34" charset="0"/>
                          <a:ea typeface="Tahoma" pitchFamily="34" charset="0"/>
                          <a:cs typeface="Tahoma" pitchFamily="34" charset="0"/>
                        </a:rPr>
                        <a:t> malzemeler</a:t>
                      </a:r>
                      <a:endParaRPr lang="tr-TR" sz="1600" dirty="0">
                        <a:latin typeface="Tahoma" pitchFamily="34" charset="0"/>
                        <a:ea typeface="Tahoma" pitchFamily="34" charset="0"/>
                        <a:cs typeface="Tahoma" pitchFamily="34" charset="0"/>
                      </a:endParaRPr>
                    </a:p>
                  </a:txBody>
                  <a:tcPr/>
                </a:tc>
                <a:tc>
                  <a:txBody>
                    <a:bodyPr/>
                    <a:lstStyle/>
                    <a:p>
                      <a:r>
                        <a:rPr kumimoji="0" lang="tr-TR" sz="1600" kern="1200" dirty="0" smtClean="0">
                          <a:solidFill>
                            <a:schemeClr val="dk1"/>
                          </a:solidFill>
                          <a:latin typeface="Tahoma" pitchFamily="34" charset="0"/>
                          <a:ea typeface="Tahoma" pitchFamily="34" charset="0"/>
                          <a:cs typeface="Tahoma" pitchFamily="34" charset="0"/>
                        </a:rPr>
                        <a:t>Milli Savunma Bak.</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5201 s. Harp araç. Gereç.San.Denetimi Kan.</a:t>
                      </a:r>
                      <a:endParaRPr lang="tr-TR" sz="1600" dirty="0">
                        <a:latin typeface="Tahoma" pitchFamily="34" charset="0"/>
                        <a:ea typeface="Tahoma" pitchFamily="34" charset="0"/>
                        <a:cs typeface="Tahoma" pitchFamily="34" charset="0"/>
                      </a:endParaRPr>
                    </a:p>
                  </a:txBody>
                  <a:tcPr marL="0"/>
                </a:tc>
              </a:tr>
              <a:tr h="992670">
                <a:tc>
                  <a:txBody>
                    <a:bodyPr/>
                    <a:lstStyle/>
                    <a:p>
                      <a:r>
                        <a:rPr lang="tr-TR" sz="1600" dirty="0" smtClean="0">
                          <a:latin typeface="Tahoma" pitchFamily="34" charset="0"/>
                          <a:ea typeface="Tahoma" pitchFamily="34" charset="0"/>
                          <a:cs typeface="Tahoma" pitchFamily="34" charset="0"/>
                        </a:rPr>
                        <a:t>24- Yaprak tütün,</a:t>
                      </a:r>
                      <a:r>
                        <a:rPr lang="tr-TR" sz="1600" baseline="0" dirty="0" smtClean="0">
                          <a:latin typeface="Tahoma" pitchFamily="34" charset="0"/>
                          <a:ea typeface="Tahoma" pitchFamily="34" charset="0"/>
                          <a:cs typeface="Tahoma" pitchFamily="34" charset="0"/>
                        </a:rPr>
                        <a:t> tütün döküntüleri</a:t>
                      </a:r>
                      <a:endParaRPr lang="tr-TR" sz="1600" dirty="0">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600" kern="1200" dirty="0" smtClean="0">
                          <a:solidFill>
                            <a:schemeClr val="dk1"/>
                          </a:solidFill>
                          <a:latin typeface="Tahoma" pitchFamily="34" charset="0"/>
                          <a:ea typeface="Tahoma" pitchFamily="34" charset="0"/>
                          <a:cs typeface="Tahoma" pitchFamily="34" charset="0"/>
                        </a:rPr>
                        <a:t>Tütün ve Alkol Piyasa</a:t>
                      </a:r>
                      <a:r>
                        <a:rPr kumimoji="0" lang="tr-TR" sz="1600" kern="1200" baseline="0" dirty="0" smtClean="0">
                          <a:solidFill>
                            <a:schemeClr val="dk1"/>
                          </a:solidFill>
                          <a:latin typeface="Tahoma" pitchFamily="34" charset="0"/>
                          <a:ea typeface="Tahoma" pitchFamily="34" charset="0"/>
                          <a:cs typeface="Tahoma" pitchFamily="34" charset="0"/>
                        </a:rPr>
                        <a:t> Düzenleme Kurulu</a:t>
                      </a:r>
                      <a:endParaRPr lang="tr-TR" sz="1600" dirty="0">
                        <a:latin typeface="Tahoma" pitchFamily="34" charset="0"/>
                        <a:ea typeface="Tahoma" pitchFamily="34" charset="0"/>
                        <a:cs typeface="Tahoma" pitchFamily="34" charset="0"/>
                      </a:endParaRPr>
                    </a:p>
                  </a:txBody>
                  <a:tcPr/>
                </a:tc>
                <a:tc>
                  <a:txBody>
                    <a:bodyPr/>
                    <a:lstStyle/>
                    <a:p>
                      <a:r>
                        <a:rPr lang="tr-TR" sz="1600" dirty="0" smtClean="0">
                          <a:latin typeface="Tahoma" pitchFamily="34" charset="0"/>
                          <a:ea typeface="Tahoma" pitchFamily="34" charset="0"/>
                          <a:cs typeface="Tahoma" pitchFamily="34" charset="0"/>
                        </a:rPr>
                        <a:t>4733 Sayılı Tütün ve Alkol</a:t>
                      </a:r>
                      <a:r>
                        <a:rPr lang="tr-TR" sz="1600" baseline="0" dirty="0" smtClean="0">
                          <a:latin typeface="Tahoma" pitchFamily="34" charset="0"/>
                          <a:ea typeface="Tahoma" pitchFamily="34" charset="0"/>
                          <a:cs typeface="Tahoma" pitchFamily="34" charset="0"/>
                        </a:rPr>
                        <a:t> Piyasası Düzenleme Kurumu Hakkında Kanun</a:t>
                      </a:r>
                      <a:endParaRPr lang="tr-TR" sz="1600" dirty="0">
                        <a:latin typeface="Tahoma" pitchFamily="34" charset="0"/>
                        <a:ea typeface="Tahoma" pitchFamily="34" charset="0"/>
                        <a:cs typeface="Tahoma" pitchFamily="34" charset="0"/>
                      </a:endParaRPr>
                    </a:p>
                  </a:txBody>
                  <a:tcPr marL="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150938" y="214313"/>
            <a:ext cx="7793037" cy="622300"/>
          </a:xfrm>
        </p:spPr>
        <p:txBody>
          <a:bodyPr/>
          <a:lstStyle/>
          <a:p>
            <a:r>
              <a:rPr lang="tr-TR" sz="2800" b="1" dirty="0" smtClean="0">
                <a:latin typeface="Tahoma" pitchFamily="34" charset="0"/>
                <a:ea typeface="Tahoma" pitchFamily="34" charset="0"/>
                <a:cs typeface="Tahoma" pitchFamily="34" charset="0"/>
              </a:rPr>
              <a:t>	İHRACAT </a:t>
            </a:r>
            <a:r>
              <a:rPr lang="tr-TR" sz="2800" b="1" dirty="0">
                <a:latin typeface="Tahoma" pitchFamily="34" charset="0"/>
                <a:ea typeface="Tahoma" pitchFamily="34" charset="0"/>
                <a:cs typeface="Tahoma" pitchFamily="34" charset="0"/>
              </a:rPr>
              <a:t>REJİMİ</a:t>
            </a:r>
          </a:p>
        </p:txBody>
      </p:sp>
      <p:sp>
        <p:nvSpPr>
          <p:cNvPr id="104451" name="Rectangle 3"/>
          <p:cNvSpPr>
            <a:spLocks noGrp="1" noChangeArrowheads="1"/>
          </p:cNvSpPr>
          <p:nvPr>
            <p:ph sz="quarter" idx="1"/>
          </p:nvPr>
        </p:nvSpPr>
        <p:spPr>
          <a:xfrm>
            <a:off x="1182688" y="1052513"/>
            <a:ext cx="7772400" cy="5080000"/>
          </a:xfrm>
        </p:spPr>
        <p:txBody>
          <a:bodyPr/>
          <a:lstStyle/>
          <a:p>
            <a:pPr>
              <a:buFont typeface="Wingdings" pitchFamily="2" charset="2"/>
              <a:buNone/>
            </a:pPr>
            <a:r>
              <a:rPr lang="tr-TR" sz="2000" b="1" dirty="0">
                <a:solidFill>
                  <a:schemeClr val="hlink"/>
                </a:solidFill>
              </a:rPr>
              <a:t>	</a:t>
            </a:r>
          </a:p>
          <a:p>
            <a:pPr>
              <a:buNone/>
            </a:pPr>
            <a:r>
              <a:rPr lang="tr-TR" sz="2800" b="1" dirty="0" smtClean="0">
                <a:latin typeface="Tahoma" pitchFamily="34" charset="0"/>
                <a:ea typeface="Tahoma" pitchFamily="34" charset="0"/>
                <a:cs typeface="Tahoma" pitchFamily="34" charset="0"/>
              </a:rPr>
              <a:t>	İhraç eşyası, buna ilişkin gümrük beyannamesinin tescili sırasında bulunduğu </a:t>
            </a:r>
            <a:r>
              <a:rPr lang="tr-TR" sz="2800" b="1" dirty="0" smtClean="0">
                <a:solidFill>
                  <a:srgbClr val="FF0000"/>
                </a:solidFill>
                <a:latin typeface="Tahoma" pitchFamily="34" charset="0"/>
                <a:ea typeface="Tahoma" pitchFamily="34" charset="0"/>
                <a:cs typeface="Tahoma" pitchFamily="34" charset="0"/>
              </a:rPr>
              <a:t>durum ve niteliğini </a:t>
            </a:r>
            <a:r>
              <a:rPr lang="tr-TR" sz="2800" b="1" dirty="0" smtClean="0">
                <a:latin typeface="Tahoma" pitchFamily="34" charset="0"/>
                <a:ea typeface="Tahoma" pitchFamily="34" charset="0"/>
                <a:cs typeface="Tahoma" pitchFamily="34" charset="0"/>
              </a:rPr>
              <a:t>gümrük kontrolünden çıktığı sırada da  aynen muhafaza etmesi ve bu haliyle Türkiye Gümrük Bölgesini  terk etmesi koşuluyla </a:t>
            </a:r>
            <a:r>
              <a:rPr lang="tr-TR" sz="2800" b="1" dirty="0" smtClean="0">
                <a:solidFill>
                  <a:srgbClr val="FF0000"/>
                </a:solidFill>
                <a:latin typeface="Tahoma" pitchFamily="34" charset="0"/>
                <a:ea typeface="Tahoma" pitchFamily="34" charset="0"/>
                <a:cs typeface="Tahoma" pitchFamily="34" charset="0"/>
              </a:rPr>
              <a:t>fiilen ihraç edilmiş </a:t>
            </a:r>
            <a:r>
              <a:rPr lang="tr-TR" sz="2800" b="1" dirty="0" smtClean="0">
                <a:latin typeface="Tahoma" pitchFamily="34" charset="0"/>
                <a:ea typeface="Tahoma" pitchFamily="34" charset="0"/>
                <a:cs typeface="Tahoma" pitchFamily="34" charset="0"/>
              </a:rPr>
              <a:t>sayılır. Bu durumda, ihraç eşyası üzerindeki </a:t>
            </a:r>
            <a:r>
              <a:rPr lang="tr-TR" sz="2800" b="1" dirty="0" smtClean="0">
                <a:solidFill>
                  <a:srgbClr val="FF0000"/>
                </a:solidFill>
                <a:latin typeface="Tahoma" pitchFamily="34" charset="0"/>
                <a:ea typeface="Tahoma" pitchFamily="34" charset="0"/>
                <a:cs typeface="Tahoma" pitchFamily="34" charset="0"/>
              </a:rPr>
              <a:t>gümrük kontrolü sona erer. </a:t>
            </a:r>
            <a:endParaRPr lang="tr-TR" sz="2800" b="1" dirty="0">
              <a:solidFill>
                <a:srgbClr val="FF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1150938" y="214313"/>
            <a:ext cx="7793037" cy="477837"/>
          </a:xfrm>
        </p:spPr>
        <p:txBody>
          <a:bodyPr>
            <a:normAutofit/>
          </a:bodyPr>
          <a:lstStyle/>
          <a:p>
            <a:r>
              <a:rPr lang="tr-TR" sz="2800" b="1" dirty="0" smtClean="0">
                <a:latin typeface="Tahoma" pitchFamily="34" charset="0"/>
                <a:ea typeface="Tahoma" pitchFamily="34" charset="0"/>
                <a:cs typeface="Tahoma" pitchFamily="34" charset="0"/>
              </a:rPr>
              <a:t>	İHRACAT </a:t>
            </a:r>
            <a:r>
              <a:rPr lang="tr-TR" sz="2800" b="1" dirty="0">
                <a:latin typeface="Tahoma" pitchFamily="34" charset="0"/>
                <a:ea typeface="Tahoma" pitchFamily="34" charset="0"/>
                <a:cs typeface="Tahoma" pitchFamily="34" charset="0"/>
              </a:rPr>
              <a:t>REJİMİ</a:t>
            </a:r>
          </a:p>
        </p:txBody>
      </p:sp>
      <p:sp>
        <p:nvSpPr>
          <p:cNvPr id="105475" name="Rectangle 3"/>
          <p:cNvSpPr>
            <a:spLocks noGrp="1" noChangeArrowheads="1"/>
          </p:cNvSpPr>
          <p:nvPr>
            <p:ph sz="quarter" idx="1"/>
          </p:nvPr>
        </p:nvSpPr>
        <p:spPr>
          <a:xfrm>
            <a:off x="1182688" y="836712"/>
            <a:ext cx="7772400" cy="5688632"/>
          </a:xfrm>
        </p:spPr>
        <p:txBody>
          <a:bodyPr>
            <a:normAutofit fontScale="85000" lnSpcReduction="10000"/>
          </a:bodyPr>
          <a:lstStyle/>
          <a:p>
            <a:pPr algn="ctr">
              <a:lnSpc>
                <a:spcPct val="90000"/>
              </a:lnSpc>
              <a:buFont typeface="Wingdings" pitchFamily="2" charset="2"/>
              <a:buNone/>
            </a:pPr>
            <a:r>
              <a:rPr lang="tr-TR" b="1" dirty="0" smtClean="0">
                <a:solidFill>
                  <a:srgbClr val="FF0000"/>
                </a:solidFill>
                <a:latin typeface="Tahoma" pitchFamily="34" charset="0"/>
                <a:ea typeface="Tahoma" pitchFamily="34" charset="0"/>
                <a:cs typeface="Tahoma" pitchFamily="34" charset="0"/>
              </a:rPr>
              <a:t>HAVA LİMANINDAN YURTDIŞINA ÇIKIŞ SÜRECİ</a:t>
            </a:r>
          </a:p>
          <a:p>
            <a:pPr algn="ctr">
              <a:lnSpc>
                <a:spcPct val="90000"/>
              </a:lnSpc>
              <a:buFont typeface="Wingdings" pitchFamily="2" charset="2"/>
              <a:buNone/>
            </a:pPr>
            <a:endParaRPr lang="tr-TR" sz="2400" b="1" dirty="0">
              <a:solidFill>
                <a:srgbClr val="FF0000"/>
              </a:solidFill>
              <a:latin typeface="Tahoma" pitchFamily="34" charset="0"/>
              <a:ea typeface="Tahoma" pitchFamily="34" charset="0"/>
              <a:cs typeface="Tahoma" pitchFamily="34" charset="0"/>
            </a:endParaRPr>
          </a:p>
          <a:p>
            <a:r>
              <a:rPr lang="tr-TR" b="1" dirty="0" smtClean="0">
                <a:latin typeface="Tahoma" pitchFamily="34" charset="0"/>
                <a:ea typeface="Tahoma" pitchFamily="34" charset="0"/>
                <a:cs typeface="Tahoma" pitchFamily="34" charset="0"/>
              </a:rPr>
              <a:t>İhracat Beyannamesinin </a:t>
            </a:r>
            <a:r>
              <a:rPr lang="tr-TR" b="1" dirty="0">
                <a:latin typeface="Tahoma" pitchFamily="34" charset="0"/>
                <a:ea typeface="Tahoma" pitchFamily="34" charset="0"/>
                <a:cs typeface="Tahoma" pitchFamily="34" charset="0"/>
              </a:rPr>
              <a:t>tescili</a:t>
            </a:r>
          </a:p>
          <a:p>
            <a:r>
              <a:rPr lang="tr-TR" b="1" dirty="0">
                <a:latin typeface="Tahoma" pitchFamily="34" charset="0"/>
                <a:ea typeface="Tahoma" pitchFamily="34" charset="0"/>
                <a:cs typeface="Tahoma" pitchFamily="34" charset="0"/>
              </a:rPr>
              <a:t>Beyannamenin İhracatçı Birliğine </a:t>
            </a:r>
            <a:r>
              <a:rPr lang="tr-TR" b="1" dirty="0" smtClean="0">
                <a:latin typeface="Tahoma" pitchFamily="34" charset="0"/>
                <a:ea typeface="Tahoma" pitchFamily="34" charset="0"/>
                <a:cs typeface="Tahoma" pitchFamily="34" charset="0"/>
              </a:rPr>
              <a:t>kaydı</a:t>
            </a:r>
          </a:p>
          <a:p>
            <a:r>
              <a:rPr lang="tr-TR" b="1" dirty="0" smtClean="0">
                <a:latin typeface="Tahoma" pitchFamily="34" charset="0"/>
                <a:ea typeface="Tahoma" pitchFamily="34" charset="0"/>
                <a:cs typeface="Tahoma" pitchFamily="34" charset="0"/>
              </a:rPr>
              <a:t>Eşyanın havalimanındaki geçici depolama yerine teslimi</a:t>
            </a:r>
            <a:endParaRPr lang="tr-TR" b="1" dirty="0">
              <a:latin typeface="Tahoma" pitchFamily="34" charset="0"/>
              <a:ea typeface="Tahoma" pitchFamily="34" charset="0"/>
              <a:cs typeface="Tahoma" pitchFamily="34" charset="0"/>
            </a:endParaRPr>
          </a:p>
          <a:p>
            <a:r>
              <a:rPr lang="tr-TR" b="1" dirty="0">
                <a:latin typeface="Tahoma" pitchFamily="34" charset="0"/>
                <a:ea typeface="Tahoma" pitchFamily="34" charset="0"/>
                <a:cs typeface="Tahoma" pitchFamily="34" charset="0"/>
              </a:rPr>
              <a:t>Beyannamenin onayı ve beyanı destekleyen belgelerin gümrüğe sunulması</a:t>
            </a:r>
          </a:p>
          <a:p>
            <a:r>
              <a:rPr lang="tr-TR" b="1" dirty="0">
                <a:latin typeface="Tahoma" pitchFamily="34" charset="0"/>
                <a:ea typeface="Tahoma" pitchFamily="34" charset="0"/>
                <a:cs typeface="Tahoma" pitchFamily="34" charset="0"/>
              </a:rPr>
              <a:t>Eşyanın </a:t>
            </a:r>
            <a:r>
              <a:rPr lang="tr-TR" b="1" dirty="0" smtClean="0">
                <a:latin typeface="Tahoma" pitchFamily="34" charset="0"/>
                <a:ea typeface="Tahoma" pitchFamily="34" charset="0"/>
                <a:cs typeface="Tahoma" pitchFamily="34" charset="0"/>
              </a:rPr>
              <a:t>muayenesi</a:t>
            </a:r>
          </a:p>
          <a:p>
            <a:r>
              <a:rPr lang="tr-TR" b="1" dirty="0" smtClean="0">
                <a:latin typeface="Tahoma" pitchFamily="34" charset="0"/>
                <a:ea typeface="Tahoma" pitchFamily="34" charset="0"/>
                <a:cs typeface="Tahoma" pitchFamily="34" charset="0"/>
              </a:rPr>
              <a:t>Eşyanın taşıt aracına yüklenmesi</a:t>
            </a:r>
          </a:p>
          <a:p>
            <a:r>
              <a:rPr lang="tr-TR" b="1" dirty="0" smtClean="0">
                <a:latin typeface="Tahoma" pitchFamily="34" charset="0"/>
                <a:ea typeface="Tahoma" pitchFamily="34" charset="0"/>
                <a:cs typeface="Tahoma" pitchFamily="34" charset="0"/>
              </a:rPr>
              <a:t>Taşımacı tarafından Çıkış Özet beyanı tescili</a:t>
            </a:r>
          </a:p>
          <a:p>
            <a:r>
              <a:rPr lang="tr-TR" b="1" dirty="0" smtClean="0">
                <a:latin typeface="Tahoma" pitchFamily="34" charset="0"/>
                <a:ea typeface="Tahoma" pitchFamily="34" charset="0"/>
                <a:cs typeface="Tahoma" pitchFamily="34" charset="0"/>
              </a:rPr>
              <a:t>Çıkış Özet Beyanının onaylanması</a:t>
            </a:r>
          </a:p>
          <a:p>
            <a:r>
              <a:rPr lang="tr-TR" b="1" dirty="0" smtClean="0">
                <a:latin typeface="Tahoma" pitchFamily="34" charset="0"/>
                <a:ea typeface="Tahoma" pitchFamily="34" charset="0"/>
                <a:cs typeface="Tahoma" pitchFamily="34" charset="0"/>
              </a:rPr>
              <a:t>Taşıt aracının Türkiye Gümrük Bölgesini terk etmesi</a:t>
            </a:r>
            <a:endParaRPr lang="tr-TR" b="1" dirty="0">
              <a:latin typeface="Tahoma" pitchFamily="34" charset="0"/>
              <a:ea typeface="Tahoma" pitchFamily="34" charset="0"/>
              <a:cs typeface="Tahoma" pitchFamily="34" charset="0"/>
            </a:endParaRPr>
          </a:p>
          <a:p>
            <a:r>
              <a:rPr lang="tr-TR" b="1" dirty="0" smtClean="0">
                <a:latin typeface="Tahoma" pitchFamily="34" charset="0"/>
                <a:ea typeface="Tahoma" pitchFamily="34" charset="0"/>
                <a:cs typeface="Tahoma" pitchFamily="34" charset="0"/>
              </a:rPr>
              <a:t>İhracat Beyannamesinin kapatılması</a:t>
            </a:r>
          </a:p>
          <a:p>
            <a:pPr>
              <a:buNone/>
            </a:pPr>
            <a:endParaRPr lang="tr-TR" sz="2400" b="1" dirty="0" smtClean="0">
              <a:latin typeface="Tahoma" pitchFamily="34" charset="0"/>
              <a:ea typeface="Tahoma" pitchFamily="34" charset="0"/>
              <a:cs typeface="Tahoma" pitchFamily="34" charset="0"/>
            </a:endParaRPr>
          </a:p>
          <a:p>
            <a:pPr>
              <a:buNone/>
            </a:pPr>
            <a:r>
              <a:rPr lang="tr-TR" b="1" dirty="0" smtClean="0">
                <a:solidFill>
                  <a:srgbClr val="FF0000"/>
                </a:solidFill>
                <a:latin typeface="Tahoma" pitchFamily="34" charset="0"/>
                <a:ea typeface="Tahoma" pitchFamily="34" charset="0"/>
                <a:cs typeface="Tahoma" pitchFamily="34" charset="0"/>
              </a:rPr>
              <a:t>	FİİLİ İHRACAT</a:t>
            </a:r>
            <a:endParaRPr lang="tr-TR" sz="2400" b="1" dirty="0">
              <a:solidFill>
                <a:srgbClr val="FF0000"/>
              </a:solidFill>
              <a:latin typeface="Tahoma" pitchFamily="34" charset="0"/>
              <a:ea typeface="Tahoma" pitchFamily="34" charset="0"/>
              <a:cs typeface="Tahoma" pitchFamily="34" charset="0"/>
            </a:endParaRPr>
          </a:p>
          <a:p>
            <a:endParaRPr lang="tr-TR" sz="2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150938" y="214313"/>
            <a:ext cx="7793037" cy="550862"/>
          </a:xfrm>
        </p:spPr>
        <p:txBody>
          <a:bodyPr/>
          <a:lstStyle/>
          <a:p>
            <a:r>
              <a:rPr lang="tr-TR" sz="2800" b="1" dirty="0" smtClean="0">
                <a:latin typeface="Tahoma" pitchFamily="34" charset="0"/>
                <a:ea typeface="Tahoma" pitchFamily="34" charset="0"/>
                <a:cs typeface="Tahoma" pitchFamily="34" charset="0"/>
              </a:rPr>
              <a:t>	İHRACAT </a:t>
            </a:r>
            <a:r>
              <a:rPr lang="tr-TR" sz="2800" b="1" dirty="0">
                <a:latin typeface="Tahoma" pitchFamily="34" charset="0"/>
                <a:ea typeface="Tahoma" pitchFamily="34" charset="0"/>
                <a:cs typeface="Tahoma" pitchFamily="34" charset="0"/>
              </a:rPr>
              <a:t>REJİMİ</a:t>
            </a:r>
          </a:p>
        </p:txBody>
      </p:sp>
      <p:sp>
        <p:nvSpPr>
          <p:cNvPr id="106499" name="Rectangle 3"/>
          <p:cNvSpPr>
            <a:spLocks noGrp="1" noChangeArrowheads="1"/>
          </p:cNvSpPr>
          <p:nvPr>
            <p:ph sz="quarter" idx="1"/>
          </p:nvPr>
        </p:nvSpPr>
        <p:spPr>
          <a:xfrm>
            <a:off x="1182688" y="1052513"/>
            <a:ext cx="7772400" cy="5080000"/>
          </a:xfrm>
        </p:spPr>
        <p:txBody>
          <a:bodyPr>
            <a:normAutofit/>
          </a:bodyPr>
          <a:lstStyle/>
          <a:p>
            <a:pPr>
              <a:buFont typeface="Wingdings" pitchFamily="2" charset="2"/>
              <a:buNone/>
            </a:pPr>
            <a:r>
              <a:rPr lang="tr-TR" sz="2400" b="1" dirty="0" smtClean="0">
                <a:solidFill>
                  <a:srgbClr val="FF0000"/>
                </a:solidFill>
                <a:latin typeface="Tahoma" pitchFamily="34" charset="0"/>
                <a:ea typeface="Tahoma" pitchFamily="34" charset="0"/>
                <a:cs typeface="Tahoma" pitchFamily="34" charset="0"/>
              </a:rPr>
              <a:t>	Kapatılmış </a:t>
            </a:r>
            <a:r>
              <a:rPr lang="tr-TR" sz="2400" b="1" dirty="0">
                <a:solidFill>
                  <a:srgbClr val="FF0000"/>
                </a:solidFill>
                <a:latin typeface="Tahoma" pitchFamily="34" charset="0"/>
                <a:ea typeface="Tahoma" pitchFamily="34" charset="0"/>
                <a:cs typeface="Tahoma" pitchFamily="34" charset="0"/>
              </a:rPr>
              <a:t>Gümrük Çıkış Beyannamesinden;</a:t>
            </a:r>
          </a:p>
          <a:p>
            <a:pPr>
              <a:buFont typeface="Wingdings" pitchFamily="2" charset="2"/>
              <a:buNone/>
            </a:pPr>
            <a:endParaRPr lang="tr-TR" sz="2400" b="1" dirty="0">
              <a:solidFill>
                <a:schemeClr val="hlink"/>
              </a:solidFill>
              <a:latin typeface="Tahoma" pitchFamily="34" charset="0"/>
              <a:ea typeface="Tahoma" pitchFamily="34" charset="0"/>
              <a:cs typeface="Tahoma" pitchFamily="34" charset="0"/>
            </a:endParaRPr>
          </a:p>
          <a:p>
            <a:r>
              <a:rPr lang="tr-TR" sz="2400" b="1" dirty="0">
                <a:latin typeface="Tahoma" pitchFamily="34" charset="0"/>
                <a:ea typeface="Tahoma" pitchFamily="34" charset="0"/>
                <a:cs typeface="Tahoma" pitchFamily="34" charset="0"/>
              </a:rPr>
              <a:t>KDV iadesinde;</a:t>
            </a:r>
          </a:p>
          <a:p>
            <a:r>
              <a:rPr lang="tr-TR" sz="2400" b="1" dirty="0">
                <a:latin typeface="Tahoma" pitchFamily="34" charset="0"/>
                <a:ea typeface="Tahoma" pitchFamily="34" charset="0"/>
                <a:cs typeface="Tahoma" pitchFamily="34" charset="0"/>
              </a:rPr>
              <a:t>DFİF teşvikinden yararlanılmasında;</a:t>
            </a:r>
          </a:p>
          <a:p>
            <a:r>
              <a:rPr lang="tr-TR" sz="2400" b="1" dirty="0" smtClean="0">
                <a:latin typeface="Tahoma" pitchFamily="34" charset="0"/>
                <a:ea typeface="Tahoma" pitchFamily="34" charset="0"/>
                <a:cs typeface="Tahoma" pitchFamily="34" charset="0"/>
              </a:rPr>
              <a:t>Dahilde </a:t>
            </a:r>
            <a:r>
              <a:rPr lang="tr-TR" sz="2400" b="1" dirty="0">
                <a:latin typeface="Tahoma" pitchFamily="34" charset="0"/>
                <a:ea typeface="Tahoma" pitchFamily="34" charset="0"/>
                <a:cs typeface="Tahoma" pitchFamily="34" charset="0"/>
              </a:rPr>
              <a:t>İşleme Belgesi taahhüdünün kapatılmasında;</a:t>
            </a:r>
          </a:p>
          <a:p>
            <a:r>
              <a:rPr lang="tr-TR" sz="2400" b="1" dirty="0">
                <a:latin typeface="Tahoma" pitchFamily="34" charset="0"/>
                <a:ea typeface="Tahoma" pitchFamily="34" charset="0"/>
                <a:cs typeface="Tahoma" pitchFamily="34" charset="0"/>
              </a:rPr>
              <a:t>Geçici İthalat Rejimi ile gelen eşyanın yurtdışı edilmesinde; </a:t>
            </a:r>
            <a:endParaRPr lang="tr-TR" sz="2400" b="1" dirty="0" smtClean="0">
              <a:latin typeface="Tahoma" pitchFamily="34" charset="0"/>
              <a:ea typeface="Tahoma" pitchFamily="34" charset="0"/>
              <a:cs typeface="Tahoma" pitchFamily="34" charset="0"/>
            </a:endParaRPr>
          </a:p>
          <a:p>
            <a:r>
              <a:rPr lang="tr-TR" sz="2400" b="1" dirty="0" smtClean="0">
                <a:latin typeface="Tahoma" pitchFamily="34" charset="0"/>
                <a:ea typeface="Tahoma" pitchFamily="34" charset="0"/>
                <a:cs typeface="Tahoma" pitchFamily="34" charset="0"/>
              </a:rPr>
              <a:t>EXIMBANK kredisi taahhüdünün kapatılmasında;</a:t>
            </a:r>
          </a:p>
          <a:p>
            <a:endParaRPr lang="tr-TR" sz="2400" b="1" dirty="0">
              <a:latin typeface="Tahoma" pitchFamily="34" charset="0"/>
              <a:ea typeface="Tahoma" pitchFamily="34" charset="0"/>
              <a:cs typeface="Tahoma" pitchFamily="34" charset="0"/>
            </a:endParaRPr>
          </a:p>
          <a:p>
            <a:pPr>
              <a:buFont typeface="Wingdings" pitchFamily="2" charset="2"/>
              <a:buNone/>
            </a:pPr>
            <a:r>
              <a:rPr lang="tr-TR" sz="2400" b="1" dirty="0" smtClean="0">
                <a:solidFill>
                  <a:srgbClr val="FF0000"/>
                </a:solidFill>
                <a:latin typeface="Tahoma" pitchFamily="34" charset="0"/>
                <a:ea typeface="Tahoma" pitchFamily="34" charset="0"/>
                <a:cs typeface="Tahoma" pitchFamily="34" charset="0"/>
              </a:rPr>
              <a:t>	Yararlanılır</a:t>
            </a:r>
            <a:r>
              <a:rPr lang="tr-TR" sz="2400" b="1" dirty="0">
                <a:solidFill>
                  <a:srgbClr val="FF0000"/>
                </a:solidFill>
                <a:latin typeface="Tahoma" pitchFamily="34" charset="0"/>
                <a:ea typeface="Tahoma" pitchFamily="34" charset="0"/>
                <a:cs typeface="Tahoma" pitchFamily="34" charset="0"/>
              </a:rPr>
              <a:t>.</a:t>
            </a:r>
          </a:p>
          <a:p>
            <a:endParaRPr lang="tr-TR" sz="2400" b="1" dirty="0">
              <a:solidFill>
                <a:schemeClr val="hlink"/>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457200" y="980728"/>
            <a:ext cx="8229600" cy="5343872"/>
          </a:xfrm>
        </p:spPr>
        <p:txBody>
          <a:bodyPr/>
          <a:lstStyle/>
          <a:p>
            <a:pPr>
              <a:buNone/>
            </a:pPr>
            <a:r>
              <a:rPr lang="tr-TR" dirty="0" smtClean="0">
                <a:latin typeface="Tahoma" pitchFamily="34" charset="0"/>
                <a:ea typeface="Tahoma" pitchFamily="34" charset="0"/>
                <a:cs typeface="Tahoma" pitchFamily="34" charset="0"/>
              </a:rPr>
              <a:t>Türkiye ile Avrupa Birliği arasında 2006 yılında sağlanan Gümrük Birliğinin bir gereği olarak, Türkiye AB’nin </a:t>
            </a:r>
            <a:r>
              <a:rPr lang="tr-TR" b="1" dirty="0" smtClean="0">
                <a:solidFill>
                  <a:srgbClr val="FF0000"/>
                </a:solidFill>
                <a:latin typeface="Tahoma" pitchFamily="34" charset="0"/>
                <a:ea typeface="Tahoma" pitchFamily="34" charset="0"/>
                <a:cs typeface="Tahoma" pitchFamily="34" charset="0"/>
              </a:rPr>
              <a:t>“Topluluk Gümrük Kodu”</a:t>
            </a:r>
            <a:r>
              <a:rPr lang="tr-TR" dirty="0" smtClean="0">
                <a:latin typeface="Tahoma" pitchFamily="34" charset="0"/>
                <a:ea typeface="Tahoma" pitchFamily="34" charset="0"/>
                <a:cs typeface="Tahoma" pitchFamily="34" charset="0"/>
              </a:rPr>
              <a:t>nu</a:t>
            </a:r>
            <a:r>
              <a:rPr lang="tr-TR" b="1" dirty="0" smtClean="0">
                <a:solidFill>
                  <a:srgbClr val="FF0000"/>
                </a:solidFill>
                <a:latin typeface="Tahoma" pitchFamily="34" charset="0"/>
                <a:ea typeface="Tahoma" pitchFamily="34" charset="0"/>
                <a:cs typeface="Tahoma" pitchFamily="34" charset="0"/>
              </a:rPr>
              <a:t> </a:t>
            </a:r>
            <a:r>
              <a:rPr lang="tr-TR" dirty="0" smtClean="0">
                <a:latin typeface="Tahoma" pitchFamily="34" charset="0"/>
                <a:ea typeface="Tahoma" pitchFamily="34" charset="0"/>
                <a:cs typeface="Tahoma" pitchFamily="34" charset="0"/>
              </a:rPr>
              <a:t>oluşturan (EEC) 2913/32 sayılı </a:t>
            </a:r>
            <a:r>
              <a:rPr lang="tr-TR" b="1" dirty="0" smtClean="0">
                <a:solidFill>
                  <a:srgbClr val="FF0000"/>
                </a:solidFill>
                <a:latin typeface="Tahoma" pitchFamily="34" charset="0"/>
                <a:ea typeface="Tahoma" pitchFamily="34" charset="0"/>
                <a:cs typeface="Tahoma" pitchFamily="34" charset="0"/>
              </a:rPr>
              <a:t>Konsey Yönetmeliği’</a:t>
            </a:r>
            <a:r>
              <a:rPr lang="tr-TR" dirty="0" smtClean="0">
                <a:latin typeface="Tahoma" pitchFamily="34" charset="0"/>
                <a:ea typeface="Tahoma" pitchFamily="34" charset="0"/>
                <a:cs typeface="Tahoma" pitchFamily="34" charset="0"/>
              </a:rPr>
              <a:t>ni ve onun uygulama hükümlerini belirleyen (EEC) 2454/93 sayılı </a:t>
            </a:r>
            <a:r>
              <a:rPr lang="tr-TR" b="1" dirty="0" smtClean="0">
                <a:solidFill>
                  <a:srgbClr val="FF0000"/>
                </a:solidFill>
                <a:latin typeface="Tahoma" pitchFamily="34" charset="0"/>
                <a:ea typeface="Tahoma" pitchFamily="34" charset="0"/>
                <a:cs typeface="Tahoma" pitchFamily="34" charset="0"/>
              </a:rPr>
              <a:t>Komisyon Yönetmeliği</a:t>
            </a:r>
            <a:r>
              <a:rPr lang="tr-TR" b="1" dirty="0" smtClean="0">
                <a:latin typeface="Tahoma" pitchFamily="34" charset="0"/>
                <a:ea typeface="Tahoma" pitchFamily="34" charset="0"/>
                <a:cs typeface="Tahoma" pitchFamily="34" charset="0"/>
              </a:rPr>
              <a:t>‘</a:t>
            </a:r>
            <a:r>
              <a:rPr lang="tr-TR" dirty="0" err="1" smtClean="0">
                <a:latin typeface="Tahoma" pitchFamily="34" charset="0"/>
                <a:ea typeface="Tahoma" pitchFamily="34" charset="0"/>
                <a:cs typeface="Tahoma" pitchFamily="34" charset="0"/>
              </a:rPr>
              <a:t>ni</a:t>
            </a:r>
            <a:r>
              <a:rPr lang="tr-TR" dirty="0" smtClean="0">
                <a:solidFill>
                  <a:srgbClr val="FF0000"/>
                </a:solidFill>
                <a:latin typeface="Tahoma" pitchFamily="34" charset="0"/>
                <a:ea typeface="Tahoma" pitchFamily="34" charset="0"/>
                <a:cs typeface="Tahoma" pitchFamily="34" charset="0"/>
              </a:rPr>
              <a:t> </a:t>
            </a:r>
            <a:r>
              <a:rPr lang="tr-TR" dirty="0" smtClean="0">
                <a:latin typeface="Tahoma" pitchFamily="34" charset="0"/>
                <a:ea typeface="Tahoma" pitchFamily="34" charset="0"/>
                <a:cs typeface="Tahoma" pitchFamily="34" charset="0"/>
              </a:rPr>
              <a:t>benimsemek durumunda idi. Bu mevzuat içinde </a:t>
            </a:r>
            <a:r>
              <a:rPr lang="tr-TR" b="1" dirty="0" smtClean="0">
                <a:solidFill>
                  <a:srgbClr val="FF0000"/>
                </a:solidFill>
                <a:latin typeface="Tahoma" pitchFamily="34" charset="0"/>
                <a:ea typeface="Tahoma" pitchFamily="34" charset="0"/>
                <a:cs typeface="Tahoma" pitchFamily="34" charset="0"/>
              </a:rPr>
              <a:t>“Dahilde İşleme Rejimi” </a:t>
            </a:r>
            <a:r>
              <a:rPr lang="tr-TR" dirty="0" smtClean="0">
                <a:latin typeface="Tahoma" pitchFamily="34" charset="0"/>
                <a:ea typeface="Tahoma" pitchFamily="34" charset="0"/>
                <a:cs typeface="Tahoma" pitchFamily="34" charset="0"/>
              </a:rPr>
              <a:t>de yer almaktaydı. </a:t>
            </a:r>
          </a:p>
          <a:p>
            <a:pPr>
              <a:buNone/>
            </a:pPr>
            <a:r>
              <a:rPr lang="tr-TR" dirty="0" smtClean="0">
                <a:latin typeface="Tahoma" pitchFamily="34" charset="0"/>
                <a:ea typeface="Tahoma" pitchFamily="34" charset="0"/>
                <a:cs typeface="Tahoma" pitchFamily="34" charset="0"/>
              </a:rPr>
              <a:t>Öte yandan, Gümrük Birliğinin sağlanması ile Türkiye 2006 yılından itibaren </a:t>
            </a:r>
            <a:r>
              <a:rPr lang="tr-TR" b="1" dirty="0" smtClean="0">
                <a:solidFill>
                  <a:srgbClr val="FF0000"/>
                </a:solidFill>
                <a:latin typeface="Tahoma" pitchFamily="34" charset="0"/>
                <a:ea typeface="Tahoma" pitchFamily="34" charset="0"/>
                <a:cs typeface="Tahoma" pitchFamily="34" charset="0"/>
              </a:rPr>
              <a:t>“İhracatı Teşvik Tedbirleri” </a:t>
            </a:r>
            <a:r>
              <a:rPr lang="tr-TR" dirty="0" smtClean="0">
                <a:latin typeface="Tahoma" pitchFamily="34" charset="0"/>
                <a:ea typeface="Tahoma" pitchFamily="34" charset="0"/>
                <a:cs typeface="Tahoma" pitchFamily="34" charset="0"/>
              </a:rPr>
              <a:t>diye adlandırılan düzenlemeleri yürürlükten kaldırmak zorundaydı.</a:t>
            </a:r>
            <a:endParaRPr lang="tr-TR" dirty="0">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4088"/>
            <a:ext cx="8579296" cy="1143000"/>
          </a:xfrm>
        </p:spPr>
        <p:txBody>
          <a:bodyPr>
            <a:normAutofit/>
          </a:bodyPr>
          <a:lstStyle/>
          <a:p>
            <a:r>
              <a:rPr lang="tr-TR" sz="2800" b="1" dirty="0" smtClean="0">
                <a:latin typeface="Tahoma" pitchFamily="34" charset="0"/>
                <a:ea typeface="Tahoma" pitchFamily="34" charset="0"/>
                <a:cs typeface="Tahoma" pitchFamily="34" charset="0"/>
              </a:rPr>
              <a:t>GÜMRÜKÇE ONAYLANMIŞ İŞLEM VEYA KULLANIM</a:t>
            </a:r>
            <a:endParaRPr lang="tr-TR" sz="2800"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p:txBody>
          <a:bodyPr/>
          <a:lstStyle/>
          <a:p>
            <a:pPr>
              <a:buNone/>
            </a:pP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"Eşyanın gümrükçe onaylanmış bir işlem veya kullanıma tabi tutulması" </a:t>
            </a:r>
            <a:r>
              <a:rPr lang="tr-TR" dirty="0" smtClean="0">
                <a:latin typeface="Tahoma" pitchFamily="34" charset="0"/>
                <a:ea typeface="Tahoma" pitchFamily="34" charset="0"/>
                <a:cs typeface="Tahoma" pitchFamily="34" charset="0"/>
              </a:rPr>
              <a:t>deyimi, eşyanın,</a:t>
            </a:r>
          </a:p>
          <a:p>
            <a:r>
              <a:rPr lang="tr-TR" dirty="0" smtClean="0">
                <a:latin typeface="Tahoma" pitchFamily="34" charset="0"/>
                <a:ea typeface="Tahoma" pitchFamily="34" charset="0"/>
                <a:cs typeface="Tahoma" pitchFamily="34" charset="0"/>
              </a:rPr>
              <a:t>Bir gümrük rejimine tabi tutulmasını,</a:t>
            </a:r>
          </a:p>
          <a:p>
            <a:r>
              <a:rPr lang="tr-TR" dirty="0" smtClean="0">
                <a:latin typeface="Tahoma" pitchFamily="34" charset="0"/>
                <a:ea typeface="Tahoma" pitchFamily="34" charset="0"/>
                <a:cs typeface="Tahoma" pitchFamily="34" charset="0"/>
              </a:rPr>
              <a:t>Bir serbest bölgeye girmesini,</a:t>
            </a:r>
          </a:p>
          <a:p>
            <a:r>
              <a:rPr lang="tr-TR" dirty="0" smtClean="0">
                <a:latin typeface="Tahoma" pitchFamily="34" charset="0"/>
                <a:ea typeface="Tahoma" pitchFamily="34" charset="0"/>
                <a:cs typeface="Tahoma" pitchFamily="34" charset="0"/>
              </a:rPr>
              <a:t>Türkiye Gümrük Bölgesi dışına yeniden ihracını,</a:t>
            </a:r>
          </a:p>
          <a:p>
            <a:r>
              <a:rPr lang="tr-TR" dirty="0" smtClean="0">
                <a:latin typeface="Tahoma" pitchFamily="34" charset="0"/>
                <a:ea typeface="Tahoma" pitchFamily="34" charset="0"/>
                <a:cs typeface="Tahoma" pitchFamily="34" charset="0"/>
              </a:rPr>
              <a:t>İmhasını,</a:t>
            </a:r>
          </a:p>
          <a:p>
            <a:r>
              <a:rPr lang="tr-TR" dirty="0" smtClean="0">
                <a:latin typeface="Tahoma" pitchFamily="34" charset="0"/>
                <a:ea typeface="Tahoma" pitchFamily="34" charset="0"/>
                <a:cs typeface="Tahoma" pitchFamily="34" charset="0"/>
              </a:rPr>
              <a:t>Gümrüğe terk edilmesini;</a:t>
            </a:r>
          </a:p>
          <a:p>
            <a:pPr>
              <a:buNone/>
            </a:pPr>
            <a:r>
              <a:rPr lang="tr-TR" dirty="0" smtClean="0">
                <a:latin typeface="Tahoma" pitchFamily="34" charset="0"/>
                <a:ea typeface="Tahoma" pitchFamily="34" charset="0"/>
                <a:cs typeface="Tahoma" pitchFamily="34" charset="0"/>
              </a:rPr>
              <a:t>	İfade eder.</a:t>
            </a: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457200" y="980728"/>
            <a:ext cx="8229600" cy="5343872"/>
          </a:xfrm>
        </p:spPr>
        <p:txBody>
          <a:bodyPr/>
          <a:lstStyle/>
          <a:p>
            <a:pPr>
              <a:buNone/>
            </a:pPr>
            <a:r>
              <a:rPr lang="tr-TR" b="1" dirty="0" smtClean="0">
                <a:solidFill>
                  <a:srgbClr val="FF0000"/>
                </a:solidFill>
                <a:latin typeface="Tahoma" pitchFamily="34" charset="0"/>
                <a:ea typeface="Tahoma" pitchFamily="34" charset="0"/>
                <a:cs typeface="Tahoma" pitchFamily="34" charset="0"/>
              </a:rPr>
              <a:t>“İhracatı Teşvik Tedbirleri” </a:t>
            </a:r>
            <a:r>
              <a:rPr lang="tr-TR" dirty="0" smtClean="0">
                <a:latin typeface="Tahoma" pitchFamily="34" charset="0"/>
                <a:ea typeface="Tahoma" pitchFamily="34" charset="0"/>
                <a:cs typeface="Tahoma" pitchFamily="34" charset="0"/>
              </a:rPr>
              <a:t>yerine</a:t>
            </a:r>
            <a:r>
              <a:rPr lang="tr-TR" b="1" dirty="0" smtClean="0">
                <a:solidFill>
                  <a:srgbClr val="FF0000"/>
                </a:solidFill>
                <a:latin typeface="Tahoma" pitchFamily="34" charset="0"/>
                <a:ea typeface="Tahoma" pitchFamily="34" charset="0"/>
                <a:cs typeface="Tahoma" pitchFamily="34" charset="0"/>
              </a:rPr>
              <a:t> “Dahilde İşleme Rejimi”</a:t>
            </a:r>
            <a:r>
              <a:rPr lang="tr-TR" dirty="0" smtClean="0">
                <a:latin typeface="Tahoma" pitchFamily="34" charset="0"/>
                <a:ea typeface="Tahoma" pitchFamily="34" charset="0"/>
                <a:cs typeface="Tahoma" pitchFamily="34" charset="0"/>
              </a:rPr>
              <a:t>ne dört elle sarılmakla sorun çözülecek sanıldı. Oysa, bir </a:t>
            </a:r>
            <a:r>
              <a:rPr lang="tr-TR" b="1" dirty="0" smtClean="0">
                <a:solidFill>
                  <a:srgbClr val="FF0000"/>
                </a:solidFill>
                <a:latin typeface="Tahoma" pitchFamily="34" charset="0"/>
                <a:ea typeface="Tahoma" pitchFamily="34" charset="0"/>
                <a:cs typeface="Tahoma" pitchFamily="34" charset="0"/>
              </a:rPr>
              <a:t>“Ekonomik Etkili Gümrük Rejimi” </a:t>
            </a:r>
            <a:r>
              <a:rPr lang="tr-TR" dirty="0" smtClean="0">
                <a:latin typeface="Tahoma" pitchFamily="34" charset="0"/>
                <a:ea typeface="Tahoma" pitchFamily="34" charset="0"/>
                <a:cs typeface="Tahoma" pitchFamily="34" charset="0"/>
              </a:rPr>
              <a:t>olan Dahilde İşleme Rejimi eski ihracatı teşvik tedbirlerinin sağladığı olanakların sadece bir kısmını karşılıyordu.</a:t>
            </a:r>
          </a:p>
          <a:p>
            <a:pPr>
              <a:buNone/>
            </a:pPr>
            <a:r>
              <a:rPr lang="tr-TR" dirty="0" smtClean="0">
                <a:latin typeface="Tahoma" pitchFamily="34" charset="0"/>
                <a:ea typeface="Tahoma" pitchFamily="34" charset="0"/>
                <a:cs typeface="Tahoma" pitchFamily="34" charset="0"/>
              </a:rPr>
              <a:t>Durum böyle olmakla birlikte, ihracatı teşvik mevzuatının tüm bürokratik işlemleri </a:t>
            </a:r>
            <a:r>
              <a:rPr lang="tr-TR" b="1" dirty="0" smtClean="0">
                <a:solidFill>
                  <a:srgbClr val="FF0000"/>
                </a:solidFill>
                <a:latin typeface="Tahoma" pitchFamily="34" charset="0"/>
                <a:ea typeface="Tahoma" pitchFamily="34" charset="0"/>
                <a:cs typeface="Tahoma" pitchFamily="34" charset="0"/>
              </a:rPr>
              <a:t>“Dahilde İşleme Rejimi”</a:t>
            </a:r>
            <a:r>
              <a:rPr lang="tr-TR" dirty="0" smtClean="0">
                <a:latin typeface="Tahoma" pitchFamily="34" charset="0"/>
                <a:ea typeface="Tahoma" pitchFamily="34" charset="0"/>
                <a:cs typeface="Tahoma" pitchFamily="34" charset="0"/>
              </a:rPr>
              <a:t> çatısı altında uygulamaya konuldu. Bu düzenleme, Türk ihracatçısına ek bir katkı sağlamadığı gibi, gümrük duvarları olmaksızın aynı rekabet ortamındaki AB üyesi ülke girişimcilerine göre haksız rekabetle karşı karşıya kaldı.</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457200" y="980728"/>
            <a:ext cx="8229600" cy="5343872"/>
          </a:xfrm>
        </p:spPr>
        <p:txBody>
          <a:bodyPr>
            <a:normAutofit fontScale="92500" lnSpcReduction="20000"/>
          </a:bodyPr>
          <a:lstStyle/>
          <a:p>
            <a:pPr>
              <a:buNone/>
            </a:pPr>
            <a:r>
              <a:rPr lang="tr-TR" b="1" dirty="0" smtClean="0">
                <a:latin typeface="Tahoma" pitchFamily="34" charset="0"/>
                <a:ea typeface="Tahoma" pitchFamily="34" charset="0"/>
                <a:cs typeface="Tahoma" pitchFamily="34" charset="0"/>
              </a:rPr>
              <a:t>GK MADDE 108</a:t>
            </a:r>
            <a:r>
              <a:rPr lang="tr-TR" dirty="0" smtClean="0">
                <a:latin typeface="Tahoma" pitchFamily="34" charset="0"/>
                <a:ea typeface="Tahoma" pitchFamily="34" charset="0"/>
                <a:cs typeface="Tahoma" pitchFamily="34" charset="0"/>
              </a:rPr>
              <a:t>- 1. Serbest dolaşımda olmayan eşya, işlem görmüş ürünlerin üretiminde kullanılmasından sonra Türkiye Gümrük Bölgesinden yeniden ihraç edilmesi amacıyla, gümrük vergileri ve ticaret politikası önlemlerine tabi tutulmaksızın ve vergileri teminata bağlanmak suretiyle, dahilde işleme rejimi kapsamında geçici olarak ithal edilebilir. Eşyanın işlem görmüş ürünler şeklinde ihracı halinde, teminat iade olunur. Eşyanın bu şekilde dahilde işleme rejiminden yararlanmasına </a:t>
            </a:r>
            <a:r>
              <a:rPr lang="tr-TR" b="1" dirty="0" smtClean="0">
                <a:solidFill>
                  <a:srgbClr val="FF0000"/>
                </a:solidFill>
                <a:latin typeface="Tahoma" pitchFamily="34" charset="0"/>
                <a:ea typeface="Tahoma" pitchFamily="34" charset="0"/>
                <a:cs typeface="Tahoma" pitchFamily="34" charset="0"/>
              </a:rPr>
              <a:t>şartlı muafiyet</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sistemi </a:t>
            </a:r>
            <a:r>
              <a:rPr lang="tr-TR" dirty="0" smtClean="0">
                <a:latin typeface="Tahoma" pitchFamily="34" charset="0"/>
                <a:ea typeface="Tahoma" pitchFamily="34" charset="0"/>
                <a:cs typeface="Tahoma" pitchFamily="34" charset="0"/>
              </a:rPr>
              <a:t>denir.</a:t>
            </a:r>
          </a:p>
          <a:p>
            <a:pPr>
              <a:buNone/>
            </a:pPr>
            <a:r>
              <a:rPr lang="tr-TR" dirty="0" smtClean="0">
                <a:latin typeface="Tahoma" pitchFamily="34" charset="0"/>
                <a:ea typeface="Tahoma" pitchFamily="34" charset="0"/>
                <a:cs typeface="Tahoma" pitchFamily="34" charset="0"/>
              </a:rPr>
              <a:t>2. Serbest dolaşımda bulunan eşyanın işlem görmüş ürünlerin üretiminde kullanılmasından sonra Türkiye Gümrük Bölgesinden ihraç edilmesi halinde, bu eşyanın serbest dolaşıma girişi esnasında tahsil edilmiş olan ithalat vergileri, dahilde işleme rejimi kapsamında geri verilir. Eşyanın bu şekilde dahilde işleme rejiminden yararlanmasına </a:t>
            </a:r>
            <a:r>
              <a:rPr lang="tr-TR" b="1" dirty="0" smtClean="0">
                <a:solidFill>
                  <a:srgbClr val="FF0000"/>
                </a:solidFill>
                <a:latin typeface="Tahoma" pitchFamily="34" charset="0"/>
                <a:ea typeface="Tahoma" pitchFamily="34" charset="0"/>
                <a:cs typeface="Tahoma" pitchFamily="34" charset="0"/>
              </a:rPr>
              <a:t>geri ödeme sistemi </a:t>
            </a:r>
            <a:r>
              <a:rPr lang="tr-TR" dirty="0" smtClean="0">
                <a:latin typeface="Tahoma" pitchFamily="34" charset="0"/>
                <a:ea typeface="Tahoma" pitchFamily="34" charset="0"/>
                <a:cs typeface="Tahoma" pitchFamily="34" charset="0"/>
              </a:rPr>
              <a:t>denir.</a:t>
            </a: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457200" y="980728"/>
            <a:ext cx="8229600" cy="5343872"/>
          </a:xfrm>
        </p:spPr>
        <p:txBody>
          <a:bodyPr>
            <a:normAutofit fontScale="85000" lnSpcReduction="20000"/>
          </a:bodyPr>
          <a:lstStyle/>
          <a:p>
            <a:pPr>
              <a:buNone/>
            </a:pPr>
            <a:r>
              <a:rPr lang="tr-TR" b="1" dirty="0" smtClean="0">
                <a:latin typeface="Tahoma" pitchFamily="34" charset="0"/>
                <a:ea typeface="Tahoma" pitchFamily="34" charset="0"/>
                <a:cs typeface="Tahoma" pitchFamily="34" charset="0"/>
              </a:rPr>
              <a:t>GK MADDE 109</a:t>
            </a:r>
            <a:r>
              <a:rPr lang="tr-TR" dirty="0" smtClean="0">
                <a:latin typeface="Tahoma" pitchFamily="34" charset="0"/>
                <a:ea typeface="Tahoma" pitchFamily="34" charset="0"/>
                <a:cs typeface="Tahoma" pitchFamily="34" charset="0"/>
              </a:rPr>
              <a:t>- İşlem görmüş ürünlerin </a:t>
            </a:r>
            <a:r>
              <a:rPr lang="tr-TR" b="1" dirty="0" smtClean="0">
                <a:solidFill>
                  <a:srgbClr val="FF0000"/>
                </a:solidFill>
                <a:latin typeface="Tahoma" pitchFamily="34" charset="0"/>
                <a:ea typeface="Tahoma" pitchFamily="34" charset="0"/>
                <a:cs typeface="Tahoma" pitchFamily="34" charset="0"/>
              </a:rPr>
              <a:t>eşdeğer eşyadan </a:t>
            </a:r>
            <a:r>
              <a:rPr lang="tr-TR" dirty="0" smtClean="0">
                <a:latin typeface="Tahoma" pitchFamily="34" charset="0"/>
                <a:ea typeface="Tahoma" pitchFamily="34" charset="0"/>
                <a:cs typeface="Tahoma" pitchFamily="34" charset="0"/>
              </a:rPr>
              <a:t>elde edilmesine veya eşdeğer eşyadan elde edilen işlem görmüş ürünlerin ithal eşyasının serbest dolaşıma girmesinden önce Türkiye Gümrük Bölgesi dışına ihraç edilmesine izin verilebilir. Eşdeğer eşya kullanımına kolaylaştırma, yasaklama veya kısıtlama getirilebilir.</a:t>
            </a:r>
          </a:p>
          <a:p>
            <a:r>
              <a:rPr lang="tr-TR" b="1" dirty="0" smtClean="0">
                <a:solidFill>
                  <a:srgbClr val="FF0000"/>
                </a:solidFill>
                <a:latin typeface="Tahoma" pitchFamily="34" charset="0"/>
                <a:ea typeface="Tahoma" pitchFamily="34" charset="0"/>
                <a:cs typeface="Tahoma" pitchFamily="34" charset="0"/>
              </a:rPr>
              <a:t>Eşdeğer eşyanın, ithal eşyası ile aynı özellik ve aynı nitelikleri taşıması gerekir. </a:t>
            </a:r>
            <a:r>
              <a:rPr lang="tr-TR" dirty="0" smtClean="0">
                <a:latin typeface="Tahoma" pitchFamily="34" charset="0"/>
                <a:ea typeface="Tahoma" pitchFamily="34" charset="0"/>
                <a:cs typeface="Tahoma" pitchFamily="34" charset="0"/>
              </a:rPr>
              <a:t>Ancak, belirlenecek özel hallerde eşdeğer eşyanın ithal eşyasından daha kaliteli veya daha ileri bir imalat aşamasında olmasına izin verilebilir.</a:t>
            </a:r>
          </a:p>
          <a:p>
            <a:r>
              <a:rPr lang="tr-TR" dirty="0" smtClean="0">
                <a:latin typeface="Tahoma" pitchFamily="34" charset="0"/>
                <a:ea typeface="Tahoma" pitchFamily="34" charset="0"/>
                <a:cs typeface="Tahoma" pitchFamily="34" charset="0"/>
              </a:rPr>
              <a:t>İşlem görmüş ürünlerin eşdeğer eşyadan elde edilmesi durumunda, gümrük işlemlerinde </a:t>
            </a:r>
            <a:r>
              <a:rPr lang="tr-TR" b="1" dirty="0" smtClean="0">
                <a:solidFill>
                  <a:srgbClr val="FF0000"/>
                </a:solidFill>
                <a:latin typeface="Tahoma" pitchFamily="34" charset="0"/>
                <a:ea typeface="Tahoma" pitchFamily="34" charset="0"/>
                <a:cs typeface="Tahoma" pitchFamily="34" charset="0"/>
              </a:rPr>
              <a:t>ithal eşyası eşdeğer eşya, eşdeğer eşya ise ithal eşya olarak değerlendirilir.</a:t>
            </a:r>
          </a:p>
          <a:p>
            <a:r>
              <a:rPr lang="tr-TR" dirty="0" smtClean="0">
                <a:latin typeface="Tahoma" pitchFamily="34" charset="0"/>
                <a:ea typeface="Tahoma" pitchFamily="34" charset="0"/>
                <a:cs typeface="Tahoma" pitchFamily="34" charset="0"/>
              </a:rPr>
              <a:t>Henüz ithal edilmemiş eşyanın yerine ihracat vergilerine tabi eşdeğer eşyadan elde edilen işlem görmüş ürünlerin ihracı halinde, ithal eşyasının süresi içinde ithal edilmesine karşılık olarak izin hak sahibinden, ihracat vergileri kadar teminat alınır.</a:t>
            </a: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457200" y="980728"/>
            <a:ext cx="8229600" cy="5343872"/>
          </a:xfrm>
        </p:spPr>
        <p:txBody>
          <a:bodyPr>
            <a:normAutofit lnSpcReduction="1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endParaRPr lang="tr-TR" b="1" dirty="0" smtClean="0">
              <a:latin typeface="Tahoma" pitchFamily="34" charset="0"/>
              <a:ea typeface="Tahoma" pitchFamily="34" charset="0"/>
              <a:cs typeface="Tahoma" pitchFamily="34" charset="0"/>
            </a:endParaRPr>
          </a:p>
          <a:p>
            <a:r>
              <a:rPr lang="tr-TR" b="1" dirty="0" smtClean="0">
                <a:solidFill>
                  <a:srgbClr val="FF0000"/>
                </a:solidFill>
                <a:latin typeface="Tahoma" pitchFamily="34" charset="0"/>
                <a:ea typeface="Tahoma" pitchFamily="34" charset="0"/>
                <a:cs typeface="Tahoma" pitchFamily="34" charset="0"/>
              </a:rPr>
              <a:t>Dahilde İşleme İzin Belgesi (DİİB): </a:t>
            </a:r>
            <a:r>
              <a:rPr lang="tr-TR" dirty="0" smtClean="0">
                <a:latin typeface="Tahoma" pitchFamily="34" charset="0"/>
                <a:ea typeface="Tahoma" pitchFamily="34" charset="0"/>
                <a:cs typeface="Tahoma" pitchFamily="34" charset="0"/>
              </a:rPr>
              <a:t>İhracat ile ihracat sayılan satış ve teslimlerde gümrük muafiyetli ithalat ve/veya yurt içi alımlara imkan sağlayan </a:t>
            </a:r>
            <a:r>
              <a:rPr lang="tr-TR" dirty="0" smtClean="0">
                <a:solidFill>
                  <a:srgbClr val="FF0000"/>
                </a:solidFill>
                <a:latin typeface="Tahoma" pitchFamily="34" charset="0"/>
                <a:ea typeface="Tahoma" pitchFamily="34" charset="0"/>
                <a:cs typeface="Tahoma" pitchFamily="34" charset="0"/>
              </a:rPr>
              <a:t>“Dahilde İşleme İzin Belgesi” </a:t>
            </a:r>
            <a:r>
              <a:rPr lang="tr-TR" dirty="0" smtClean="0">
                <a:latin typeface="Tahoma" pitchFamily="34" charset="0"/>
                <a:ea typeface="Tahoma" pitchFamily="34" charset="0"/>
                <a:cs typeface="Tahoma" pitchFamily="34" charset="0"/>
              </a:rPr>
              <a:t>Ekonomi Bakanlığınca düzenlenir.</a:t>
            </a:r>
          </a:p>
          <a:p>
            <a:pPr>
              <a:buNone/>
            </a:pPr>
            <a:endParaRPr lang="tr-TR" dirty="0" smtClean="0">
              <a:latin typeface="Tahoma" pitchFamily="34" charset="0"/>
              <a:ea typeface="Tahoma" pitchFamily="34" charset="0"/>
              <a:cs typeface="Tahoma" pitchFamily="34" charset="0"/>
            </a:endParaRPr>
          </a:p>
          <a:p>
            <a:r>
              <a:rPr lang="tr-TR" b="1" dirty="0" smtClean="0">
                <a:solidFill>
                  <a:srgbClr val="FF0000"/>
                </a:solidFill>
                <a:latin typeface="Tahoma" pitchFamily="34" charset="0"/>
                <a:ea typeface="Tahoma" pitchFamily="34" charset="0"/>
                <a:cs typeface="Tahoma" pitchFamily="34" charset="0"/>
              </a:rPr>
              <a:t>Dahilde İşleme İzni: </a:t>
            </a:r>
            <a:r>
              <a:rPr lang="tr-TR" dirty="0" smtClean="0">
                <a:latin typeface="Tahoma" pitchFamily="34" charset="0"/>
                <a:ea typeface="Tahoma" pitchFamily="34" charset="0"/>
                <a:cs typeface="Tahoma" pitchFamily="34" charset="0"/>
              </a:rPr>
              <a:t>DİİB dışında kalan ve gümrük idareleri tarafından verilen DİR kapsamında ihraç amacıyla gümrük muafiyetli ithalata imkan sağlayan </a:t>
            </a:r>
            <a:r>
              <a:rPr lang="tr-TR" dirty="0" smtClean="0">
                <a:solidFill>
                  <a:srgbClr val="FF0000"/>
                </a:solidFill>
                <a:latin typeface="Tahoma" pitchFamily="34" charset="0"/>
                <a:ea typeface="Tahoma" pitchFamily="34" charset="0"/>
                <a:cs typeface="Tahoma" pitchFamily="34" charset="0"/>
              </a:rPr>
              <a:t>“Dahilde İşleme İzin Formu” </a:t>
            </a:r>
            <a:r>
              <a:rPr lang="tr-TR" dirty="0" smtClean="0">
                <a:latin typeface="Tahoma" pitchFamily="34" charset="0"/>
                <a:ea typeface="Tahoma" pitchFamily="34" charset="0"/>
                <a:cs typeface="Tahoma" pitchFamily="34" charset="0"/>
              </a:rPr>
              <a:t>ilgili Gümrük Müdürlüğü tarafından düzenlenir. </a:t>
            </a: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457200" y="836712"/>
            <a:ext cx="8435280" cy="5688632"/>
          </a:xfrm>
        </p:spPr>
        <p:txBody>
          <a:bodyPr>
            <a:normAutofit fontScale="77500" lnSpcReduction="2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r>
              <a:rPr lang="tr-TR" b="1" dirty="0" smtClean="0">
                <a:latin typeface="Tahoma" pitchFamily="34" charset="0"/>
                <a:ea typeface="Tahoma" pitchFamily="34" charset="0"/>
                <a:cs typeface="Tahoma" pitchFamily="34" charset="0"/>
              </a:rPr>
              <a:t>Madde 6-</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Şartlı muafiyet sistemi kapsamında yapılacak ithalattan doğan vergi,</a:t>
            </a:r>
            <a:r>
              <a:rPr lang="tr-TR" dirty="0" smtClean="0">
                <a:latin typeface="Tahoma" pitchFamily="34" charset="0"/>
                <a:ea typeface="Tahoma" pitchFamily="34" charset="0"/>
                <a:cs typeface="Tahoma" pitchFamily="34" charset="0"/>
              </a:rPr>
              <a:t> 6183 sayılı Amme Alacaklarının Tahsil Usulü Hakkında Kanunda belirtilen esaslar çerçevesinde </a:t>
            </a:r>
            <a:r>
              <a:rPr lang="tr-TR" b="1" dirty="0" smtClean="0">
                <a:solidFill>
                  <a:srgbClr val="FF0000"/>
                </a:solidFill>
                <a:latin typeface="Tahoma" pitchFamily="34" charset="0"/>
                <a:ea typeface="Tahoma" pitchFamily="34" charset="0"/>
                <a:cs typeface="Tahoma" pitchFamily="34" charset="0"/>
              </a:rPr>
              <a:t>teminata tabidir.</a:t>
            </a:r>
          </a:p>
          <a:p>
            <a:pPr>
              <a:buNone/>
            </a:pPr>
            <a:r>
              <a:rPr lang="tr-TR" dirty="0" smtClean="0">
                <a:latin typeface="Tahoma" pitchFamily="34" charset="0"/>
                <a:ea typeface="Tahoma" pitchFamily="34" charset="0"/>
                <a:cs typeface="Tahoma" pitchFamily="34" charset="0"/>
              </a:rPr>
              <a:t>Ancak;</a:t>
            </a:r>
          </a:p>
          <a:p>
            <a:pPr>
              <a:buNone/>
            </a:pPr>
            <a:r>
              <a:rPr lang="tr-TR" dirty="0" smtClean="0">
                <a:latin typeface="Tahoma" pitchFamily="34" charset="0"/>
                <a:ea typeface="Tahoma" pitchFamily="34" charset="0"/>
                <a:cs typeface="Tahoma" pitchFamily="34" charset="0"/>
              </a:rPr>
              <a:t>a) </a:t>
            </a:r>
            <a:r>
              <a:rPr lang="tr-TR" b="1" dirty="0" smtClean="0">
                <a:solidFill>
                  <a:srgbClr val="FF0000"/>
                </a:solidFill>
                <a:latin typeface="Tahoma" pitchFamily="34" charset="0"/>
                <a:ea typeface="Tahoma" pitchFamily="34" charset="0"/>
                <a:cs typeface="Tahoma" pitchFamily="34" charset="0"/>
              </a:rPr>
              <a:t>A sınıfı onaylanmış kişi </a:t>
            </a:r>
            <a:r>
              <a:rPr lang="tr-TR" dirty="0" smtClean="0">
                <a:latin typeface="Tahoma" pitchFamily="34" charset="0"/>
                <a:ea typeface="Tahoma" pitchFamily="34" charset="0"/>
                <a:cs typeface="Tahoma" pitchFamily="34" charset="0"/>
              </a:rPr>
              <a:t>statü belgesi sahibi firmaların dahilde işleme izin belgesi/dahilde işleme izni kapsamında yapacakları ithalatta, bu ithalattan doğan verginin </a:t>
            </a:r>
            <a:r>
              <a:rPr lang="tr-TR" b="1" dirty="0" smtClean="0">
                <a:solidFill>
                  <a:srgbClr val="FF0000"/>
                </a:solidFill>
                <a:latin typeface="Tahoma" pitchFamily="34" charset="0"/>
                <a:ea typeface="Tahoma" pitchFamily="34" charset="0"/>
                <a:cs typeface="Tahoma" pitchFamily="34" charset="0"/>
              </a:rPr>
              <a:t>%1'inin,</a:t>
            </a:r>
          </a:p>
          <a:p>
            <a:pPr>
              <a:buNone/>
            </a:pPr>
            <a:r>
              <a:rPr lang="tr-TR" dirty="0" smtClean="0">
                <a:latin typeface="Tahoma" pitchFamily="34" charset="0"/>
                <a:ea typeface="Tahoma" pitchFamily="34" charset="0"/>
                <a:cs typeface="Tahoma" pitchFamily="34" charset="0"/>
              </a:rPr>
              <a:t>b) </a:t>
            </a:r>
            <a:r>
              <a:rPr lang="tr-TR" b="1" dirty="0" smtClean="0">
                <a:solidFill>
                  <a:srgbClr val="FF0000"/>
                </a:solidFill>
                <a:latin typeface="Tahoma" pitchFamily="34" charset="0"/>
                <a:ea typeface="Tahoma" pitchFamily="34" charset="0"/>
                <a:cs typeface="Tahoma" pitchFamily="34" charset="0"/>
              </a:rPr>
              <a:t>B sınıfı onaylanmış kişi </a:t>
            </a:r>
            <a:r>
              <a:rPr lang="tr-TR" dirty="0" smtClean="0">
                <a:latin typeface="Tahoma" pitchFamily="34" charset="0"/>
                <a:ea typeface="Tahoma" pitchFamily="34" charset="0"/>
                <a:cs typeface="Tahoma" pitchFamily="34" charset="0"/>
              </a:rPr>
              <a:t>statü belgesi sahibi firmaların dahilde işleme izin belgesi/dahilde işleme izni kapsamında yapacakları ithalatta, bu ithalattan doğan verginin </a:t>
            </a:r>
            <a:r>
              <a:rPr lang="tr-TR" b="1" dirty="0" smtClean="0">
                <a:solidFill>
                  <a:srgbClr val="FF0000"/>
                </a:solidFill>
                <a:latin typeface="Tahoma" pitchFamily="34" charset="0"/>
                <a:ea typeface="Tahoma" pitchFamily="34" charset="0"/>
                <a:cs typeface="Tahoma" pitchFamily="34" charset="0"/>
              </a:rPr>
              <a:t>%5'inin,</a:t>
            </a:r>
          </a:p>
          <a:p>
            <a:pPr>
              <a:buNone/>
            </a:pPr>
            <a:r>
              <a:rPr lang="tr-TR" dirty="0" smtClean="0">
                <a:latin typeface="Tahoma" pitchFamily="34" charset="0"/>
                <a:ea typeface="Tahoma" pitchFamily="34" charset="0"/>
                <a:cs typeface="Tahoma" pitchFamily="34" charset="0"/>
              </a:rPr>
              <a:t>c) </a:t>
            </a:r>
            <a:r>
              <a:rPr lang="tr-TR" b="1" dirty="0" smtClean="0">
                <a:solidFill>
                  <a:srgbClr val="FF0000"/>
                </a:solidFill>
                <a:latin typeface="Tahoma" pitchFamily="34" charset="0"/>
                <a:ea typeface="Tahoma" pitchFamily="34" charset="0"/>
                <a:cs typeface="Tahoma" pitchFamily="34" charset="0"/>
              </a:rPr>
              <a:t>C sınıfı onaylanmış kişi </a:t>
            </a:r>
            <a:r>
              <a:rPr lang="tr-TR" dirty="0" smtClean="0">
                <a:latin typeface="Tahoma" pitchFamily="34" charset="0"/>
                <a:ea typeface="Tahoma" pitchFamily="34" charset="0"/>
                <a:cs typeface="Tahoma" pitchFamily="34" charset="0"/>
              </a:rPr>
              <a:t>statü belgesi sahibi firmaların dahilde işleme izin belgesi/dahilde işleme izni kapsamında yapacakları ithalatta, bu ithalattan doğan verginin </a:t>
            </a:r>
            <a:r>
              <a:rPr lang="tr-TR" b="1" dirty="0" smtClean="0">
                <a:solidFill>
                  <a:srgbClr val="FF0000"/>
                </a:solidFill>
                <a:latin typeface="Tahoma" pitchFamily="34" charset="0"/>
                <a:ea typeface="Tahoma" pitchFamily="34" charset="0"/>
                <a:cs typeface="Tahoma" pitchFamily="34" charset="0"/>
              </a:rPr>
              <a:t>%10'unun,</a:t>
            </a:r>
          </a:p>
          <a:p>
            <a:pPr>
              <a:buNone/>
            </a:pPr>
            <a:r>
              <a:rPr lang="tr-TR" dirty="0" smtClean="0">
                <a:latin typeface="Tahoma" pitchFamily="34" charset="0"/>
                <a:ea typeface="Tahoma" pitchFamily="34" charset="0"/>
                <a:cs typeface="Tahoma" pitchFamily="34" charset="0"/>
              </a:rPr>
              <a:t>d) Onaylanmış kişi statü belgesi sahibi olmayan </a:t>
            </a:r>
            <a:r>
              <a:rPr lang="tr-TR" b="1" dirty="0" err="1" smtClean="0">
                <a:solidFill>
                  <a:srgbClr val="FF0000"/>
                </a:solidFill>
                <a:latin typeface="Tahoma" pitchFamily="34" charset="0"/>
                <a:ea typeface="Tahoma" pitchFamily="34" charset="0"/>
                <a:cs typeface="Tahoma" pitchFamily="34" charset="0"/>
              </a:rPr>
              <a:t>dışticaret</a:t>
            </a:r>
            <a:r>
              <a:rPr lang="tr-TR" b="1" dirty="0" smtClean="0">
                <a:solidFill>
                  <a:srgbClr val="FF0000"/>
                </a:solidFill>
                <a:latin typeface="Tahoma" pitchFamily="34" charset="0"/>
                <a:ea typeface="Tahoma" pitchFamily="34" charset="0"/>
                <a:cs typeface="Tahoma" pitchFamily="34" charset="0"/>
              </a:rPr>
              <a:t> sermaye şirketleri ile </a:t>
            </a:r>
            <a:r>
              <a:rPr lang="tr-TR" b="1" dirty="0" err="1" smtClean="0">
                <a:solidFill>
                  <a:srgbClr val="FF0000"/>
                </a:solidFill>
                <a:latin typeface="Tahoma" pitchFamily="34" charset="0"/>
                <a:ea typeface="Tahoma" pitchFamily="34" charset="0"/>
                <a:cs typeface="Tahoma" pitchFamily="34" charset="0"/>
              </a:rPr>
              <a:t>sektörel</a:t>
            </a:r>
            <a:r>
              <a:rPr lang="tr-TR" b="1" dirty="0" smtClean="0">
                <a:solidFill>
                  <a:srgbClr val="FF0000"/>
                </a:solidFill>
                <a:latin typeface="Tahoma" pitchFamily="34" charset="0"/>
                <a:ea typeface="Tahoma" pitchFamily="34" charset="0"/>
                <a:cs typeface="Tahoma" pitchFamily="34" charset="0"/>
              </a:rPr>
              <a:t> dış ticaret şirketlerinin</a:t>
            </a:r>
            <a:r>
              <a:rPr lang="tr-TR" dirty="0" smtClean="0">
                <a:latin typeface="Tahoma" pitchFamily="34" charset="0"/>
                <a:ea typeface="Tahoma" pitchFamily="34" charset="0"/>
                <a:cs typeface="Tahoma" pitchFamily="34" charset="0"/>
              </a:rPr>
              <a:t> belge/izin müracaat tarihinden önceki takvim yılı içerisinde gerçekleştirdikleri ihracat kadar dahilde işleme izin belgesi/dahilde işleme izni kapsamında yapacakları ithalatta, bu ithalattan doğan verginin </a:t>
            </a:r>
            <a:r>
              <a:rPr lang="tr-TR" b="1" dirty="0" smtClean="0">
                <a:solidFill>
                  <a:srgbClr val="FF0000"/>
                </a:solidFill>
                <a:latin typeface="Tahoma" pitchFamily="34" charset="0"/>
                <a:ea typeface="Tahoma" pitchFamily="34" charset="0"/>
                <a:cs typeface="Tahoma" pitchFamily="34" charset="0"/>
              </a:rPr>
              <a:t>%10'unun,</a:t>
            </a:r>
          </a:p>
          <a:p>
            <a:pPr>
              <a:buNone/>
            </a:pP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teminat olarak yatırılması kaydıyla</a:t>
            </a:r>
            <a:r>
              <a:rPr lang="tr-TR" dirty="0" smtClean="0">
                <a:latin typeface="Tahoma" pitchFamily="34" charset="0"/>
                <a:ea typeface="Tahoma" pitchFamily="34" charset="0"/>
                <a:cs typeface="Tahoma" pitchFamily="34" charset="0"/>
              </a:rPr>
              <a:t>, gümrük idaresince ithalatın gerçekleştirilmesine izin verilir.</a:t>
            </a:r>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457200" y="764704"/>
            <a:ext cx="8229600" cy="5904656"/>
          </a:xfrm>
        </p:spPr>
        <p:txBody>
          <a:bodyPr>
            <a:normAutofit fontScale="70000" lnSpcReduction="2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r>
              <a:rPr lang="tr-TR" b="1" dirty="0" smtClean="0">
                <a:latin typeface="Tahoma" pitchFamily="34" charset="0"/>
                <a:ea typeface="Tahoma" pitchFamily="34" charset="0"/>
                <a:cs typeface="Tahoma" pitchFamily="34" charset="0"/>
              </a:rPr>
              <a:t>	Madde 6- </a:t>
            </a:r>
            <a:r>
              <a:rPr lang="tr-TR" dirty="0" smtClean="0">
                <a:latin typeface="Tahoma" pitchFamily="34" charset="0"/>
                <a:ea typeface="Tahoma" pitchFamily="34" charset="0"/>
                <a:cs typeface="Tahoma" pitchFamily="34" charset="0"/>
              </a:rPr>
              <a:t>Keza;</a:t>
            </a:r>
          </a:p>
          <a:p>
            <a:pPr>
              <a:buNone/>
            </a:pPr>
            <a:r>
              <a:rPr lang="tr-TR" dirty="0" smtClean="0">
                <a:latin typeface="Tahoma" pitchFamily="34" charset="0"/>
                <a:ea typeface="Tahoma" pitchFamily="34" charset="0"/>
                <a:cs typeface="Tahoma" pitchFamily="34" charset="0"/>
              </a:rPr>
              <a:t>e) </a:t>
            </a:r>
            <a:r>
              <a:rPr lang="tr-TR" b="1" dirty="0" smtClean="0">
                <a:solidFill>
                  <a:srgbClr val="FF0000"/>
                </a:solidFill>
                <a:latin typeface="Tahoma" pitchFamily="34" charset="0"/>
                <a:ea typeface="Tahoma" pitchFamily="34" charset="0"/>
                <a:cs typeface="Tahoma" pitchFamily="34" charset="0"/>
              </a:rPr>
              <a:t>İmalatçı-ihracatçıların, </a:t>
            </a:r>
            <a:r>
              <a:rPr lang="tr-TR" dirty="0" smtClean="0">
                <a:latin typeface="Tahoma" pitchFamily="34" charset="0"/>
                <a:ea typeface="Tahoma" pitchFamily="34" charset="0"/>
                <a:cs typeface="Tahoma" pitchFamily="34" charset="0"/>
              </a:rPr>
              <a:t>belge/izin müracaat tarihinden önceki </a:t>
            </a:r>
            <a:r>
              <a:rPr lang="tr-TR" b="1" dirty="0" smtClean="0">
                <a:solidFill>
                  <a:srgbClr val="FF0000"/>
                </a:solidFill>
                <a:latin typeface="Tahoma" pitchFamily="34" charset="0"/>
                <a:ea typeface="Tahoma" pitchFamily="34" charset="0"/>
                <a:cs typeface="Tahoma" pitchFamily="34" charset="0"/>
              </a:rPr>
              <a:t>dört yıl </a:t>
            </a:r>
            <a:r>
              <a:rPr lang="tr-TR" dirty="0" smtClean="0">
                <a:latin typeface="Tahoma" pitchFamily="34" charset="0"/>
                <a:ea typeface="Tahoma" pitchFamily="34" charset="0"/>
                <a:cs typeface="Tahoma" pitchFamily="34" charset="0"/>
              </a:rPr>
              <a:t>içerisinde düzenlenmiş, </a:t>
            </a:r>
            <a:r>
              <a:rPr lang="tr-TR" b="1" dirty="0" smtClean="0">
                <a:solidFill>
                  <a:srgbClr val="FF0000"/>
                </a:solidFill>
                <a:latin typeface="Tahoma" pitchFamily="34" charset="0"/>
                <a:ea typeface="Tahoma" pitchFamily="34" charset="0"/>
                <a:cs typeface="Tahoma" pitchFamily="34" charset="0"/>
              </a:rPr>
              <a:t>ihracat taahhüdü kapatılmış, dahilde işleme izin belgeleri</a:t>
            </a:r>
            <a:r>
              <a:rPr lang="tr-TR" dirty="0" smtClean="0">
                <a:latin typeface="Tahoma" pitchFamily="34" charset="0"/>
                <a:ea typeface="Tahoma" pitchFamily="34" charset="0"/>
                <a:cs typeface="Tahoma" pitchFamily="34" charset="0"/>
              </a:rPr>
              <a:t> ve bu Kararın yayımı tarihinden sonra düzenlenen dahilde işleme izinleri kapsamında </a:t>
            </a:r>
            <a:r>
              <a:rPr lang="tr-TR" b="1" dirty="0" smtClean="0">
                <a:solidFill>
                  <a:srgbClr val="FF0000"/>
                </a:solidFill>
                <a:latin typeface="Tahoma" pitchFamily="34" charset="0"/>
                <a:ea typeface="Tahoma" pitchFamily="34" charset="0"/>
                <a:cs typeface="Tahoma" pitchFamily="34" charset="0"/>
              </a:rPr>
              <a:t>sanayi ürünleri </a:t>
            </a:r>
            <a:r>
              <a:rPr lang="tr-TR" dirty="0" smtClean="0">
                <a:latin typeface="Tahoma" pitchFamily="34" charset="0"/>
                <a:ea typeface="Tahoma" pitchFamily="34" charset="0"/>
                <a:cs typeface="Tahoma" pitchFamily="34" charset="0"/>
              </a:rPr>
              <a:t>için toplam </a:t>
            </a:r>
            <a:r>
              <a:rPr lang="tr-TR" b="1" dirty="0" smtClean="0">
                <a:solidFill>
                  <a:srgbClr val="FF0000"/>
                </a:solidFill>
                <a:latin typeface="Tahoma" pitchFamily="34" charset="0"/>
                <a:ea typeface="Tahoma" pitchFamily="34" charset="0"/>
                <a:cs typeface="Tahoma" pitchFamily="34" charset="0"/>
              </a:rPr>
              <a:t>1  Milyon ABD Dolarından</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tarım ve işlenmiş tarım ürünleri </a:t>
            </a:r>
            <a:r>
              <a:rPr lang="tr-TR" dirty="0" smtClean="0">
                <a:latin typeface="Tahoma" pitchFamily="34" charset="0"/>
                <a:ea typeface="Tahoma" pitchFamily="34" charset="0"/>
                <a:cs typeface="Tahoma" pitchFamily="34" charset="0"/>
              </a:rPr>
              <a:t>için toplam </a:t>
            </a:r>
            <a:r>
              <a:rPr lang="tr-TR" b="1" dirty="0" smtClean="0">
                <a:solidFill>
                  <a:srgbClr val="FF0000"/>
                </a:solidFill>
                <a:latin typeface="Tahoma" pitchFamily="34" charset="0"/>
                <a:ea typeface="Tahoma" pitchFamily="34" charset="0"/>
                <a:cs typeface="Tahoma" pitchFamily="34" charset="0"/>
              </a:rPr>
              <a:t>500  Bin ABD Dolarından</a:t>
            </a:r>
            <a:r>
              <a:rPr lang="tr-TR" dirty="0" smtClean="0">
                <a:latin typeface="Tahoma" pitchFamily="34" charset="0"/>
                <a:ea typeface="Tahoma" pitchFamily="34" charset="0"/>
                <a:cs typeface="Tahoma" pitchFamily="34" charset="0"/>
              </a:rPr>
              <a:t> az olmamak kaydıyla gerçekleştirdikleri ihracat kadar dahilde işleme izin belgesi/dahilde işleme izni kapsamında yapacakları ithalatta, bu ithalattan doğan verginin </a:t>
            </a:r>
            <a:r>
              <a:rPr lang="tr-TR" b="1" dirty="0" smtClean="0">
                <a:solidFill>
                  <a:srgbClr val="FF0000"/>
                </a:solidFill>
                <a:latin typeface="Tahoma" pitchFamily="34" charset="0"/>
                <a:ea typeface="Tahoma" pitchFamily="34" charset="0"/>
                <a:cs typeface="Tahoma" pitchFamily="34" charset="0"/>
              </a:rPr>
              <a:t>%10'unun,</a:t>
            </a:r>
          </a:p>
          <a:p>
            <a:pPr>
              <a:buNone/>
            </a:pPr>
            <a:r>
              <a:rPr lang="tr-TR" dirty="0" smtClean="0">
                <a:latin typeface="Tahoma" pitchFamily="34" charset="0"/>
                <a:ea typeface="Tahoma" pitchFamily="34" charset="0"/>
                <a:cs typeface="Tahoma" pitchFamily="34" charset="0"/>
              </a:rPr>
              <a:t>	</a:t>
            </a:r>
          </a:p>
          <a:p>
            <a:pPr>
              <a:buNone/>
            </a:pPr>
            <a:r>
              <a:rPr lang="tr-TR" dirty="0" smtClean="0">
                <a:latin typeface="Tahoma" pitchFamily="34" charset="0"/>
                <a:ea typeface="Tahoma" pitchFamily="34" charset="0"/>
                <a:cs typeface="Tahoma" pitchFamily="34" charset="0"/>
              </a:rPr>
              <a:t>f) </a:t>
            </a:r>
            <a:r>
              <a:rPr lang="tr-TR" b="1" dirty="0" smtClean="0">
                <a:solidFill>
                  <a:srgbClr val="FF0000"/>
                </a:solidFill>
                <a:latin typeface="Tahoma" pitchFamily="34" charset="0"/>
                <a:ea typeface="Tahoma" pitchFamily="34" charset="0"/>
                <a:cs typeface="Tahoma" pitchFamily="34" charset="0"/>
              </a:rPr>
              <a:t>Son üç takvim yılı itibarıyla </a:t>
            </a:r>
            <a:r>
              <a:rPr lang="tr-TR" dirty="0" smtClean="0">
                <a:latin typeface="Tahoma" pitchFamily="34" charset="0"/>
                <a:ea typeface="Tahoma" pitchFamily="34" charset="0"/>
                <a:cs typeface="Tahoma" pitchFamily="34" charset="0"/>
              </a:rPr>
              <a:t>ihracatı her bir yıl için </a:t>
            </a:r>
            <a:r>
              <a:rPr lang="tr-TR" b="1" dirty="0" smtClean="0">
                <a:solidFill>
                  <a:srgbClr val="FF0000"/>
                </a:solidFill>
                <a:latin typeface="Tahoma" pitchFamily="34" charset="0"/>
                <a:ea typeface="Tahoma" pitchFamily="34" charset="0"/>
                <a:cs typeface="Tahoma" pitchFamily="34" charset="0"/>
              </a:rPr>
              <a:t>5  Milyon ABD Dolarını</a:t>
            </a:r>
            <a:r>
              <a:rPr lang="tr-TR" dirty="0" smtClean="0">
                <a:latin typeface="Tahoma" pitchFamily="34" charset="0"/>
                <a:ea typeface="Tahoma" pitchFamily="34" charset="0"/>
                <a:cs typeface="Tahoma" pitchFamily="34" charset="0"/>
              </a:rPr>
              <a:t> geçen veya </a:t>
            </a:r>
            <a:r>
              <a:rPr lang="tr-TR" b="1" dirty="0" smtClean="0">
                <a:solidFill>
                  <a:srgbClr val="FF0000"/>
                </a:solidFill>
                <a:latin typeface="Tahoma" pitchFamily="34" charset="0"/>
                <a:ea typeface="Tahoma" pitchFamily="34" charset="0"/>
                <a:cs typeface="Tahoma" pitchFamily="34" charset="0"/>
              </a:rPr>
              <a:t>son beş takvim yılı itibarıyla </a:t>
            </a:r>
            <a:r>
              <a:rPr lang="tr-TR" dirty="0" smtClean="0">
                <a:latin typeface="Tahoma" pitchFamily="34" charset="0"/>
                <a:ea typeface="Tahoma" pitchFamily="34" charset="0"/>
                <a:cs typeface="Tahoma" pitchFamily="34" charset="0"/>
              </a:rPr>
              <a:t>ihracatı her bir yıl için </a:t>
            </a:r>
            <a:r>
              <a:rPr lang="tr-TR" b="1" dirty="0" smtClean="0">
                <a:solidFill>
                  <a:srgbClr val="FF0000"/>
                </a:solidFill>
                <a:latin typeface="Tahoma" pitchFamily="34" charset="0"/>
                <a:ea typeface="Tahoma" pitchFamily="34" charset="0"/>
                <a:cs typeface="Tahoma" pitchFamily="34" charset="0"/>
              </a:rPr>
              <a:t>1  Milyon ABD Dolarını </a:t>
            </a:r>
            <a:r>
              <a:rPr lang="tr-TR" dirty="0" smtClean="0">
                <a:latin typeface="Tahoma" pitchFamily="34" charset="0"/>
                <a:ea typeface="Tahoma" pitchFamily="34" charset="0"/>
                <a:cs typeface="Tahoma" pitchFamily="34" charset="0"/>
              </a:rPr>
              <a:t>geçen ihracatçıların, belge/izin müracaat tarihinden önce dört yıl içerisinde </a:t>
            </a:r>
            <a:r>
              <a:rPr lang="tr-TR" b="1" dirty="0" smtClean="0">
                <a:solidFill>
                  <a:srgbClr val="FF0000"/>
                </a:solidFill>
                <a:latin typeface="Tahoma" pitchFamily="34" charset="0"/>
                <a:ea typeface="Tahoma" pitchFamily="34" charset="0"/>
                <a:cs typeface="Tahoma" pitchFamily="34" charset="0"/>
              </a:rPr>
              <a:t>düzenlenmiş,ihracat taahhüdü kapatılmış, dahilde işleme izin belgeleri</a:t>
            </a:r>
            <a:r>
              <a:rPr lang="tr-TR" dirty="0" smtClean="0">
                <a:latin typeface="Tahoma" pitchFamily="34" charset="0"/>
                <a:ea typeface="Tahoma" pitchFamily="34" charset="0"/>
                <a:cs typeface="Tahoma" pitchFamily="34" charset="0"/>
              </a:rPr>
              <a:t> ve bu Kararın yayımı tarihinden sonra düzenlenen dahilde işleme izinleri kapsamında </a:t>
            </a:r>
            <a:r>
              <a:rPr lang="tr-TR" b="1" dirty="0" smtClean="0">
                <a:solidFill>
                  <a:srgbClr val="FF0000"/>
                </a:solidFill>
                <a:latin typeface="Tahoma" pitchFamily="34" charset="0"/>
                <a:ea typeface="Tahoma" pitchFamily="34" charset="0"/>
                <a:cs typeface="Tahoma" pitchFamily="34" charset="0"/>
              </a:rPr>
              <a:t>sanayi ürünleri </a:t>
            </a:r>
            <a:r>
              <a:rPr lang="tr-TR" dirty="0" smtClean="0">
                <a:latin typeface="Tahoma" pitchFamily="34" charset="0"/>
                <a:ea typeface="Tahoma" pitchFamily="34" charset="0"/>
                <a:cs typeface="Tahoma" pitchFamily="34" charset="0"/>
              </a:rPr>
              <a:t>için toplam </a:t>
            </a:r>
            <a:r>
              <a:rPr lang="tr-TR" b="1" dirty="0" smtClean="0">
                <a:solidFill>
                  <a:srgbClr val="FF0000"/>
                </a:solidFill>
                <a:latin typeface="Tahoma" pitchFamily="34" charset="0"/>
                <a:ea typeface="Tahoma" pitchFamily="34" charset="0"/>
                <a:cs typeface="Tahoma" pitchFamily="34" charset="0"/>
              </a:rPr>
              <a:t>1 Milyon ABD Dolarından</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tarım ve işlenmiş tarım ürünleri </a:t>
            </a:r>
            <a:r>
              <a:rPr lang="tr-TR" dirty="0" smtClean="0">
                <a:latin typeface="Tahoma" pitchFamily="34" charset="0"/>
                <a:ea typeface="Tahoma" pitchFamily="34" charset="0"/>
                <a:cs typeface="Tahoma" pitchFamily="34" charset="0"/>
              </a:rPr>
              <a:t>için toplam </a:t>
            </a:r>
            <a:r>
              <a:rPr lang="tr-TR" b="1" dirty="0" smtClean="0">
                <a:solidFill>
                  <a:srgbClr val="FF0000"/>
                </a:solidFill>
                <a:latin typeface="Tahoma" pitchFamily="34" charset="0"/>
                <a:ea typeface="Tahoma" pitchFamily="34" charset="0"/>
                <a:cs typeface="Tahoma" pitchFamily="34" charset="0"/>
              </a:rPr>
              <a:t>500 Bin ABD Dolarından </a:t>
            </a:r>
            <a:r>
              <a:rPr lang="tr-TR" dirty="0" smtClean="0">
                <a:latin typeface="Tahoma" pitchFamily="34" charset="0"/>
                <a:ea typeface="Tahoma" pitchFamily="34" charset="0"/>
                <a:cs typeface="Tahoma" pitchFamily="34" charset="0"/>
              </a:rPr>
              <a:t>az olmamak kaydıyla gerçekleştirdikleri ihracat kadar dahilde işleme izin belgesi/dahilde işleme izni kapsamında yapacakları ithalatta, bu ithalattan doğan verginin </a:t>
            </a:r>
            <a:r>
              <a:rPr lang="tr-TR" b="1" dirty="0" smtClean="0">
                <a:solidFill>
                  <a:srgbClr val="FF0000"/>
                </a:solidFill>
                <a:latin typeface="Tahoma" pitchFamily="34" charset="0"/>
                <a:ea typeface="Tahoma" pitchFamily="34" charset="0"/>
                <a:cs typeface="Tahoma" pitchFamily="34" charset="0"/>
              </a:rPr>
              <a:t>%10'unun,</a:t>
            </a:r>
          </a:p>
          <a:p>
            <a:pPr>
              <a:buNone/>
            </a:pPr>
            <a:r>
              <a:rPr lang="tr-TR" dirty="0" smtClean="0">
                <a:latin typeface="Tahoma" pitchFamily="34" charset="0"/>
                <a:ea typeface="Tahoma" pitchFamily="34" charset="0"/>
                <a:cs typeface="Tahoma" pitchFamily="34" charset="0"/>
              </a:rPr>
              <a:t>	</a:t>
            </a:r>
          </a:p>
          <a:p>
            <a:pPr>
              <a:buNone/>
            </a:pPr>
            <a:r>
              <a:rPr lang="tr-TR" dirty="0" smtClean="0">
                <a:latin typeface="Tahoma" pitchFamily="34" charset="0"/>
                <a:ea typeface="Tahoma" pitchFamily="34" charset="0"/>
                <a:cs typeface="Tahoma" pitchFamily="34" charset="0"/>
              </a:rPr>
              <a:t>	teminat olarak yatırılması kaydıyla, gümrük idaresince ithalatın gerçekleştirilmesine izin verilir.</a:t>
            </a:r>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323528" y="836712"/>
            <a:ext cx="8640960" cy="5688632"/>
          </a:xfrm>
        </p:spPr>
        <p:txBody>
          <a:bodyPr>
            <a:normAutofit lnSpcReduction="1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r>
              <a:rPr lang="tr-TR" b="1" dirty="0" smtClean="0">
                <a:latin typeface="Tahoma" pitchFamily="34" charset="0"/>
                <a:ea typeface="Tahoma" pitchFamily="34" charset="0"/>
                <a:cs typeface="Tahoma" pitchFamily="34" charset="0"/>
              </a:rPr>
              <a:t>MADDE 7 –</a:t>
            </a:r>
            <a:r>
              <a:rPr lang="tr-TR" dirty="0" smtClean="0">
                <a:latin typeface="Tahoma" pitchFamily="34" charset="0"/>
                <a:ea typeface="Tahoma" pitchFamily="34" charset="0"/>
                <a:cs typeface="Tahoma" pitchFamily="34" charset="0"/>
              </a:rPr>
              <a:t> (1) Firma tanımlaması ve kullanıcı yetkilendirmesi yapılmış </a:t>
            </a:r>
            <a:r>
              <a:rPr lang="tr-TR" b="1" dirty="0" smtClean="0">
                <a:solidFill>
                  <a:srgbClr val="FF0000"/>
                </a:solidFill>
                <a:latin typeface="Tahoma" pitchFamily="34" charset="0"/>
                <a:ea typeface="Tahoma" pitchFamily="34" charset="0"/>
                <a:cs typeface="Tahoma" pitchFamily="34" charset="0"/>
              </a:rPr>
              <a:t>elektronik imza sertifikası sahibi kullanıcılar,</a:t>
            </a:r>
            <a:r>
              <a:rPr lang="tr-TR" dirty="0" smtClean="0">
                <a:latin typeface="Tahoma" pitchFamily="34" charset="0"/>
                <a:ea typeface="Tahoma" pitchFamily="34" charset="0"/>
                <a:cs typeface="Tahoma" pitchFamily="34" charset="0"/>
              </a:rPr>
              <a:t> Türkiye Gümrük Bölgesinde (serbest bölgeler hariç) yerleşik imalatçı-ihracatçı veya ihracatçılar adına, </a:t>
            </a:r>
            <a:r>
              <a:rPr lang="tr-TR" b="1" dirty="0" smtClean="0">
                <a:latin typeface="Tahoma" pitchFamily="34" charset="0"/>
                <a:ea typeface="Tahoma" pitchFamily="34" charset="0"/>
                <a:cs typeface="Tahoma" pitchFamily="34" charset="0"/>
              </a:rPr>
              <a:t>belge almak için web sayfası vasıtasıyla elektronik ortamda Ekonomi Bakanlığına müracaat ederler.</a:t>
            </a:r>
            <a:r>
              <a:rPr lang="tr-TR" dirty="0" smtClean="0">
                <a:latin typeface="Tahoma" pitchFamily="34" charset="0"/>
                <a:ea typeface="Tahoma" pitchFamily="34" charset="0"/>
                <a:cs typeface="Tahoma" pitchFamily="34" charset="0"/>
              </a:rPr>
              <a:t> Bu müracaat esnasında firmalar tarafından, her bir ithal eşyası ve işlem görmüş ürün (asıl ve ikincil işlem görmüş ürünler) için, ayrı ayrı asgari 8 ’</a:t>
            </a:r>
            <a:r>
              <a:rPr lang="tr-TR" dirty="0" err="1" smtClean="0">
                <a:latin typeface="Tahoma" pitchFamily="34" charset="0"/>
                <a:ea typeface="Tahoma" pitchFamily="34" charset="0"/>
                <a:cs typeface="Tahoma" pitchFamily="34" charset="0"/>
              </a:rPr>
              <a:t>li</a:t>
            </a:r>
            <a:r>
              <a:rPr lang="tr-TR" dirty="0" smtClean="0">
                <a:latin typeface="Tahoma" pitchFamily="34" charset="0"/>
                <a:ea typeface="Tahoma" pitchFamily="34" charset="0"/>
                <a:cs typeface="Tahoma" pitchFamily="34" charset="0"/>
              </a:rPr>
              <a:t> bazda gümrük tarife istatistik pozisyonu belirtilir.</a:t>
            </a:r>
          </a:p>
          <a:p>
            <a:pPr>
              <a:buNone/>
            </a:pPr>
            <a:r>
              <a:rPr lang="tr-TR" dirty="0" smtClean="0">
                <a:latin typeface="Tahoma" pitchFamily="34" charset="0"/>
                <a:ea typeface="Tahoma" pitchFamily="34" charset="0"/>
                <a:cs typeface="Tahoma" pitchFamily="34" charset="0"/>
              </a:rPr>
              <a:t>(2) </a:t>
            </a:r>
            <a:r>
              <a:rPr lang="tr-TR" b="1" dirty="0" smtClean="0">
                <a:solidFill>
                  <a:srgbClr val="FF0000"/>
                </a:solidFill>
                <a:latin typeface="Tahoma" pitchFamily="34" charset="0"/>
                <a:ea typeface="Tahoma" pitchFamily="34" charset="0"/>
                <a:cs typeface="Tahoma" pitchFamily="34" charset="0"/>
              </a:rPr>
              <a:t>Ekonomi Bakanlığınca </a:t>
            </a:r>
            <a:r>
              <a:rPr lang="tr-TR" dirty="0" smtClean="0">
                <a:latin typeface="Tahoma" pitchFamily="34" charset="0"/>
                <a:ea typeface="Tahoma" pitchFamily="34" charset="0"/>
                <a:cs typeface="Tahoma" pitchFamily="34" charset="0"/>
              </a:rPr>
              <a:t>yapılacak değerlendirme neticesinde</a:t>
            </a:r>
            <a:r>
              <a:rPr lang="tr-TR" b="1" dirty="0" smtClean="0">
                <a:solidFill>
                  <a:srgbClr val="FF0000"/>
                </a:solidFill>
                <a:latin typeface="Tahoma" pitchFamily="34" charset="0"/>
                <a:ea typeface="Tahoma" pitchFamily="34" charset="0"/>
                <a:cs typeface="Tahoma" pitchFamily="34" charset="0"/>
              </a:rPr>
              <a:t>,belge düzenlenip düzenlenmeyeceğine karar verilir.</a:t>
            </a:r>
          </a:p>
          <a:p>
            <a:pPr>
              <a:buNone/>
            </a:pPr>
            <a:endParaRPr lang="tr-TR" b="1" dirty="0" smtClean="0">
              <a:latin typeface="Tahoma" pitchFamily="34" charset="0"/>
              <a:ea typeface="Tahoma" pitchFamily="34" charset="0"/>
              <a:cs typeface="Tahoma" pitchFamily="34" charset="0"/>
            </a:endParaRPr>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323528" y="836712"/>
            <a:ext cx="8640960" cy="5688632"/>
          </a:xfrm>
        </p:spPr>
        <p:txBody>
          <a:bodyPr>
            <a:normAutofit lnSpcReduction="1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endParaRPr lang="tr-TR" b="1" dirty="0" smtClean="0">
              <a:latin typeface="Tahoma" pitchFamily="34" charset="0"/>
              <a:ea typeface="Tahoma" pitchFamily="34" charset="0"/>
              <a:cs typeface="Tahoma" pitchFamily="34" charset="0"/>
            </a:endParaRPr>
          </a:p>
          <a:p>
            <a:pPr>
              <a:buNone/>
            </a:pPr>
            <a:r>
              <a:rPr lang="tr-TR" b="1" dirty="0" smtClean="0">
                <a:latin typeface="Tahoma" pitchFamily="34" charset="0"/>
                <a:ea typeface="Tahoma" pitchFamily="34" charset="0"/>
                <a:cs typeface="Tahoma" pitchFamily="34" charset="0"/>
              </a:rPr>
              <a:t>MADDE 9 – </a:t>
            </a:r>
            <a:r>
              <a:rPr lang="tr-TR" dirty="0" smtClean="0">
                <a:latin typeface="Tahoma" pitchFamily="34" charset="0"/>
                <a:ea typeface="Tahoma" pitchFamily="34" charset="0"/>
                <a:cs typeface="Tahoma" pitchFamily="34" charset="0"/>
              </a:rPr>
              <a:t>(1) </a:t>
            </a:r>
            <a:r>
              <a:rPr lang="tr-TR" b="1" dirty="0" smtClean="0">
                <a:solidFill>
                  <a:srgbClr val="FF0000"/>
                </a:solidFill>
                <a:latin typeface="Tahoma" pitchFamily="34" charset="0"/>
                <a:ea typeface="Tahoma" pitchFamily="34" charset="0"/>
                <a:cs typeface="Tahoma" pitchFamily="34" charset="0"/>
              </a:rPr>
              <a:t>Elektronik ortamda düzenlenen dahilde işleme izin belgesi sahibi firmalar tarafından, </a:t>
            </a:r>
            <a:r>
              <a:rPr lang="tr-TR" dirty="0" smtClean="0">
                <a:latin typeface="Tahoma" pitchFamily="34" charset="0"/>
                <a:ea typeface="Tahoma" pitchFamily="34" charset="0"/>
                <a:cs typeface="Tahoma" pitchFamily="34" charset="0"/>
              </a:rPr>
              <a:t>belge kapsamındaki yurt içi alımlarda, </a:t>
            </a:r>
            <a:r>
              <a:rPr lang="tr-TR" b="1" dirty="0" smtClean="0">
                <a:solidFill>
                  <a:srgbClr val="FF0000"/>
                </a:solidFill>
                <a:latin typeface="Tahoma" pitchFamily="34" charset="0"/>
                <a:ea typeface="Tahoma" pitchFamily="34" charset="0"/>
                <a:cs typeface="Tahoma" pitchFamily="34" charset="0"/>
              </a:rPr>
              <a:t>BİLGE Sistemine </a:t>
            </a:r>
            <a:r>
              <a:rPr lang="tr-TR" dirty="0" smtClean="0">
                <a:latin typeface="Tahoma" pitchFamily="34" charset="0"/>
                <a:ea typeface="Tahoma" pitchFamily="34" charset="0"/>
                <a:cs typeface="Tahoma" pitchFamily="34" charset="0"/>
              </a:rPr>
              <a:t>dahil olmayan gümrük idarelerinden gerçekleştirilen ihracatta, özel fatura kapsamındaki ihracatta, ihracat sayılan satış ve teslimlerde ve belgeden belgeye teslimlerde, </a:t>
            </a:r>
            <a:r>
              <a:rPr lang="tr-TR" b="1" dirty="0" smtClean="0">
                <a:solidFill>
                  <a:srgbClr val="FF0000"/>
                </a:solidFill>
                <a:latin typeface="Tahoma" pitchFamily="34" charset="0"/>
                <a:ea typeface="Tahoma" pitchFamily="34" charset="0"/>
                <a:cs typeface="Tahoma" pitchFamily="34" charset="0"/>
              </a:rPr>
              <a:t>ilgili gümrük beyannamesi ve belge orijinal nüshasının ithalat bölümüne gerekli düşümü yapılan alıma ilişkin fatura kayıtlarının, </a:t>
            </a:r>
            <a:r>
              <a:rPr lang="tr-TR" dirty="0" smtClean="0">
                <a:latin typeface="Tahoma" pitchFamily="34" charset="0"/>
                <a:ea typeface="Tahoma" pitchFamily="34" charset="0"/>
                <a:cs typeface="Tahoma" pitchFamily="34" charset="0"/>
              </a:rPr>
              <a:t>belge taahhüt hesabı kapatılıncaya kadar Ekonomi Bakanlığı web sayfasından </a:t>
            </a:r>
            <a:r>
              <a:rPr lang="tr-TR" b="1" dirty="0" smtClean="0">
                <a:solidFill>
                  <a:srgbClr val="FF0000"/>
                </a:solidFill>
                <a:latin typeface="Tahoma" pitchFamily="34" charset="0"/>
                <a:ea typeface="Tahoma" pitchFamily="34" charset="0"/>
                <a:cs typeface="Tahoma" pitchFamily="34" charset="0"/>
              </a:rPr>
              <a:t>elektronik ortama aktarılması gerekmektedir.</a:t>
            </a:r>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457200" y="620688"/>
            <a:ext cx="8363272" cy="6048672"/>
          </a:xfrm>
        </p:spPr>
        <p:txBody>
          <a:bodyPr>
            <a:normAutofit fontScale="70000" lnSpcReduction="2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endParaRPr lang="tr-TR" dirty="0" smtClean="0"/>
          </a:p>
          <a:p>
            <a:pPr>
              <a:buNone/>
            </a:pPr>
            <a:r>
              <a:rPr lang="tr-TR" b="1" dirty="0" smtClean="0">
                <a:latin typeface="Tahoma" pitchFamily="34" charset="0"/>
                <a:ea typeface="Tahoma" pitchFamily="34" charset="0"/>
                <a:cs typeface="Tahoma" pitchFamily="34" charset="0"/>
              </a:rPr>
              <a:t>Madde 8 –</a:t>
            </a:r>
            <a:r>
              <a:rPr lang="tr-TR" dirty="0" smtClean="0">
                <a:latin typeface="Tahoma" pitchFamily="34" charset="0"/>
                <a:ea typeface="Tahoma" pitchFamily="34" charset="0"/>
                <a:cs typeface="Tahoma" pitchFamily="34" charset="0"/>
              </a:rPr>
              <a:t> (1) </a:t>
            </a:r>
            <a:r>
              <a:rPr lang="tr-TR" b="1" dirty="0" smtClean="0">
                <a:solidFill>
                  <a:srgbClr val="FF0000"/>
                </a:solidFill>
                <a:latin typeface="Tahoma" pitchFamily="34" charset="0"/>
                <a:ea typeface="Tahoma" pitchFamily="34" charset="0"/>
                <a:cs typeface="Tahoma" pitchFamily="34" charset="0"/>
              </a:rPr>
              <a:t>Geri ödeme sistemi; </a:t>
            </a:r>
            <a:r>
              <a:rPr lang="tr-TR" dirty="0" smtClean="0">
                <a:latin typeface="Tahoma" pitchFamily="34" charset="0"/>
                <a:ea typeface="Tahoma" pitchFamily="34" charset="0"/>
                <a:cs typeface="Tahoma" pitchFamily="34" charset="0"/>
              </a:rPr>
              <a:t>dahilde işleme izin belgesi/dahilde işleme izni kapsamında serbest dolaşıma giren hammadde, yardımcı madde, yarı mamul, mamul ile değişmemiş eşya, ambalaj ve işletme malzemesinden elde edilen </a:t>
            </a:r>
            <a:r>
              <a:rPr lang="tr-TR" b="1" dirty="0" smtClean="0">
                <a:solidFill>
                  <a:srgbClr val="FF0000"/>
                </a:solidFill>
                <a:latin typeface="Tahoma" pitchFamily="34" charset="0"/>
                <a:ea typeface="Tahoma" pitchFamily="34" charset="0"/>
                <a:cs typeface="Tahoma" pitchFamily="34" charset="0"/>
              </a:rPr>
              <a:t>işlem görmüş ürünün ihracı halinde, ithalat esnasında alınan verginin </a:t>
            </a:r>
            <a:r>
              <a:rPr lang="tr-TR" dirty="0" smtClean="0">
                <a:latin typeface="Tahoma" pitchFamily="34" charset="0"/>
                <a:ea typeface="Tahoma" pitchFamily="34" charset="0"/>
                <a:cs typeface="Tahoma" pitchFamily="34" charset="0"/>
              </a:rPr>
              <a:t>(işletme malzemesine ilişkin katma değer vergisi ve özel tüketim vergisi hariç) </a:t>
            </a:r>
            <a:r>
              <a:rPr lang="tr-TR" b="1" dirty="0" smtClean="0">
                <a:solidFill>
                  <a:srgbClr val="FF0000"/>
                </a:solidFill>
                <a:latin typeface="Tahoma" pitchFamily="34" charset="0"/>
                <a:ea typeface="Tahoma" pitchFamily="34" charset="0"/>
                <a:cs typeface="Tahoma" pitchFamily="34" charset="0"/>
              </a:rPr>
              <a:t>geri ödenmesidir.</a:t>
            </a:r>
          </a:p>
          <a:p>
            <a:pPr>
              <a:buNone/>
            </a:pPr>
            <a:r>
              <a:rPr lang="tr-TR" dirty="0" smtClean="0">
                <a:latin typeface="Tahoma" pitchFamily="34" charset="0"/>
                <a:ea typeface="Tahoma" pitchFamily="34" charset="0"/>
                <a:cs typeface="Tahoma" pitchFamily="34" charset="0"/>
              </a:rPr>
              <a:t>(2) Ancak, </a:t>
            </a:r>
            <a:r>
              <a:rPr lang="tr-TR" b="1" dirty="0" smtClean="0">
                <a:solidFill>
                  <a:srgbClr val="FF0000"/>
                </a:solidFill>
                <a:latin typeface="Tahoma" pitchFamily="34" charset="0"/>
                <a:ea typeface="Tahoma" pitchFamily="34" charset="0"/>
                <a:cs typeface="Tahoma" pitchFamily="34" charset="0"/>
              </a:rPr>
              <a:t>A.TR dolaşım belgesi </a:t>
            </a:r>
            <a:r>
              <a:rPr lang="tr-TR" dirty="0" smtClean="0">
                <a:latin typeface="Tahoma" pitchFamily="34" charset="0"/>
                <a:ea typeface="Tahoma" pitchFamily="34" charset="0"/>
                <a:cs typeface="Tahoma" pitchFamily="34" charset="0"/>
              </a:rPr>
              <a:t>eşliğinde Avrupa Topluluğuna üye ülkelere ihraç edilecek işlem görmüş ürünün elde edilmesinde kullanılacak hammadde, yardımcı madde, yarı mamul, mamul ile değişmemiş eşyanın </a:t>
            </a:r>
            <a:r>
              <a:rPr lang="tr-TR" dirty="0" smtClean="0">
                <a:solidFill>
                  <a:srgbClr val="FF0000"/>
                </a:solidFill>
                <a:latin typeface="Tahoma" pitchFamily="34" charset="0"/>
                <a:ea typeface="Tahoma" pitchFamily="34" charset="0"/>
                <a:cs typeface="Tahoma" pitchFamily="34" charset="0"/>
              </a:rPr>
              <a:t>gümrük vergisi ile varsa toplu konut fonunun tahsil edilmesi </a:t>
            </a:r>
            <a:r>
              <a:rPr lang="tr-TR" dirty="0" smtClean="0">
                <a:latin typeface="Tahoma" pitchFamily="34" charset="0"/>
                <a:ea typeface="Tahoma" pitchFamily="34" charset="0"/>
                <a:cs typeface="Tahoma" pitchFamily="34" charset="0"/>
              </a:rPr>
              <a:t>ve </a:t>
            </a:r>
            <a:r>
              <a:rPr lang="tr-TR" dirty="0" smtClean="0">
                <a:solidFill>
                  <a:srgbClr val="FF0000"/>
                </a:solidFill>
                <a:latin typeface="Tahoma" pitchFamily="34" charset="0"/>
                <a:ea typeface="Tahoma" pitchFamily="34" charset="0"/>
                <a:cs typeface="Tahoma" pitchFamily="34" charset="0"/>
              </a:rPr>
              <a:t>diğer vergilerin teminata bağlanması suretiyle ithalatına izin verilebilir. </a:t>
            </a:r>
            <a:r>
              <a:rPr lang="tr-TR" dirty="0" smtClean="0">
                <a:latin typeface="Tahoma" pitchFamily="34" charset="0"/>
                <a:ea typeface="Tahoma" pitchFamily="34" charset="0"/>
                <a:cs typeface="Tahoma" pitchFamily="34" charset="0"/>
              </a:rPr>
              <a:t>Bu kapsamda yapılacak ithalat esnasında ilgili gümrük idarelerince, sadece şartlı muafiyet sistemi çerçevesinde yapılan ithalatta aranan bilgi ve belgeler aranır.</a:t>
            </a:r>
          </a:p>
          <a:p>
            <a:pPr>
              <a:buNone/>
            </a:pPr>
            <a:r>
              <a:rPr lang="tr-TR" dirty="0" smtClean="0">
                <a:latin typeface="Tahoma" pitchFamily="34" charset="0"/>
                <a:ea typeface="Tahoma" pitchFamily="34" charset="0"/>
                <a:cs typeface="Tahoma" pitchFamily="34" charset="0"/>
              </a:rPr>
              <a:t>(3) Ayrıca, </a:t>
            </a:r>
            <a:r>
              <a:rPr lang="tr-TR" b="1" dirty="0" smtClean="0">
                <a:solidFill>
                  <a:srgbClr val="FF0000"/>
                </a:solidFill>
                <a:latin typeface="Tahoma" pitchFamily="34" charset="0"/>
                <a:ea typeface="Tahoma" pitchFamily="34" charset="0"/>
                <a:cs typeface="Tahoma" pitchFamily="34" charset="0"/>
              </a:rPr>
              <a:t>menşe ispat belgeleri </a:t>
            </a:r>
            <a:r>
              <a:rPr lang="tr-TR" dirty="0" smtClean="0">
                <a:latin typeface="Tahoma" pitchFamily="34" charset="0"/>
                <a:ea typeface="Tahoma" pitchFamily="34" charset="0"/>
                <a:cs typeface="Tahoma" pitchFamily="34" charset="0"/>
              </a:rPr>
              <a:t>eşliğinde Avrupa Topluluğuna üye ülkelere, </a:t>
            </a:r>
            <a:r>
              <a:rPr lang="tr-TR" dirty="0" err="1" smtClean="0">
                <a:latin typeface="Tahoma" pitchFamily="34" charset="0"/>
                <a:ea typeface="Tahoma" pitchFamily="34" charset="0"/>
                <a:cs typeface="Tahoma" pitchFamily="34" charset="0"/>
              </a:rPr>
              <a:t>Pan</a:t>
            </a:r>
            <a:r>
              <a:rPr lang="tr-TR" dirty="0" smtClean="0">
                <a:latin typeface="Tahoma" pitchFamily="34" charset="0"/>
                <a:ea typeface="Tahoma" pitchFamily="34" charset="0"/>
                <a:cs typeface="Tahoma" pitchFamily="34" charset="0"/>
              </a:rPr>
              <a:t>-Avrupa Menşe Kümülasyonuna taraf ülkelere, </a:t>
            </a:r>
            <a:r>
              <a:rPr lang="tr-TR" dirty="0" err="1" smtClean="0">
                <a:latin typeface="Tahoma" pitchFamily="34" charset="0"/>
                <a:ea typeface="Tahoma" pitchFamily="34" charset="0"/>
                <a:cs typeface="Tahoma" pitchFamily="34" charset="0"/>
              </a:rPr>
              <a:t>Pan</a:t>
            </a:r>
            <a:r>
              <a:rPr lang="tr-TR" dirty="0" smtClean="0">
                <a:latin typeface="Tahoma" pitchFamily="34" charset="0"/>
                <a:ea typeface="Tahoma" pitchFamily="34" charset="0"/>
                <a:cs typeface="Tahoma" pitchFamily="34" charset="0"/>
              </a:rPr>
              <a:t>-Avrupa-Akdeniz Menşe Kümülasyonuna taraf ülkelere veya Serbest Ticaret Anlaşması imzalanmış bir ülkeye ihraç edilecek işlem görmüş ürünün elde edilmesinde kullanılacak hammadde, yardımcı madde, yarı mamul, mamul ile değişmemiş eşyanın </a:t>
            </a:r>
            <a:r>
              <a:rPr lang="tr-TR" dirty="0" smtClean="0">
                <a:solidFill>
                  <a:srgbClr val="FF0000"/>
                </a:solidFill>
                <a:latin typeface="Tahoma" pitchFamily="34" charset="0"/>
                <a:ea typeface="Tahoma" pitchFamily="34" charset="0"/>
                <a:cs typeface="Tahoma" pitchFamily="34" charset="0"/>
              </a:rPr>
              <a:t>gümrük vergisi ile varsa toplu konut fonunun tahsil edilmesi </a:t>
            </a:r>
            <a:r>
              <a:rPr lang="tr-TR" dirty="0" smtClean="0">
                <a:latin typeface="Tahoma" pitchFamily="34" charset="0"/>
                <a:ea typeface="Tahoma" pitchFamily="34" charset="0"/>
                <a:cs typeface="Tahoma" pitchFamily="34" charset="0"/>
              </a:rPr>
              <a:t>ve </a:t>
            </a:r>
            <a:r>
              <a:rPr lang="tr-TR" dirty="0" smtClean="0">
                <a:solidFill>
                  <a:srgbClr val="FF0000"/>
                </a:solidFill>
                <a:latin typeface="Tahoma" pitchFamily="34" charset="0"/>
                <a:ea typeface="Tahoma" pitchFamily="34" charset="0"/>
                <a:cs typeface="Tahoma" pitchFamily="34" charset="0"/>
              </a:rPr>
              <a:t>diğer vergilerin teminata bağlanması suretiyle ithalatına izin verilebilir. </a:t>
            </a:r>
            <a:r>
              <a:rPr lang="tr-TR" dirty="0" smtClean="0">
                <a:latin typeface="Tahoma" pitchFamily="34" charset="0"/>
                <a:ea typeface="Tahoma" pitchFamily="34" charset="0"/>
                <a:cs typeface="Tahoma" pitchFamily="34" charset="0"/>
              </a:rPr>
              <a:t>Bu kapsamda yapılacak ithalat esnasında ilgili gümrük idarelerince, sadece şartlı muafiyet sistemi çerçevesinde yapılan ithalatta aranan bilgi ve belgeler aranır.</a:t>
            </a:r>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251520" y="620688"/>
            <a:ext cx="8892480" cy="6048672"/>
          </a:xfrm>
        </p:spPr>
        <p:txBody>
          <a:bodyPr>
            <a:normAutofit fontScale="92500" lnSpcReduction="10000"/>
          </a:bodyPr>
          <a:lstStyle/>
          <a:p>
            <a:pPr>
              <a:buNone/>
            </a:pPr>
            <a:r>
              <a:rPr lang="tr-TR" b="1" dirty="0" smtClean="0">
                <a:latin typeface="Tahoma" pitchFamily="34" charset="0"/>
                <a:ea typeface="Tahoma" pitchFamily="34" charset="0"/>
                <a:cs typeface="Tahoma" pitchFamily="34" charset="0"/>
              </a:rPr>
              <a:t>2005/8391 sayılı Dahilde İşleme Rejimi Kararı </a:t>
            </a:r>
          </a:p>
          <a:p>
            <a:r>
              <a:rPr lang="tr-TR" b="1" dirty="0" smtClean="0">
                <a:latin typeface="Tahoma" pitchFamily="34" charset="0"/>
                <a:ea typeface="Tahoma" pitchFamily="34" charset="0"/>
                <a:cs typeface="Tahoma" pitchFamily="34" charset="0"/>
              </a:rPr>
              <a:t>Madde 10-</a:t>
            </a:r>
            <a:r>
              <a:rPr lang="tr-TR" dirty="0" smtClean="0">
                <a:latin typeface="Tahoma" pitchFamily="34" charset="0"/>
                <a:ea typeface="Tahoma" pitchFamily="34" charset="0"/>
                <a:cs typeface="Tahoma" pitchFamily="34" charset="0"/>
              </a:rPr>
              <a:t> Dahilde işleme izin belgesinin/dahilde işleme </a:t>
            </a:r>
            <a:r>
              <a:rPr lang="tr-TR" b="1" dirty="0" smtClean="0">
                <a:solidFill>
                  <a:srgbClr val="FF0000"/>
                </a:solidFill>
                <a:latin typeface="Tahoma" pitchFamily="34" charset="0"/>
                <a:ea typeface="Tahoma" pitchFamily="34" charset="0"/>
                <a:cs typeface="Tahoma" pitchFamily="34" charset="0"/>
              </a:rPr>
              <a:t>izninin süresi </a:t>
            </a:r>
            <a:r>
              <a:rPr lang="tr-TR" dirty="0" smtClean="0">
                <a:latin typeface="Tahoma" pitchFamily="34" charset="0"/>
                <a:ea typeface="Tahoma" pitchFamily="34" charset="0"/>
                <a:cs typeface="Tahoma" pitchFamily="34" charset="0"/>
              </a:rPr>
              <a:t>sektörüne göre azami </a:t>
            </a:r>
            <a:r>
              <a:rPr lang="tr-TR" b="1" dirty="0" smtClean="0">
                <a:solidFill>
                  <a:srgbClr val="FF0000"/>
                </a:solidFill>
                <a:latin typeface="Tahoma" pitchFamily="34" charset="0"/>
                <a:ea typeface="Tahoma" pitchFamily="34" charset="0"/>
                <a:cs typeface="Tahoma" pitchFamily="34" charset="0"/>
              </a:rPr>
              <a:t>12 aya </a:t>
            </a:r>
            <a:r>
              <a:rPr lang="tr-TR" dirty="0" smtClean="0">
                <a:latin typeface="Tahoma" pitchFamily="34" charset="0"/>
                <a:ea typeface="Tahoma" pitchFamily="34" charset="0"/>
                <a:cs typeface="Tahoma" pitchFamily="34" charset="0"/>
              </a:rPr>
              <a:t>kadar tespit edilebilir.</a:t>
            </a:r>
          </a:p>
          <a:p>
            <a:r>
              <a:rPr lang="tr-TR" dirty="0" smtClean="0">
                <a:latin typeface="Tahoma" pitchFamily="34" charset="0"/>
                <a:ea typeface="Tahoma" pitchFamily="34" charset="0"/>
                <a:cs typeface="Tahoma" pitchFamily="34" charset="0"/>
              </a:rPr>
              <a:t>Ancak, bu Karara istinaden yayımlanacak tebliğ ile belirlenen faaliyet ve/veya ürünlerin ihracına ilişkin düzenlenen belgelerin/izinlerin süresi, proje süresi kadar tespit edilebilir.</a:t>
            </a:r>
          </a:p>
          <a:p>
            <a:r>
              <a:rPr lang="tr-TR" b="1" dirty="0" smtClean="0">
                <a:solidFill>
                  <a:srgbClr val="FF0000"/>
                </a:solidFill>
                <a:latin typeface="Tahoma" pitchFamily="34" charset="0"/>
                <a:ea typeface="Tahoma" pitchFamily="34" charset="0"/>
                <a:cs typeface="Tahoma" pitchFamily="34" charset="0"/>
              </a:rPr>
              <a:t>Sürenin başlangıcı, </a:t>
            </a:r>
            <a:r>
              <a:rPr lang="tr-TR" dirty="0" smtClean="0">
                <a:latin typeface="Tahoma" pitchFamily="34" charset="0"/>
                <a:ea typeface="Tahoma" pitchFamily="34" charset="0"/>
                <a:cs typeface="Tahoma" pitchFamily="34" charset="0"/>
              </a:rPr>
              <a:t>dahilde işleme izin belgesinin/dahilde işleme </a:t>
            </a:r>
            <a:r>
              <a:rPr lang="tr-TR" b="1" dirty="0" smtClean="0">
                <a:solidFill>
                  <a:srgbClr val="FF0000"/>
                </a:solidFill>
                <a:latin typeface="Tahoma" pitchFamily="34" charset="0"/>
                <a:ea typeface="Tahoma" pitchFamily="34" charset="0"/>
                <a:cs typeface="Tahoma" pitchFamily="34" charset="0"/>
              </a:rPr>
              <a:t>izninin tarihidir</a:t>
            </a:r>
            <a:r>
              <a:rPr lang="tr-TR" dirty="0" smtClean="0">
                <a:latin typeface="Tahoma" pitchFamily="34" charset="0"/>
                <a:ea typeface="Tahoma" pitchFamily="34" charset="0"/>
                <a:cs typeface="Tahoma" pitchFamily="34" charset="0"/>
              </a:rPr>
              <a:t>.</a:t>
            </a:r>
            <a:r>
              <a:rPr lang="tr-TR" b="1" dirty="0" smtClean="0">
                <a:solidFill>
                  <a:srgbClr val="FF0000"/>
                </a:solidFill>
                <a:latin typeface="Tahoma" pitchFamily="34" charset="0"/>
                <a:ea typeface="Tahoma" pitchFamily="34" charset="0"/>
                <a:cs typeface="Tahoma" pitchFamily="34" charset="0"/>
              </a:rPr>
              <a:t> Süre sonu </a:t>
            </a:r>
            <a:r>
              <a:rPr lang="tr-TR" dirty="0" smtClean="0">
                <a:latin typeface="Tahoma" pitchFamily="34" charset="0"/>
                <a:ea typeface="Tahoma" pitchFamily="34" charset="0"/>
                <a:cs typeface="Tahoma" pitchFamily="34" charset="0"/>
              </a:rPr>
              <a:t>ise, </a:t>
            </a:r>
            <a:r>
              <a:rPr lang="tr-TR" b="1" dirty="0" smtClean="0">
                <a:solidFill>
                  <a:srgbClr val="FF0000"/>
                </a:solidFill>
                <a:latin typeface="Tahoma" pitchFamily="34" charset="0"/>
                <a:ea typeface="Tahoma" pitchFamily="34" charset="0"/>
                <a:cs typeface="Tahoma" pitchFamily="34" charset="0"/>
              </a:rPr>
              <a:t>belge/izin sür</a:t>
            </a:r>
            <a:r>
              <a:rPr lang="tr-TR" dirty="0" smtClean="0">
                <a:latin typeface="Tahoma" pitchFamily="34" charset="0"/>
                <a:ea typeface="Tahoma" pitchFamily="34" charset="0"/>
                <a:cs typeface="Tahoma" pitchFamily="34" charset="0"/>
              </a:rPr>
              <a:t>esi (ek süre, haklı ve mücbir sebep ile fevkalade hallere ilişkin süreler dahil) </a:t>
            </a:r>
            <a:r>
              <a:rPr lang="tr-TR" b="1" dirty="0" smtClean="0">
                <a:solidFill>
                  <a:srgbClr val="FF0000"/>
                </a:solidFill>
                <a:latin typeface="Tahoma" pitchFamily="34" charset="0"/>
                <a:ea typeface="Tahoma" pitchFamily="34" charset="0"/>
                <a:cs typeface="Tahoma" pitchFamily="34" charset="0"/>
              </a:rPr>
              <a:t>bitiminin rastladığı ayın son günüdür.</a:t>
            </a:r>
          </a:p>
          <a:p>
            <a:r>
              <a:rPr lang="tr-TR" dirty="0" smtClean="0">
                <a:latin typeface="Tahoma" pitchFamily="34" charset="0"/>
                <a:ea typeface="Tahoma" pitchFamily="34" charset="0"/>
                <a:cs typeface="Tahoma" pitchFamily="34" charset="0"/>
              </a:rPr>
              <a:t>Dahilde işleme izin belgesi kapsamında ilk ithalatın yapıldığı tarih esas alınmak suretiyle </a:t>
            </a:r>
            <a:r>
              <a:rPr lang="tr-TR" b="1" dirty="0" smtClean="0">
                <a:solidFill>
                  <a:srgbClr val="FF0000"/>
                </a:solidFill>
                <a:latin typeface="Tahoma" pitchFamily="34" charset="0"/>
                <a:ea typeface="Tahoma" pitchFamily="34" charset="0"/>
                <a:cs typeface="Tahoma" pitchFamily="34" charset="0"/>
              </a:rPr>
              <a:t>belge süresi azami 3 ay uzatılır. </a:t>
            </a:r>
            <a:r>
              <a:rPr lang="tr-TR" dirty="0" smtClean="0">
                <a:latin typeface="Tahoma" pitchFamily="34" charset="0"/>
                <a:ea typeface="Tahoma" pitchFamily="34" charset="0"/>
                <a:cs typeface="Tahoma" pitchFamily="34" charset="0"/>
              </a:rPr>
              <a:t>Ayrıca, firmanın belgeli performansı dikkate alınarak dahilde işleme izin belgesine verilecek ek süreler, bu Karara istinaden yayımlanacak tebliğ ile belirlenir.</a:t>
            </a: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4088"/>
            <a:ext cx="8229600" cy="636680"/>
          </a:xfrm>
        </p:spPr>
        <p:txBody>
          <a:bodyPr>
            <a:normAutofit fontScale="90000"/>
          </a:bodyPr>
          <a:lstStyle/>
          <a:p>
            <a:r>
              <a:rPr lang="tr-TR" b="1" dirty="0" smtClean="0">
                <a:latin typeface="Tahoma" pitchFamily="34" charset="0"/>
                <a:ea typeface="Tahoma" pitchFamily="34" charset="0"/>
                <a:cs typeface="Tahoma" pitchFamily="34" charset="0"/>
              </a:rPr>
              <a:t>GÜMRÜK REJİMLERİ</a:t>
            </a:r>
            <a:endParaRPr lang="tr-TR"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a:xfrm>
            <a:off x="457200" y="1484784"/>
            <a:ext cx="8229600" cy="4839816"/>
          </a:xfrm>
        </p:spPr>
        <p:txBody>
          <a:bodyPr/>
          <a:lstStyle/>
          <a:p>
            <a:r>
              <a:rPr lang="tr-TR" dirty="0" smtClean="0">
                <a:latin typeface="Tahoma" pitchFamily="34" charset="0"/>
                <a:ea typeface="Tahoma" pitchFamily="34" charset="0"/>
                <a:cs typeface="Tahoma" pitchFamily="34" charset="0"/>
              </a:rPr>
              <a:t>Serbest Dolaşıma Giriş Rejimi</a:t>
            </a:r>
          </a:p>
          <a:p>
            <a:r>
              <a:rPr lang="tr-TR" dirty="0" smtClean="0">
                <a:latin typeface="Tahoma" pitchFamily="34" charset="0"/>
                <a:ea typeface="Tahoma" pitchFamily="34" charset="0"/>
                <a:cs typeface="Tahoma" pitchFamily="34" charset="0"/>
              </a:rPr>
              <a:t>Transit Rejimi</a:t>
            </a:r>
          </a:p>
          <a:p>
            <a:r>
              <a:rPr lang="tr-TR" dirty="0" smtClean="0">
                <a:latin typeface="Tahoma" pitchFamily="34" charset="0"/>
                <a:ea typeface="Tahoma" pitchFamily="34" charset="0"/>
                <a:cs typeface="Tahoma" pitchFamily="34" charset="0"/>
              </a:rPr>
              <a:t>Gümrük Antrepo Rejimi</a:t>
            </a:r>
          </a:p>
          <a:p>
            <a:r>
              <a:rPr lang="tr-TR" b="1" dirty="0" smtClean="0">
                <a:solidFill>
                  <a:srgbClr val="FF0000"/>
                </a:solidFill>
                <a:latin typeface="Tahoma" pitchFamily="34" charset="0"/>
                <a:ea typeface="Tahoma" pitchFamily="34" charset="0"/>
                <a:cs typeface="Tahoma" pitchFamily="34" charset="0"/>
              </a:rPr>
              <a:t>Dahilde İşleme Rejimi</a:t>
            </a:r>
          </a:p>
          <a:p>
            <a:r>
              <a:rPr lang="tr-TR" dirty="0" smtClean="0">
                <a:latin typeface="Tahoma" pitchFamily="34" charset="0"/>
                <a:ea typeface="Tahoma" pitchFamily="34" charset="0"/>
                <a:cs typeface="Tahoma" pitchFamily="34" charset="0"/>
              </a:rPr>
              <a:t>Gümrük Kontrolü Altında İşleme Rejimi</a:t>
            </a:r>
          </a:p>
          <a:p>
            <a:r>
              <a:rPr lang="tr-TR" dirty="0" smtClean="0">
                <a:latin typeface="Tahoma" pitchFamily="34" charset="0"/>
                <a:ea typeface="Tahoma" pitchFamily="34" charset="0"/>
                <a:cs typeface="Tahoma" pitchFamily="34" charset="0"/>
              </a:rPr>
              <a:t>Geçici İthalat Rejimi</a:t>
            </a:r>
          </a:p>
          <a:p>
            <a:r>
              <a:rPr lang="tr-TR" dirty="0" smtClean="0">
                <a:latin typeface="Tahoma" pitchFamily="34" charset="0"/>
                <a:ea typeface="Tahoma" pitchFamily="34" charset="0"/>
                <a:cs typeface="Tahoma" pitchFamily="34" charset="0"/>
              </a:rPr>
              <a:t>Hariçte İşleme Rejimi</a:t>
            </a:r>
          </a:p>
          <a:p>
            <a:r>
              <a:rPr lang="tr-TR" b="1" dirty="0" smtClean="0">
                <a:solidFill>
                  <a:srgbClr val="FF0000"/>
                </a:solidFill>
                <a:latin typeface="Tahoma" pitchFamily="34" charset="0"/>
                <a:ea typeface="Tahoma" pitchFamily="34" charset="0"/>
                <a:cs typeface="Tahoma" pitchFamily="34" charset="0"/>
              </a:rPr>
              <a:t>İhracat Rejimi</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251520" y="620688"/>
            <a:ext cx="8892480" cy="6048672"/>
          </a:xfrm>
        </p:spPr>
        <p:txBody>
          <a:bodyPr>
            <a:normAutofit fontScale="85000" lnSpcReduction="2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r>
              <a:rPr lang="tr-TR" b="1" dirty="0" smtClean="0">
                <a:latin typeface="Tahoma" pitchFamily="34" charset="0"/>
                <a:ea typeface="Tahoma" pitchFamily="34" charset="0"/>
                <a:cs typeface="Tahoma" pitchFamily="34" charset="0"/>
              </a:rPr>
              <a:t>Madde 13 –</a:t>
            </a:r>
            <a:r>
              <a:rPr lang="tr-TR" dirty="0" smtClean="0">
                <a:latin typeface="Tahoma" pitchFamily="34" charset="0"/>
                <a:ea typeface="Tahoma" pitchFamily="34" charset="0"/>
                <a:cs typeface="Tahoma" pitchFamily="34" charset="0"/>
              </a:rPr>
              <a:t> (1) </a:t>
            </a:r>
            <a:r>
              <a:rPr lang="tr-TR" b="1" dirty="0" smtClean="0">
                <a:solidFill>
                  <a:srgbClr val="FF0000"/>
                </a:solidFill>
                <a:latin typeface="Tahoma" pitchFamily="34" charset="0"/>
                <a:ea typeface="Tahoma" pitchFamily="34" charset="0"/>
                <a:cs typeface="Tahoma" pitchFamily="34" charset="0"/>
              </a:rPr>
              <a:t>İhracatın gerçekleştirilmesi, </a:t>
            </a:r>
            <a:r>
              <a:rPr lang="tr-TR" dirty="0" smtClean="0">
                <a:latin typeface="Tahoma" pitchFamily="34" charset="0"/>
                <a:ea typeface="Tahoma" pitchFamily="34" charset="0"/>
                <a:cs typeface="Tahoma" pitchFamily="34" charset="0"/>
              </a:rPr>
              <a:t>dahilde işleme izin belgesinde/dahilde işleme izninde ihracı taahhüt edilen işlem görmüş ürünün, bu Karar ile ihracat rejimi ve gümrük mevzuatı hükümleri çerçevesinde </a:t>
            </a:r>
            <a:r>
              <a:rPr lang="tr-TR" b="1" dirty="0" smtClean="0">
                <a:solidFill>
                  <a:srgbClr val="FF0000"/>
                </a:solidFill>
                <a:latin typeface="Tahoma" pitchFamily="34" charset="0"/>
                <a:ea typeface="Tahoma" pitchFamily="34" charset="0"/>
                <a:cs typeface="Tahoma" pitchFamily="34" charset="0"/>
              </a:rPr>
              <a:t>Türkiye Gümrük Bölgesi dışına </a:t>
            </a:r>
            <a:r>
              <a:rPr lang="tr-TR" dirty="0" smtClean="0">
                <a:latin typeface="Tahoma" pitchFamily="34" charset="0"/>
                <a:ea typeface="Tahoma" pitchFamily="34" charset="0"/>
                <a:cs typeface="Tahoma" pitchFamily="34" charset="0"/>
              </a:rPr>
              <a:t>veya </a:t>
            </a:r>
            <a:r>
              <a:rPr lang="tr-TR" b="1" dirty="0" smtClean="0">
                <a:solidFill>
                  <a:srgbClr val="FF0000"/>
                </a:solidFill>
                <a:latin typeface="Tahoma" pitchFamily="34" charset="0"/>
                <a:ea typeface="Tahoma" pitchFamily="34" charset="0"/>
                <a:cs typeface="Tahoma" pitchFamily="34" charset="0"/>
              </a:rPr>
              <a:t>serbest bölgelere ihraç </a:t>
            </a:r>
            <a:r>
              <a:rPr lang="tr-TR" dirty="0" smtClean="0">
                <a:latin typeface="Tahoma" pitchFamily="34" charset="0"/>
                <a:ea typeface="Tahoma" pitchFamily="34" charset="0"/>
                <a:cs typeface="Tahoma" pitchFamily="34" charset="0"/>
              </a:rPr>
              <a:t>edilmesidir.</a:t>
            </a:r>
          </a:p>
          <a:p>
            <a:pPr>
              <a:buNone/>
            </a:pPr>
            <a:r>
              <a:rPr lang="tr-TR" dirty="0" smtClean="0">
                <a:latin typeface="Tahoma" pitchFamily="34" charset="0"/>
                <a:ea typeface="Tahoma" pitchFamily="34" charset="0"/>
                <a:cs typeface="Tahoma" pitchFamily="34" charset="0"/>
              </a:rPr>
              <a:t>(2) Ancak, birinci fıkra hükmüne istinaden </a:t>
            </a:r>
            <a:r>
              <a:rPr lang="tr-TR" b="1" dirty="0" smtClean="0">
                <a:solidFill>
                  <a:srgbClr val="FF0000"/>
                </a:solidFill>
                <a:latin typeface="Tahoma" pitchFamily="34" charset="0"/>
                <a:ea typeface="Tahoma" pitchFamily="34" charset="0"/>
                <a:cs typeface="Tahoma" pitchFamily="34" charset="0"/>
              </a:rPr>
              <a:t>şartlı muafiyet sistemi çerçevesinde </a:t>
            </a:r>
            <a:r>
              <a:rPr lang="tr-TR" dirty="0" smtClean="0">
                <a:latin typeface="Tahoma" pitchFamily="34" charset="0"/>
                <a:ea typeface="Tahoma" pitchFamily="34" charset="0"/>
                <a:cs typeface="Tahoma" pitchFamily="34" charset="0"/>
              </a:rPr>
              <a:t>belge/izin süresi içerisinde serbest bölgelere gerçekleştirilen </a:t>
            </a:r>
            <a:r>
              <a:rPr lang="tr-TR" b="1" dirty="0" smtClean="0">
                <a:solidFill>
                  <a:srgbClr val="FF0000"/>
                </a:solidFill>
                <a:latin typeface="Tahoma" pitchFamily="34" charset="0"/>
                <a:ea typeface="Tahoma" pitchFamily="34" charset="0"/>
                <a:cs typeface="Tahoma" pitchFamily="34" charset="0"/>
              </a:rPr>
              <a:t>ihracata konu eşyanın, </a:t>
            </a:r>
            <a:r>
              <a:rPr lang="tr-TR" dirty="0" smtClean="0">
                <a:latin typeface="Tahoma" pitchFamily="34" charset="0"/>
                <a:ea typeface="Tahoma" pitchFamily="34" charset="0"/>
                <a:cs typeface="Tahoma" pitchFamily="34" charset="0"/>
              </a:rPr>
              <a:t>belge/izin süresi bitiminden itibaren </a:t>
            </a:r>
            <a:r>
              <a:rPr lang="tr-TR" b="1" dirty="0" smtClean="0">
                <a:solidFill>
                  <a:srgbClr val="FF0000"/>
                </a:solidFill>
                <a:latin typeface="Tahoma" pitchFamily="34" charset="0"/>
                <a:ea typeface="Tahoma" pitchFamily="34" charset="0"/>
                <a:cs typeface="Tahoma" pitchFamily="34" charset="0"/>
              </a:rPr>
              <a:t>3 ay içerisinde </a:t>
            </a:r>
            <a:r>
              <a:rPr lang="tr-TR" dirty="0" smtClean="0">
                <a:latin typeface="Tahoma" pitchFamily="34" charset="0"/>
                <a:ea typeface="Tahoma" pitchFamily="34" charset="0"/>
                <a:cs typeface="Tahoma" pitchFamily="34" charset="0"/>
              </a:rPr>
              <a:t>serbest bölgelerden </a:t>
            </a:r>
            <a:r>
              <a:rPr lang="tr-TR" b="1" dirty="0" smtClean="0">
                <a:solidFill>
                  <a:srgbClr val="FF0000"/>
                </a:solidFill>
                <a:latin typeface="Tahoma" pitchFamily="34" charset="0"/>
                <a:ea typeface="Tahoma" pitchFamily="34" charset="0"/>
                <a:cs typeface="Tahoma" pitchFamily="34" charset="0"/>
              </a:rPr>
              <a:t>başka bir ülkeye satışının yapıldığının</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Yatırım Teşvik Belgesi veya bir başka belge/izin kapsamında Türkiye Gümrük Bölgesine ithalatının yapıldığının,</a:t>
            </a:r>
            <a:r>
              <a:rPr lang="tr-TR" dirty="0" smtClean="0">
                <a:latin typeface="Tahoma" pitchFamily="34" charset="0"/>
                <a:ea typeface="Tahoma" pitchFamily="34" charset="0"/>
                <a:cs typeface="Tahoma" pitchFamily="34" charset="0"/>
              </a:rPr>
              <a:t> serbest bölgelerde bulunan tesislerin yapımında kullanıldığının, serbest bölgelerde bulunan tesislerde makine-teçhizat, demirbaşa kayıtlı eşya veya bunların parçası olarak kullanıldığının, </a:t>
            </a:r>
            <a:r>
              <a:rPr lang="tr-TR" b="1" dirty="0" smtClean="0">
                <a:solidFill>
                  <a:srgbClr val="FF0000"/>
                </a:solidFill>
                <a:latin typeface="Tahoma" pitchFamily="34" charset="0"/>
                <a:ea typeface="Tahoma" pitchFamily="34" charset="0"/>
                <a:cs typeface="Tahoma" pitchFamily="34" charset="0"/>
              </a:rPr>
              <a:t>serbest bölgelerde </a:t>
            </a:r>
            <a:r>
              <a:rPr lang="tr-TR" dirty="0" smtClean="0">
                <a:latin typeface="Tahoma" pitchFamily="34" charset="0"/>
                <a:ea typeface="Tahoma" pitchFamily="34" charset="0"/>
                <a:cs typeface="Tahoma" pitchFamily="34" charset="0"/>
              </a:rPr>
              <a:t>yerleşik gemi inşa faaliyetinde bulunan firmalara gemi inşasında kullanılmak üzere tesliminin yapıldığının, serbest bölgelerden </a:t>
            </a:r>
            <a:r>
              <a:rPr lang="tr-TR" b="1" dirty="0" smtClean="0">
                <a:solidFill>
                  <a:srgbClr val="FF0000"/>
                </a:solidFill>
                <a:latin typeface="Tahoma" pitchFamily="34" charset="0"/>
                <a:ea typeface="Tahoma" pitchFamily="34" charset="0"/>
                <a:cs typeface="Tahoma" pitchFamily="34" charset="0"/>
              </a:rPr>
              <a:t>gümrük hattı dışı eşya satış mağazalarına</a:t>
            </a:r>
            <a:r>
              <a:rPr lang="tr-TR" dirty="0" smtClean="0">
                <a:latin typeface="Tahoma" pitchFamily="34" charset="0"/>
                <a:ea typeface="Tahoma" pitchFamily="34" charset="0"/>
                <a:cs typeface="Tahoma" pitchFamily="34" charset="0"/>
              </a:rPr>
              <a:t> satışının yapıldığının veya serbest bölgelerden </a:t>
            </a:r>
            <a:r>
              <a:rPr lang="tr-TR" b="1" dirty="0" smtClean="0">
                <a:solidFill>
                  <a:srgbClr val="FF0000"/>
                </a:solidFill>
                <a:latin typeface="Tahoma" pitchFamily="34" charset="0"/>
                <a:ea typeface="Tahoma" pitchFamily="34" charset="0"/>
                <a:cs typeface="Tahoma" pitchFamily="34" charset="0"/>
              </a:rPr>
              <a:t>kara, deniz ve hava taşıtlarına kumanya </a:t>
            </a:r>
            <a:r>
              <a:rPr lang="tr-TR" dirty="0" smtClean="0">
                <a:latin typeface="Tahoma" pitchFamily="34" charset="0"/>
                <a:ea typeface="Tahoma" pitchFamily="34" charset="0"/>
                <a:cs typeface="Tahoma" pitchFamily="34" charset="0"/>
              </a:rPr>
              <a:t>olarak tesliminin yapıldığının tevsiki kaydıyla, belge/izin </a:t>
            </a:r>
            <a:r>
              <a:rPr lang="tr-TR" b="1" dirty="0" smtClean="0">
                <a:solidFill>
                  <a:srgbClr val="FF0000"/>
                </a:solidFill>
                <a:latin typeface="Tahoma" pitchFamily="34" charset="0"/>
                <a:ea typeface="Tahoma" pitchFamily="34" charset="0"/>
                <a:cs typeface="Tahoma" pitchFamily="34" charset="0"/>
              </a:rPr>
              <a:t>ihracat taahhüdü kapatılır.</a:t>
            </a: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251520" y="620688"/>
            <a:ext cx="8892480" cy="6048672"/>
          </a:xfrm>
        </p:spPr>
        <p:txBody>
          <a:bodyPr>
            <a:normAutofit fontScale="85000" lnSpcReduction="1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r>
              <a:rPr lang="tr-TR" b="1" dirty="0" smtClean="0">
                <a:latin typeface="Tahoma" pitchFamily="34" charset="0"/>
                <a:ea typeface="Tahoma" pitchFamily="34" charset="0"/>
                <a:cs typeface="Tahoma" pitchFamily="34" charset="0"/>
              </a:rPr>
              <a:t>Madde 13 –</a:t>
            </a:r>
            <a:r>
              <a:rPr lang="tr-TR" dirty="0" smtClean="0">
                <a:latin typeface="Tahoma" pitchFamily="34" charset="0"/>
                <a:ea typeface="Tahoma" pitchFamily="34" charset="0"/>
                <a:cs typeface="Tahoma" pitchFamily="34" charset="0"/>
              </a:rPr>
              <a:t> (3) Ayrıca, birinci fıkra hükmüne istinaden </a:t>
            </a:r>
            <a:r>
              <a:rPr lang="tr-TR" b="1" dirty="0" smtClean="0">
                <a:solidFill>
                  <a:srgbClr val="FF0000"/>
                </a:solidFill>
                <a:latin typeface="Tahoma" pitchFamily="34" charset="0"/>
                <a:ea typeface="Tahoma" pitchFamily="34" charset="0"/>
                <a:cs typeface="Tahoma" pitchFamily="34" charset="0"/>
              </a:rPr>
              <a:t>geri ödeme sistemi çerçevesinde</a:t>
            </a:r>
            <a:r>
              <a:rPr lang="tr-TR" dirty="0" smtClean="0">
                <a:latin typeface="Tahoma" pitchFamily="34" charset="0"/>
                <a:ea typeface="Tahoma" pitchFamily="34" charset="0"/>
                <a:cs typeface="Tahoma" pitchFamily="34" charset="0"/>
              </a:rPr>
              <a:t> belge/izin süresi içerisinde </a:t>
            </a:r>
            <a:r>
              <a:rPr lang="tr-TR" b="1" dirty="0" smtClean="0">
                <a:solidFill>
                  <a:srgbClr val="FF0000"/>
                </a:solidFill>
                <a:latin typeface="Tahoma" pitchFamily="34" charset="0"/>
                <a:ea typeface="Tahoma" pitchFamily="34" charset="0"/>
                <a:cs typeface="Tahoma" pitchFamily="34" charset="0"/>
              </a:rPr>
              <a:t>serbest bölgelere gerçekleştirilen ihracata konu eşyanın</a:t>
            </a:r>
            <a:r>
              <a:rPr lang="tr-TR" dirty="0" smtClean="0">
                <a:latin typeface="Tahoma" pitchFamily="34" charset="0"/>
                <a:ea typeface="Tahoma" pitchFamily="34" charset="0"/>
                <a:cs typeface="Tahoma" pitchFamily="34" charset="0"/>
              </a:rPr>
              <a:t>, belge/izin süresi bitiminden itibaren </a:t>
            </a:r>
            <a:r>
              <a:rPr lang="tr-TR" b="1" dirty="0" smtClean="0">
                <a:solidFill>
                  <a:srgbClr val="FF0000"/>
                </a:solidFill>
                <a:latin typeface="Tahoma" pitchFamily="34" charset="0"/>
                <a:ea typeface="Tahoma" pitchFamily="34" charset="0"/>
                <a:cs typeface="Tahoma" pitchFamily="34" charset="0"/>
              </a:rPr>
              <a:t>3 ay içerisinde </a:t>
            </a:r>
            <a:r>
              <a:rPr lang="tr-TR" dirty="0" smtClean="0">
                <a:latin typeface="Tahoma" pitchFamily="34" charset="0"/>
                <a:ea typeface="Tahoma" pitchFamily="34" charset="0"/>
                <a:cs typeface="Tahoma" pitchFamily="34" charset="0"/>
              </a:rPr>
              <a:t>serbest bölgelerden </a:t>
            </a:r>
            <a:r>
              <a:rPr lang="tr-TR" b="1" dirty="0" smtClean="0">
                <a:solidFill>
                  <a:srgbClr val="FF0000"/>
                </a:solidFill>
                <a:latin typeface="Tahoma" pitchFamily="34" charset="0"/>
                <a:ea typeface="Tahoma" pitchFamily="34" charset="0"/>
                <a:cs typeface="Tahoma" pitchFamily="34" charset="0"/>
              </a:rPr>
              <a:t>başka bir ülkeye satışının yapıldığının, </a:t>
            </a:r>
            <a:r>
              <a:rPr lang="tr-TR" dirty="0" smtClean="0">
                <a:latin typeface="Tahoma" pitchFamily="34" charset="0"/>
                <a:ea typeface="Tahoma" pitchFamily="34" charset="0"/>
                <a:cs typeface="Tahoma" pitchFamily="34" charset="0"/>
              </a:rPr>
              <a:t>serbest bölgelerde bulunan tesislerin yapımında kullanıldığının, serbest bölgelerde bulunan tesislerde makine-teçhizat, demirbaşa kayıtlı eşya veya bunların parçası olarak kullanıldığının, </a:t>
            </a:r>
            <a:r>
              <a:rPr lang="tr-TR" b="1" dirty="0" smtClean="0">
                <a:solidFill>
                  <a:srgbClr val="FF0000"/>
                </a:solidFill>
                <a:latin typeface="Tahoma" pitchFamily="34" charset="0"/>
                <a:ea typeface="Tahoma" pitchFamily="34" charset="0"/>
                <a:cs typeface="Tahoma" pitchFamily="34" charset="0"/>
              </a:rPr>
              <a:t>serbest bölgelerde </a:t>
            </a:r>
            <a:r>
              <a:rPr lang="tr-TR" dirty="0" smtClean="0">
                <a:latin typeface="Tahoma" pitchFamily="34" charset="0"/>
                <a:ea typeface="Tahoma" pitchFamily="34" charset="0"/>
                <a:cs typeface="Tahoma" pitchFamily="34" charset="0"/>
              </a:rPr>
              <a:t>yerleşik gemi inşa faaliyetinde bulunan firmalara gemi inşasında kullanılmak üzere tesliminin yapıldığının, serbest bölgelerden </a:t>
            </a:r>
            <a:r>
              <a:rPr lang="tr-TR" b="1" dirty="0" smtClean="0">
                <a:solidFill>
                  <a:srgbClr val="FF0000"/>
                </a:solidFill>
                <a:latin typeface="Tahoma" pitchFamily="34" charset="0"/>
                <a:ea typeface="Tahoma" pitchFamily="34" charset="0"/>
                <a:cs typeface="Tahoma" pitchFamily="34" charset="0"/>
              </a:rPr>
              <a:t>gümrük hattı dışı eşya satış mağazalarına </a:t>
            </a:r>
            <a:r>
              <a:rPr lang="tr-TR" dirty="0" smtClean="0">
                <a:latin typeface="Tahoma" pitchFamily="34" charset="0"/>
                <a:ea typeface="Tahoma" pitchFamily="34" charset="0"/>
                <a:cs typeface="Tahoma" pitchFamily="34" charset="0"/>
              </a:rPr>
              <a:t>satışının yapıldığının veya serbest bölgelerden </a:t>
            </a:r>
            <a:r>
              <a:rPr lang="tr-TR" b="1" dirty="0" smtClean="0">
                <a:solidFill>
                  <a:srgbClr val="FF0000"/>
                </a:solidFill>
                <a:latin typeface="Tahoma" pitchFamily="34" charset="0"/>
                <a:ea typeface="Tahoma" pitchFamily="34" charset="0"/>
                <a:cs typeface="Tahoma" pitchFamily="34" charset="0"/>
              </a:rPr>
              <a:t>kara, deniz ve hava taşıtlarına kumanya </a:t>
            </a:r>
            <a:r>
              <a:rPr lang="tr-TR" dirty="0" smtClean="0">
                <a:latin typeface="Tahoma" pitchFamily="34" charset="0"/>
                <a:ea typeface="Tahoma" pitchFamily="34" charset="0"/>
                <a:cs typeface="Tahoma" pitchFamily="34" charset="0"/>
              </a:rPr>
              <a:t>olarak tesliminin yapıldığının tevsiki kaydıyla, belge/izin </a:t>
            </a:r>
            <a:r>
              <a:rPr lang="tr-TR" b="1" dirty="0" smtClean="0">
                <a:solidFill>
                  <a:srgbClr val="FF0000"/>
                </a:solidFill>
                <a:latin typeface="Tahoma" pitchFamily="34" charset="0"/>
                <a:ea typeface="Tahoma" pitchFamily="34" charset="0"/>
                <a:cs typeface="Tahoma" pitchFamily="34" charset="0"/>
              </a:rPr>
              <a:t>ihracat taahhüdü kapatılır.</a:t>
            </a:r>
          </a:p>
          <a:p>
            <a:pPr>
              <a:buNone/>
            </a:pPr>
            <a:r>
              <a:rPr lang="tr-TR" dirty="0" smtClean="0">
                <a:latin typeface="Tahoma" pitchFamily="34" charset="0"/>
                <a:ea typeface="Tahoma" pitchFamily="34" charset="0"/>
                <a:cs typeface="Tahoma" pitchFamily="34" charset="0"/>
              </a:rPr>
              <a:t>(4) İhraç bedellerinin yurda getirilmesine ilişkin esaslar kambiyo mevzuatı hükümlerine tabidir. İhraç bedelleri, döviz olarak veya mal olarak getirilebilir. Ancak</a:t>
            </a:r>
            <a:r>
              <a:rPr lang="tr-TR" b="1" dirty="0" smtClean="0">
                <a:solidFill>
                  <a:srgbClr val="FF0000"/>
                </a:solidFill>
                <a:latin typeface="Tahoma" pitchFamily="34" charset="0"/>
                <a:ea typeface="Tahoma" pitchFamily="34" charset="0"/>
                <a:cs typeface="Tahoma" pitchFamily="34" charset="0"/>
              </a:rPr>
              <a:t>, ihraç bedelinin mal olarak getirilmesi halinde</a:t>
            </a:r>
            <a:r>
              <a:rPr lang="tr-TR" dirty="0" smtClean="0">
                <a:latin typeface="Tahoma" pitchFamily="34" charset="0"/>
                <a:ea typeface="Tahoma" pitchFamily="34" charset="0"/>
                <a:cs typeface="Tahoma" pitchFamily="34" charset="0"/>
              </a:rPr>
              <a:t>, bu mallar </a:t>
            </a:r>
            <a:r>
              <a:rPr lang="tr-TR" b="1" dirty="0" smtClean="0">
                <a:solidFill>
                  <a:srgbClr val="FF0000"/>
                </a:solidFill>
                <a:latin typeface="Tahoma" pitchFamily="34" charset="0"/>
                <a:ea typeface="Tahoma" pitchFamily="34" charset="0"/>
                <a:cs typeface="Tahoma" pitchFamily="34" charset="0"/>
              </a:rPr>
              <a:t>dış ticaret mevzuatı </a:t>
            </a:r>
            <a:r>
              <a:rPr lang="tr-TR" dirty="0" smtClean="0">
                <a:latin typeface="Tahoma" pitchFamily="34" charset="0"/>
                <a:ea typeface="Tahoma" pitchFamily="34" charset="0"/>
                <a:cs typeface="Tahoma" pitchFamily="34" charset="0"/>
              </a:rPr>
              <a:t>hükümlerine tabidir. </a:t>
            </a: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251520" y="620688"/>
            <a:ext cx="8892480" cy="6048672"/>
          </a:xfrm>
        </p:spPr>
        <p:txBody>
          <a:bodyPr>
            <a:normAutofit fontScale="70000" lnSpcReduction="2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r>
              <a:rPr lang="tr-TR" b="1" dirty="0" smtClean="0">
                <a:latin typeface="Tahoma" pitchFamily="34" charset="0"/>
                <a:ea typeface="Tahoma" pitchFamily="34" charset="0"/>
                <a:cs typeface="Tahoma" pitchFamily="34" charset="0"/>
              </a:rPr>
              <a:t>Madde 19-</a:t>
            </a:r>
            <a:r>
              <a:rPr lang="tr-TR" dirty="0" smtClean="0">
                <a:latin typeface="Tahoma" pitchFamily="34" charset="0"/>
                <a:ea typeface="Tahoma" pitchFamily="34" charset="0"/>
                <a:cs typeface="Tahoma" pitchFamily="34" charset="0"/>
              </a:rPr>
              <a:t> Dahilde işleme izin belgesi/dahilde işleme </a:t>
            </a:r>
            <a:r>
              <a:rPr lang="tr-TR" b="1" dirty="0" smtClean="0">
                <a:solidFill>
                  <a:srgbClr val="FF0000"/>
                </a:solidFill>
                <a:latin typeface="Tahoma" pitchFamily="34" charset="0"/>
                <a:ea typeface="Tahoma" pitchFamily="34" charset="0"/>
                <a:cs typeface="Tahoma" pitchFamily="34" charset="0"/>
              </a:rPr>
              <a:t>izni sahibi firmaların, </a:t>
            </a:r>
            <a:r>
              <a:rPr lang="tr-TR" dirty="0" smtClean="0">
                <a:latin typeface="Tahoma" pitchFamily="34" charset="0"/>
                <a:ea typeface="Tahoma" pitchFamily="34" charset="0"/>
                <a:cs typeface="Tahoma" pitchFamily="34" charset="0"/>
              </a:rPr>
              <a:t>belge/izin </a:t>
            </a:r>
            <a:r>
              <a:rPr lang="tr-TR" b="1" dirty="0" smtClean="0">
                <a:solidFill>
                  <a:srgbClr val="FF0000"/>
                </a:solidFill>
                <a:latin typeface="Tahoma" pitchFamily="34" charset="0"/>
                <a:ea typeface="Tahoma" pitchFamily="34" charset="0"/>
                <a:cs typeface="Tahoma" pitchFamily="34" charset="0"/>
              </a:rPr>
              <a:t>ihracat taahhüdünü kapatmak için</a:t>
            </a:r>
            <a:r>
              <a:rPr lang="tr-TR" dirty="0" smtClean="0">
                <a:latin typeface="Tahoma" pitchFamily="34" charset="0"/>
                <a:ea typeface="Tahoma" pitchFamily="34" charset="0"/>
                <a:cs typeface="Tahoma" pitchFamily="34" charset="0"/>
              </a:rPr>
              <a:t>, bu Karara istinaden yayımlanacak tebliğ hükümleri çerçevesinde </a:t>
            </a:r>
            <a:r>
              <a:rPr lang="tr-TR" b="1" dirty="0" smtClean="0">
                <a:solidFill>
                  <a:srgbClr val="FF0000"/>
                </a:solidFill>
                <a:latin typeface="Tahoma" pitchFamily="34" charset="0"/>
                <a:ea typeface="Tahoma" pitchFamily="34" charset="0"/>
                <a:cs typeface="Tahoma" pitchFamily="34" charset="0"/>
              </a:rPr>
              <a:t>müracaat etmeleri </a:t>
            </a:r>
            <a:r>
              <a:rPr lang="tr-TR" dirty="0" smtClean="0">
                <a:latin typeface="Tahoma" pitchFamily="34" charset="0"/>
                <a:ea typeface="Tahoma" pitchFamily="34" charset="0"/>
                <a:cs typeface="Tahoma" pitchFamily="34" charset="0"/>
              </a:rPr>
              <a:t>gerekir. </a:t>
            </a:r>
            <a:r>
              <a:rPr lang="tr-TR" b="1" dirty="0" smtClean="0">
                <a:solidFill>
                  <a:srgbClr val="FF0000"/>
                </a:solidFill>
                <a:latin typeface="Tahoma" pitchFamily="34" charset="0"/>
                <a:ea typeface="Tahoma" pitchFamily="34" charset="0"/>
                <a:cs typeface="Tahoma" pitchFamily="34" charset="0"/>
              </a:rPr>
              <a:t>Aksi takdirde</a:t>
            </a:r>
            <a:r>
              <a:rPr lang="tr-TR" dirty="0" smtClean="0">
                <a:latin typeface="Tahoma" pitchFamily="34" charset="0"/>
                <a:ea typeface="Tahoma" pitchFamily="34" charset="0"/>
                <a:cs typeface="Tahoma" pitchFamily="34" charset="0"/>
              </a:rPr>
              <a:t>, bu belge/izin </a:t>
            </a:r>
            <a:r>
              <a:rPr lang="tr-TR" b="1" dirty="0" smtClean="0">
                <a:solidFill>
                  <a:srgbClr val="FF0000"/>
                </a:solidFill>
                <a:latin typeface="Tahoma" pitchFamily="34" charset="0"/>
                <a:ea typeface="Tahoma" pitchFamily="34" charset="0"/>
                <a:cs typeface="Tahoma" pitchFamily="34" charset="0"/>
              </a:rPr>
              <a:t>müeyyide uygulanarak resen kapatılır.</a:t>
            </a:r>
          </a:p>
          <a:p>
            <a:pPr>
              <a:buNone/>
            </a:pPr>
            <a:r>
              <a:rPr lang="tr-TR" dirty="0" smtClean="0">
                <a:latin typeface="Tahoma" pitchFamily="34" charset="0"/>
                <a:ea typeface="Tahoma" pitchFamily="34" charset="0"/>
                <a:cs typeface="Tahoma" pitchFamily="34" charset="0"/>
              </a:rPr>
              <a:t>Dahilde işleme izin belgesi/dahilde işleme izni </a:t>
            </a:r>
            <a:r>
              <a:rPr lang="tr-TR" b="1" dirty="0" smtClean="0">
                <a:solidFill>
                  <a:srgbClr val="FF0000"/>
                </a:solidFill>
                <a:latin typeface="Tahoma" pitchFamily="34" charset="0"/>
                <a:ea typeface="Tahoma" pitchFamily="34" charset="0"/>
                <a:cs typeface="Tahoma" pitchFamily="34" charset="0"/>
              </a:rPr>
              <a:t>ihracat taahhüdü</a:t>
            </a:r>
            <a:r>
              <a:rPr lang="tr-TR" dirty="0" smtClean="0">
                <a:latin typeface="Tahoma" pitchFamily="34" charset="0"/>
                <a:ea typeface="Tahoma" pitchFamily="34" charset="0"/>
                <a:cs typeface="Tahoma" pitchFamily="34" charset="0"/>
              </a:rPr>
              <a:t>, belgede/izinde belirtilen şartlar da dikkate alınmak suretiyle, dahilde işleme rejimi hükümleri çerçevesinde eşdeğer eşya ve/veya ithal eşyasından elde edilen </a:t>
            </a:r>
            <a:r>
              <a:rPr lang="tr-TR" b="1" dirty="0" smtClean="0">
                <a:solidFill>
                  <a:srgbClr val="FF0000"/>
                </a:solidFill>
                <a:latin typeface="Tahoma" pitchFamily="34" charset="0"/>
                <a:ea typeface="Tahoma" pitchFamily="34" charset="0"/>
                <a:cs typeface="Tahoma" pitchFamily="34" charset="0"/>
              </a:rPr>
              <a:t>işlem görmüş ürün ile değişmemiş eşyanın</a:t>
            </a:r>
            <a:r>
              <a:rPr lang="tr-TR" dirty="0" smtClean="0">
                <a:latin typeface="Tahoma" pitchFamily="34" charset="0"/>
                <a:ea typeface="Tahoma" pitchFamily="34" charset="0"/>
                <a:cs typeface="Tahoma" pitchFamily="34" charset="0"/>
              </a:rPr>
              <a:t> başlamış işlemler dahil olmak üzere </a:t>
            </a:r>
            <a:r>
              <a:rPr lang="tr-TR" b="1" dirty="0" smtClean="0">
                <a:solidFill>
                  <a:srgbClr val="FF0000"/>
                </a:solidFill>
                <a:latin typeface="Tahoma" pitchFamily="34" charset="0"/>
                <a:ea typeface="Tahoma" pitchFamily="34" charset="0"/>
                <a:cs typeface="Tahoma" pitchFamily="34" charset="0"/>
              </a:rPr>
              <a:t>ihraç edildiğinin tespiti kaydıyla kapatılır.</a:t>
            </a:r>
          </a:p>
          <a:p>
            <a:pPr>
              <a:buNone/>
            </a:pPr>
            <a:r>
              <a:rPr lang="tr-TR" dirty="0" smtClean="0">
                <a:latin typeface="Tahoma" pitchFamily="34" charset="0"/>
                <a:ea typeface="Tahoma" pitchFamily="34" charset="0"/>
                <a:cs typeface="Tahoma" pitchFamily="34" charset="0"/>
              </a:rPr>
              <a:t>Dahilde işleme izin belgesi/dahilde işleme izni </a:t>
            </a:r>
            <a:r>
              <a:rPr lang="tr-TR" b="1" dirty="0" smtClean="0">
                <a:solidFill>
                  <a:srgbClr val="FF0000"/>
                </a:solidFill>
                <a:latin typeface="Tahoma" pitchFamily="34" charset="0"/>
                <a:ea typeface="Tahoma" pitchFamily="34" charset="0"/>
                <a:cs typeface="Tahoma" pitchFamily="34" charset="0"/>
              </a:rPr>
              <a:t>ihracat taahhüdü, belge/izin sahibi firma </a:t>
            </a:r>
            <a:r>
              <a:rPr lang="tr-TR" dirty="0" smtClean="0">
                <a:latin typeface="Tahoma" pitchFamily="34" charset="0"/>
                <a:ea typeface="Tahoma" pitchFamily="34" charset="0"/>
                <a:cs typeface="Tahoma" pitchFamily="34" charset="0"/>
              </a:rPr>
              <a:t>ve/veya </a:t>
            </a:r>
            <a:r>
              <a:rPr lang="tr-TR" b="1" dirty="0" smtClean="0">
                <a:solidFill>
                  <a:srgbClr val="FF0000"/>
                </a:solidFill>
                <a:latin typeface="Tahoma" pitchFamily="34" charset="0"/>
                <a:ea typeface="Tahoma" pitchFamily="34" charset="0"/>
                <a:cs typeface="Tahoma" pitchFamily="34" charset="0"/>
              </a:rPr>
              <a:t>aracı ihracatçı firma tarafından gerçekleştirilen ihracat ile kapatılır. </a:t>
            </a:r>
            <a:r>
              <a:rPr lang="tr-TR" dirty="0" smtClean="0">
                <a:latin typeface="Tahoma" pitchFamily="34" charset="0"/>
                <a:ea typeface="Tahoma" pitchFamily="34" charset="0"/>
                <a:cs typeface="Tahoma" pitchFamily="34" charset="0"/>
              </a:rPr>
              <a:t>Ancak, Bakanlıkça (İhracat Genel Müdürlüğü) aracı ihracatçı kullanımına kısıtlama getirilebilir.</a:t>
            </a:r>
          </a:p>
          <a:p>
            <a:pPr>
              <a:buNone/>
            </a:pPr>
            <a:r>
              <a:rPr lang="tr-TR" b="1" dirty="0" smtClean="0">
                <a:solidFill>
                  <a:srgbClr val="FF0000"/>
                </a:solidFill>
                <a:latin typeface="Tahoma" pitchFamily="34" charset="0"/>
                <a:ea typeface="Tahoma" pitchFamily="34" charset="0"/>
                <a:cs typeface="Tahoma" pitchFamily="34" charset="0"/>
              </a:rPr>
              <a:t>Şartlı muafiyet sistemi kapsamında ithal edilen eşya, </a:t>
            </a:r>
            <a:r>
              <a:rPr lang="tr-TR" dirty="0" smtClean="0">
                <a:latin typeface="Tahoma" pitchFamily="34" charset="0"/>
                <a:ea typeface="Tahoma" pitchFamily="34" charset="0"/>
                <a:cs typeface="Tahoma" pitchFamily="34" charset="0"/>
              </a:rPr>
              <a:t>belge/izin süresi içerisinde, ticaret politikası önlemlerinin uygulanması, eşyanın gümrük idaresince yerinde tespiti (eşyanın muayenesine ilişkin gümrük mevzuatı hükümleri saklı kalmak kaydıyla, yetkilendirilmiş yükümlü sertifikası ile A ve B sınıfı onaylanmış kişi statüsü belgesine sahip firmaların eşyaları hariç olmak üzere), </a:t>
            </a:r>
            <a:r>
              <a:rPr lang="tr-TR" b="1" dirty="0" smtClean="0">
                <a:solidFill>
                  <a:srgbClr val="FF0000"/>
                </a:solidFill>
                <a:latin typeface="Tahoma" pitchFamily="34" charset="0"/>
                <a:ea typeface="Tahoma" pitchFamily="34" charset="0"/>
                <a:cs typeface="Tahoma" pitchFamily="34" charset="0"/>
              </a:rPr>
              <a:t>eşyanın ithali için öngörülen dış ticarette teknik düzenlemeler ve standardizasyon mevzuatı dahil diğer işlemlerin tamamlanması ve kanunen ödenmesi gereken vergilerin tahsili kaydıyla</a:t>
            </a:r>
            <a:r>
              <a:rPr lang="tr-TR" dirty="0" smtClean="0">
                <a:latin typeface="Tahoma" pitchFamily="34" charset="0"/>
                <a:ea typeface="Tahoma" pitchFamily="34" charset="0"/>
                <a:cs typeface="Tahoma" pitchFamily="34" charset="0"/>
              </a:rPr>
              <a:t> 4458 sayılı Gümrük Kanununun 114 üncü maddesinin birinci fıkrası ile 207 </a:t>
            </a:r>
            <a:r>
              <a:rPr lang="tr-TR" dirty="0" err="1" smtClean="0">
                <a:latin typeface="Tahoma" pitchFamily="34" charset="0"/>
                <a:ea typeface="Tahoma" pitchFamily="34" charset="0"/>
                <a:cs typeface="Tahoma" pitchFamily="34" charset="0"/>
              </a:rPr>
              <a:t>nci</a:t>
            </a:r>
            <a:r>
              <a:rPr lang="tr-TR" dirty="0" smtClean="0">
                <a:latin typeface="Tahoma" pitchFamily="34" charset="0"/>
                <a:ea typeface="Tahoma" pitchFamily="34" charset="0"/>
                <a:cs typeface="Tahoma" pitchFamily="34" charset="0"/>
              </a:rPr>
              <a:t> maddesi hükmüne göre </a:t>
            </a:r>
            <a:r>
              <a:rPr lang="tr-TR" b="1" dirty="0" smtClean="0">
                <a:solidFill>
                  <a:srgbClr val="FF0000"/>
                </a:solidFill>
                <a:latin typeface="Tahoma" pitchFamily="34" charset="0"/>
                <a:ea typeface="Tahoma" pitchFamily="34" charset="0"/>
                <a:cs typeface="Tahoma" pitchFamily="34" charset="0"/>
              </a:rPr>
              <a:t>serbest dolaşıma </a:t>
            </a:r>
            <a:r>
              <a:rPr lang="tr-TR" dirty="0" smtClean="0">
                <a:latin typeface="Tahoma" pitchFamily="34" charset="0"/>
                <a:ea typeface="Tahoma" pitchFamily="34" charset="0"/>
                <a:cs typeface="Tahoma" pitchFamily="34" charset="0"/>
              </a:rPr>
              <a:t>girebilir. </a:t>
            </a:r>
            <a:r>
              <a:rPr lang="tr-TR" b="1" dirty="0" smtClean="0">
                <a:solidFill>
                  <a:srgbClr val="FF0000"/>
                </a:solidFill>
                <a:latin typeface="Tahoma" pitchFamily="34" charset="0"/>
                <a:ea typeface="Tahoma" pitchFamily="34" charset="0"/>
                <a:cs typeface="Tahoma" pitchFamily="34" charset="0"/>
              </a:rPr>
              <a:t>Bu durumda serbest dolaşıma giren eşyaya tekabül eden ihracatın gerçekleşmesi aranmaz.</a:t>
            </a: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251520" y="620688"/>
            <a:ext cx="8892480" cy="6048672"/>
          </a:xfrm>
        </p:spPr>
        <p:txBody>
          <a:bodyPr>
            <a:normAutofit fontScale="77500" lnSpcReduction="20000"/>
          </a:bodyPr>
          <a:lstStyle/>
          <a:p>
            <a:pPr>
              <a:buNone/>
            </a:pPr>
            <a:r>
              <a:rPr lang="tr-TR" b="1" dirty="0" smtClean="0">
                <a:latin typeface="Tahoma" pitchFamily="34" charset="0"/>
                <a:ea typeface="Tahoma" pitchFamily="34" charset="0"/>
                <a:cs typeface="Tahoma" pitchFamily="34" charset="0"/>
              </a:rPr>
              <a:t>2005/8391 sayılı Dahilde İşleme Rejimi Kararı </a:t>
            </a:r>
          </a:p>
          <a:p>
            <a:pPr>
              <a:buNone/>
            </a:pPr>
            <a:r>
              <a:rPr lang="tr-TR" b="1" dirty="0" smtClean="0">
                <a:latin typeface="Tahoma" pitchFamily="34" charset="0"/>
                <a:ea typeface="Tahoma" pitchFamily="34" charset="0"/>
                <a:cs typeface="Tahoma" pitchFamily="34" charset="0"/>
              </a:rPr>
              <a:t>Madde 19-</a:t>
            </a:r>
            <a:r>
              <a:rPr lang="tr-TR" dirty="0" smtClean="0">
                <a:latin typeface="Tahoma" pitchFamily="34" charset="0"/>
                <a:ea typeface="Tahoma" pitchFamily="34" charset="0"/>
                <a:cs typeface="Tahoma" pitchFamily="34" charset="0"/>
              </a:rPr>
              <a:t> Dahilde işleme izin belgesi/dahilde işleme izni kapsamında ithal edilen </a:t>
            </a:r>
            <a:r>
              <a:rPr lang="tr-TR" b="1" dirty="0" smtClean="0">
                <a:solidFill>
                  <a:srgbClr val="FF0000"/>
                </a:solidFill>
                <a:latin typeface="Tahoma" pitchFamily="34" charset="0"/>
                <a:ea typeface="Tahoma" pitchFamily="34" charset="0"/>
                <a:cs typeface="Tahoma" pitchFamily="34" charset="0"/>
              </a:rPr>
              <a:t>eşyanın</a:t>
            </a:r>
            <a:r>
              <a:rPr lang="tr-TR" dirty="0" smtClean="0">
                <a:latin typeface="Tahoma" pitchFamily="34" charset="0"/>
                <a:ea typeface="Tahoma" pitchFamily="34" charset="0"/>
                <a:cs typeface="Tahoma" pitchFamily="34" charset="0"/>
              </a:rPr>
              <a:t> veya </a:t>
            </a:r>
            <a:r>
              <a:rPr lang="tr-TR" b="1" dirty="0" smtClean="0">
                <a:solidFill>
                  <a:srgbClr val="FF0000"/>
                </a:solidFill>
                <a:latin typeface="Tahoma" pitchFamily="34" charset="0"/>
                <a:ea typeface="Tahoma" pitchFamily="34" charset="0"/>
                <a:cs typeface="Tahoma" pitchFamily="34" charset="0"/>
              </a:rPr>
              <a:t>işlem görmüş ürünün</a:t>
            </a:r>
            <a:r>
              <a:rPr lang="tr-TR" dirty="0" smtClean="0">
                <a:latin typeface="Tahoma" pitchFamily="34" charset="0"/>
                <a:ea typeface="Tahoma" pitchFamily="34" charset="0"/>
                <a:cs typeface="Tahoma" pitchFamily="34" charset="0"/>
              </a:rPr>
              <a:t>, gümrük mevzuatı çerçevesinde </a:t>
            </a:r>
            <a:r>
              <a:rPr lang="tr-TR" b="1" dirty="0" smtClean="0">
                <a:solidFill>
                  <a:srgbClr val="FF0000"/>
                </a:solidFill>
                <a:latin typeface="Tahoma" pitchFamily="34" charset="0"/>
                <a:ea typeface="Tahoma" pitchFamily="34" charset="0"/>
                <a:cs typeface="Tahoma" pitchFamily="34" charset="0"/>
              </a:rPr>
              <a:t>gümrük idaresi gözetiminde imhası, gümrüğe terk edilmesi veya mahrecine iadesi hallerinde</a:t>
            </a:r>
            <a:r>
              <a:rPr lang="tr-TR" dirty="0" smtClean="0">
                <a:latin typeface="Tahoma" pitchFamily="34" charset="0"/>
                <a:ea typeface="Tahoma" pitchFamily="34" charset="0"/>
                <a:cs typeface="Tahoma" pitchFamily="34" charset="0"/>
              </a:rPr>
              <a:t>, bu eşyaya tekabül eden </a:t>
            </a:r>
            <a:r>
              <a:rPr lang="tr-TR" b="1" dirty="0" smtClean="0">
                <a:solidFill>
                  <a:srgbClr val="FF0000"/>
                </a:solidFill>
                <a:latin typeface="Tahoma" pitchFamily="34" charset="0"/>
                <a:ea typeface="Tahoma" pitchFamily="34" charset="0"/>
                <a:cs typeface="Tahoma" pitchFamily="34" charset="0"/>
              </a:rPr>
              <a:t>ihracatın gerçekleştirilmesi aranmaz.</a:t>
            </a:r>
          </a:p>
          <a:p>
            <a:pPr>
              <a:buNone/>
            </a:pPr>
            <a:r>
              <a:rPr lang="tr-TR" dirty="0" smtClean="0">
                <a:latin typeface="Tahoma" pitchFamily="34" charset="0"/>
                <a:ea typeface="Tahoma" pitchFamily="34" charset="0"/>
                <a:cs typeface="Tahoma" pitchFamily="34" charset="0"/>
              </a:rPr>
              <a:t>Dahilde işleme izin belgesi/dahilde işleme izni kapsamında ithal edilen eşyadan elde edilen </a:t>
            </a:r>
            <a:r>
              <a:rPr lang="tr-TR" b="1" dirty="0" smtClean="0">
                <a:solidFill>
                  <a:srgbClr val="FF0000"/>
                </a:solidFill>
                <a:latin typeface="Tahoma" pitchFamily="34" charset="0"/>
                <a:ea typeface="Tahoma" pitchFamily="34" charset="0"/>
                <a:cs typeface="Tahoma" pitchFamily="34" charset="0"/>
              </a:rPr>
              <a:t>ikincil işlem görmüş ürünün, </a:t>
            </a:r>
            <a:r>
              <a:rPr lang="tr-TR" dirty="0" smtClean="0">
                <a:latin typeface="Tahoma" pitchFamily="34" charset="0"/>
                <a:ea typeface="Tahoma" pitchFamily="34" charset="0"/>
                <a:cs typeface="Tahoma" pitchFamily="34" charset="0"/>
              </a:rPr>
              <a:t>belge/izin ihracat taahhüdünün kapatılmasından önce gümrük mevzuatı çerçevesinde </a:t>
            </a:r>
            <a:r>
              <a:rPr lang="tr-TR" b="1" dirty="0" smtClean="0">
                <a:solidFill>
                  <a:srgbClr val="FF0000"/>
                </a:solidFill>
                <a:latin typeface="Tahoma" pitchFamily="34" charset="0"/>
                <a:ea typeface="Tahoma" pitchFamily="34" charset="0"/>
                <a:cs typeface="Tahoma" pitchFamily="34" charset="0"/>
              </a:rPr>
              <a:t>gümrük idaresi gözetiminde imhası, gümrüğe terk edilmesi, çıkış hükmünde gümrüğe teslimi </a:t>
            </a:r>
            <a:r>
              <a:rPr lang="tr-TR" dirty="0" smtClean="0">
                <a:latin typeface="Tahoma" pitchFamily="34" charset="0"/>
                <a:ea typeface="Tahoma" pitchFamily="34" charset="0"/>
                <a:cs typeface="Tahoma" pitchFamily="34" charset="0"/>
              </a:rPr>
              <a:t>veya</a:t>
            </a:r>
            <a:r>
              <a:rPr lang="tr-TR" dirty="0" smtClean="0">
                <a:solidFill>
                  <a:srgbClr val="FF0000"/>
                </a:solidFill>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serbest dolaşıma giriş rejimi hükümlerine göre ithali</a:t>
            </a:r>
            <a:r>
              <a:rPr lang="tr-TR" b="1" dirty="0" smtClean="0">
                <a:latin typeface="Tahoma" pitchFamily="34" charset="0"/>
                <a:ea typeface="Tahoma" pitchFamily="34" charset="0"/>
                <a:cs typeface="Tahoma" pitchFamily="34" charset="0"/>
              </a:rPr>
              <a:t> </a:t>
            </a:r>
            <a:r>
              <a:rPr lang="tr-TR" dirty="0" smtClean="0">
                <a:latin typeface="Tahoma" pitchFamily="34" charset="0"/>
                <a:ea typeface="Tahoma" pitchFamily="34" charset="0"/>
                <a:cs typeface="Tahoma" pitchFamily="34" charset="0"/>
              </a:rPr>
              <a:t>hallerinde, bu ürünün ihracatının gerçekleştirilmesi aranmaz. İkincil işlem görmüş ürünün serbest dolaşıma giriş rejimine göre ithaline ilişkin usul ve esaslar, bu Karara istinaden yayımlanacak tebliğle belirlenir.</a:t>
            </a:r>
          </a:p>
          <a:p>
            <a:pPr>
              <a:buNone/>
            </a:pPr>
            <a:r>
              <a:rPr lang="tr-TR" dirty="0" smtClean="0">
                <a:latin typeface="Tahoma" pitchFamily="34" charset="0"/>
                <a:ea typeface="Tahoma" pitchFamily="34" charset="0"/>
                <a:cs typeface="Tahoma" pitchFamily="34" charset="0"/>
              </a:rPr>
              <a:t>Dahilde işleme izin belgesi/dahilde işleme izni kapsamında ihracı taahhüt edilen işlem görmüş ürünün dahilde işleme izin belgesi sahibi firmalara yurt içinde teslimi ile belge/izin kapsamında ihraç edilen eşyaların alıcısı tarafından kabul edilmemesi halinde yapılacak işlemlere ilişkin usul ve esaslar, bu Karara istinaden yayımlanacak tebliğle belirlenir.</a:t>
            </a: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0" y="620688"/>
            <a:ext cx="9144000" cy="6408712"/>
          </a:xfrm>
        </p:spPr>
        <p:txBody>
          <a:bodyPr>
            <a:normAutofit fontScale="62500" lnSpcReduction="20000"/>
          </a:bodyPr>
          <a:lstStyle/>
          <a:p>
            <a:pPr>
              <a:buNone/>
            </a:pPr>
            <a:r>
              <a:rPr lang="tr-TR" sz="2900" b="1" dirty="0" smtClean="0">
                <a:latin typeface="Tahoma" pitchFamily="34" charset="0"/>
                <a:ea typeface="Tahoma" pitchFamily="34" charset="0"/>
                <a:cs typeface="Tahoma" pitchFamily="34" charset="0"/>
              </a:rPr>
              <a:t>2005/8391 sayılı Dahilde İşleme Rejimi Kararı </a:t>
            </a:r>
          </a:p>
          <a:p>
            <a:pPr>
              <a:buNone/>
            </a:pPr>
            <a:r>
              <a:rPr lang="tr-TR" sz="2900" b="1" dirty="0" smtClean="0">
                <a:latin typeface="Tahoma" pitchFamily="34" charset="0"/>
                <a:ea typeface="Tahoma" pitchFamily="34" charset="0"/>
                <a:cs typeface="Tahoma" pitchFamily="34" charset="0"/>
              </a:rPr>
              <a:t>Madde 19-</a:t>
            </a:r>
            <a:r>
              <a:rPr lang="tr-TR" sz="2900" dirty="0" smtClean="0">
                <a:latin typeface="Tahoma" pitchFamily="34" charset="0"/>
                <a:ea typeface="Tahoma" pitchFamily="34" charset="0"/>
                <a:cs typeface="Tahoma" pitchFamily="34" charset="0"/>
              </a:rPr>
              <a:t> Şartlı muafiyet sistemi çerçevesindeki dahilde işleme izin belgesi/dahilde işleme izni kapsamında, A.TR dolaşım belgesi eşliğinde Avrupa Topluluğuna üye ülkelere veya menşe ispat belgeleri eşliğinde Avrupa Topluluğuna üye ülkelere, </a:t>
            </a:r>
            <a:r>
              <a:rPr lang="tr-TR" sz="2900" dirty="0" err="1" smtClean="0">
                <a:latin typeface="Tahoma" pitchFamily="34" charset="0"/>
                <a:ea typeface="Tahoma" pitchFamily="34" charset="0"/>
                <a:cs typeface="Tahoma" pitchFamily="34" charset="0"/>
              </a:rPr>
              <a:t>Pan</a:t>
            </a:r>
            <a:r>
              <a:rPr lang="tr-TR" sz="2900" dirty="0" smtClean="0">
                <a:latin typeface="Tahoma" pitchFamily="34" charset="0"/>
                <a:ea typeface="Tahoma" pitchFamily="34" charset="0"/>
                <a:cs typeface="Tahoma" pitchFamily="34" charset="0"/>
              </a:rPr>
              <a:t>-Avrupa Menşe Kümülasyonuna taraf ülkelere, </a:t>
            </a:r>
            <a:r>
              <a:rPr lang="tr-TR" sz="2900" dirty="0" err="1" smtClean="0">
                <a:latin typeface="Tahoma" pitchFamily="34" charset="0"/>
                <a:ea typeface="Tahoma" pitchFamily="34" charset="0"/>
                <a:cs typeface="Tahoma" pitchFamily="34" charset="0"/>
              </a:rPr>
              <a:t>Pan</a:t>
            </a:r>
            <a:r>
              <a:rPr lang="tr-TR" sz="2900" dirty="0" smtClean="0">
                <a:latin typeface="Tahoma" pitchFamily="34" charset="0"/>
                <a:ea typeface="Tahoma" pitchFamily="34" charset="0"/>
                <a:cs typeface="Tahoma" pitchFamily="34" charset="0"/>
              </a:rPr>
              <a:t>-Avrupa-Akdeniz Menşe Kümülasyonuna taraf ülkelere veya Serbest Ticaret Anlaşması imzalanmış bir ülkeye işlem görmüş ürünün ihraç edilmesi halinde, bu ürünün elde edilmesinde kullanılan eşyaya ilişkin </a:t>
            </a:r>
            <a:r>
              <a:rPr lang="tr-TR" sz="2900" b="1" dirty="0" smtClean="0">
                <a:solidFill>
                  <a:srgbClr val="FF0000"/>
                </a:solidFill>
                <a:latin typeface="Tahoma" pitchFamily="34" charset="0"/>
                <a:ea typeface="Tahoma" pitchFamily="34" charset="0"/>
                <a:cs typeface="Tahoma" pitchFamily="34" charset="0"/>
              </a:rPr>
              <a:t>varsa telafi edici verginin, </a:t>
            </a:r>
            <a:r>
              <a:rPr lang="tr-TR" sz="2900" dirty="0" smtClean="0">
                <a:latin typeface="Tahoma" pitchFamily="34" charset="0"/>
                <a:ea typeface="Tahoma" pitchFamily="34" charset="0"/>
                <a:cs typeface="Tahoma" pitchFamily="34" charset="0"/>
              </a:rPr>
              <a:t>bu Kararın 16 </a:t>
            </a:r>
            <a:r>
              <a:rPr lang="tr-TR" sz="2900" dirty="0" err="1" smtClean="0">
                <a:latin typeface="Tahoma" pitchFamily="34" charset="0"/>
                <a:ea typeface="Tahoma" pitchFamily="34" charset="0"/>
                <a:cs typeface="Tahoma" pitchFamily="34" charset="0"/>
              </a:rPr>
              <a:t>ncı</a:t>
            </a:r>
            <a:r>
              <a:rPr lang="tr-TR" sz="2900" dirty="0" smtClean="0">
                <a:latin typeface="Tahoma" pitchFamily="34" charset="0"/>
                <a:ea typeface="Tahoma" pitchFamily="34" charset="0"/>
                <a:cs typeface="Tahoma" pitchFamily="34" charset="0"/>
              </a:rPr>
              <a:t> maddesi hükmüne istinaden her bir ihracata ilişkin gümrük beyannamesi bazında </a:t>
            </a:r>
            <a:r>
              <a:rPr lang="tr-TR" sz="2900" b="1" dirty="0" smtClean="0">
                <a:solidFill>
                  <a:srgbClr val="FF0000"/>
                </a:solidFill>
                <a:latin typeface="Tahoma" pitchFamily="34" charset="0"/>
                <a:ea typeface="Tahoma" pitchFamily="34" charset="0"/>
                <a:cs typeface="Tahoma" pitchFamily="34" charset="0"/>
              </a:rPr>
              <a:t>ödendiğine dair bilgi ve belgelerin tevsiki aranır.</a:t>
            </a:r>
            <a:r>
              <a:rPr lang="tr-TR" sz="2900" dirty="0" smtClean="0">
                <a:latin typeface="Tahoma" pitchFamily="34" charset="0"/>
                <a:ea typeface="Tahoma" pitchFamily="34" charset="0"/>
                <a:cs typeface="Tahoma" pitchFamily="34" charset="0"/>
              </a:rPr>
              <a:t> Belge/izin kapsamında telafi edici verginin fazla ödendiği ihracata ilişkin gümrük beyannameleri ile </a:t>
            </a:r>
            <a:r>
              <a:rPr lang="tr-TR" sz="2900" b="1" dirty="0" smtClean="0">
                <a:solidFill>
                  <a:srgbClr val="FF0000"/>
                </a:solidFill>
                <a:latin typeface="Tahoma" pitchFamily="34" charset="0"/>
                <a:ea typeface="Tahoma" pitchFamily="34" charset="0"/>
                <a:cs typeface="Tahoma" pitchFamily="34" charset="0"/>
              </a:rPr>
              <a:t>telafi edici verginin eksik ödendiği ihracata ilişkin gümrük beyannamelerinin birlikte bulunduğu durumlarda,</a:t>
            </a:r>
            <a:r>
              <a:rPr lang="tr-TR" sz="2900" dirty="0" smtClean="0">
                <a:latin typeface="Tahoma" pitchFamily="34" charset="0"/>
                <a:ea typeface="Tahoma" pitchFamily="34" charset="0"/>
                <a:cs typeface="Tahoma" pitchFamily="34" charset="0"/>
              </a:rPr>
              <a:t> eksik ödenen ve 6183 sayılı AATUHK hükümleri dikkate alınarak hesaplanan telafi edici vergiye ilişkin kısmın, 4458 sayılı Gümrük Kanununun 211 inci maddesi saklı kalmak kaydıyla, </a:t>
            </a:r>
            <a:r>
              <a:rPr lang="tr-TR" sz="2900" b="1" dirty="0" smtClean="0">
                <a:solidFill>
                  <a:srgbClr val="FF0000"/>
                </a:solidFill>
                <a:latin typeface="Tahoma" pitchFamily="34" charset="0"/>
                <a:ea typeface="Tahoma" pitchFamily="34" charset="0"/>
                <a:cs typeface="Tahoma" pitchFamily="34" charset="0"/>
              </a:rPr>
              <a:t>fazla ödenen telafi edici vergiye ilişkin kısımdan düşülmesi suretiyle taahhüt kapatma işlemi tekemmül ettirilir. </a:t>
            </a:r>
            <a:r>
              <a:rPr lang="tr-TR" sz="2900" dirty="0" smtClean="0">
                <a:latin typeface="Tahoma" pitchFamily="34" charset="0"/>
                <a:ea typeface="Tahoma" pitchFamily="34" charset="0"/>
                <a:cs typeface="Tahoma" pitchFamily="34" charset="0"/>
              </a:rPr>
              <a:t>Ancak, ilgili ihracata ilişkin gümrük beyannamesi kapsamında eksik ödenen ve 6183 sayılı AATUHK hükümleri dikkate alınarak hesaplanan telafi edici verginin eksikliği tamamlanamamışsa, taahhüt kapatma işleminin tekemmül ettirilebilmesi için eksik kısmın ilgili ihracata ilişkin gümrük beyannamesi kapsamında yatırıldığına ilişkin bilgi ve belgelerin tevsiki aranır.</a:t>
            </a:r>
          </a:p>
          <a:p>
            <a:pPr>
              <a:buNone/>
            </a:pPr>
            <a:r>
              <a:rPr lang="tr-TR" sz="2900" b="1" dirty="0" smtClean="0">
                <a:solidFill>
                  <a:srgbClr val="FF0000"/>
                </a:solidFill>
                <a:latin typeface="Tahoma" pitchFamily="34" charset="0"/>
                <a:ea typeface="Tahoma" pitchFamily="34" charset="0"/>
                <a:cs typeface="Tahoma" pitchFamily="34" charset="0"/>
              </a:rPr>
              <a:t>İhracat taahhüdünün kapatılmasını müteakip, </a:t>
            </a:r>
            <a:r>
              <a:rPr lang="tr-TR" sz="2900" dirty="0" smtClean="0">
                <a:latin typeface="Tahoma" pitchFamily="34" charset="0"/>
                <a:ea typeface="Tahoma" pitchFamily="34" charset="0"/>
                <a:cs typeface="Tahoma" pitchFamily="34" charset="0"/>
              </a:rPr>
              <a:t>dahilde işleme izin belgesi/dahilde işleme izni kapsamında alınan </a:t>
            </a:r>
            <a:r>
              <a:rPr lang="tr-TR" sz="2900" b="1" dirty="0" smtClean="0">
                <a:solidFill>
                  <a:srgbClr val="FF0000"/>
                </a:solidFill>
                <a:latin typeface="Tahoma" pitchFamily="34" charset="0"/>
                <a:ea typeface="Tahoma" pitchFamily="34" charset="0"/>
                <a:cs typeface="Tahoma" pitchFamily="34" charset="0"/>
              </a:rPr>
              <a:t>teminat veya vergi, </a:t>
            </a:r>
            <a:r>
              <a:rPr lang="tr-TR" sz="2900" dirty="0" smtClean="0">
                <a:latin typeface="Tahoma" pitchFamily="34" charset="0"/>
                <a:ea typeface="Tahoma" pitchFamily="34" charset="0"/>
                <a:cs typeface="Tahoma" pitchFamily="34" charset="0"/>
              </a:rPr>
              <a:t>bu Karara istinaden yayımlanacak tebliğle belirlenen usul ve esaslar çerçevesinde </a:t>
            </a:r>
            <a:r>
              <a:rPr lang="tr-TR" sz="2900" b="1" dirty="0" smtClean="0">
                <a:solidFill>
                  <a:srgbClr val="FF0000"/>
                </a:solidFill>
                <a:latin typeface="Tahoma" pitchFamily="34" charset="0"/>
                <a:ea typeface="Tahoma" pitchFamily="34" charset="0"/>
                <a:cs typeface="Tahoma" pitchFamily="34" charset="0"/>
              </a:rPr>
              <a:t>ilgili firmaya geri verilir. </a:t>
            </a:r>
            <a:r>
              <a:rPr lang="tr-TR" sz="2900" dirty="0" smtClean="0">
                <a:latin typeface="Tahoma" pitchFamily="34" charset="0"/>
                <a:ea typeface="Tahoma" pitchFamily="34" charset="0"/>
                <a:cs typeface="Tahoma" pitchFamily="34" charset="0"/>
              </a:rPr>
              <a:t>Dahilde izin belgesi kapsamındaki döviz kullanım oranının belge ihracat taahhüdünün kapatılması esnasında aranmayacağı haller, bu Karara istinaden yayımlanacak tebliğle belirlenir</a:t>
            </a:r>
            <a:r>
              <a:rPr lang="tr-TR" sz="2900" dirty="0" smtClean="0"/>
              <a:t>.</a:t>
            </a: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0" y="620688"/>
            <a:ext cx="9144000" cy="6408712"/>
          </a:xfrm>
        </p:spPr>
        <p:txBody>
          <a:bodyPr>
            <a:normAutofit/>
          </a:bodyPr>
          <a:lstStyle/>
          <a:p>
            <a:pPr>
              <a:buNone/>
            </a:pPr>
            <a:r>
              <a:rPr lang="tr-TR" sz="2900" b="1" dirty="0" smtClean="0">
                <a:latin typeface="Tahoma" pitchFamily="34" charset="0"/>
                <a:ea typeface="Tahoma" pitchFamily="34" charset="0"/>
                <a:cs typeface="Tahoma" pitchFamily="34" charset="0"/>
              </a:rPr>
              <a:t>2005/8391 sayılı Dahilde İşleme Rejimi Kararı </a:t>
            </a:r>
          </a:p>
          <a:p>
            <a:pPr>
              <a:buNone/>
            </a:pPr>
            <a:r>
              <a:rPr lang="tr-TR" b="1" dirty="0" smtClean="0">
                <a:latin typeface="Tahoma" pitchFamily="34" charset="0"/>
                <a:ea typeface="Tahoma" pitchFamily="34" charset="0"/>
                <a:cs typeface="Tahoma" pitchFamily="34" charset="0"/>
              </a:rPr>
              <a:t>Madde 22 –</a:t>
            </a:r>
            <a:r>
              <a:rPr lang="tr-TR" dirty="0" smtClean="0">
                <a:latin typeface="Tahoma" pitchFamily="34" charset="0"/>
                <a:ea typeface="Tahoma" pitchFamily="34" charset="0"/>
                <a:cs typeface="Tahoma" pitchFamily="34" charset="0"/>
              </a:rPr>
              <a:t> (1) </a:t>
            </a:r>
            <a:r>
              <a:rPr lang="tr-TR" b="1" dirty="0" smtClean="0">
                <a:solidFill>
                  <a:srgbClr val="FF0000"/>
                </a:solidFill>
                <a:latin typeface="Tahoma" pitchFamily="34" charset="0"/>
                <a:ea typeface="Tahoma" pitchFamily="34" charset="0"/>
                <a:cs typeface="Tahoma" pitchFamily="34" charset="0"/>
              </a:rPr>
              <a:t>Dahilde işleme tedbirlerini, </a:t>
            </a:r>
            <a:r>
              <a:rPr lang="tr-TR" dirty="0" smtClean="0">
                <a:latin typeface="Tahoma" pitchFamily="34" charset="0"/>
                <a:ea typeface="Tahoma" pitchFamily="34" charset="0"/>
                <a:cs typeface="Tahoma" pitchFamily="34" charset="0"/>
              </a:rPr>
              <a:t>dahilde işleme rejimi ve belgede/izinde belirtilen</a:t>
            </a:r>
            <a:r>
              <a:rPr lang="tr-TR" b="1" dirty="0" smtClean="0">
                <a:solidFill>
                  <a:srgbClr val="FF0000"/>
                </a:solidFill>
                <a:latin typeface="Tahoma" pitchFamily="34" charset="0"/>
                <a:ea typeface="Tahoma" pitchFamily="34" charset="0"/>
                <a:cs typeface="Tahoma" pitchFamily="34" charset="0"/>
              </a:rPr>
              <a:t> esas ve şartlara uygun olarak yerine getirmeyenlerden </a:t>
            </a:r>
            <a:r>
              <a:rPr lang="tr-TR" dirty="0" smtClean="0">
                <a:latin typeface="Tahoma" pitchFamily="34" charset="0"/>
                <a:ea typeface="Tahoma" pitchFamily="34" charset="0"/>
                <a:cs typeface="Tahoma" pitchFamily="34" charset="0"/>
              </a:rPr>
              <a:t>ve</a:t>
            </a:r>
            <a:r>
              <a:rPr lang="tr-TR" b="1" dirty="0" smtClean="0">
                <a:solidFill>
                  <a:srgbClr val="FF0000"/>
                </a:solidFill>
                <a:latin typeface="Tahoma" pitchFamily="34" charset="0"/>
                <a:ea typeface="Tahoma" pitchFamily="34" charset="0"/>
                <a:cs typeface="Tahoma" pitchFamily="34" charset="0"/>
              </a:rPr>
              <a:t> </a:t>
            </a:r>
            <a:r>
              <a:rPr lang="tr-TR" dirty="0" smtClean="0">
                <a:latin typeface="Tahoma" pitchFamily="34" charset="0"/>
                <a:ea typeface="Tahoma" pitchFamily="34" charset="0"/>
                <a:cs typeface="Tahoma" pitchFamily="34" charset="0"/>
              </a:rPr>
              <a:t>ithal edilen ve Türkiye Gümrük Bölgesi dışına veya serbest bölgelere ihracatı gerçekleştirilmeyen eşyanın ithali esnasında </a:t>
            </a:r>
            <a:r>
              <a:rPr lang="tr-TR" dirty="0" smtClean="0">
                <a:solidFill>
                  <a:srgbClr val="FF0000"/>
                </a:solidFill>
                <a:latin typeface="Tahoma" pitchFamily="34" charset="0"/>
                <a:ea typeface="Tahoma" pitchFamily="34" charset="0"/>
                <a:cs typeface="Tahoma" pitchFamily="34" charset="0"/>
              </a:rPr>
              <a:t>alınmayan vergi,</a:t>
            </a:r>
            <a:r>
              <a:rPr lang="tr-TR" dirty="0" smtClean="0">
                <a:latin typeface="Tahoma" pitchFamily="34" charset="0"/>
                <a:ea typeface="Tahoma" pitchFamily="34" charset="0"/>
                <a:cs typeface="Tahoma" pitchFamily="34" charset="0"/>
              </a:rPr>
              <a:t> ithal tarihi itibarıyla 4458 sayılı Gümrük Kanunu ile 6183 sayılı AATUHK hükümlerine göre </a:t>
            </a:r>
            <a:r>
              <a:rPr lang="tr-TR" b="1" dirty="0" smtClean="0">
                <a:solidFill>
                  <a:srgbClr val="FF0000"/>
                </a:solidFill>
                <a:latin typeface="Tahoma" pitchFamily="34" charset="0"/>
                <a:ea typeface="Tahoma" pitchFamily="34" charset="0"/>
                <a:cs typeface="Tahoma" pitchFamily="34" charset="0"/>
              </a:rPr>
              <a:t>tahsil edilir. </a:t>
            </a:r>
            <a:r>
              <a:rPr lang="tr-TR" dirty="0" smtClean="0">
                <a:latin typeface="Tahoma" pitchFamily="34" charset="0"/>
                <a:ea typeface="Tahoma" pitchFamily="34" charset="0"/>
                <a:cs typeface="Tahoma" pitchFamily="34" charset="0"/>
              </a:rPr>
              <a:t>Ayrıca, ithal edilen ve </a:t>
            </a:r>
            <a:r>
              <a:rPr lang="tr-TR" b="1" dirty="0" smtClean="0">
                <a:solidFill>
                  <a:srgbClr val="FF0000"/>
                </a:solidFill>
                <a:latin typeface="Tahoma" pitchFamily="34" charset="0"/>
                <a:ea typeface="Tahoma" pitchFamily="34" charset="0"/>
                <a:cs typeface="Tahoma" pitchFamily="34" charset="0"/>
              </a:rPr>
              <a:t>süresi içerisinde ihracatı gerçekleştirilmeyen eşya için </a:t>
            </a:r>
            <a:r>
              <a:rPr lang="tr-TR" dirty="0" smtClean="0">
                <a:latin typeface="Tahoma" pitchFamily="34" charset="0"/>
                <a:ea typeface="Tahoma" pitchFamily="34" charset="0"/>
                <a:cs typeface="Tahoma" pitchFamily="34" charset="0"/>
              </a:rPr>
              <a:t>4458 sayılı Kanunun 238 inci maddesi hükmü çerçevesinde </a:t>
            </a:r>
            <a:r>
              <a:rPr lang="tr-TR" b="1" dirty="0" smtClean="0">
                <a:solidFill>
                  <a:srgbClr val="FF0000"/>
                </a:solidFill>
                <a:latin typeface="Tahoma" pitchFamily="34" charset="0"/>
                <a:ea typeface="Tahoma" pitchFamily="34" charset="0"/>
                <a:cs typeface="Tahoma" pitchFamily="34" charset="0"/>
              </a:rPr>
              <a:t>gümrük vergilerinin 2 katı para cezası alınır.</a:t>
            </a: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0" y="620688"/>
            <a:ext cx="9144000" cy="6408712"/>
          </a:xfrm>
        </p:spPr>
        <p:txBody>
          <a:bodyPr>
            <a:normAutofit/>
          </a:bodyPr>
          <a:lstStyle/>
          <a:p>
            <a:pPr>
              <a:buNone/>
            </a:pPr>
            <a:r>
              <a:rPr lang="tr-TR" sz="2900" b="1" dirty="0" smtClean="0">
                <a:latin typeface="Tahoma" pitchFamily="34" charset="0"/>
                <a:ea typeface="Tahoma" pitchFamily="34" charset="0"/>
                <a:cs typeface="Tahoma" pitchFamily="34" charset="0"/>
              </a:rPr>
              <a:t>2005/8391 sayılı Dahilde İşleme Rejimi Kararı</a:t>
            </a:r>
          </a:p>
          <a:p>
            <a:pPr>
              <a:buNone/>
            </a:pPr>
            <a:endParaRPr lang="tr-TR" sz="2900" b="1" dirty="0" smtClean="0">
              <a:latin typeface="Tahoma" pitchFamily="34" charset="0"/>
              <a:ea typeface="Tahoma" pitchFamily="34" charset="0"/>
              <a:cs typeface="Tahoma" pitchFamily="34" charset="0"/>
            </a:endParaRPr>
          </a:p>
          <a:p>
            <a:pPr>
              <a:buNone/>
            </a:pPr>
            <a:r>
              <a:rPr lang="tr-TR" b="1" dirty="0" smtClean="0">
                <a:latin typeface="Tahoma" pitchFamily="34" charset="0"/>
                <a:ea typeface="Tahoma" pitchFamily="34" charset="0"/>
                <a:cs typeface="Tahoma" pitchFamily="34" charset="0"/>
              </a:rPr>
              <a:t>Madde 22 – </a:t>
            </a:r>
            <a:r>
              <a:rPr lang="tr-TR" dirty="0" smtClean="0">
                <a:latin typeface="Tahoma" pitchFamily="34" charset="0"/>
                <a:ea typeface="Tahoma" pitchFamily="34" charset="0"/>
                <a:cs typeface="Tahoma" pitchFamily="34" charset="0"/>
              </a:rPr>
              <a:t>(2) Birinci fıkra hükmü çerçevesinde </a:t>
            </a:r>
            <a:r>
              <a:rPr lang="tr-TR" b="1" dirty="0" smtClean="0">
                <a:solidFill>
                  <a:srgbClr val="FF0000"/>
                </a:solidFill>
                <a:latin typeface="Tahoma" pitchFamily="34" charset="0"/>
                <a:ea typeface="Tahoma" pitchFamily="34" charset="0"/>
                <a:cs typeface="Tahoma" pitchFamily="34" charset="0"/>
              </a:rPr>
              <a:t>vergisi ve cezaları ödenen eşyanın serbest dolaşıma giriş rejimine tabi tutulmasının </a:t>
            </a:r>
            <a:r>
              <a:rPr lang="tr-TR" dirty="0" smtClean="0">
                <a:latin typeface="Tahoma" pitchFamily="34" charset="0"/>
                <a:ea typeface="Tahoma" pitchFamily="34" charset="0"/>
                <a:cs typeface="Tahoma" pitchFamily="34" charset="0"/>
              </a:rPr>
              <a:t>talep edilmesi halinde, </a:t>
            </a:r>
            <a:r>
              <a:rPr lang="tr-TR" dirty="0" smtClean="0">
                <a:solidFill>
                  <a:srgbClr val="FF0000"/>
                </a:solidFill>
                <a:latin typeface="Tahoma" pitchFamily="34" charset="0"/>
                <a:ea typeface="Tahoma" pitchFamily="34" charset="0"/>
                <a:cs typeface="Tahoma" pitchFamily="34" charset="0"/>
              </a:rPr>
              <a:t>ticaret politikası önlemlerinin uygulanması</a:t>
            </a:r>
            <a:r>
              <a:rPr lang="tr-TR" dirty="0" smtClean="0">
                <a:latin typeface="Tahoma" pitchFamily="34" charset="0"/>
                <a:ea typeface="Tahoma" pitchFamily="34" charset="0"/>
                <a:cs typeface="Tahoma" pitchFamily="34" charset="0"/>
              </a:rPr>
              <a:t> ve eşyanın ithali için öngörülen </a:t>
            </a:r>
            <a:r>
              <a:rPr lang="tr-TR" dirty="0" smtClean="0">
                <a:solidFill>
                  <a:srgbClr val="FF0000"/>
                </a:solidFill>
                <a:latin typeface="Tahoma" pitchFamily="34" charset="0"/>
                <a:ea typeface="Tahoma" pitchFamily="34" charset="0"/>
                <a:cs typeface="Tahoma" pitchFamily="34" charset="0"/>
              </a:rPr>
              <a:t>dış ticarette teknik düzenlemeler </a:t>
            </a:r>
            <a:r>
              <a:rPr lang="tr-TR" dirty="0" smtClean="0">
                <a:latin typeface="Tahoma" pitchFamily="34" charset="0"/>
                <a:ea typeface="Tahoma" pitchFamily="34" charset="0"/>
                <a:cs typeface="Tahoma" pitchFamily="34" charset="0"/>
              </a:rPr>
              <a:t>ve </a:t>
            </a:r>
            <a:r>
              <a:rPr lang="tr-TR" dirty="0" smtClean="0">
                <a:solidFill>
                  <a:srgbClr val="FF0000"/>
                </a:solidFill>
                <a:latin typeface="Tahoma" pitchFamily="34" charset="0"/>
                <a:ea typeface="Tahoma" pitchFamily="34" charset="0"/>
                <a:cs typeface="Tahoma" pitchFamily="34" charset="0"/>
              </a:rPr>
              <a:t>standardizasyon </a:t>
            </a:r>
            <a:r>
              <a:rPr lang="tr-TR" dirty="0" smtClean="0">
                <a:latin typeface="Tahoma" pitchFamily="34" charset="0"/>
                <a:ea typeface="Tahoma" pitchFamily="34" charset="0"/>
                <a:cs typeface="Tahoma" pitchFamily="34" charset="0"/>
              </a:rPr>
              <a:t>mevzuatı dahil </a:t>
            </a:r>
            <a:r>
              <a:rPr lang="tr-TR" dirty="0" smtClean="0">
                <a:solidFill>
                  <a:srgbClr val="FF0000"/>
                </a:solidFill>
                <a:latin typeface="Tahoma" pitchFamily="34" charset="0"/>
                <a:ea typeface="Tahoma" pitchFamily="34" charset="0"/>
                <a:cs typeface="Tahoma" pitchFamily="34" charset="0"/>
              </a:rPr>
              <a:t>diğer işlemlerin tamamlanması şartı aranır. </a:t>
            </a:r>
            <a:r>
              <a:rPr lang="tr-TR" dirty="0" smtClean="0">
                <a:latin typeface="Tahoma" pitchFamily="34" charset="0"/>
                <a:ea typeface="Tahoma" pitchFamily="34" charset="0"/>
                <a:cs typeface="Tahoma" pitchFamily="34" charset="0"/>
              </a:rPr>
              <a:t>Aksi takdirde, bu eşyanın serbest dolaşıma giriş rejimi dışındaki gümrükçe onaylanmış bir işlem veya kullanıma tabi tutulması gerekir.</a:t>
            </a: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0" y="620688"/>
            <a:ext cx="9144000" cy="6408712"/>
          </a:xfrm>
        </p:spPr>
        <p:txBody>
          <a:bodyPr>
            <a:normAutofit fontScale="62500" lnSpcReduction="20000"/>
          </a:bodyPr>
          <a:lstStyle/>
          <a:p>
            <a:pPr>
              <a:buNone/>
            </a:pPr>
            <a:r>
              <a:rPr lang="tr-TR" sz="2900" b="1" dirty="0" smtClean="0">
                <a:latin typeface="Tahoma" pitchFamily="34" charset="0"/>
                <a:ea typeface="Tahoma" pitchFamily="34" charset="0"/>
                <a:cs typeface="Tahoma" pitchFamily="34" charset="0"/>
              </a:rPr>
              <a:t>2005/8391 sayılı Dahilde İşleme Rejimi Kararı</a:t>
            </a:r>
          </a:p>
          <a:p>
            <a:pPr>
              <a:buNone/>
            </a:pPr>
            <a:r>
              <a:rPr lang="tr-TR" sz="3200" b="1" dirty="0" smtClean="0">
                <a:latin typeface="Tahoma" pitchFamily="34" charset="0"/>
                <a:ea typeface="Tahoma" pitchFamily="34" charset="0"/>
                <a:cs typeface="Tahoma" pitchFamily="34" charset="0"/>
              </a:rPr>
              <a:t>MADDE 23-</a:t>
            </a:r>
            <a:r>
              <a:rPr lang="tr-TR" sz="3200" dirty="0" smtClean="0">
                <a:latin typeface="Tahoma" pitchFamily="34" charset="0"/>
                <a:ea typeface="Tahoma" pitchFamily="34" charset="0"/>
                <a:cs typeface="Tahoma" pitchFamily="34" charset="0"/>
              </a:rPr>
              <a:t> (1) Diğer kamu kurum ve kuruluşlarının denetim birimleri ile Ekonomi Bakanlığı ve Gümrük ve Ticaret Bakanlığınca yapılan inceleme, denetim ve soruşturma sonucunda, </a:t>
            </a:r>
            <a:r>
              <a:rPr lang="tr-TR" sz="3200" b="1" dirty="0" smtClean="0">
                <a:solidFill>
                  <a:srgbClr val="FF0000"/>
                </a:solidFill>
                <a:latin typeface="Tahoma" pitchFamily="34" charset="0"/>
                <a:ea typeface="Tahoma" pitchFamily="34" charset="0"/>
                <a:cs typeface="Tahoma" pitchFamily="34" charset="0"/>
              </a:rPr>
              <a:t>gümrük beyannamesi </a:t>
            </a:r>
            <a:r>
              <a:rPr lang="tr-TR" sz="3200" dirty="0" smtClean="0">
                <a:latin typeface="Tahoma" pitchFamily="34" charset="0"/>
                <a:ea typeface="Tahoma" pitchFamily="34" charset="0"/>
                <a:cs typeface="Tahoma" pitchFamily="34" charset="0"/>
              </a:rPr>
              <a:t>ve </a:t>
            </a:r>
            <a:r>
              <a:rPr lang="tr-TR" sz="3200" b="1" dirty="0" smtClean="0">
                <a:solidFill>
                  <a:srgbClr val="FF0000"/>
                </a:solidFill>
                <a:latin typeface="Tahoma" pitchFamily="34" charset="0"/>
                <a:ea typeface="Tahoma" pitchFamily="34" charset="0"/>
                <a:cs typeface="Tahoma" pitchFamily="34" charset="0"/>
              </a:rPr>
              <a:t>eki belgelerin sahte olduğunun</a:t>
            </a:r>
            <a:r>
              <a:rPr lang="tr-TR" sz="3200" dirty="0" smtClean="0">
                <a:latin typeface="Tahoma" pitchFamily="34" charset="0"/>
                <a:ea typeface="Tahoma" pitchFamily="34" charset="0"/>
                <a:cs typeface="Tahoma" pitchFamily="34" charset="0"/>
              </a:rPr>
              <a:t> veya </a:t>
            </a:r>
            <a:r>
              <a:rPr lang="tr-TR" sz="3200" b="1" dirty="0" smtClean="0">
                <a:solidFill>
                  <a:srgbClr val="FF0000"/>
                </a:solidFill>
                <a:latin typeface="Tahoma" pitchFamily="34" charset="0"/>
                <a:ea typeface="Tahoma" pitchFamily="34" charset="0"/>
                <a:cs typeface="Tahoma" pitchFamily="34" charset="0"/>
              </a:rPr>
              <a:t>üzerinde tahrifat yapıldığının </a:t>
            </a:r>
            <a:r>
              <a:rPr lang="tr-TR" sz="3200" dirty="0" smtClean="0">
                <a:latin typeface="Tahoma" pitchFamily="34" charset="0"/>
                <a:ea typeface="Tahoma" pitchFamily="34" charset="0"/>
                <a:cs typeface="Tahoma" pitchFamily="34" charset="0"/>
              </a:rPr>
              <a:t>ya da </a:t>
            </a:r>
            <a:r>
              <a:rPr lang="tr-TR" sz="3200" b="1" dirty="0" smtClean="0">
                <a:solidFill>
                  <a:srgbClr val="FF0000"/>
                </a:solidFill>
                <a:latin typeface="Tahoma" pitchFamily="34" charset="0"/>
                <a:ea typeface="Tahoma" pitchFamily="34" charset="0"/>
                <a:cs typeface="Tahoma" pitchFamily="34" charset="0"/>
              </a:rPr>
              <a:t>gerçeği yansıtmadığının </a:t>
            </a:r>
            <a:r>
              <a:rPr lang="tr-TR" sz="3200" dirty="0" smtClean="0">
                <a:latin typeface="Tahoma" pitchFamily="34" charset="0"/>
                <a:ea typeface="Tahoma" pitchFamily="34" charset="0"/>
                <a:cs typeface="Tahoma" pitchFamily="34" charset="0"/>
              </a:rPr>
              <a:t>tespiti halinde;</a:t>
            </a:r>
          </a:p>
          <a:p>
            <a:pPr>
              <a:buNone/>
            </a:pPr>
            <a:r>
              <a:rPr lang="tr-TR" sz="3200" dirty="0" smtClean="0">
                <a:latin typeface="Tahoma" pitchFamily="34" charset="0"/>
                <a:ea typeface="Tahoma" pitchFamily="34" charset="0"/>
                <a:cs typeface="Tahoma" pitchFamily="34" charset="0"/>
              </a:rPr>
              <a:t>a) </a:t>
            </a:r>
            <a:r>
              <a:rPr lang="tr-TR" sz="3200" dirty="0" smtClean="0">
                <a:solidFill>
                  <a:srgbClr val="FF0000"/>
                </a:solidFill>
                <a:latin typeface="Tahoma" pitchFamily="34" charset="0"/>
                <a:ea typeface="Tahoma" pitchFamily="34" charset="0"/>
                <a:cs typeface="Tahoma" pitchFamily="34" charset="0"/>
              </a:rPr>
              <a:t>Bu gümrük beyannamesi </a:t>
            </a:r>
            <a:r>
              <a:rPr lang="tr-TR" sz="3200" dirty="0" smtClean="0">
                <a:latin typeface="Tahoma" pitchFamily="34" charset="0"/>
                <a:ea typeface="Tahoma" pitchFamily="34" charset="0"/>
                <a:cs typeface="Tahoma" pitchFamily="34" charset="0"/>
              </a:rPr>
              <a:t>dahilde işleme izin belgesi/dahilde işleme izni </a:t>
            </a:r>
            <a:r>
              <a:rPr lang="tr-TR" sz="3200" dirty="0" smtClean="0">
                <a:solidFill>
                  <a:srgbClr val="FF0000"/>
                </a:solidFill>
                <a:latin typeface="Tahoma" pitchFamily="34" charset="0"/>
                <a:ea typeface="Tahoma" pitchFamily="34" charset="0"/>
                <a:cs typeface="Tahoma" pitchFamily="34" charset="0"/>
              </a:rPr>
              <a:t>ihracat taahhüdünün kapatılmasında kullanılamaz.</a:t>
            </a:r>
          </a:p>
          <a:p>
            <a:pPr>
              <a:buNone/>
            </a:pPr>
            <a:r>
              <a:rPr lang="tr-TR" sz="3200" dirty="0" smtClean="0">
                <a:latin typeface="Tahoma" pitchFamily="34" charset="0"/>
                <a:ea typeface="Tahoma" pitchFamily="34" charset="0"/>
                <a:cs typeface="Tahoma" pitchFamily="34" charset="0"/>
              </a:rPr>
              <a:t>b) İhracat taahhüdünün kapatılmasında kullanılmış olması veya kullanılmak üzere ibraz edilmesi halinde veya sahteciliğin belge ihracat taahhüdünün kapatma müracaatından önce tespiti halinde bu beyanname kapsamı </a:t>
            </a:r>
            <a:r>
              <a:rPr lang="tr-TR" sz="3200" dirty="0" smtClean="0">
                <a:solidFill>
                  <a:srgbClr val="FF0000"/>
                </a:solidFill>
                <a:latin typeface="Tahoma" pitchFamily="34" charset="0"/>
                <a:ea typeface="Tahoma" pitchFamily="34" charset="0"/>
                <a:cs typeface="Tahoma" pitchFamily="34" charset="0"/>
              </a:rPr>
              <a:t>ihracata tekabül eden ithalata ilişkin vergi</a:t>
            </a:r>
            <a:r>
              <a:rPr lang="tr-TR" sz="3200" dirty="0" smtClean="0">
                <a:latin typeface="Tahoma" pitchFamily="34" charset="0"/>
                <a:ea typeface="Tahoma" pitchFamily="34" charset="0"/>
                <a:cs typeface="Tahoma" pitchFamily="34" charset="0"/>
              </a:rPr>
              <a:t>, bu Kararın 22 </a:t>
            </a:r>
            <a:r>
              <a:rPr lang="tr-TR" sz="3200" dirty="0" err="1" smtClean="0">
                <a:latin typeface="Tahoma" pitchFamily="34" charset="0"/>
                <a:ea typeface="Tahoma" pitchFamily="34" charset="0"/>
                <a:cs typeface="Tahoma" pitchFamily="34" charset="0"/>
              </a:rPr>
              <a:t>nci</a:t>
            </a:r>
            <a:r>
              <a:rPr lang="tr-TR" sz="3200" dirty="0" smtClean="0">
                <a:latin typeface="Tahoma" pitchFamily="34" charset="0"/>
                <a:ea typeface="Tahoma" pitchFamily="34" charset="0"/>
                <a:cs typeface="Tahoma" pitchFamily="34" charset="0"/>
              </a:rPr>
              <a:t> maddesi hükümleri çerçevesinde</a:t>
            </a:r>
            <a:r>
              <a:rPr lang="tr-TR" sz="3200" dirty="0" smtClean="0">
                <a:solidFill>
                  <a:srgbClr val="FF0000"/>
                </a:solidFill>
                <a:latin typeface="Tahoma" pitchFamily="34" charset="0"/>
                <a:ea typeface="Tahoma" pitchFamily="34" charset="0"/>
                <a:cs typeface="Tahoma" pitchFamily="34" charset="0"/>
              </a:rPr>
              <a:t> tahsil edilir ve ilgililer hakkında kanuni işlem yapılır.</a:t>
            </a:r>
          </a:p>
          <a:p>
            <a:pPr>
              <a:buNone/>
            </a:pPr>
            <a:r>
              <a:rPr lang="tr-TR" sz="3200" dirty="0" smtClean="0">
                <a:latin typeface="Tahoma" pitchFamily="34" charset="0"/>
                <a:ea typeface="Tahoma" pitchFamily="34" charset="0"/>
                <a:cs typeface="Tahoma" pitchFamily="34" charset="0"/>
              </a:rPr>
              <a:t>c) Bu gümrük beyannamesinde kayıtlı dahilde işleme izin belgesi/dahilde işleme izni sahibi firma adına ve/veya aracı ihracatçı firma adına düzenlenmiş ve düzenlenecek olan belgeler/izinler kapsamında belirtilen tespitin Ekonomi Bakanlığına intikalini müteakiben </a:t>
            </a:r>
            <a:r>
              <a:rPr lang="tr-TR" sz="3200" dirty="0" smtClean="0">
                <a:solidFill>
                  <a:srgbClr val="FF0000"/>
                </a:solidFill>
                <a:latin typeface="Tahoma" pitchFamily="34" charset="0"/>
                <a:ea typeface="Tahoma" pitchFamily="34" charset="0"/>
                <a:cs typeface="Tahoma" pitchFamily="34" charset="0"/>
              </a:rPr>
              <a:t>1 yıl süreyle </a:t>
            </a:r>
            <a:r>
              <a:rPr lang="tr-TR" sz="3200" dirty="0" smtClean="0">
                <a:latin typeface="Tahoma" pitchFamily="34" charset="0"/>
                <a:ea typeface="Tahoma" pitchFamily="34" charset="0"/>
                <a:cs typeface="Tahoma" pitchFamily="34" charset="0"/>
              </a:rPr>
              <a:t>yapılacak tüm ithalat işlemlerinde (bu firmaların belirtilen tespitin yapıldığı tarihten sonra bir başka firmanın belgesine yan sanayici olarak eklenmesi dahil), bu Kararın 6 </a:t>
            </a:r>
            <a:r>
              <a:rPr lang="tr-TR" sz="3200" dirty="0" err="1" smtClean="0">
                <a:latin typeface="Tahoma" pitchFamily="34" charset="0"/>
                <a:ea typeface="Tahoma" pitchFamily="34" charset="0"/>
                <a:cs typeface="Tahoma" pitchFamily="34" charset="0"/>
              </a:rPr>
              <a:t>ncı</a:t>
            </a:r>
            <a:r>
              <a:rPr lang="tr-TR" sz="3200" dirty="0" smtClean="0">
                <a:latin typeface="Tahoma" pitchFamily="34" charset="0"/>
                <a:ea typeface="Tahoma" pitchFamily="34" charset="0"/>
                <a:cs typeface="Tahoma" pitchFamily="34" charset="0"/>
              </a:rPr>
              <a:t> maddesinin dördüncü fıkrası hükmü saklı kalmak kaydıyla</a:t>
            </a:r>
            <a:r>
              <a:rPr lang="tr-TR" sz="3200" dirty="0" smtClean="0">
                <a:solidFill>
                  <a:srgbClr val="FF0000"/>
                </a:solidFill>
                <a:latin typeface="Tahoma" pitchFamily="34" charset="0"/>
                <a:ea typeface="Tahoma" pitchFamily="34" charset="0"/>
                <a:cs typeface="Tahoma" pitchFamily="34" charset="0"/>
              </a:rPr>
              <a:t>, indirimli teminat uygulanmaz. </a:t>
            </a:r>
            <a:r>
              <a:rPr lang="tr-TR" sz="3200" dirty="0" smtClean="0">
                <a:latin typeface="Tahoma" pitchFamily="34" charset="0"/>
                <a:ea typeface="Tahoma" pitchFamily="34" charset="0"/>
                <a:cs typeface="Tahoma" pitchFamily="34" charset="0"/>
              </a:rPr>
              <a:t>Ayrıca; </a:t>
            </a:r>
            <a:r>
              <a:rPr lang="tr-TR" sz="3200" dirty="0" smtClean="0">
                <a:solidFill>
                  <a:srgbClr val="FF0000"/>
                </a:solidFill>
                <a:latin typeface="Tahoma" pitchFamily="34" charset="0"/>
                <a:ea typeface="Tahoma" pitchFamily="34" charset="0"/>
                <a:cs typeface="Tahoma" pitchFamily="34" charset="0"/>
              </a:rPr>
              <a:t>aracı ihracatçı</a:t>
            </a:r>
            <a:r>
              <a:rPr lang="tr-TR" sz="3200" dirty="0" smtClean="0">
                <a:latin typeface="Tahoma" pitchFamily="34" charset="0"/>
                <a:ea typeface="Tahoma" pitchFamily="34" charset="0"/>
                <a:cs typeface="Tahoma" pitchFamily="34" charset="0"/>
              </a:rPr>
              <a:t>, beyanname konusu işlem görmüş ürünün elde edilmesinde kullanılan </a:t>
            </a:r>
            <a:r>
              <a:rPr lang="tr-TR" sz="3200" dirty="0" smtClean="0">
                <a:solidFill>
                  <a:srgbClr val="FF0000"/>
                </a:solidFill>
                <a:latin typeface="Tahoma" pitchFamily="34" charset="0"/>
                <a:ea typeface="Tahoma" pitchFamily="34" charset="0"/>
                <a:cs typeface="Tahoma" pitchFamily="34" charset="0"/>
              </a:rPr>
              <a:t>eşyanın ithalatı esnasında alınmayan vergiden, belge/izin sahibi firma ile birlikte müştereken ve </a:t>
            </a:r>
            <a:r>
              <a:rPr lang="tr-TR" sz="3200" dirty="0" err="1" smtClean="0">
                <a:solidFill>
                  <a:srgbClr val="FF0000"/>
                </a:solidFill>
                <a:latin typeface="Tahoma" pitchFamily="34" charset="0"/>
                <a:ea typeface="Tahoma" pitchFamily="34" charset="0"/>
                <a:cs typeface="Tahoma" pitchFamily="34" charset="0"/>
              </a:rPr>
              <a:t>müteselsilen</a:t>
            </a:r>
            <a:r>
              <a:rPr lang="tr-TR" sz="3200" dirty="0" smtClean="0">
                <a:solidFill>
                  <a:srgbClr val="FF0000"/>
                </a:solidFill>
                <a:latin typeface="Tahoma" pitchFamily="34" charset="0"/>
                <a:ea typeface="Tahoma" pitchFamily="34" charset="0"/>
                <a:cs typeface="Tahoma" pitchFamily="34" charset="0"/>
              </a:rPr>
              <a:t> sorumludur.</a:t>
            </a:r>
          </a:p>
          <a:p>
            <a:pPr>
              <a:buNone/>
            </a:pPr>
            <a:endParaRPr lang="tr-TR" sz="2900" b="1" dirty="0" smtClean="0">
              <a:latin typeface="Tahoma" pitchFamily="34" charset="0"/>
              <a:ea typeface="Tahoma" pitchFamily="34" charset="0"/>
              <a:cs typeface="Tahoma" pitchFamily="34" charset="0"/>
            </a:endParaRPr>
          </a:p>
          <a:p>
            <a:pPr>
              <a:buNone/>
            </a:pPr>
            <a:endParaRPr lang="tr-TR" dirty="0" smtClean="0"/>
          </a:p>
          <a:p>
            <a:pPr>
              <a:buNone/>
            </a:pPr>
            <a:endParaRPr lang="tr-TR" b="1" dirty="0" smtClean="0">
              <a:latin typeface="Tahoma" pitchFamily="34" charset="0"/>
              <a:ea typeface="Tahoma" pitchFamily="34" charset="0"/>
              <a:cs typeface="Tahoma" pitchFamily="34" charset="0"/>
            </a:endParaRP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0" y="620688"/>
            <a:ext cx="9144000" cy="6408712"/>
          </a:xfrm>
        </p:spPr>
        <p:txBody>
          <a:bodyPr>
            <a:normAutofit/>
          </a:bodyPr>
          <a:lstStyle/>
          <a:p>
            <a:pPr>
              <a:buNone/>
            </a:pPr>
            <a:r>
              <a:rPr lang="tr-TR" b="1" dirty="0" smtClean="0">
                <a:latin typeface="Tahoma" pitchFamily="34" charset="0"/>
                <a:ea typeface="Tahoma" pitchFamily="34" charset="0"/>
                <a:cs typeface="Tahoma" pitchFamily="34" charset="0"/>
              </a:rPr>
              <a:t>GK MADDE 238</a:t>
            </a:r>
            <a:r>
              <a:rPr lang="tr-TR" dirty="0" smtClean="0">
                <a:latin typeface="Tahoma" pitchFamily="34" charset="0"/>
                <a:ea typeface="Tahoma" pitchFamily="34" charset="0"/>
                <a:cs typeface="Tahoma" pitchFamily="34" charset="0"/>
              </a:rPr>
              <a:t> –1. … </a:t>
            </a:r>
            <a:r>
              <a:rPr lang="tr-TR" b="1" dirty="0" smtClean="0">
                <a:solidFill>
                  <a:srgbClr val="FF0000"/>
                </a:solidFill>
                <a:latin typeface="Tahoma" pitchFamily="34" charset="0"/>
                <a:ea typeface="Tahoma" pitchFamily="34" charset="0"/>
                <a:cs typeface="Tahoma" pitchFamily="34" charset="0"/>
              </a:rPr>
              <a:t>dâhilde işleme rejimi</a:t>
            </a:r>
            <a:r>
              <a:rPr lang="tr-TR" dirty="0" smtClean="0">
                <a:latin typeface="Tahoma" pitchFamily="34" charset="0"/>
                <a:ea typeface="Tahoma" pitchFamily="34" charset="0"/>
                <a:cs typeface="Tahoma" pitchFamily="34" charset="0"/>
              </a:rPr>
              <a:t>, gümrük kontrolü altında işleme rejimi ile geçici ithalat rejimine ilişkin hükümlerin ihlali halinde </a:t>
            </a:r>
            <a:r>
              <a:rPr lang="tr-TR" b="1" dirty="0" smtClean="0">
                <a:solidFill>
                  <a:srgbClr val="FF0000"/>
                </a:solidFill>
                <a:latin typeface="Tahoma" pitchFamily="34" charset="0"/>
                <a:ea typeface="Tahoma" pitchFamily="34" charset="0"/>
                <a:cs typeface="Tahoma" pitchFamily="34" charset="0"/>
              </a:rPr>
              <a:t>eşyanın gümrüklenmiş değerinin iki katı,</a:t>
            </a:r>
            <a:r>
              <a:rPr lang="tr-TR" dirty="0" smtClean="0">
                <a:latin typeface="Tahoma" pitchFamily="34" charset="0"/>
                <a:ea typeface="Tahoma" pitchFamily="34" charset="0"/>
                <a:cs typeface="Tahoma" pitchFamily="34" charset="0"/>
              </a:rPr>
              <a:t> tam muafiyet suretiyle geçici olarak ithal edilen özel kullanıma mahsus taşıtlar için gümrük vergileri tutarının dörtte biri oranında para cezası verilir. Ancak, </a:t>
            </a:r>
            <a:r>
              <a:rPr lang="tr-TR" dirty="0" smtClean="0">
                <a:solidFill>
                  <a:srgbClr val="FF0000"/>
                </a:solidFill>
                <a:latin typeface="Tahoma" pitchFamily="34" charset="0"/>
                <a:ea typeface="Tahoma" pitchFamily="34" charset="0"/>
                <a:cs typeface="Tahoma" pitchFamily="34" charset="0"/>
              </a:rPr>
              <a:t>dâhilde işleme rejimi kapsamı ithal eşyasının</a:t>
            </a:r>
            <a:r>
              <a:rPr lang="tr-TR" dirty="0" smtClean="0">
                <a:latin typeface="Tahoma" pitchFamily="34" charset="0"/>
                <a:ea typeface="Tahoma" pitchFamily="34" charset="0"/>
                <a:cs typeface="Tahoma" pitchFamily="34" charset="0"/>
              </a:rPr>
              <a:t>, işleme faaliyetindeki hali veya işlem görmüş ürün hali de dahil olmak üzere </a:t>
            </a:r>
            <a:r>
              <a:rPr lang="tr-TR" dirty="0" smtClean="0">
                <a:solidFill>
                  <a:srgbClr val="FF0000"/>
                </a:solidFill>
                <a:latin typeface="Tahoma" pitchFamily="34" charset="0"/>
                <a:ea typeface="Tahoma" pitchFamily="34" charset="0"/>
                <a:cs typeface="Tahoma" pitchFamily="34" charset="0"/>
              </a:rPr>
              <a:t>rejim çerçevesinde izin verilen yerlerde tespiti halinde,</a:t>
            </a:r>
            <a:r>
              <a:rPr lang="tr-TR" dirty="0" smtClean="0">
                <a:latin typeface="Tahoma" pitchFamily="34" charset="0"/>
                <a:ea typeface="Tahoma" pitchFamily="34" charset="0"/>
                <a:cs typeface="Tahoma" pitchFamily="34" charset="0"/>
              </a:rPr>
              <a:t> ithal eşyasının </a:t>
            </a:r>
            <a:r>
              <a:rPr lang="tr-TR" dirty="0" smtClean="0">
                <a:solidFill>
                  <a:srgbClr val="FF0000"/>
                </a:solidFill>
                <a:latin typeface="Tahoma" pitchFamily="34" charset="0"/>
                <a:ea typeface="Tahoma" pitchFamily="34" charset="0"/>
                <a:cs typeface="Tahoma" pitchFamily="34" charset="0"/>
              </a:rPr>
              <a:t>gümrük vergileri tutarının iki katı oranında para cezası verilir. </a:t>
            </a:r>
            <a:r>
              <a:rPr lang="tr-TR" dirty="0" smtClean="0">
                <a:latin typeface="Tahoma" pitchFamily="34" charset="0"/>
                <a:ea typeface="Tahoma" pitchFamily="34" charset="0"/>
                <a:cs typeface="Tahoma" pitchFamily="34" charset="0"/>
              </a:rPr>
              <a:t>Bu cezanın </a:t>
            </a:r>
            <a:r>
              <a:rPr lang="tr-TR" dirty="0" smtClean="0">
                <a:solidFill>
                  <a:srgbClr val="FF0000"/>
                </a:solidFill>
                <a:latin typeface="Tahoma" pitchFamily="34" charset="0"/>
                <a:ea typeface="Tahoma" pitchFamily="34" charset="0"/>
                <a:cs typeface="Tahoma" pitchFamily="34" charset="0"/>
              </a:rPr>
              <a:t>ödeme süresi içinde </a:t>
            </a:r>
            <a:r>
              <a:rPr lang="tr-TR" dirty="0" smtClean="0">
                <a:latin typeface="Tahoma" pitchFamily="34" charset="0"/>
                <a:ea typeface="Tahoma" pitchFamily="34" charset="0"/>
                <a:cs typeface="Tahoma" pitchFamily="34" charset="0"/>
              </a:rPr>
              <a:t>eşyanın gümrükçe onaylanmış başka bir işlem veya kullanıma tabi tutulmaması halinde eşyanın gümrük vergileri tutarında para cezası tahsil edilir.</a:t>
            </a: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DAHİLDE İŞLEME REJİMİ</a:t>
            </a:r>
            <a:endParaRPr lang="tr-TR" b="1" dirty="0"/>
          </a:p>
        </p:txBody>
      </p:sp>
      <p:sp>
        <p:nvSpPr>
          <p:cNvPr id="3" name="2 İçerik Yer Tutucusu"/>
          <p:cNvSpPr>
            <a:spLocks noGrp="1"/>
          </p:cNvSpPr>
          <p:nvPr>
            <p:ph idx="1"/>
          </p:nvPr>
        </p:nvSpPr>
        <p:spPr>
          <a:xfrm>
            <a:off x="0" y="620688"/>
            <a:ext cx="9144000" cy="6408712"/>
          </a:xfrm>
        </p:spPr>
        <p:txBody>
          <a:bodyPr>
            <a:normAutofit/>
          </a:bodyPr>
          <a:lstStyle/>
          <a:p>
            <a:pPr marL="514350" indent="-514350">
              <a:buNone/>
            </a:pPr>
            <a:r>
              <a:rPr lang="tr-TR" b="1" dirty="0" smtClean="0">
                <a:latin typeface="Tahoma" pitchFamily="34" charset="0"/>
                <a:ea typeface="Tahoma" pitchFamily="34" charset="0"/>
                <a:cs typeface="Tahoma" pitchFamily="34" charset="0"/>
              </a:rPr>
              <a:t>5607 KMK. MADDE 3- </a:t>
            </a:r>
            <a:r>
              <a:rPr lang="tr-TR" dirty="0" smtClean="0">
                <a:latin typeface="Tahoma" pitchFamily="34" charset="0"/>
                <a:ea typeface="Tahoma" pitchFamily="34" charset="0"/>
                <a:cs typeface="Tahoma" pitchFamily="34" charset="0"/>
              </a:rPr>
              <a:t>…..(4) Belli bir amaç için kullanılmak veya işlenmek üzere ülkeye geçici ithalat ve </a:t>
            </a:r>
            <a:r>
              <a:rPr lang="tr-TR" b="1" dirty="0" smtClean="0">
                <a:solidFill>
                  <a:srgbClr val="FF0000"/>
                </a:solidFill>
                <a:latin typeface="Tahoma" pitchFamily="34" charset="0"/>
                <a:ea typeface="Tahoma" pitchFamily="34" charset="0"/>
                <a:cs typeface="Tahoma" pitchFamily="34" charset="0"/>
              </a:rPr>
              <a:t>dahilde işleme rejimi çerçevesinde getirilen eşyayı, sahte belge ile yurt dışına çıkarmış gibi işlem yapan kişi</a:t>
            </a:r>
            <a:r>
              <a:rPr lang="tr-TR" dirty="0" smtClean="0">
                <a:latin typeface="Tahoma" pitchFamily="34" charset="0"/>
                <a:ea typeface="Tahoma" pitchFamily="34" charset="0"/>
                <a:cs typeface="Tahoma" pitchFamily="34" charset="0"/>
              </a:rPr>
              <a:t>, altı aydan </a:t>
            </a:r>
            <a:r>
              <a:rPr lang="tr-TR" b="1" dirty="0" smtClean="0">
                <a:solidFill>
                  <a:srgbClr val="FF0000"/>
                </a:solidFill>
                <a:latin typeface="Tahoma" pitchFamily="34" charset="0"/>
                <a:ea typeface="Tahoma" pitchFamily="34" charset="0"/>
                <a:cs typeface="Tahoma" pitchFamily="34" charset="0"/>
              </a:rPr>
              <a:t>üç yıla kadar hapis </a:t>
            </a:r>
            <a:r>
              <a:rPr lang="tr-TR" dirty="0" smtClean="0">
                <a:latin typeface="Tahoma" pitchFamily="34" charset="0"/>
                <a:ea typeface="Tahoma" pitchFamily="34" charset="0"/>
                <a:cs typeface="Tahoma" pitchFamily="34" charset="0"/>
              </a:rPr>
              <a:t>ve </a:t>
            </a:r>
            <a:r>
              <a:rPr lang="tr-TR" b="1" dirty="0" smtClean="0">
                <a:solidFill>
                  <a:srgbClr val="FF0000"/>
                </a:solidFill>
                <a:latin typeface="Tahoma" pitchFamily="34" charset="0"/>
                <a:ea typeface="Tahoma" pitchFamily="34" charset="0"/>
                <a:cs typeface="Tahoma" pitchFamily="34" charset="0"/>
              </a:rPr>
              <a:t>beş bin güne </a:t>
            </a:r>
            <a:r>
              <a:rPr lang="tr-TR" dirty="0" smtClean="0">
                <a:latin typeface="Tahoma" pitchFamily="34" charset="0"/>
                <a:ea typeface="Tahoma" pitchFamily="34" charset="0"/>
                <a:cs typeface="Tahoma" pitchFamily="34" charset="0"/>
              </a:rPr>
              <a:t>kadar </a:t>
            </a:r>
            <a:r>
              <a:rPr lang="tr-TR" b="1" dirty="0" smtClean="0">
                <a:solidFill>
                  <a:srgbClr val="FF0000"/>
                </a:solidFill>
                <a:latin typeface="Tahoma" pitchFamily="34" charset="0"/>
                <a:ea typeface="Tahoma" pitchFamily="34" charset="0"/>
                <a:cs typeface="Tahoma" pitchFamily="34" charset="0"/>
              </a:rPr>
              <a:t>adlî para cezası </a:t>
            </a:r>
            <a:r>
              <a:rPr lang="tr-TR" dirty="0" smtClean="0">
                <a:latin typeface="Tahoma" pitchFamily="34" charset="0"/>
                <a:ea typeface="Tahoma" pitchFamily="34" charset="0"/>
                <a:cs typeface="Tahoma" pitchFamily="34" charset="0"/>
              </a:rPr>
              <a:t>ile cezalandırılır.</a:t>
            </a:r>
          </a:p>
          <a:p>
            <a:pPr marL="514350" indent="-514350">
              <a:buNone/>
            </a:pPr>
            <a:endParaRPr lang="tr-TR" dirty="0" smtClean="0">
              <a:latin typeface="Tahoma" pitchFamily="34" charset="0"/>
              <a:ea typeface="Tahoma" pitchFamily="34" charset="0"/>
              <a:cs typeface="Tahoma" pitchFamily="34" charset="0"/>
            </a:endParaRPr>
          </a:p>
          <a:p>
            <a:pPr>
              <a:buNone/>
            </a:pPr>
            <a:r>
              <a:rPr lang="tr-TR" b="1" dirty="0" smtClean="0">
                <a:latin typeface="Tahoma" pitchFamily="34" charset="0"/>
                <a:ea typeface="Tahoma" pitchFamily="34" charset="0"/>
                <a:cs typeface="Tahoma" pitchFamily="34" charset="0"/>
              </a:rPr>
              <a:t>5607 KMK. MADDE 4 – </a:t>
            </a:r>
            <a:r>
              <a:rPr lang="tr-TR" dirty="0" smtClean="0">
                <a:latin typeface="Tahoma" pitchFamily="34" charset="0"/>
                <a:ea typeface="Tahoma" pitchFamily="34" charset="0"/>
                <a:cs typeface="Tahoma" pitchFamily="34" charset="0"/>
              </a:rPr>
              <a:t>(1) Bu Kanunda tanımlanan suçların, bir örgütün faaliyeti çerçevesinde işlenmesi halinde, </a:t>
            </a:r>
            <a:r>
              <a:rPr lang="tr-TR" b="1" dirty="0" smtClean="0">
                <a:solidFill>
                  <a:srgbClr val="FF0000"/>
                </a:solidFill>
                <a:latin typeface="Tahoma" pitchFamily="34" charset="0"/>
                <a:ea typeface="Tahoma" pitchFamily="34" charset="0"/>
                <a:cs typeface="Tahoma" pitchFamily="34" charset="0"/>
              </a:rPr>
              <a:t>verilecek ceza iki kat artırılır.</a:t>
            </a:r>
          </a:p>
          <a:p>
            <a:pPr>
              <a:buNone/>
            </a:pPr>
            <a:r>
              <a:rPr lang="tr-TR" dirty="0" smtClean="0">
                <a:latin typeface="Tahoma" pitchFamily="34" charset="0"/>
                <a:ea typeface="Tahoma" pitchFamily="34" charset="0"/>
                <a:cs typeface="Tahoma" pitchFamily="34" charset="0"/>
              </a:rPr>
              <a:t>(2) Bu Kanunda tanımlanan </a:t>
            </a:r>
            <a:r>
              <a:rPr lang="tr-TR" b="1" dirty="0" smtClean="0">
                <a:solidFill>
                  <a:srgbClr val="FF0000"/>
                </a:solidFill>
                <a:latin typeface="Tahoma" pitchFamily="34" charset="0"/>
                <a:ea typeface="Tahoma" pitchFamily="34" charset="0"/>
                <a:cs typeface="Tahoma" pitchFamily="34" charset="0"/>
              </a:rPr>
              <a:t>suçların, üç veya daha fazla kişi tarafından birlikte işlenmesi</a:t>
            </a:r>
            <a:r>
              <a:rPr lang="tr-TR" dirty="0" smtClean="0">
                <a:latin typeface="Tahoma" pitchFamily="34" charset="0"/>
                <a:ea typeface="Tahoma" pitchFamily="34" charset="0"/>
                <a:cs typeface="Tahoma" pitchFamily="34" charset="0"/>
              </a:rPr>
              <a:t> halinde, verilecek </a:t>
            </a:r>
            <a:r>
              <a:rPr lang="tr-TR" b="1" dirty="0" smtClean="0">
                <a:solidFill>
                  <a:srgbClr val="FF0000"/>
                </a:solidFill>
                <a:latin typeface="Tahoma" pitchFamily="34" charset="0"/>
                <a:ea typeface="Tahoma" pitchFamily="34" charset="0"/>
                <a:cs typeface="Tahoma" pitchFamily="34" charset="0"/>
              </a:rPr>
              <a:t>ceza yarı oranında artırılır.</a:t>
            </a:r>
          </a:p>
          <a:p>
            <a:pPr marL="514350" indent="-514350">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4088"/>
            <a:ext cx="8229600" cy="564672"/>
          </a:xfrm>
        </p:spPr>
        <p:txBody>
          <a:bodyPr>
            <a:noAutofit/>
          </a:bodyPr>
          <a:lstStyle/>
          <a:p>
            <a:r>
              <a:rPr lang="tr-TR" sz="4000" b="1" dirty="0" smtClean="0">
                <a:latin typeface="Tahoma" pitchFamily="34" charset="0"/>
                <a:ea typeface="Tahoma" pitchFamily="34" charset="0"/>
                <a:cs typeface="Tahoma" pitchFamily="34" charset="0"/>
              </a:rPr>
              <a:t>İHRACAT REJİMİ</a:t>
            </a:r>
            <a:endParaRPr lang="tr-TR" sz="4000"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a:xfrm>
            <a:off x="457200" y="1484784"/>
            <a:ext cx="8229600" cy="4839816"/>
          </a:xfrm>
        </p:spPr>
        <p:txBody>
          <a:bodyPr>
            <a:normAutofit lnSpcReduction="10000"/>
          </a:bodyPr>
          <a:lstStyle/>
          <a:p>
            <a:pPr>
              <a:lnSpc>
                <a:spcPct val="90000"/>
              </a:lnSpc>
              <a:buFont typeface="Wingdings" pitchFamily="2" charset="2"/>
              <a:buNone/>
            </a:pPr>
            <a:r>
              <a:rPr lang="tr-TR" sz="2400" b="1" dirty="0" smtClean="0"/>
              <a:t>	</a:t>
            </a:r>
            <a:r>
              <a:rPr lang="tr-TR" sz="2400" b="1" dirty="0" smtClean="0">
                <a:latin typeface="Tahoma" pitchFamily="34" charset="0"/>
                <a:ea typeface="Tahoma" pitchFamily="34" charset="0"/>
                <a:cs typeface="Tahoma" pitchFamily="34" charset="0"/>
              </a:rPr>
              <a:t>Türkiye’de ihracat alanında yaşanan en büyük yapısal değişim 1980’li yıllarda oldu. İlk olarak İhracat Rejim Kararı’nda değişiklik yapılarak, </a:t>
            </a:r>
            <a:r>
              <a:rPr lang="tr-TR" sz="2400" b="1" dirty="0" smtClean="0">
                <a:solidFill>
                  <a:srgbClr val="FF0000"/>
                </a:solidFill>
                <a:latin typeface="Tahoma" pitchFamily="34" charset="0"/>
                <a:ea typeface="Tahoma" pitchFamily="34" charset="0"/>
                <a:cs typeface="Tahoma" pitchFamily="34" charset="0"/>
              </a:rPr>
              <a:t>“İhracatçı Belgesi” </a:t>
            </a:r>
            <a:r>
              <a:rPr lang="tr-TR" sz="2400" b="1" dirty="0" smtClean="0">
                <a:latin typeface="Tahoma" pitchFamily="34" charset="0"/>
                <a:ea typeface="Tahoma" pitchFamily="34" charset="0"/>
                <a:cs typeface="Tahoma" pitchFamily="34" charset="0"/>
              </a:rPr>
              <a:t>uygulamasına son verildi. Dış görünümü ve belgelerinde ciddi bir çelişki olmadıkça ihraç mallarının gümrük muayenesinin yapılmaması ve </a:t>
            </a:r>
            <a:r>
              <a:rPr lang="tr-TR" sz="2400" b="1" dirty="0" smtClean="0">
                <a:solidFill>
                  <a:srgbClr val="FF0000"/>
                </a:solidFill>
                <a:latin typeface="Tahoma" pitchFamily="34" charset="0"/>
                <a:ea typeface="Tahoma" pitchFamily="34" charset="0"/>
                <a:cs typeface="Tahoma" pitchFamily="34" charset="0"/>
              </a:rPr>
              <a:t>“beyana göre işlem” </a:t>
            </a:r>
            <a:r>
              <a:rPr lang="tr-TR" sz="2400" b="1" dirty="0" smtClean="0">
                <a:latin typeface="Tahoma" pitchFamily="34" charset="0"/>
                <a:ea typeface="Tahoma" pitchFamily="34" charset="0"/>
                <a:cs typeface="Tahoma" pitchFamily="34" charset="0"/>
              </a:rPr>
              <a:t>gerçekleştirilmesi yönünde düzenlemeler getirildi.  Yine o yıllarda uygulanan ve ihracatta büyük sıçramalar yaşanmasına neden olan </a:t>
            </a:r>
            <a:r>
              <a:rPr lang="tr-TR" sz="2400" b="1" dirty="0" smtClean="0">
                <a:solidFill>
                  <a:srgbClr val="FF0000"/>
                </a:solidFill>
                <a:latin typeface="Tahoma" pitchFamily="34" charset="0"/>
                <a:ea typeface="Tahoma" pitchFamily="34" charset="0"/>
                <a:cs typeface="Tahoma" pitchFamily="34" charset="0"/>
              </a:rPr>
              <a:t>“ihracatta doğrudan parasal teşvikler” </a:t>
            </a:r>
            <a:r>
              <a:rPr lang="tr-TR" sz="2400" b="1" dirty="0" smtClean="0">
                <a:latin typeface="Tahoma" pitchFamily="34" charset="0"/>
                <a:ea typeface="Tahoma" pitchFamily="34" charset="0"/>
                <a:cs typeface="Tahoma" pitchFamily="34" charset="0"/>
              </a:rPr>
              <a:t>de  GATT Anlaşmasının bir gereği olarak ve Türkiye ile AB arasında 1996 yılında sağlanan Gümrük Birliği sonrasında yürürlükten kaldırıldı. Zaman içinde ihracatta aranan belge sayıları giderek düştü.</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620688"/>
            <a:ext cx="9144000" cy="6408712"/>
          </a:xfrm>
        </p:spPr>
        <p:txBody>
          <a:bodyPr>
            <a:normAutofit/>
          </a:bodyPr>
          <a:lstStyle/>
          <a:p>
            <a:pPr>
              <a:buNone/>
            </a:pPr>
            <a:r>
              <a:rPr lang="tr-TR" b="1" dirty="0" err="1" smtClean="0">
                <a:solidFill>
                  <a:srgbClr val="FF0000"/>
                </a:solidFill>
                <a:latin typeface="Tahoma" pitchFamily="34" charset="0"/>
                <a:ea typeface="Tahoma" pitchFamily="34" charset="0"/>
                <a:cs typeface="Tahoma" pitchFamily="34" charset="0"/>
              </a:rPr>
              <a:t>GATT</a:t>
            </a:r>
            <a:r>
              <a:rPr lang="tr-TR" dirty="0" err="1" smtClean="0">
                <a:latin typeface="Tahoma" pitchFamily="34" charset="0"/>
                <a:ea typeface="Tahoma" pitchFamily="34" charset="0"/>
                <a:cs typeface="Tahoma" pitchFamily="34" charset="0"/>
              </a:rPr>
              <a:t>’ın</a:t>
            </a:r>
            <a:r>
              <a:rPr lang="tr-TR" dirty="0" smtClean="0">
                <a:latin typeface="Tahoma" pitchFamily="34" charset="0"/>
                <a:ea typeface="Tahoma" pitchFamily="34" charset="0"/>
                <a:cs typeface="Tahoma" pitchFamily="34" charset="0"/>
              </a:rPr>
              <a:t> </a:t>
            </a:r>
            <a:r>
              <a:rPr lang="tr-TR" dirty="0" smtClean="0">
                <a:latin typeface="Tahoma" pitchFamily="34" charset="0"/>
                <a:ea typeface="Tahoma" pitchFamily="34" charset="0"/>
                <a:cs typeface="Tahoma" pitchFamily="34" charset="0"/>
              </a:rPr>
              <a:t>XVI. maddesi ihracata verilen teşvikleri yasaklamaktadır. </a:t>
            </a:r>
            <a:r>
              <a:rPr lang="tr-TR" b="1" dirty="0" err="1" smtClean="0">
                <a:solidFill>
                  <a:srgbClr val="FF0000"/>
                </a:solidFill>
                <a:latin typeface="Tahoma" pitchFamily="34" charset="0"/>
                <a:ea typeface="Tahoma" pitchFamily="34" charset="0"/>
                <a:cs typeface="Tahoma" pitchFamily="34" charset="0"/>
              </a:rPr>
              <a:t>GATT’a</a:t>
            </a:r>
            <a:r>
              <a:rPr lang="tr-TR" dirty="0" smtClean="0">
                <a:latin typeface="Tahoma" pitchFamily="34" charset="0"/>
                <a:ea typeface="Tahoma" pitchFamily="34" charset="0"/>
                <a:cs typeface="Tahoma" pitchFamily="34" charset="0"/>
              </a:rPr>
              <a:t> göre, </a:t>
            </a:r>
            <a:r>
              <a:rPr lang="tr-TR" dirty="0" smtClean="0">
                <a:latin typeface="Tahoma" pitchFamily="34" charset="0"/>
                <a:ea typeface="Tahoma" pitchFamily="34" charset="0"/>
                <a:cs typeface="Tahoma" pitchFamily="34" charset="0"/>
              </a:rPr>
              <a:t>devletin </a:t>
            </a:r>
            <a:r>
              <a:rPr lang="tr-TR" dirty="0" smtClean="0">
                <a:latin typeface="Tahoma" pitchFamily="34" charset="0"/>
                <a:ea typeface="Tahoma" pitchFamily="34" charset="0"/>
                <a:cs typeface="Tahoma" pitchFamily="34" charset="0"/>
              </a:rPr>
              <a:t>ihraç mallarına sağladığı sübvansiyonları bertaraf etmek için </a:t>
            </a:r>
            <a:r>
              <a:rPr lang="tr-TR" dirty="0" smtClean="0">
                <a:latin typeface="Tahoma" pitchFamily="34" charset="0"/>
                <a:ea typeface="Tahoma" pitchFamily="34" charset="0"/>
                <a:cs typeface="Tahoma" pitchFamily="34" charset="0"/>
              </a:rPr>
              <a:t>ithalatçı </a:t>
            </a:r>
            <a:r>
              <a:rPr lang="tr-TR" dirty="0" smtClean="0">
                <a:latin typeface="Tahoma" pitchFamily="34" charset="0"/>
                <a:ea typeface="Tahoma" pitchFamily="34" charset="0"/>
                <a:cs typeface="Tahoma" pitchFamily="34" charset="0"/>
              </a:rPr>
              <a:t>ülkelerin </a:t>
            </a:r>
            <a:r>
              <a:rPr lang="tr-TR" b="1" dirty="0" smtClean="0">
                <a:solidFill>
                  <a:srgbClr val="FF0000"/>
                </a:solidFill>
                <a:latin typeface="Tahoma" pitchFamily="34" charset="0"/>
                <a:ea typeface="Tahoma" pitchFamily="34" charset="0"/>
                <a:cs typeface="Tahoma" pitchFamily="34" charset="0"/>
              </a:rPr>
              <a:t>“fark giderici gümrük vergileri” </a:t>
            </a:r>
            <a:r>
              <a:rPr lang="tr-TR" dirty="0" smtClean="0">
                <a:latin typeface="Tahoma" pitchFamily="34" charset="0"/>
                <a:ea typeface="Tahoma" pitchFamily="34" charset="0"/>
                <a:cs typeface="Tahoma" pitchFamily="34" charset="0"/>
              </a:rPr>
              <a:t>koyma hakkı bulunmaktadır. </a:t>
            </a:r>
            <a:r>
              <a:rPr lang="tr-TR" b="1" dirty="0" smtClean="0">
                <a:solidFill>
                  <a:srgbClr val="FF0000"/>
                </a:solidFill>
                <a:latin typeface="Tahoma" pitchFamily="34" charset="0"/>
                <a:ea typeface="Tahoma" pitchFamily="34" charset="0"/>
                <a:cs typeface="Tahoma" pitchFamily="34" charset="0"/>
              </a:rPr>
              <a:t>“Sübvansiyonlar ve Telafi Edici Önlemler Kodu”</a:t>
            </a:r>
            <a:r>
              <a:rPr lang="tr-TR" dirty="0" smtClean="0">
                <a:latin typeface="Tahoma" pitchFamily="34" charset="0"/>
                <a:ea typeface="Tahoma" pitchFamily="34" charset="0"/>
                <a:cs typeface="Tahoma" pitchFamily="34" charset="0"/>
              </a:rPr>
              <a:t>na göre, belli koşullar artında, </a:t>
            </a:r>
            <a:r>
              <a:rPr lang="tr-TR" b="1" dirty="0" smtClean="0">
                <a:solidFill>
                  <a:srgbClr val="FF0000"/>
                </a:solidFill>
                <a:latin typeface="Tahoma" pitchFamily="34" charset="0"/>
                <a:ea typeface="Tahoma" pitchFamily="34" charset="0"/>
                <a:cs typeface="Tahoma" pitchFamily="34" charset="0"/>
              </a:rPr>
              <a:t>dezavantajlı bölgelerin </a:t>
            </a:r>
            <a:r>
              <a:rPr lang="tr-TR" dirty="0" smtClean="0">
                <a:latin typeface="Tahoma" pitchFamily="34" charset="0"/>
                <a:ea typeface="Tahoma" pitchFamily="34" charset="0"/>
                <a:cs typeface="Tahoma" pitchFamily="34" charset="0"/>
              </a:rPr>
              <a:t>ya da </a:t>
            </a:r>
            <a:r>
              <a:rPr lang="tr-TR" b="1" dirty="0" smtClean="0">
                <a:solidFill>
                  <a:srgbClr val="FF0000"/>
                </a:solidFill>
                <a:latin typeface="Tahoma" pitchFamily="34" charset="0"/>
                <a:ea typeface="Tahoma" pitchFamily="34" charset="0"/>
                <a:cs typeface="Tahoma" pitchFamily="34" charset="0"/>
              </a:rPr>
              <a:t>sınai araştırma ve geliştirme </a:t>
            </a:r>
            <a:r>
              <a:rPr lang="tr-TR" dirty="0" smtClean="0">
                <a:latin typeface="Tahoma" pitchFamily="34" charset="0"/>
                <a:ea typeface="Tahoma" pitchFamily="34" charset="0"/>
                <a:cs typeface="Tahoma" pitchFamily="34" charset="0"/>
              </a:rPr>
              <a:t>faaliyetlerinin desteklenmesi ve </a:t>
            </a:r>
            <a:r>
              <a:rPr lang="tr-TR" b="1" dirty="0" smtClean="0">
                <a:solidFill>
                  <a:srgbClr val="FF0000"/>
                </a:solidFill>
                <a:latin typeface="Tahoma" pitchFamily="34" charset="0"/>
                <a:ea typeface="Tahoma" pitchFamily="34" charset="0"/>
                <a:cs typeface="Tahoma" pitchFamily="34" charset="0"/>
              </a:rPr>
              <a:t>çevrenin korunmasına </a:t>
            </a:r>
            <a:r>
              <a:rPr lang="tr-TR" dirty="0" smtClean="0">
                <a:latin typeface="Tahoma" pitchFamily="34" charset="0"/>
                <a:ea typeface="Tahoma" pitchFamily="34" charset="0"/>
                <a:cs typeface="Tahoma" pitchFamily="34" charset="0"/>
              </a:rPr>
              <a:t>yönelik mali </a:t>
            </a:r>
            <a:r>
              <a:rPr lang="tr-TR" dirty="0" err="1" smtClean="0">
                <a:latin typeface="Tahoma" pitchFamily="34" charset="0"/>
                <a:ea typeface="Tahoma" pitchFamily="34" charset="0"/>
                <a:cs typeface="Tahoma" pitchFamily="34" charset="0"/>
              </a:rPr>
              <a:t>taşvikler</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“Karşı Önlem Alınmasını Gerektirmeyen Sübvansiyonlar” </a:t>
            </a:r>
            <a:r>
              <a:rPr lang="tr-TR" dirty="0" smtClean="0">
                <a:latin typeface="Tahoma" pitchFamily="34" charset="0"/>
                <a:ea typeface="Tahoma" pitchFamily="34" charset="0"/>
                <a:cs typeface="Tahoma" pitchFamily="34" charset="0"/>
              </a:rPr>
              <a:t>olarak değerlendirilmiştir. </a:t>
            </a:r>
            <a:endParaRPr lang="tr-TR" dirty="0" smtClean="0">
              <a:latin typeface="Tahoma" pitchFamily="34" charset="0"/>
              <a:ea typeface="Tahoma" pitchFamily="34" charset="0"/>
              <a:cs typeface="Tahoma" pitchFamily="34" charset="0"/>
            </a:endParaRPr>
          </a:p>
          <a:p>
            <a:pPr>
              <a:buNone/>
            </a:pPr>
            <a:r>
              <a:rPr lang="tr-TR" dirty="0" smtClean="0">
                <a:latin typeface="Tahoma" pitchFamily="34" charset="0"/>
                <a:ea typeface="Tahoma" pitchFamily="34" charset="0"/>
                <a:cs typeface="Tahoma" pitchFamily="34" charset="0"/>
              </a:rPr>
              <a:t>Türkiye’de </a:t>
            </a:r>
            <a:r>
              <a:rPr lang="tr-TR" dirty="0" smtClean="0">
                <a:latin typeface="Tahoma" pitchFamily="34" charset="0"/>
                <a:ea typeface="Tahoma" pitchFamily="34" charset="0"/>
                <a:cs typeface="Tahoma" pitchFamily="34" charset="0"/>
              </a:rPr>
              <a:t>yürürlükte bulunan 2012/3305 sayılı </a:t>
            </a:r>
            <a:r>
              <a:rPr lang="tr-TR" b="1" dirty="0" smtClean="0">
                <a:solidFill>
                  <a:srgbClr val="FF0000"/>
                </a:solidFill>
                <a:latin typeface="Tahoma" pitchFamily="34" charset="0"/>
                <a:ea typeface="Tahoma" pitchFamily="34" charset="0"/>
                <a:cs typeface="Tahoma" pitchFamily="34" charset="0"/>
              </a:rPr>
              <a:t>“Yatırımlarda Devlet Yardımları Hakkında Karar”</a:t>
            </a:r>
            <a:r>
              <a:rPr lang="tr-TR" dirty="0" smtClean="0">
                <a:latin typeface="Tahoma" pitchFamily="34" charset="0"/>
                <a:ea typeface="Tahoma" pitchFamily="34" charset="0"/>
                <a:cs typeface="Tahoma" pitchFamily="34" charset="0"/>
              </a:rPr>
              <a:t>da bu hususa dikkat edilmeye çalışılmıştır.</a:t>
            </a:r>
          </a:p>
          <a:p>
            <a:pPr>
              <a:buNone/>
            </a:pP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620688"/>
            <a:ext cx="9144000" cy="6408712"/>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a:t>
            </a:r>
          </a:p>
          <a:p>
            <a:pPr marL="514350" indent="-514350">
              <a:buNone/>
            </a:pPr>
            <a:r>
              <a:rPr lang="tr-TR" dirty="0" smtClean="0">
                <a:latin typeface="Tahoma" pitchFamily="34" charset="0"/>
                <a:ea typeface="Tahoma" pitchFamily="34" charset="0"/>
                <a:cs typeface="Tahoma" pitchFamily="34" charset="0"/>
              </a:rPr>
              <a:t>Kalkınma planları ve yıllık programlarda öngörülen hedefler doğrultusunda </a:t>
            </a:r>
            <a:r>
              <a:rPr lang="tr-TR" b="1" dirty="0" smtClean="0">
                <a:solidFill>
                  <a:srgbClr val="FF0000"/>
                </a:solidFill>
                <a:latin typeface="Tahoma" pitchFamily="34" charset="0"/>
                <a:ea typeface="Tahoma" pitchFamily="34" charset="0"/>
                <a:cs typeface="Tahoma" pitchFamily="34" charset="0"/>
              </a:rPr>
              <a:t>tasarrufların</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katma değeri yüksek yatırımlara yönlendirilmesine</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üretim ve istihdamın artırılmasına</a:t>
            </a:r>
            <a:r>
              <a:rPr lang="tr-TR" dirty="0" smtClean="0">
                <a:latin typeface="Tahoma" pitchFamily="34" charset="0"/>
                <a:ea typeface="Tahoma" pitchFamily="34" charset="0"/>
                <a:cs typeface="Tahoma" pitchFamily="34" charset="0"/>
              </a:rPr>
              <a:t>, uluslararası rekabet gücünü artıracak ve </a:t>
            </a:r>
            <a:r>
              <a:rPr lang="tr-TR" b="1" dirty="0" smtClean="0">
                <a:solidFill>
                  <a:srgbClr val="FF0000"/>
                </a:solidFill>
                <a:latin typeface="Tahoma" pitchFamily="34" charset="0"/>
                <a:ea typeface="Tahoma" pitchFamily="34" charset="0"/>
                <a:cs typeface="Tahoma" pitchFamily="34" charset="0"/>
              </a:rPr>
              <a:t>araştırma - geliştirme içeriği yüksek bölgesel </a:t>
            </a:r>
            <a:r>
              <a:rPr lang="tr-TR" dirty="0" smtClean="0">
                <a:latin typeface="Tahoma" pitchFamily="34" charset="0"/>
                <a:ea typeface="Tahoma" pitchFamily="34" charset="0"/>
                <a:cs typeface="Tahoma" pitchFamily="34" charset="0"/>
              </a:rPr>
              <a:t>ve </a:t>
            </a:r>
            <a:r>
              <a:rPr lang="tr-TR" b="1" dirty="0" smtClean="0">
                <a:solidFill>
                  <a:srgbClr val="FF0000"/>
                </a:solidFill>
                <a:latin typeface="Tahoma" pitchFamily="34" charset="0"/>
                <a:ea typeface="Tahoma" pitchFamily="34" charset="0"/>
                <a:cs typeface="Tahoma" pitchFamily="34" charset="0"/>
              </a:rPr>
              <a:t>büyük ölçekli yatırımlar </a:t>
            </a:r>
            <a:r>
              <a:rPr lang="tr-TR" dirty="0" smtClean="0">
                <a:latin typeface="Tahoma" pitchFamily="34" charset="0"/>
                <a:ea typeface="Tahoma" pitchFamily="34" charset="0"/>
                <a:cs typeface="Tahoma" pitchFamily="34" charset="0"/>
              </a:rPr>
              <a:t>ile </a:t>
            </a:r>
            <a:r>
              <a:rPr lang="tr-TR" b="1" dirty="0" smtClean="0">
                <a:solidFill>
                  <a:srgbClr val="FF0000"/>
                </a:solidFill>
                <a:latin typeface="Tahoma" pitchFamily="34" charset="0"/>
                <a:ea typeface="Tahoma" pitchFamily="34" charset="0"/>
                <a:cs typeface="Tahoma" pitchFamily="34" charset="0"/>
              </a:rPr>
              <a:t>stratejik yatırımların </a:t>
            </a:r>
            <a:r>
              <a:rPr lang="tr-TR" dirty="0" smtClean="0">
                <a:latin typeface="Tahoma" pitchFamily="34" charset="0"/>
                <a:ea typeface="Tahoma" pitchFamily="34" charset="0"/>
                <a:cs typeface="Tahoma" pitchFamily="34" charset="0"/>
              </a:rPr>
              <a:t>özendirilmesine, </a:t>
            </a:r>
            <a:r>
              <a:rPr lang="tr-TR" b="1" dirty="0" smtClean="0">
                <a:solidFill>
                  <a:srgbClr val="FF0000"/>
                </a:solidFill>
                <a:latin typeface="Tahoma" pitchFamily="34" charset="0"/>
                <a:ea typeface="Tahoma" pitchFamily="34" charset="0"/>
                <a:cs typeface="Tahoma" pitchFamily="34" charset="0"/>
              </a:rPr>
              <a:t>uluslararası doğrudan yatırımların</a:t>
            </a:r>
            <a:r>
              <a:rPr lang="tr-TR" dirty="0" smtClean="0">
                <a:latin typeface="Tahoma" pitchFamily="34" charset="0"/>
                <a:ea typeface="Tahoma" pitchFamily="34" charset="0"/>
                <a:cs typeface="Tahoma" pitchFamily="34" charset="0"/>
              </a:rPr>
              <a:t> artırılmasına, </a:t>
            </a:r>
            <a:r>
              <a:rPr lang="tr-TR" b="1" dirty="0" smtClean="0">
                <a:solidFill>
                  <a:srgbClr val="FF0000"/>
                </a:solidFill>
                <a:latin typeface="Tahoma" pitchFamily="34" charset="0"/>
                <a:ea typeface="Tahoma" pitchFamily="34" charset="0"/>
                <a:cs typeface="Tahoma" pitchFamily="34" charset="0"/>
              </a:rPr>
              <a:t>bölgesel gelişmişlik farklılıklarının </a:t>
            </a:r>
            <a:r>
              <a:rPr lang="tr-TR" dirty="0" smtClean="0">
                <a:latin typeface="Tahoma" pitchFamily="34" charset="0"/>
                <a:ea typeface="Tahoma" pitchFamily="34" charset="0"/>
                <a:cs typeface="Tahoma" pitchFamily="34" charset="0"/>
              </a:rPr>
              <a:t>azaltılmasına, </a:t>
            </a:r>
            <a:r>
              <a:rPr lang="tr-TR" b="1" dirty="0" smtClean="0">
                <a:solidFill>
                  <a:srgbClr val="FF0000"/>
                </a:solidFill>
                <a:latin typeface="Tahoma" pitchFamily="34" charset="0"/>
                <a:ea typeface="Tahoma" pitchFamily="34" charset="0"/>
                <a:cs typeface="Tahoma" pitchFamily="34" charset="0"/>
              </a:rPr>
              <a:t>kümelenme</a:t>
            </a:r>
            <a:r>
              <a:rPr lang="tr-TR" dirty="0" smtClean="0">
                <a:latin typeface="Tahoma" pitchFamily="34" charset="0"/>
                <a:ea typeface="Tahoma" pitchFamily="34" charset="0"/>
                <a:cs typeface="Tahoma" pitchFamily="34" charset="0"/>
              </a:rPr>
              <a:t> ve </a:t>
            </a:r>
            <a:r>
              <a:rPr lang="tr-TR" b="1" dirty="0" smtClean="0">
                <a:solidFill>
                  <a:srgbClr val="FF0000"/>
                </a:solidFill>
                <a:latin typeface="Tahoma" pitchFamily="34" charset="0"/>
                <a:ea typeface="Tahoma" pitchFamily="34" charset="0"/>
                <a:cs typeface="Tahoma" pitchFamily="34" charset="0"/>
              </a:rPr>
              <a:t>çevre korumaya yönelik </a:t>
            </a:r>
            <a:r>
              <a:rPr lang="tr-TR" dirty="0" smtClean="0">
                <a:latin typeface="Tahoma" pitchFamily="34" charset="0"/>
                <a:ea typeface="Tahoma" pitchFamily="34" charset="0"/>
                <a:cs typeface="Tahoma" pitchFamily="34" charset="0"/>
              </a:rPr>
              <a:t>yatırımlar ile araştırma ve geliştirme faaliyetlerinin desteklenmesi amacıyla Bakanlar Kurulu tarafından 2012/3305 sayılı Yatırımlarda Devlet Yardımları Hakkında Karar yayımlanmıştır. </a:t>
            </a:r>
            <a:endParaRPr lang="tr-TR"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620688"/>
            <a:ext cx="9144000" cy="6408712"/>
          </a:xfrm>
        </p:spPr>
        <p:txBody>
          <a:bodyPr>
            <a:normAutofit lnSpcReduction="10000"/>
          </a:bodyPr>
          <a:lstStyle/>
          <a:p>
            <a:pPr>
              <a:buNone/>
            </a:pPr>
            <a:r>
              <a:rPr lang="tr-TR" sz="2000" b="1" dirty="0" smtClean="0">
                <a:latin typeface="Tahoma" pitchFamily="34" charset="0"/>
                <a:ea typeface="Tahoma" pitchFamily="34" charset="0"/>
                <a:cs typeface="Tahoma" pitchFamily="34" charset="0"/>
              </a:rPr>
              <a:t>2012/3305  Yatırımlarda Devlet Yardımları Hakkında Karar</a:t>
            </a:r>
          </a:p>
          <a:p>
            <a:r>
              <a:rPr lang="tr-TR" dirty="0" smtClean="0">
                <a:latin typeface="Tahoma" pitchFamily="34" charset="0"/>
                <a:ea typeface="Tahoma" pitchFamily="34" charset="0"/>
                <a:cs typeface="Tahoma" pitchFamily="34" charset="0"/>
              </a:rPr>
              <a:t>Yatırımların destek unsurlarından yararlanabilmesi için asgari sabit yatırım tutarının;</a:t>
            </a:r>
            <a:r>
              <a:rPr lang="tr-TR" b="1" dirty="0" smtClean="0">
                <a:solidFill>
                  <a:srgbClr val="FF0000"/>
                </a:solidFill>
                <a:latin typeface="Tahoma" pitchFamily="34" charset="0"/>
                <a:ea typeface="Tahoma" pitchFamily="34" charset="0"/>
                <a:cs typeface="Tahoma" pitchFamily="34" charset="0"/>
              </a:rPr>
              <a:t> 1 </a:t>
            </a:r>
            <a:r>
              <a:rPr lang="tr-TR" dirty="0" smtClean="0">
                <a:latin typeface="Tahoma" pitchFamily="34" charset="0"/>
                <a:ea typeface="Tahoma" pitchFamily="34" charset="0"/>
                <a:cs typeface="Tahoma" pitchFamily="34" charset="0"/>
              </a:rPr>
              <a:t>inci ve </a:t>
            </a:r>
            <a:r>
              <a:rPr lang="tr-TR" b="1" dirty="0" smtClean="0">
                <a:solidFill>
                  <a:srgbClr val="FF0000"/>
                </a:solidFill>
                <a:latin typeface="Tahoma" pitchFamily="34" charset="0"/>
                <a:ea typeface="Tahoma" pitchFamily="34" charset="0"/>
                <a:cs typeface="Tahoma" pitchFamily="34" charset="0"/>
              </a:rPr>
              <a:t>2 </a:t>
            </a:r>
            <a:r>
              <a:rPr lang="tr-TR" dirty="0" smtClean="0">
                <a:latin typeface="Tahoma" pitchFamily="34" charset="0"/>
                <a:ea typeface="Tahoma" pitchFamily="34" charset="0"/>
                <a:cs typeface="Tahoma" pitchFamily="34" charset="0"/>
              </a:rPr>
              <a:t> </a:t>
            </a:r>
            <a:r>
              <a:rPr lang="tr-TR" dirty="0" err="1" smtClean="0">
                <a:latin typeface="Tahoma" pitchFamily="34" charset="0"/>
                <a:ea typeface="Tahoma" pitchFamily="34" charset="0"/>
                <a:cs typeface="Tahoma" pitchFamily="34" charset="0"/>
              </a:rPr>
              <a:t>nci</a:t>
            </a:r>
            <a:r>
              <a:rPr lang="tr-TR" dirty="0" smtClean="0">
                <a:latin typeface="Tahoma" pitchFamily="34" charset="0"/>
                <a:ea typeface="Tahoma" pitchFamily="34" charset="0"/>
                <a:cs typeface="Tahoma" pitchFamily="34" charset="0"/>
              </a:rPr>
              <a:t> bölgelerde </a:t>
            </a:r>
            <a:r>
              <a:rPr lang="tr-TR" b="1" dirty="0" err="1" smtClean="0">
                <a:solidFill>
                  <a:srgbClr val="FF0000"/>
                </a:solidFill>
                <a:latin typeface="Tahoma" pitchFamily="34" charset="0"/>
                <a:ea typeface="Tahoma" pitchFamily="34" charset="0"/>
                <a:cs typeface="Tahoma" pitchFamily="34" charset="0"/>
              </a:rPr>
              <a:t>birmilyon</a:t>
            </a:r>
            <a:r>
              <a:rPr lang="tr-TR" b="1" dirty="0" smtClean="0">
                <a:solidFill>
                  <a:srgbClr val="FF0000"/>
                </a:solidFill>
                <a:latin typeface="Tahoma" pitchFamily="34" charset="0"/>
                <a:ea typeface="Tahoma" pitchFamily="34" charset="0"/>
                <a:cs typeface="Tahoma" pitchFamily="34" charset="0"/>
              </a:rPr>
              <a:t> Türk Lirası</a:t>
            </a:r>
            <a:r>
              <a:rPr lang="tr-TR" dirty="0" smtClean="0">
                <a:latin typeface="Tahoma" pitchFamily="34" charset="0"/>
                <a:ea typeface="Tahoma" pitchFamily="34" charset="0"/>
                <a:cs typeface="Tahoma" pitchFamily="34" charset="0"/>
              </a:rPr>
              <a:t>, </a:t>
            </a:r>
            <a:r>
              <a:rPr lang="tr-TR" b="1" dirty="0" smtClean="0">
                <a:solidFill>
                  <a:srgbClr val="FF0000"/>
                </a:solidFill>
                <a:latin typeface="Tahoma" pitchFamily="34" charset="0"/>
                <a:ea typeface="Tahoma" pitchFamily="34" charset="0"/>
                <a:cs typeface="Tahoma" pitchFamily="34" charset="0"/>
              </a:rPr>
              <a:t>3</a:t>
            </a:r>
            <a:r>
              <a:rPr lang="tr-TR" dirty="0" smtClean="0">
                <a:solidFill>
                  <a:srgbClr val="FF0000"/>
                </a:solidFill>
                <a:latin typeface="Tahoma" pitchFamily="34" charset="0"/>
                <a:ea typeface="Tahoma" pitchFamily="34" charset="0"/>
                <a:cs typeface="Tahoma" pitchFamily="34" charset="0"/>
              </a:rPr>
              <a:t> </a:t>
            </a:r>
            <a:r>
              <a:rPr lang="tr-TR" dirty="0" smtClean="0">
                <a:latin typeface="Tahoma" pitchFamily="34" charset="0"/>
                <a:ea typeface="Tahoma" pitchFamily="34" charset="0"/>
                <a:cs typeface="Tahoma" pitchFamily="34" charset="0"/>
              </a:rPr>
              <a:t>üncü, </a:t>
            </a:r>
            <a:r>
              <a:rPr lang="tr-TR" b="1" dirty="0" smtClean="0">
                <a:solidFill>
                  <a:srgbClr val="FF0000"/>
                </a:solidFill>
                <a:latin typeface="Tahoma" pitchFamily="34" charset="0"/>
                <a:ea typeface="Tahoma" pitchFamily="34" charset="0"/>
                <a:cs typeface="Tahoma" pitchFamily="34" charset="0"/>
              </a:rPr>
              <a:t>4</a:t>
            </a:r>
            <a:r>
              <a:rPr lang="tr-TR" dirty="0" smtClean="0">
                <a:latin typeface="Tahoma" pitchFamily="34" charset="0"/>
                <a:ea typeface="Tahoma" pitchFamily="34" charset="0"/>
                <a:cs typeface="Tahoma" pitchFamily="34" charset="0"/>
              </a:rPr>
              <a:t> üncü, </a:t>
            </a:r>
            <a:r>
              <a:rPr lang="tr-TR" b="1" dirty="0" smtClean="0">
                <a:solidFill>
                  <a:srgbClr val="FF0000"/>
                </a:solidFill>
                <a:latin typeface="Tahoma" pitchFamily="34" charset="0"/>
                <a:ea typeface="Tahoma" pitchFamily="34" charset="0"/>
                <a:cs typeface="Tahoma" pitchFamily="34" charset="0"/>
              </a:rPr>
              <a:t>5 </a:t>
            </a:r>
            <a:r>
              <a:rPr lang="tr-TR" dirty="0" smtClean="0">
                <a:latin typeface="Tahoma" pitchFamily="34" charset="0"/>
                <a:ea typeface="Tahoma" pitchFamily="34" charset="0"/>
                <a:cs typeface="Tahoma" pitchFamily="34" charset="0"/>
              </a:rPr>
              <a:t>inci ve </a:t>
            </a:r>
            <a:r>
              <a:rPr lang="tr-TR" b="1" dirty="0" smtClean="0">
                <a:solidFill>
                  <a:srgbClr val="FF0000"/>
                </a:solidFill>
                <a:latin typeface="Tahoma" pitchFamily="34" charset="0"/>
                <a:ea typeface="Tahoma" pitchFamily="34" charset="0"/>
                <a:cs typeface="Tahoma" pitchFamily="34" charset="0"/>
              </a:rPr>
              <a:t>6</a:t>
            </a:r>
            <a:r>
              <a:rPr lang="tr-TR" dirty="0" smtClean="0">
                <a:latin typeface="Tahoma" pitchFamily="34" charset="0"/>
                <a:ea typeface="Tahoma" pitchFamily="34" charset="0"/>
                <a:cs typeface="Tahoma" pitchFamily="34" charset="0"/>
              </a:rPr>
              <a:t> </a:t>
            </a:r>
            <a:r>
              <a:rPr lang="tr-TR" dirty="0" err="1" smtClean="0">
                <a:latin typeface="Tahoma" pitchFamily="34" charset="0"/>
                <a:ea typeface="Tahoma" pitchFamily="34" charset="0"/>
                <a:cs typeface="Tahoma" pitchFamily="34" charset="0"/>
              </a:rPr>
              <a:t>ncı</a:t>
            </a:r>
            <a:r>
              <a:rPr lang="tr-TR" dirty="0" smtClean="0">
                <a:latin typeface="Tahoma" pitchFamily="34" charset="0"/>
                <a:ea typeface="Tahoma" pitchFamily="34" charset="0"/>
                <a:cs typeface="Tahoma" pitchFamily="34" charset="0"/>
              </a:rPr>
              <a:t> bölgelerde ise </a:t>
            </a:r>
            <a:r>
              <a:rPr lang="tr-TR" b="1" dirty="0" err="1" smtClean="0">
                <a:solidFill>
                  <a:srgbClr val="FF0000"/>
                </a:solidFill>
                <a:latin typeface="Tahoma" pitchFamily="34" charset="0"/>
                <a:ea typeface="Tahoma" pitchFamily="34" charset="0"/>
                <a:cs typeface="Tahoma" pitchFamily="34" charset="0"/>
              </a:rPr>
              <a:t>beşyüzbin</a:t>
            </a:r>
            <a:r>
              <a:rPr lang="tr-TR" b="1" dirty="0" smtClean="0">
                <a:solidFill>
                  <a:srgbClr val="FF0000"/>
                </a:solidFill>
                <a:latin typeface="Tahoma" pitchFamily="34" charset="0"/>
                <a:ea typeface="Tahoma" pitchFamily="34" charset="0"/>
                <a:cs typeface="Tahoma" pitchFamily="34" charset="0"/>
              </a:rPr>
              <a:t> Türk Lirası </a:t>
            </a:r>
            <a:r>
              <a:rPr lang="tr-TR" dirty="0" smtClean="0">
                <a:latin typeface="Tahoma" pitchFamily="34" charset="0"/>
                <a:ea typeface="Tahoma" pitchFamily="34" charset="0"/>
                <a:cs typeface="Tahoma" pitchFamily="34" charset="0"/>
              </a:rPr>
              <a:t>olması gerekir. Ancak, desteklerden yararlanacak yatırımların varsa 8 inci maddede veya ekli listelerde belirlenen asgari kapasite, sabit yatırım tutarı ve diğer şartları sağlaması da gerekir.</a:t>
            </a:r>
          </a:p>
          <a:p>
            <a:r>
              <a:rPr lang="tr-TR" dirty="0" smtClean="0">
                <a:latin typeface="Tahoma" pitchFamily="34" charset="0"/>
                <a:ea typeface="Tahoma" pitchFamily="34" charset="0"/>
                <a:cs typeface="Tahoma" pitchFamily="34" charset="0"/>
              </a:rPr>
              <a:t>(2) Finansal kiralama yöntemiyle yapılacak yatırımlarda </a:t>
            </a:r>
            <a:r>
              <a:rPr lang="tr-TR" b="1" dirty="0" smtClean="0">
                <a:solidFill>
                  <a:srgbClr val="FF0000"/>
                </a:solidFill>
                <a:latin typeface="Tahoma" pitchFamily="34" charset="0"/>
                <a:ea typeface="Tahoma" pitchFamily="34" charset="0"/>
                <a:cs typeface="Tahoma" pitchFamily="34" charset="0"/>
              </a:rPr>
              <a:t>finansal kiralamaya konu makine ve teçhizata </a:t>
            </a:r>
            <a:r>
              <a:rPr lang="tr-TR" dirty="0" smtClean="0">
                <a:latin typeface="Tahoma" pitchFamily="34" charset="0"/>
                <a:ea typeface="Tahoma" pitchFamily="34" charset="0"/>
                <a:cs typeface="Tahoma" pitchFamily="34" charset="0"/>
              </a:rPr>
              <a:t>ait toplam tutarın, her bir finansal kiralama şirketi için asgari </a:t>
            </a:r>
            <a:r>
              <a:rPr lang="tr-TR" b="1" dirty="0" err="1" smtClean="0">
                <a:solidFill>
                  <a:srgbClr val="FF0000"/>
                </a:solidFill>
                <a:latin typeface="Tahoma" pitchFamily="34" charset="0"/>
                <a:ea typeface="Tahoma" pitchFamily="34" charset="0"/>
                <a:cs typeface="Tahoma" pitchFamily="34" charset="0"/>
              </a:rPr>
              <a:t>ikiyüzbin</a:t>
            </a:r>
            <a:r>
              <a:rPr lang="tr-TR" b="1" dirty="0" smtClean="0">
                <a:solidFill>
                  <a:srgbClr val="FF0000"/>
                </a:solidFill>
                <a:latin typeface="Tahoma" pitchFamily="34" charset="0"/>
                <a:ea typeface="Tahoma" pitchFamily="34" charset="0"/>
                <a:cs typeface="Tahoma" pitchFamily="34" charset="0"/>
              </a:rPr>
              <a:t> Türk Lirası</a:t>
            </a:r>
            <a:r>
              <a:rPr lang="tr-TR" dirty="0" smtClean="0">
                <a:latin typeface="Tahoma" pitchFamily="34" charset="0"/>
                <a:ea typeface="Tahoma" pitchFamily="34" charset="0"/>
                <a:cs typeface="Tahoma" pitchFamily="34" charset="0"/>
              </a:rPr>
              <a:t> olması gerekir.</a:t>
            </a:r>
          </a:p>
          <a:p>
            <a:r>
              <a:rPr lang="tr-TR" dirty="0" smtClean="0">
                <a:latin typeface="Tahoma" pitchFamily="34" charset="0"/>
                <a:ea typeface="Tahoma" pitchFamily="34" charset="0"/>
                <a:cs typeface="Tahoma" pitchFamily="34" charset="0"/>
              </a:rPr>
              <a:t>(3) Teşvik belgesi kapsamında yatırım harcaması olarak kabul edilen </a:t>
            </a:r>
            <a:r>
              <a:rPr lang="tr-TR" b="1" dirty="0" smtClean="0">
                <a:solidFill>
                  <a:srgbClr val="FF0000"/>
                </a:solidFill>
                <a:latin typeface="Tahoma" pitchFamily="34" charset="0"/>
                <a:ea typeface="Tahoma" pitchFamily="34" charset="0"/>
                <a:cs typeface="Tahoma" pitchFamily="34" charset="0"/>
              </a:rPr>
              <a:t>maddi olmayan duran varlıkların </a:t>
            </a:r>
            <a:r>
              <a:rPr lang="tr-TR" dirty="0" smtClean="0">
                <a:latin typeface="Tahoma" pitchFamily="34" charset="0"/>
                <a:ea typeface="Tahoma" pitchFamily="34" charset="0"/>
                <a:cs typeface="Tahoma" pitchFamily="34" charset="0"/>
              </a:rPr>
              <a:t>(marka, lisans, </a:t>
            </a:r>
            <a:r>
              <a:rPr lang="tr-TR" dirty="0" err="1" smtClean="0">
                <a:latin typeface="Tahoma" pitchFamily="34" charset="0"/>
                <a:ea typeface="Tahoma" pitchFamily="34" charset="0"/>
                <a:cs typeface="Tahoma" pitchFamily="34" charset="0"/>
              </a:rPr>
              <a:t>know</a:t>
            </a:r>
            <a:r>
              <a:rPr lang="tr-TR" dirty="0" smtClean="0">
                <a:latin typeface="Tahoma" pitchFamily="34" charset="0"/>
                <a:ea typeface="Tahoma" pitchFamily="34" charset="0"/>
                <a:cs typeface="Tahoma" pitchFamily="34" charset="0"/>
              </a:rPr>
              <a:t>-</a:t>
            </a:r>
            <a:r>
              <a:rPr lang="tr-TR" dirty="0" err="1" smtClean="0">
                <a:latin typeface="Tahoma" pitchFamily="34" charset="0"/>
                <a:ea typeface="Tahoma" pitchFamily="34" charset="0"/>
                <a:cs typeface="Tahoma" pitchFamily="34" charset="0"/>
              </a:rPr>
              <a:t>how</a:t>
            </a:r>
            <a:r>
              <a:rPr lang="tr-TR" dirty="0" smtClean="0">
                <a:latin typeface="Tahoma" pitchFamily="34" charset="0"/>
                <a:ea typeface="Tahoma" pitchFamily="34" charset="0"/>
                <a:cs typeface="Tahoma" pitchFamily="34" charset="0"/>
              </a:rPr>
              <a:t> vb.) </a:t>
            </a:r>
            <a:r>
              <a:rPr lang="tr-TR" b="1" dirty="0" smtClean="0">
                <a:solidFill>
                  <a:srgbClr val="FF0000"/>
                </a:solidFill>
                <a:latin typeface="Tahoma" pitchFamily="34" charset="0"/>
                <a:ea typeface="Tahoma" pitchFamily="34" charset="0"/>
                <a:cs typeface="Tahoma" pitchFamily="34" charset="0"/>
              </a:rPr>
              <a:t>oranı, teşvik belgesinde kayıtlı toplam sabit yatırım tutarının yüzde ellisini aşamaz.</a:t>
            </a:r>
            <a:endParaRPr lang="tr-TR" b="1" dirty="0">
              <a:solidFill>
                <a:srgbClr val="FF000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620688"/>
            <a:ext cx="9144000" cy="6408712"/>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a:t>
            </a:r>
          </a:p>
          <a:p>
            <a:pPr>
              <a:buNone/>
            </a:pPr>
            <a:endParaRPr lang="tr-TR" b="1" dirty="0">
              <a:solidFill>
                <a:srgbClr val="FF0000"/>
              </a:solidFill>
              <a:latin typeface="Tahoma" pitchFamily="34" charset="0"/>
              <a:ea typeface="Tahoma" pitchFamily="34" charset="0"/>
              <a:cs typeface="Tahoma" pitchFamily="34" charset="0"/>
            </a:endParaRPr>
          </a:p>
        </p:txBody>
      </p:sp>
      <p:graphicFrame>
        <p:nvGraphicFramePr>
          <p:cNvPr id="4" name="3 Tablo"/>
          <p:cNvGraphicFramePr>
            <a:graphicFrameLocks noGrp="1"/>
          </p:cNvGraphicFramePr>
          <p:nvPr/>
        </p:nvGraphicFramePr>
        <p:xfrm>
          <a:off x="0" y="992229"/>
          <a:ext cx="9143998" cy="5954163"/>
        </p:xfrm>
        <a:graphic>
          <a:graphicData uri="http://schemas.openxmlformats.org/drawingml/2006/table">
            <a:tbl>
              <a:tblPr firstRow="1" bandRow="1">
                <a:tableStyleId>{5C22544A-7EE6-4342-B048-85BDC9FD1C3A}</a:tableStyleId>
              </a:tblPr>
              <a:tblGrid>
                <a:gridCol w="1511300"/>
                <a:gridCol w="1511300"/>
                <a:gridCol w="1511300"/>
                <a:gridCol w="1511300"/>
                <a:gridCol w="1511300"/>
                <a:gridCol w="1587498"/>
              </a:tblGrid>
              <a:tr h="357507">
                <a:tc>
                  <a:txBody>
                    <a:bodyPr/>
                    <a:lstStyle/>
                    <a:p>
                      <a:pPr algn="ctr">
                        <a:lnSpc>
                          <a:spcPct val="115000"/>
                        </a:lnSpc>
                        <a:spcAft>
                          <a:spcPts val="0"/>
                        </a:spcAft>
                      </a:pPr>
                      <a:r>
                        <a:rPr lang="tr-TR" sz="1050" b="1" dirty="0">
                          <a:solidFill>
                            <a:srgbClr val="FFFF00"/>
                          </a:solidFill>
                          <a:latin typeface="Arial" pitchFamily="34" charset="0"/>
                          <a:ea typeface="Times New Roman"/>
                          <a:cs typeface="Arial" pitchFamily="34" charset="0"/>
                        </a:rPr>
                        <a:t>1. Bölge</a:t>
                      </a:r>
                      <a:endParaRPr lang="tr-TR" sz="1100" b="1" dirty="0">
                        <a:solidFill>
                          <a:srgbClr val="FFFF00"/>
                        </a:solidFill>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b="1" dirty="0">
                          <a:solidFill>
                            <a:srgbClr val="FFFF00"/>
                          </a:solidFill>
                          <a:latin typeface="Arial" pitchFamily="34" charset="0"/>
                          <a:ea typeface="Times New Roman"/>
                          <a:cs typeface="Arial" pitchFamily="34" charset="0"/>
                        </a:rPr>
                        <a:t>2. Bölge</a:t>
                      </a:r>
                      <a:endParaRPr lang="tr-TR" sz="1100" dirty="0">
                        <a:solidFill>
                          <a:srgbClr val="FFFF00"/>
                        </a:solidFill>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b="1" dirty="0">
                          <a:solidFill>
                            <a:srgbClr val="FFFF00"/>
                          </a:solidFill>
                          <a:latin typeface="Arial" pitchFamily="34" charset="0"/>
                          <a:ea typeface="Times New Roman"/>
                          <a:cs typeface="Arial" pitchFamily="34" charset="0"/>
                        </a:rPr>
                        <a:t>3. Bölge</a:t>
                      </a:r>
                      <a:endParaRPr lang="tr-TR" sz="1100" dirty="0">
                        <a:solidFill>
                          <a:srgbClr val="FFFF00"/>
                        </a:solidFill>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b="1" dirty="0">
                          <a:solidFill>
                            <a:srgbClr val="FFFF00"/>
                          </a:solidFill>
                          <a:latin typeface="Arial" pitchFamily="34" charset="0"/>
                          <a:ea typeface="Times New Roman"/>
                          <a:cs typeface="Arial" pitchFamily="34" charset="0"/>
                        </a:rPr>
                        <a:t>4. Bölge</a:t>
                      </a:r>
                      <a:endParaRPr lang="tr-TR" sz="1100" dirty="0">
                        <a:solidFill>
                          <a:srgbClr val="FFFF00"/>
                        </a:solidFill>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b="1" dirty="0">
                          <a:solidFill>
                            <a:srgbClr val="FFFF00"/>
                          </a:solidFill>
                          <a:latin typeface="Arial" pitchFamily="34" charset="0"/>
                          <a:ea typeface="Times New Roman"/>
                          <a:cs typeface="Arial" pitchFamily="34" charset="0"/>
                        </a:rPr>
                        <a:t>5. Bölge</a:t>
                      </a:r>
                      <a:endParaRPr lang="tr-TR" sz="1100" dirty="0">
                        <a:solidFill>
                          <a:srgbClr val="FFFF00"/>
                        </a:solidFill>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b="1" dirty="0">
                          <a:solidFill>
                            <a:srgbClr val="FFFF00"/>
                          </a:solidFill>
                          <a:latin typeface="Arial" pitchFamily="34" charset="0"/>
                          <a:ea typeface="Times New Roman"/>
                          <a:cs typeface="Arial" pitchFamily="34" charset="0"/>
                        </a:rPr>
                        <a:t>6. Bölge</a:t>
                      </a:r>
                      <a:endParaRPr lang="tr-TR" sz="1100" dirty="0">
                        <a:solidFill>
                          <a:srgbClr val="FFFF00"/>
                        </a:solidFill>
                        <a:latin typeface="Arial" pitchFamily="34" charset="0"/>
                        <a:ea typeface="Calibri"/>
                        <a:cs typeface="Arial" pitchFamily="34" charset="0"/>
                      </a:endParaRPr>
                    </a:p>
                  </a:txBody>
                  <a:tcPr marL="9525" marR="9525" marT="9525" marB="9525" anchor="ctr"/>
                </a:tc>
              </a:tr>
              <a:tr h="357507">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Ankara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Adana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Balıkesir</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Afyonkarahisar</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Adıyaman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a:solidFill>
                            <a:srgbClr val="000000"/>
                          </a:solidFill>
                          <a:latin typeface="Arial" pitchFamily="34" charset="0"/>
                          <a:ea typeface="Times New Roman"/>
                          <a:cs typeface="Arial" pitchFamily="34" charset="0"/>
                        </a:rPr>
                        <a:t>Ağrı</a:t>
                      </a:r>
                      <a:endParaRPr lang="tr-TR" sz="1100" dirty="0">
                        <a:latin typeface="Arial" pitchFamily="34" charset="0"/>
                        <a:ea typeface="Calibri"/>
                        <a:cs typeface="Arial" pitchFamily="34" charset="0"/>
                      </a:endParaRPr>
                    </a:p>
                  </a:txBody>
                  <a:tcPr marL="9525" marR="9525" marT="9525" marB="9525" anchor="ctr"/>
                </a:tc>
              </a:tr>
              <a:tr h="357507">
                <a:tc>
                  <a:txBody>
                    <a:bodyPr/>
                    <a:lstStyle/>
                    <a:p>
                      <a:pPr algn="ctr">
                        <a:lnSpc>
                          <a:spcPct val="115000"/>
                        </a:lnSpc>
                        <a:spcAft>
                          <a:spcPts val="0"/>
                        </a:spcAft>
                      </a:pPr>
                      <a:r>
                        <a:rPr lang="tr-TR" sz="1050" dirty="0">
                          <a:solidFill>
                            <a:srgbClr val="000000"/>
                          </a:solidFill>
                          <a:latin typeface="Arial" pitchFamily="34" charset="0"/>
                          <a:ea typeface="Times New Roman"/>
                          <a:cs typeface="Arial" pitchFamily="34" charset="0"/>
                        </a:rPr>
                        <a:t>Antalya</a:t>
                      </a: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Aydın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a:solidFill>
                            <a:srgbClr val="000000"/>
                          </a:solidFill>
                          <a:latin typeface="Arial" pitchFamily="34" charset="0"/>
                          <a:ea typeface="Times New Roman"/>
                          <a:cs typeface="Arial" pitchFamily="34" charset="0"/>
                        </a:rPr>
                        <a:t>Bilecik</a:t>
                      </a: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Amasya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Aksaray</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Ardahan</a:t>
                      </a:r>
                      <a:endParaRPr lang="tr-TR" sz="1100">
                        <a:latin typeface="Arial" pitchFamily="34" charset="0"/>
                        <a:ea typeface="Calibri"/>
                        <a:cs typeface="Arial" pitchFamily="34" charset="0"/>
                      </a:endParaRPr>
                    </a:p>
                  </a:txBody>
                  <a:tcPr marL="9525" marR="9525" marT="9525" marB="9525" anchor="ctr"/>
                </a:tc>
              </a:tr>
              <a:tr h="357507">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Bursa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Bolu</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Burdur</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Artvin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Bayburt</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Batman</a:t>
                      </a:r>
                      <a:endParaRPr lang="tr-TR" sz="1100">
                        <a:latin typeface="Arial" pitchFamily="34" charset="0"/>
                        <a:ea typeface="Calibri"/>
                        <a:cs typeface="Arial" pitchFamily="34" charset="0"/>
                      </a:endParaRPr>
                    </a:p>
                  </a:txBody>
                  <a:tcPr marL="9525" marR="9525" marT="9525" marB="9525" anchor="ctr"/>
                </a:tc>
              </a:tr>
              <a:tr h="357507">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Eskişehir</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Çanakkale </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Gaziantep</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Bartın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a:solidFill>
                            <a:srgbClr val="000000"/>
                          </a:solidFill>
                          <a:latin typeface="Arial" pitchFamily="34" charset="0"/>
                          <a:ea typeface="Times New Roman"/>
                          <a:cs typeface="Arial" pitchFamily="34" charset="0"/>
                        </a:rPr>
                        <a:t>Çankırı</a:t>
                      </a: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Bingöl</a:t>
                      </a:r>
                      <a:endParaRPr lang="tr-TR" sz="1100">
                        <a:latin typeface="Arial" pitchFamily="34" charset="0"/>
                        <a:ea typeface="Calibri"/>
                        <a:cs typeface="Arial" pitchFamily="34" charset="0"/>
                      </a:endParaRPr>
                    </a:p>
                  </a:txBody>
                  <a:tcPr marL="9525" marR="9525" marT="9525" marB="9525" anchor="ctr"/>
                </a:tc>
              </a:tr>
              <a:tr h="357507">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İstanbul</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Denizli</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Karabük</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Çorum</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Erzurum</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Bitlis</a:t>
                      </a:r>
                      <a:endParaRPr lang="tr-TR" sz="1100">
                        <a:latin typeface="Arial" pitchFamily="34" charset="0"/>
                        <a:ea typeface="Calibri"/>
                        <a:cs typeface="Arial" pitchFamily="34" charset="0"/>
                      </a:endParaRPr>
                    </a:p>
                  </a:txBody>
                  <a:tcPr marL="9525" marR="9525" marT="9525" marB="9525" anchor="ctr"/>
                </a:tc>
              </a:tr>
              <a:tr h="357507">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İzmir</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Edirne</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Karaman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Düzce</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Giresun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Diyarbakır</a:t>
                      </a:r>
                      <a:endParaRPr lang="tr-TR" sz="1100">
                        <a:latin typeface="Arial" pitchFamily="34" charset="0"/>
                        <a:ea typeface="Calibri"/>
                        <a:cs typeface="Arial" pitchFamily="34" charset="0"/>
                      </a:endParaRPr>
                    </a:p>
                  </a:txBody>
                  <a:tcPr marL="9525" marR="9525" marT="9525" marB="9525" anchor="ctr"/>
                </a:tc>
              </a:tr>
              <a:tr h="357507">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Kocaeli</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Isparta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Manisa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a:solidFill>
                            <a:srgbClr val="000000"/>
                          </a:solidFill>
                          <a:latin typeface="Arial" pitchFamily="34" charset="0"/>
                          <a:ea typeface="Times New Roman"/>
                          <a:cs typeface="Arial" pitchFamily="34" charset="0"/>
                        </a:rPr>
                        <a:t>Elazığ</a:t>
                      </a: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Gümüşhane</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a:solidFill>
                            <a:srgbClr val="000000"/>
                          </a:solidFill>
                          <a:latin typeface="Arial" pitchFamily="34" charset="0"/>
                          <a:ea typeface="Times New Roman"/>
                          <a:cs typeface="Arial" pitchFamily="34" charset="0"/>
                        </a:rPr>
                        <a:t>Hakkari</a:t>
                      </a:r>
                      <a:endParaRPr lang="tr-TR" sz="1100" dirty="0">
                        <a:latin typeface="Arial" pitchFamily="34" charset="0"/>
                        <a:ea typeface="Calibri"/>
                        <a:cs typeface="Arial" pitchFamily="34" charset="0"/>
                      </a:endParaRPr>
                    </a:p>
                  </a:txBody>
                  <a:tcPr marL="9525" marR="9525" marT="9525" marB="9525" anchor="ctr"/>
                </a:tc>
              </a:tr>
              <a:tr h="357507">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Muğla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Kayseri</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Mersin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Erzincan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Kahramanmaraş</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Iğdır</a:t>
                      </a:r>
                      <a:endParaRPr lang="tr-TR" sz="1100">
                        <a:latin typeface="Arial" pitchFamily="34" charset="0"/>
                        <a:ea typeface="Calibri"/>
                        <a:cs typeface="Arial" pitchFamily="34" charset="0"/>
                      </a:endParaRPr>
                    </a:p>
                  </a:txBody>
                  <a:tcPr marL="9525" marR="9525" marT="9525" marB="9525" anchor="ctr"/>
                </a:tc>
              </a:tr>
              <a:tr h="357507">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Kırklareli</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Samsun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smtClean="0">
                          <a:solidFill>
                            <a:srgbClr val="000000"/>
                          </a:solidFill>
                          <a:latin typeface="Arial" pitchFamily="34" charset="0"/>
                          <a:ea typeface="Times New Roman"/>
                          <a:cs typeface="Arial" pitchFamily="34" charset="0"/>
                        </a:rPr>
                        <a:t>Hatay</a:t>
                      </a: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Kilis</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Kars</a:t>
                      </a:r>
                      <a:endParaRPr lang="tr-TR" sz="1100">
                        <a:latin typeface="Arial" pitchFamily="34" charset="0"/>
                        <a:ea typeface="Calibri"/>
                        <a:cs typeface="Arial" pitchFamily="34" charset="0"/>
                      </a:endParaRPr>
                    </a:p>
                  </a:txBody>
                  <a:tcPr marL="9525" marR="9525" marT="9525" marB="9525" anchor="ctr"/>
                </a:tc>
              </a:tr>
              <a:tr h="357507">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Konya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Trabzon</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smtClean="0">
                          <a:solidFill>
                            <a:srgbClr val="000000"/>
                          </a:solidFill>
                          <a:latin typeface="Arial" pitchFamily="34" charset="0"/>
                          <a:ea typeface="Times New Roman"/>
                          <a:cs typeface="Arial" pitchFamily="34" charset="0"/>
                        </a:rPr>
                        <a:t>Kastamonu</a:t>
                      </a: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Niğde</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Mardin</a:t>
                      </a:r>
                      <a:endParaRPr lang="tr-TR" sz="1100">
                        <a:latin typeface="Arial" pitchFamily="34" charset="0"/>
                        <a:ea typeface="Calibri"/>
                        <a:cs typeface="Arial" pitchFamily="34" charset="0"/>
                      </a:endParaRPr>
                    </a:p>
                  </a:txBody>
                  <a:tcPr marL="9525" marR="9525" marT="9525" marB="9525" anchor="ctr"/>
                </a:tc>
              </a:tr>
              <a:tr h="394416">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Sakarya</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Uşak</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a:solidFill>
                            <a:srgbClr val="000000"/>
                          </a:solidFill>
                          <a:latin typeface="Arial" pitchFamily="34" charset="0"/>
                          <a:ea typeface="Times New Roman"/>
                          <a:cs typeface="Arial" pitchFamily="34" charset="0"/>
                        </a:rPr>
                        <a:t>Kırıkkale</a:t>
                      </a: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Ordu</a:t>
                      </a:r>
                      <a:endParaRPr lang="tr-TR" sz="1100">
                        <a:latin typeface="Arial" pitchFamily="34" charset="0"/>
                        <a:ea typeface="Calibri"/>
                        <a:cs typeface="Arial" pitchFamily="34" charset="0"/>
                      </a:endParaRPr>
                    </a:p>
                  </a:txBody>
                  <a:tcPr marL="9525" marR="9525" marT="9525" marB="95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dirty="0" smtClean="0">
                          <a:solidFill>
                            <a:srgbClr val="000000"/>
                          </a:solidFill>
                          <a:latin typeface="Arial" pitchFamily="34" charset="0"/>
                          <a:ea typeface="Times New Roman"/>
                          <a:cs typeface="Arial" pitchFamily="34" charset="0"/>
                        </a:rPr>
                        <a:t>Muş - </a:t>
                      </a:r>
                      <a:r>
                        <a:rPr lang="tr-TR" sz="1200" dirty="0" smtClean="0">
                          <a:solidFill>
                            <a:srgbClr val="000000"/>
                          </a:solidFill>
                          <a:latin typeface="Arial" pitchFamily="34" charset="0"/>
                          <a:ea typeface="Times New Roman"/>
                          <a:cs typeface="Arial" pitchFamily="34" charset="0"/>
                        </a:rPr>
                        <a:t>Van </a:t>
                      </a:r>
                      <a:endParaRPr lang="tr-TR" sz="1200" dirty="0" smtClean="0">
                        <a:latin typeface="Arial" pitchFamily="34" charset="0"/>
                        <a:ea typeface="Calibri"/>
                        <a:cs typeface="Arial" pitchFamily="34" charset="0"/>
                      </a:endParaRPr>
                    </a:p>
                    <a:p>
                      <a:pPr algn="ctr">
                        <a:lnSpc>
                          <a:spcPct val="115000"/>
                        </a:lnSpc>
                        <a:spcAft>
                          <a:spcPts val="0"/>
                        </a:spcAft>
                      </a:pPr>
                      <a:endParaRPr lang="tr-TR" sz="1100" dirty="0">
                        <a:latin typeface="Arial" pitchFamily="34" charset="0"/>
                        <a:ea typeface="Calibri"/>
                        <a:cs typeface="Arial" pitchFamily="34" charset="0"/>
                      </a:endParaRPr>
                    </a:p>
                  </a:txBody>
                  <a:tcPr marL="9525" marR="9525" marT="9525" marB="9525" anchor="ctr"/>
                </a:tc>
              </a:tr>
              <a:tr h="393305">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Tekirdağ</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Zonguldak</a:t>
                      </a:r>
                      <a:endParaRPr lang="tr-TR" sz="1100">
                        <a:latin typeface="Arial" pitchFamily="34" charset="0"/>
                        <a:ea typeface="Calibri"/>
                        <a:cs typeface="Arial" pitchFamily="34" charset="0"/>
                      </a:endParaRPr>
                    </a:p>
                  </a:txBody>
                  <a:tcPr marL="9525" marR="9525" marT="9525" marB="95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dirty="0" smtClean="0">
                          <a:solidFill>
                            <a:srgbClr val="000000"/>
                          </a:solidFill>
                          <a:latin typeface="Arial" pitchFamily="34" charset="0"/>
                          <a:ea typeface="Times New Roman"/>
                          <a:cs typeface="Arial" pitchFamily="34" charset="0"/>
                        </a:rPr>
                        <a:t>Kırşehir - </a:t>
                      </a:r>
                      <a:r>
                        <a:rPr lang="tr-TR" sz="1100" dirty="0" smtClean="0">
                          <a:solidFill>
                            <a:srgbClr val="000000"/>
                          </a:solidFill>
                          <a:latin typeface="Arial" pitchFamily="34" charset="0"/>
                          <a:ea typeface="Times New Roman"/>
                          <a:cs typeface="Arial" pitchFamily="34" charset="0"/>
                        </a:rPr>
                        <a:t>Nevşehir</a:t>
                      </a:r>
                      <a:endParaRPr lang="tr-TR" sz="1200" dirty="0" smtClean="0">
                        <a:latin typeface="Arial" pitchFamily="34" charset="0"/>
                        <a:ea typeface="Calibri"/>
                        <a:cs typeface="Arial" pitchFamily="34" charset="0"/>
                      </a:endParaRPr>
                    </a:p>
                    <a:p>
                      <a:pPr algn="ctr">
                        <a:lnSpc>
                          <a:spcPct val="115000"/>
                        </a:lnSpc>
                        <a:spcAft>
                          <a:spcPts val="0"/>
                        </a:spcAft>
                      </a:pP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Osmaniye</a:t>
                      </a:r>
                      <a:endParaRPr lang="tr-TR" sz="110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smtClean="0">
                          <a:solidFill>
                            <a:srgbClr val="000000"/>
                          </a:solidFill>
                          <a:latin typeface="Arial" pitchFamily="34" charset="0"/>
                          <a:ea typeface="Times New Roman"/>
                          <a:cs typeface="Arial" pitchFamily="34" charset="0"/>
                        </a:rPr>
                        <a:t>Siirt  - </a:t>
                      </a:r>
                      <a:r>
                        <a:rPr lang="tr-TR" sz="1100" dirty="0" smtClean="0">
                          <a:solidFill>
                            <a:srgbClr val="000000"/>
                          </a:solidFill>
                          <a:latin typeface="Arial" pitchFamily="34" charset="0"/>
                          <a:ea typeface="Times New Roman"/>
                          <a:cs typeface="Arial" pitchFamily="34" charset="0"/>
                        </a:rPr>
                        <a:t>Şırnak</a:t>
                      </a:r>
                      <a:endParaRPr lang="tr-TR" sz="1100" dirty="0">
                        <a:latin typeface="Arial" pitchFamily="34" charset="0"/>
                        <a:ea typeface="Calibri"/>
                        <a:cs typeface="Arial" pitchFamily="34" charset="0"/>
                      </a:endParaRPr>
                    </a:p>
                  </a:txBody>
                  <a:tcPr marL="9525" marR="9525" marT="9525" marB="9525" anchor="ctr"/>
                </a:tc>
              </a:tr>
              <a:tr h="393305">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algn="ctr">
                        <a:lnSpc>
                          <a:spcPct val="115000"/>
                        </a:lnSpc>
                        <a:spcAft>
                          <a:spcPts val="0"/>
                        </a:spcAft>
                      </a:pPr>
                      <a:r>
                        <a:rPr lang="tr-TR" sz="1050">
                          <a:solidFill>
                            <a:srgbClr val="000000"/>
                          </a:solidFill>
                          <a:latin typeface="Arial" pitchFamily="34" charset="0"/>
                          <a:ea typeface="Times New Roman"/>
                          <a:cs typeface="Arial" pitchFamily="34" charset="0"/>
                        </a:rPr>
                        <a:t>Yalova</a:t>
                      </a:r>
                      <a:endParaRPr lang="tr-TR" sz="1100">
                        <a:latin typeface="Arial" pitchFamily="34" charset="0"/>
                        <a:ea typeface="Calibri"/>
                        <a:cs typeface="Arial" pitchFamily="34" charset="0"/>
                      </a:endParaRPr>
                    </a:p>
                  </a:txBody>
                  <a:tcPr marL="9525" marR="9525" marT="9525" marB="9525" anchor="ctr"/>
                </a:tc>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dirty="0" smtClean="0">
                          <a:solidFill>
                            <a:srgbClr val="000000"/>
                          </a:solidFill>
                          <a:latin typeface="Arial" pitchFamily="34" charset="0"/>
                          <a:ea typeface="Times New Roman"/>
                          <a:cs typeface="Arial" pitchFamily="34" charset="0"/>
                        </a:rPr>
                        <a:t>Kütahya - </a:t>
                      </a:r>
                      <a:r>
                        <a:rPr lang="tr-TR" sz="1100" dirty="0" smtClean="0">
                          <a:solidFill>
                            <a:srgbClr val="000000"/>
                          </a:solidFill>
                          <a:latin typeface="Arial" pitchFamily="34" charset="0"/>
                          <a:ea typeface="Times New Roman"/>
                          <a:cs typeface="Arial" pitchFamily="34" charset="0"/>
                        </a:rPr>
                        <a:t>Rize</a:t>
                      </a:r>
                      <a:endParaRPr lang="tr-TR" sz="1200" dirty="0" smtClean="0">
                        <a:latin typeface="Arial" pitchFamily="34" charset="0"/>
                        <a:ea typeface="Calibri"/>
                        <a:cs typeface="Arial" pitchFamily="34" charset="0"/>
                      </a:endParaRPr>
                    </a:p>
                    <a:p>
                      <a:pPr algn="ctr">
                        <a:lnSpc>
                          <a:spcPct val="115000"/>
                        </a:lnSpc>
                        <a:spcAft>
                          <a:spcPts val="0"/>
                        </a:spcAft>
                      </a:pPr>
                      <a:endParaRPr lang="tr-TR" sz="1100" dirty="0">
                        <a:latin typeface="Arial" pitchFamily="34" charset="0"/>
                        <a:ea typeface="Calibri"/>
                        <a:cs typeface="Arial" pitchFamily="34" charset="0"/>
                      </a:endParaRPr>
                    </a:p>
                  </a:txBody>
                  <a:tcPr marL="9525" marR="9525" marT="9525" marB="95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dirty="0" smtClean="0">
                          <a:solidFill>
                            <a:srgbClr val="000000"/>
                          </a:solidFill>
                          <a:latin typeface="Arial" pitchFamily="34" charset="0"/>
                          <a:ea typeface="Times New Roman"/>
                          <a:cs typeface="Arial" pitchFamily="34" charset="0"/>
                        </a:rPr>
                        <a:t>Sinop - </a:t>
                      </a:r>
                      <a:r>
                        <a:rPr lang="tr-TR" sz="1100" dirty="0" smtClean="0">
                          <a:solidFill>
                            <a:srgbClr val="000000"/>
                          </a:solidFill>
                          <a:latin typeface="Arial" pitchFamily="34" charset="0"/>
                          <a:ea typeface="Times New Roman"/>
                          <a:cs typeface="Arial" pitchFamily="34" charset="0"/>
                        </a:rPr>
                        <a:t>Tunceli</a:t>
                      </a:r>
                      <a:endParaRPr lang="tr-TR" sz="1200" dirty="0" smtClean="0">
                        <a:latin typeface="Arial" pitchFamily="34" charset="0"/>
                        <a:ea typeface="Calibri"/>
                        <a:cs typeface="Arial" pitchFamily="34" charset="0"/>
                      </a:endParaRPr>
                    </a:p>
                    <a:p>
                      <a:pPr algn="ctr">
                        <a:lnSpc>
                          <a:spcPct val="115000"/>
                        </a:lnSpc>
                        <a:spcAft>
                          <a:spcPts val="0"/>
                        </a:spcAft>
                      </a:pPr>
                      <a:endParaRPr lang="tr-TR" sz="1100" dirty="0">
                        <a:latin typeface="Arial" pitchFamily="34" charset="0"/>
                        <a:ea typeface="Calibri"/>
                        <a:cs typeface="Arial" pitchFamily="34" charset="0"/>
                      </a:endParaRPr>
                    </a:p>
                  </a:txBody>
                  <a:tcPr marL="9525" marR="9525" marT="9525" marB="9525" anchor="ctr"/>
                </a:tc>
                <a:tc>
                  <a:txBody>
                    <a:bodyPr/>
                    <a:lstStyle/>
                    <a:p>
                      <a:pPr algn="ctr">
                        <a:lnSpc>
                          <a:spcPct val="115000"/>
                        </a:lnSpc>
                        <a:spcAft>
                          <a:spcPts val="0"/>
                        </a:spcAft>
                      </a:pPr>
                      <a:r>
                        <a:rPr lang="tr-TR" sz="1050" dirty="0">
                          <a:solidFill>
                            <a:srgbClr val="000000"/>
                          </a:solidFill>
                          <a:latin typeface="Arial" pitchFamily="34" charset="0"/>
                          <a:ea typeface="Times New Roman"/>
                          <a:cs typeface="Arial" pitchFamily="34" charset="0"/>
                        </a:rPr>
                        <a:t>Şanlıurfa</a:t>
                      </a:r>
                      <a:endParaRPr lang="tr-TR" sz="1100" dirty="0">
                        <a:latin typeface="Arial" pitchFamily="34" charset="0"/>
                        <a:ea typeface="Calibri"/>
                        <a:cs typeface="Arial" pitchFamily="34" charset="0"/>
                      </a:endParaRPr>
                    </a:p>
                  </a:txBody>
                  <a:tcPr marL="9525" marR="9525" marT="9525" marB="9525" anchor="ctr"/>
                </a:tc>
              </a:tr>
              <a:tr h="752168">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a:lnSpc>
                          <a:spcPct val="115000"/>
                        </a:lnSpc>
                      </a:pPr>
                      <a:endParaRPr lang="tr-TR" sz="1100">
                        <a:latin typeface="Arial" pitchFamily="34" charset="0"/>
                        <a:ea typeface="Times New Roman"/>
                        <a:cs typeface="Arial" pitchFamily="34" charset="0"/>
                      </a:endParaRPr>
                    </a:p>
                  </a:txBody>
                  <a:tcPr marL="9525" marR="9525" marT="9525" marB="95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dirty="0" smtClean="0">
                          <a:solidFill>
                            <a:srgbClr val="000000"/>
                          </a:solidFill>
                          <a:latin typeface="Arial" pitchFamily="34" charset="0"/>
                          <a:ea typeface="Times New Roman"/>
                          <a:cs typeface="Arial" pitchFamily="34" charset="0"/>
                        </a:rPr>
                        <a:t>Malatya - </a:t>
                      </a:r>
                      <a:r>
                        <a:rPr lang="tr-TR" sz="1100" dirty="0" smtClean="0">
                          <a:solidFill>
                            <a:srgbClr val="000000"/>
                          </a:solidFill>
                          <a:latin typeface="Arial" pitchFamily="34" charset="0"/>
                          <a:ea typeface="Times New Roman"/>
                          <a:cs typeface="Arial" pitchFamily="34" charset="0"/>
                        </a:rPr>
                        <a:t>Sivas</a:t>
                      </a:r>
                      <a:endParaRPr lang="tr-TR" sz="1200" dirty="0" smtClean="0">
                        <a:latin typeface="Arial" pitchFamily="34" charset="0"/>
                        <a:ea typeface="Calibri"/>
                        <a:cs typeface="Arial" pitchFamily="34" charset="0"/>
                      </a:endParaRPr>
                    </a:p>
                    <a:p>
                      <a:pPr algn="ctr">
                        <a:lnSpc>
                          <a:spcPct val="115000"/>
                        </a:lnSpc>
                        <a:spcAft>
                          <a:spcPts val="0"/>
                        </a:spcAft>
                      </a:pPr>
                      <a:endParaRPr lang="tr-TR" sz="1100" dirty="0">
                        <a:latin typeface="Arial" pitchFamily="34" charset="0"/>
                        <a:ea typeface="Calibri"/>
                        <a:cs typeface="Arial" pitchFamily="34" charset="0"/>
                      </a:endParaRPr>
                    </a:p>
                  </a:txBody>
                  <a:tcPr marL="9525" marR="9525" marT="9525" marB="95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dirty="0">
                          <a:solidFill>
                            <a:srgbClr val="000000"/>
                          </a:solidFill>
                          <a:latin typeface="Arial" pitchFamily="34" charset="0"/>
                          <a:ea typeface="Times New Roman"/>
                          <a:cs typeface="Arial" pitchFamily="34" charset="0"/>
                        </a:rPr>
                        <a:t>Tokat </a:t>
                      </a:r>
                      <a:r>
                        <a:rPr lang="tr-TR" sz="1050" dirty="0" smtClean="0">
                          <a:solidFill>
                            <a:srgbClr val="000000"/>
                          </a:solidFill>
                          <a:latin typeface="Arial" pitchFamily="34" charset="0"/>
                          <a:ea typeface="Times New Roman"/>
                          <a:cs typeface="Arial" pitchFamily="34" charset="0"/>
                        </a:rPr>
                        <a:t>- </a:t>
                      </a:r>
                      <a:r>
                        <a:rPr lang="tr-TR" sz="1100" dirty="0" smtClean="0">
                          <a:solidFill>
                            <a:srgbClr val="000000"/>
                          </a:solidFill>
                          <a:latin typeface="Arial" pitchFamily="34" charset="0"/>
                          <a:ea typeface="Times New Roman"/>
                          <a:cs typeface="Arial" pitchFamily="34" charset="0"/>
                        </a:rPr>
                        <a:t>Yozgat</a:t>
                      </a:r>
                      <a:endParaRPr lang="tr-TR" sz="1200" dirty="0" smtClean="0">
                        <a:latin typeface="Arial" pitchFamily="34" charset="0"/>
                        <a:ea typeface="Calibri"/>
                        <a:cs typeface="Arial" pitchFamily="34" charset="0"/>
                      </a:endParaRPr>
                    </a:p>
                    <a:p>
                      <a:pPr algn="ctr">
                        <a:lnSpc>
                          <a:spcPct val="115000"/>
                        </a:lnSpc>
                        <a:spcAft>
                          <a:spcPts val="0"/>
                        </a:spcAft>
                      </a:pPr>
                      <a:endParaRPr lang="tr-TR" sz="1100" dirty="0">
                        <a:latin typeface="Arial" pitchFamily="34" charset="0"/>
                        <a:ea typeface="Calibri"/>
                        <a:cs typeface="Arial" pitchFamily="34" charset="0"/>
                      </a:endParaRPr>
                    </a:p>
                  </a:txBody>
                  <a:tcPr marL="9525" marR="9525" marT="9525" marB="9525"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tr-TR" sz="1050" dirty="0" smtClean="0">
                        <a:solidFill>
                          <a:srgbClr val="000000"/>
                        </a:solidFill>
                        <a:latin typeface="Arial" pitchFamily="34" charset="0"/>
                        <a:ea typeface="Times New Roman"/>
                        <a:cs typeface="Arial" pitchFamily="34" charset="0"/>
                      </a:endParaRPr>
                    </a:p>
                    <a:p>
                      <a:pPr marL="0" marR="0" indent="0" algn="ctr" defTabSz="914400" rtl="0" eaLnBrk="1" fontAlgn="auto" latinLnBrk="0" hangingPunct="1">
                        <a:lnSpc>
                          <a:spcPct val="115000"/>
                        </a:lnSpc>
                        <a:spcBef>
                          <a:spcPts val="0"/>
                        </a:spcBef>
                        <a:spcAft>
                          <a:spcPts val="0"/>
                        </a:spcAft>
                        <a:buClrTx/>
                        <a:buSzTx/>
                        <a:buFontTx/>
                        <a:buNone/>
                        <a:tabLst/>
                        <a:defRPr/>
                      </a:pPr>
                      <a:r>
                        <a:rPr lang="tr-TR" sz="1050" dirty="0" smtClean="0">
                          <a:solidFill>
                            <a:srgbClr val="000000"/>
                          </a:solidFill>
                          <a:latin typeface="Arial" pitchFamily="34" charset="0"/>
                          <a:ea typeface="Times New Roman"/>
                          <a:cs typeface="Arial" pitchFamily="34" charset="0"/>
                        </a:rPr>
                        <a:t>Bozcaada -  Gökçeada</a:t>
                      </a:r>
                      <a:endParaRPr lang="tr-TR" sz="1050" dirty="0" smtClean="0">
                        <a:latin typeface="Arial" pitchFamily="34" charset="0"/>
                        <a:ea typeface="Calibri"/>
                        <a:cs typeface="Arial" pitchFamily="34" charset="0"/>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tr-TR" sz="1200" dirty="0" smtClean="0">
                        <a:latin typeface="Arial" pitchFamily="34" charset="0"/>
                        <a:ea typeface="Calibri"/>
                        <a:cs typeface="Arial" pitchFamily="34" charset="0"/>
                      </a:endParaRPr>
                    </a:p>
                    <a:p>
                      <a:pPr algn="ctr">
                        <a:lnSpc>
                          <a:spcPct val="115000"/>
                        </a:lnSpc>
                        <a:spcAft>
                          <a:spcPts val="0"/>
                        </a:spcAft>
                      </a:pPr>
                      <a:endParaRPr lang="tr-TR" sz="1100" dirty="0">
                        <a:latin typeface="Arial" pitchFamily="34" charset="0"/>
                        <a:ea typeface="Calibri"/>
                        <a:cs typeface="Arial" pitchFamily="34" charset="0"/>
                      </a:endParaRPr>
                    </a:p>
                  </a:txBody>
                  <a:tcPr marL="9525" marR="9525" marT="9525" marB="9525" anchor="ct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4807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Stratejik yatırımlar</a:t>
            </a:r>
          </a:p>
          <a:p>
            <a:r>
              <a:rPr lang="tr-TR" dirty="0" smtClean="0">
                <a:latin typeface="Tahoma" pitchFamily="34" charset="0"/>
                <a:ea typeface="Tahoma" pitchFamily="34" charset="0"/>
                <a:cs typeface="Tahoma" pitchFamily="34" charset="0"/>
              </a:rPr>
              <a:t>Asgari </a:t>
            </a:r>
            <a:r>
              <a:rPr lang="tr-TR" b="1" dirty="0" smtClean="0">
                <a:solidFill>
                  <a:srgbClr val="FF0000"/>
                </a:solidFill>
                <a:latin typeface="Tahoma" pitchFamily="34" charset="0"/>
                <a:ea typeface="Tahoma" pitchFamily="34" charset="0"/>
                <a:cs typeface="Tahoma" pitchFamily="34" charset="0"/>
              </a:rPr>
              <a:t>sabit yatırım </a:t>
            </a:r>
            <a:r>
              <a:rPr lang="tr-TR" dirty="0" smtClean="0">
                <a:latin typeface="Tahoma" pitchFamily="34" charset="0"/>
                <a:ea typeface="Tahoma" pitchFamily="34" charset="0"/>
                <a:cs typeface="Tahoma" pitchFamily="34" charset="0"/>
              </a:rPr>
              <a:t>tutarının </a:t>
            </a:r>
            <a:r>
              <a:rPr lang="tr-TR" b="1" dirty="0" err="1" smtClean="0">
                <a:solidFill>
                  <a:srgbClr val="FF0000"/>
                </a:solidFill>
                <a:latin typeface="Tahoma" pitchFamily="34" charset="0"/>
                <a:ea typeface="Tahoma" pitchFamily="34" charset="0"/>
                <a:cs typeface="Tahoma" pitchFamily="34" charset="0"/>
              </a:rPr>
              <a:t>ellimilyon</a:t>
            </a:r>
            <a:r>
              <a:rPr lang="tr-TR" b="1" dirty="0" smtClean="0">
                <a:solidFill>
                  <a:srgbClr val="FF0000"/>
                </a:solidFill>
                <a:latin typeface="Tahoma" pitchFamily="34" charset="0"/>
                <a:ea typeface="Tahoma" pitchFamily="34" charset="0"/>
                <a:cs typeface="Tahoma" pitchFamily="34" charset="0"/>
              </a:rPr>
              <a:t> Türk Lirasının üzerinde olması.</a:t>
            </a:r>
            <a:endParaRPr lang="tr-TR" dirty="0" smtClean="0">
              <a:latin typeface="Tahoma" pitchFamily="34" charset="0"/>
              <a:ea typeface="Tahoma" pitchFamily="34" charset="0"/>
              <a:cs typeface="Tahoma" pitchFamily="34" charset="0"/>
            </a:endParaRPr>
          </a:p>
          <a:p>
            <a:r>
              <a:rPr lang="tr-TR" dirty="0" smtClean="0">
                <a:latin typeface="Tahoma" pitchFamily="34" charset="0"/>
                <a:ea typeface="Tahoma" pitchFamily="34" charset="0"/>
                <a:cs typeface="Tahoma" pitchFamily="34" charset="0"/>
              </a:rPr>
              <a:t>Yatırım konusu ürünle ilgili </a:t>
            </a:r>
            <a:r>
              <a:rPr lang="tr-TR" b="1" dirty="0" smtClean="0">
                <a:solidFill>
                  <a:srgbClr val="FF0000"/>
                </a:solidFill>
                <a:latin typeface="Tahoma" pitchFamily="34" charset="0"/>
                <a:ea typeface="Tahoma" pitchFamily="34" charset="0"/>
                <a:cs typeface="Tahoma" pitchFamily="34" charset="0"/>
              </a:rPr>
              <a:t>yurtiçi toplam üretim kapasitesinin ithalattan az olması.</a:t>
            </a:r>
          </a:p>
          <a:p>
            <a:r>
              <a:rPr lang="tr-TR" dirty="0" smtClean="0">
                <a:latin typeface="Tahoma" pitchFamily="34" charset="0"/>
                <a:ea typeface="Tahoma" pitchFamily="34" charset="0"/>
                <a:cs typeface="Tahoma" pitchFamily="34" charset="0"/>
              </a:rPr>
              <a:t>Rafineri ve petrokimya yatırımları hariç, belge konusu yatırımla sağlanacak </a:t>
            </a:r>
            <a:r>
              <a:rPr lang="tr-TR" b="1" dirty="0" smtClean="0">
                <a:solidFill>
                  <a:srgbClr val="FF0000"/>
                </a:solidFill>
                <a:latin typeface="Tahoma" pitchFamily="34" charset="0"/>
                <a:ea typeface="Tahoma" pitchFamily="34" charset="0"/>
                <a:cs typeface="Tahoma" pitchFamily="34" charset="0"/>
              </a:rPr>
              <a:t>katma değerin asgari yüzde kırk olması. </a:t>
            </a:r>
          </a:p>
          <a:p>
            <a:r>
              <a:rPr lang="tr-TR" dirty="0" smtClean="0">
                <a:latin typeface="Tahoma" pitchFamily="34" charset="0"/>
                <a:ea typeface="Tahoma" pitchFamily="34" charset="0"/>
                <a:cs typeface="Tahoma" pitchFamily="34" charset="0"/>
              </a:rPr>
              <a:t>Yurt içinde üretimi olmayan ürünlerin üretimi hariç, </a:t>
            </a:r>
            <a:r>
              <a:rPr lang="tr-TR" b="1" dirty="0" smtClean="0">
                <a:solidFill>
                  <a:srgbClr val="FF0000"/>
                </a:solidFill>
                <a:latin typeface="Tahoma" pitchFamily="34" charset="0"/>
                <a:ea typeface="Tahoma" pitchFamily="34" charset="0"/>
                <a:cs typeface="Tahoma" pitchFamily="34" charset="0"/>
              </a:rPr>
              <a:t>yatırım konusu ürünle </a:t>
            </a:r>
            <a:r>
              <a:rPr lang="tr-TR" dirty="0" smtClean="0">
                <a:latin typeface="Tahoma" pitchFamily="34" charset="0"/>
                <a:ea typeface="Tahoma" pitchFamily="34" charset="0"/>
                <a:cs typeface="Tahoma" pitchFamily="34" charset="0"/>
              </a:rPr>
              <a:t>ilgili olarak son bir yıl içerisinde gerçekleşen toplam </a:t>
            </a:r>
            <a:r>
              <a:rPr lang="tr-TR" b="1" dirty="0" smtClean="0">
                <a:solidFill>
                  <a:srgbClr val="FF0000"/>
                </a:solidFill>
                <a:latin typeface="Tahoma" pitchFamily="34" charset="0"/>
                <a:ea typeface="Tahoma" pitchFamily="34" charset="0"/>
                <a:cs typeface="Tahoma" pitchFamily="34" charset="0"/>
              </a:rPr>
              <a:t>ithalat tutarının </a:t>
            </a:r>
            <a:r>
              <a:rPr lang="tr-TR" b="1" dirty="0" err="1" smtClean="0">
                <a:solidFill>
                  <a:srgbClr val="FF0000"/>
                </a:solidFill>
                <a:latin typeface="Tahoma" pitchFamily="34" charset="0"/>
                <a:ea typeface="Tahoma" pitchFamily="34" charset="0"/>
                <a:cs typeface="Tahoma" pitchFamily="34" charset="0"/>
              </a:rPr>
              <a:t>ellimilyon</a:t>
            </a:r>
            <a:r>
              <a:rPr lang="tr-TR" b="1" dirty="0" smtClean="0">
                <a:solidFill>
                  <a:srgbClr val="FF0000"/>
                </a:solidFill>
                <a:latin typeface="Tahoma" pitchFamily="34" charset="0"/>
                <a:ea typeface="Tahoma" pitchFamily="34" charset="0"/>
                <a:cs typeface="Tahoma" pitchFamily="34" charset="0"/>
              </a:rPr>
              <a:t> ABD Dolarının üzerinde olması.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480720"/>
          </a:xfrm>
        </p:spPr>
        <p:txBody>
          <a:bodyPr>
            <a:normAutofit fontScale="92500" lnSpcReduction="20000"/>
          </a:bodyPr>
          <a:lstStyle/>
          <a:p>
            <a:pPr>
              <a:buNone/>
            </a:pPr>
            <a:r>
              <a:rPr lang="tr-TR" sz="2000" b="1" dirty="0" smtClean="0">
                <a:latin typeface="Tahoma" pitchFamily="34" charset="0"/>
                <a:ea typeface="Tahoma" pitchFamily="34" charset="0"/>
                <a:cs typeface="Tahoma" pitchFamily="34" charset="0"/>
              </a:rPr>
              <a:t>2012/3305  Yatırımlarda Devlet Yardımları Hakkında Karar</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5. Bölge Destekli Öncelikli Yatırım Konuları</a:t>
            </a:r>
          </a:p>
          <a:p>
            <a:pPr lvl="0"/>
            <a:r>
              <a:rPr lang="tr-TR" dirty="0" smtClean="0"/>
              <a:t>Denizyolu – demiryolu taşımacılığı</a:t>
            </a:r>
          </a:p>
          <a:p>
            <a:pPr lvl="0"/>
            <a:r>
              <a:rPr lang="tr-TR" dirty="0" smtClean="0"/>
              <a:t>Otomotiv veya savunma sanayine yönelik test merkezleri, rüzgar tüneli</a:t>
            </a:r>
          </a:p>
          <a:p>
            <a:pPr lvl="0"/>
            <a:r>
              <a:rPr lang="tr-TR" dirty="0" smtClean="0"/>
              <a:t>Desteklenen bölgelerdeki turizm konaklama</a:t>
            </a:r>
          </a:p>
          <a:p>
            <a:pPr lvl="0"/>
            <a:r>
              <a:rPr lang="tr-TR" dirty="0" smtClean="0"/>
              <a:t>Uluslararası fuar</a:t>
            </a:r>
          </a:p>
          <a:p>
            <a:pPr lvl="0"/>
            <a:r>
              <a:rPr lang="tr-TR" dirty="0" err="1" smtClean="0"/>
              <a:t>Biyoteknolojik</a:t>
            </a:r>
            <a:r>
              <a:rPr lang="tr-TR" dirty="0" smtClean="0"/>
              <a:t> ilaç</a:t>
            </a:r>
          </a:p>
          <a:p>
            <a:pPr lvl="0"/>
            <a:r>
              <a:rPr lang="tr-TR" dirty="0" smtClean="0"/>
              <a:t>Savunma, havacılık ve uzay</a:t>
            </a:r>
          </a:p>
          <a:p>
            <a:pPr lvl="0"/>
            <a:r>
              <a:rPr lang="tr-TR" dirty="0" smtClean="0"/>
              <a:t>Maden </a:t>
            </a:r>
          </a:p>
          <a:p>
            <a:pPr lvl="0"/>
            <a:r>
              <a:rPr lang="tr-TR" dirty="0" smtClean="0"/>
              <a:t>Okul öncesi, ilkokul, ortaokul ve lise </a:t>
            </a:r>
          </a:p>
          <a:p>
            <a:pPr lvl="0"/>
            <a:r>
              <a:rPr lang="tr-TR" dirty="0" smtClean="0"/>
              <a:t>AR-GE projeleri neticesinde geliştirilen ürünlerin üretimi</a:t>
            </a:r>
          </a:p>
          <a:p>
            <a:pPr lvl="0"/>
            <a:r>
              <a:rPr lang="tr-TR" dirty="0" smtClean="0"/>
              <a:t>300 milyon TL tutarında motorlu kara taşıtları, 75 milyon TL tutarında motor, 20 milyon TL tutarında motor aksamları, aktarma organları/aksamları ve otomotiv elektroniği</a:t>
            </a:r>
          </a:p>
          <a:p>
            <a:pPr lvl="0"/>
            <a:r>
              <a:rPr lang="tr-TR" dirty="0" smtClean="0"/>
              <a:t>Linyit, taşkömürü, metan gazı, asfaltit madenlerin girdi olarak kullanıldığı elektrik üretimi </a:t>
            </a:r>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480720"/>
          </a:xfrm>
        </p:spPr>
        <p:txBody>
          <a:bodyPr>
            <a:normAutofit lnSpcReduction="10000"/>
          </a:bodyPr>
          <a:lstStyle/>
          <a:p>
            <a:pPr>
              <a:buNone/>
            </a:pPr>
            <a:r>
              <a:rPr lang="tr-TR" sz="2000" b="1" dirty="0" smtClean="0">
                <a:latin typeface="Tahoma" pitchFamily="34" charset="0"/>
                <a:ea typeface="Tahoma" pitchFamily="34" charset="0"/>
                <a:cs typeface="Tahoma" pitchFamily="34" charset="0"/>
              </a:rPr>
              <a:t>2012/3305  Yatırımlarda Devlet Yardımları Hakkında Karar</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Edilmeyen Yatırımlar</a:t>
            </a:r>
          </a:p>
          <a:p>
            <a:r>
              <a:rPr lang="tr-TR" sz="2800" b="1" dirty="0" smtClean="0">
                <a:solidFill>
                  <a:srgbClr val="FF0000"/>
                </a:solidFill>
                <a:latin typeface="Tahoma" pitchFamily="34" charset="0"/>
                <a:ea typeface="Tahoma" pitchFamily="34" charset="0"/>
                <a:cs typeface="Tahoma" pitchFamily="34" charset="0"/>
              </a:rPr>
              <a:t>Tarım:  </a:t>
            </a:r>
            <a:r>
              <a:rPr lang="tr-TR" sz="2800" dirty="0" smtClean="0">
                <a:latin typeface="Tahoma" pitchFamily="34" charset="0"/>
                <a:ea typeface="Tahoma" pitchFamily="34" charset="0"/>
                <a:cs typeface="Tahoma" pitchFamily="34" charset="0"/>
              </a:rPr>
              <a:t>Süt,</a:t>
            </a:r>
            <a:r>
              <a:rPr lang="tr-TR" sz="2800" b="1" dirty="0" smtClean="0">
                <a:latin typeface="Tahoma" pitchFamily="34" charset="0"/>
                <a:ea typeface="Tahoma" pitchFamily="34" charset="0"/>
                <a:cs typeface="Tahoma" pitchFamily="34" charset="0"/>
              </a:rPr>
              <a:t> </a:t>
            </a:r>
            <a:r>
              <a:rPr lang="tr-TR" sz="2800" dirty="0" smtClean="0">
                <a:latin typeface="Tahoma" pitchFamily="34" charset="0"/>
                <a:ea typeface="Tahoma" pitchFamily="34" charset="0"/>
                <a:cs typeface="Tahoma" pitchFamily="34" charset="0"/>
              </a:rPr>
              <a:t>Un, irmik, yem, nişasta ve nişasta bazlı şeker,  küp şeker hazır yemek, sera, bitkisel üretim ve destek dışı kalan hayvancılık yatırımları</a:t>
            </a:r>
          </a:p>
          <a:p>
            <a:r>
              <a:rPr lang="tr-TR" sz="2800" b="1" dirty="0" smtClean="0">
                <a:solidFill>
                  <a:srgbClr val="FF0000"/>
                </a:solidFill>
                <a:latin typeface="Tahoma" pitchFamily="34" charset="0"/>
                <a:ea typeface="Tahoma" pitchFamily="34" charset="0"/>
                <a:cs typeface="Tahoma" pitchFamily="34" charset="0"/>
              </a:rPr>
              <a:t>İmalat, enerji ve madencilik:</a:t>
            </a:r>
            <a:r>
              <a:rPr lang="tr-TR" sz="2800" dirty="0" smtClean="0">
                <a:solidFill>
                  <a:srgbClr val="FF0000"/>
                </a:solidFill>
                <a:latin typeface="Tahoma" pitchFamily="34" charset="0"/>
                <a:ea typeface="Tahoma" pitchFamily="34" charset="0"/>
                <a:cs typeface="Tahoma" pitchFamily="34" charset="0"/>
              </a:rPr>
              <a:t> </a:t>
            </a:r>
            <a:r>
              <a:rPr lang="tr-TR" sz="2800" dirty="0" smtClean="0">
                <a:latin typeface="Tahoma" pitchFamily="34" charset="0"/>
                <a:ea typeface="Tahoma" pitchFamily="34" charset="0"/>
                <a:cs typeface="Tahoma" pitchFamily="34" charset="0"/>
              </a:rPr>
              <a:t>Tuğla ve kiremit, kütlü pamuk işleme, iplik ve dokuma, doğalgaza dayalı elektrik üretimi, </a:t>
            </a:r>
            <a:r>
              <a:rPr lang="tr-TR" sz="2800" dirty="0" err="1" smtClean="0">
                <a:latin typeface="Tahoma" pitchFamily="34" charset="0"/>
                <a:ea typeface="Tahoma" pitchFamily="34" charset="0"/>
                <a:cs typeface="Tahoma" pitchFamily="34" charset="0"/>
              </a:rPr>
              <a:t>rödovans</a:t>
            </a:r>
            <a:r>
              <a:rPr lang="tr-TR" sz="2800" dirty="0" smtClean="0">
                <a:latin typeface="Tahoma" pitchFamily="34" charset="0"/>
                <a:ea typeface="Tahoma" pitchFamily="34" charset="0"/>
                <a:cs typeface="Tahoma" pitchFamily="34" charset="0"/>
              </a:rPr>
              <a:t> sözleşmesine istinaden gerçekleştirilecek madencilik ve demir çelik yatırımları</a:t>
            </a:r>
          </a:p>
          <a:p>
            <a:r>
              <a:rPr lang="tr-TR" sz="2800" b="1" dirty="0" smtClean="0">
                <a:solidFill>
                  <a:srgbClr val="FF0000"/>
                </a:solidFill>
                <a:latin typeface="Tahoma" pitchFamily="34" charset="0"/>
                <a:ea typeface="Tahoma" pitchFamily="34" charset="0"/>
                <a:cs typeface="Tahoma" pitchFamily="34" charset="0"/>
              </a:rPr>
              <a:t>Hizmetler:</a:t>
            </a:r>
            <a:r>
              <a:rPr lang="tr-TR" sz="2800" dirty="0" smtClean="0">
                <a:solidFill>
                  <a:srgbClr val="FF0000"/>
                </a:solidFill>
                <a:latin typeface="Tahoma" pitchFamily="34" charset="0"/>
                <a:ea typeface="Tahoma" pitchFamily="34" charset="0"/>
                <a:cs typeface="Tahoma" pitchFamily="34" charset="0"/>
              </a:rPr>
              <a:t> </a:t>
            </a:r>
            <a:r>
              <a:rPr lang="tr-TR" sz="2800" dirty="0" smtClean="0">
                <a:latin typeface="Tahoma" pitchFamily="34" charset="0"/>
                <a:ea typeface="Tahoma" pitchFamily="34" charset="0"/>
                <a:cs typeface="Tahoma" pitchFamily="34" charset="0"/>
              </a:rPr>
              <a:t>İlköğretim, lise, üniversite dışında kalan eğitim, poliklinik, muayenehane, turizm, basın ve yayın, sinema, konut, otobüs, çekici ve treyler, AVM, taşıt servis istasyonu, akaryakıt istasyonu, lokanta, yat ithali ve kiralanması, halı yıkama, kiralama, soğuk hava deposu, tersane yatırımları</a:t>
            </a:r>
            <a:endParaRPr lang="tr-TR" sz="28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4807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Destek Unsurları</a:t>
            </a:r>
          </a:p>
          <a:p>
            <a:pPr>
              <a:buNone/>
            </a:pPr>
            <a:r>
              <a:rPr lang="tr-TR" sz="2000" b="1" dirty="0" smtClean="0">
                <a:solidFill>
                  <a:srgbClr val="FF0000"/>
                </a:solidFill>
                <a:latin typeface="Tahoma" pitchFamily="34" charset="0"/>
                <a:ea typeface="Tahoma" pitchFamily="34" charset="0"/>
                <a:cs typeface="Tahoma" pitchFamily="34" charset="0"/>
              </a:rPr>
              <a:t>GÜMRÜK VERGİSİ MUAFİYETİ: </a:t>
            </a:r>
            <a:r>
              <a:rPr lang="tr-TR" sz="2000" dirty="0" smtClean="0">
                <a:latin typeface="Tahoma" pitchFamily="34" charset="0"/>
                <a:ea typeface="Tahoma" pitchFamily="34" charset="0"/>
                <a:cs typeface="Tahoma" pitchFamily="34" charset="0"/>
              </a:rPr>
              <a:t>Teşvik belgesi kapsamındaki yatırım malı </a:t>
            </a:r>
            <a:r>
              <a:rPr lang="tr-TR" sz="2000" dirty="0" smtClean="0">
                <a:solidFill>
                  <a:srgbClr val="FF0000"/>
                </a:solidFill>
                <a:latin typeface="Tahoma" pitchFamily="34" charset="0"/>
                <a:ea typeface="Tahoma" pitchFamily="34" charset="0"/>
                <a:cs typeface="Tahoma" pitchFamily="34" charset="0"/>
              </a:rPr>
              <a:t>makine</a:t>
            </a:r>
            <a:r>
              <a:rPr lang="tr-TR" sz="2000" dirty="0" smtClean="0">
                <a:latin typeface="Tahoma" pitchFamily="34" charset="0"/>
                <a:ea typeface="Tahoma" pitchFamily="34" charset="0"/>
                <a:cs typeface="Tahoma" pitchFamily="34" charset="0"/>
              </a:rPr>
              <a:t> ve </a:t>
            </a:r>
            <a:r>
              <a:rPr lang="tr-TR" sz="2000" dirty="0" smtClean="0">
                <a:solidFill>
                  <a:srgbClr val="FF0000"/>
                </a:solidFill>
                <a:latin typeface="Tahoma" pitchFamily="34" charset="0"/>
                <a:ea typeface="Tahoma" pitchFamily="34" charset="0"/>
                <a:cs typeface="Tahoma" pitchFamily="34" charset="0"/>
              </a:rPr>
              <a:t>teçhizatın</a:t>
            </a:r>
            <a:r>
              <a:rPr lang="tr-TR" sz="2000" dirty="0" smtClean="0">
                <a:latin typeface="Tahoma" pitchFamily="34" charset="0"/>
                <a:ea typeface="Tahoma" pitchFamily="34" charset="0"/>
                <a:cs typeface="Tahoma" pitchFamily="34" charset="0"/>
              </a:rPr>
              <a:t> ithali, otomobil ve hafif ticarî araç yatırımlarında yatırım dönemi içerisinde kalmak kaydıyla monte edilmemiş haldeki </a:t>
            </a:r>
            <a:r>
              <a:rPr lang="tr-TR" sz="2000" dirty="0" smtClean="0">
                <a:solidFill>
                  <a:srgbClr val="FF0000"/>
                </a:solidFill>
                <a:latin typeface="Tahoma" pitchFamily="34" charset="0"/>
                <a:ea typeface="Tahoma" pitchFamily="34" charset="0"/>
                <a:cs typeface="Tahoma" pitchFamily="34" charset="0"/>
              </a:rPr>
              <a:t>(CKD) aksam ve parçaların</a:t>
            </a:r>
            <a:r>
              <a:rPr lang="tr-TR" sz="2000" dirty="0" smtClean="0">
                <a:latin typeface="Tahoma" pitchFamily="34" charset="0"/>
                <a:ea typeface="Tahoma" pitchFamily="34" charset="0"/>
                <a:cs typeface="Tahoma" pitchFamily="34" charset="0"/>
              </a:rPr>
              <a:t> ithali, gemi ve elli metrenin üzerindeki yat inşa yatırımlarında </a:t>
            </a:r>
            <a:r>
              <a:rPr lang="tr-TR" sz="2000" dirty="0" smtClean="0">
                <a:solidFill>
                  <a:srgbClr val="FF0000"/>
                </a:solidFill>
                <a:latin typeface="Tahoma" pitchFamily="34" charset="0"/>
                <a:ea typeface="Tahoma" pitchFamily="34" charset="0"/>
                <a:cs typeface="Tahoma" pitchFamily="34" charset="0"/>
              </a:rPr>
              <a:t>tekne kabuğu</a:t>
            </a:r>
            <a:r>
              <a:rPr lang="tr-TR" sz="2000" dirty="0" smtClean="0">
                <a:latin typeface="Tahoma" pitchFamily="34" charset="0"/>
                <a:ea typeface="Tahoma" pitchFamily="34" charset="0"/>
                <a:cs typeface="Tahoma" pitchFamily="34" charset="0"/>
              </a:rPr>
              <a:t> ithali yürürlükteki İthalat Rejimi Kararı gereğince ödenmesi gereken </a:t>
            </a:r>
            <a:r>
              <a:rPr lang="tr-TR" sz="2000" b="1" dirty="0" smtClean="0">
                <a:solidFill>
                  <a:srgbClr val="FF0000"/>
                </a:solidFill>
                <a:latin typeface="Tahoma" pitchFamily="34" charset="0"/>
                <a:ea typeface="Tahoma" pitchFamily="34" charset="0"/>
                <a:cs typeface="Tahoma" pitchFamily="34" charset="0"/>
              </a:rPr>
              <a:t>gümrük vergisinden muaftır.</a:t>
            </a:r>
          </a:p>
          <a:p>
            <a:pPr>
              <a:buNone/>
            </a:pPr>
            <a:endParaRPr lang="tr-TR" sz="2000" dirty="0" smtClean="0">
              <a:latin typeface="Tahoma" pitchFamily="34" charset="0"/>
              <a:ea typeface="Tahoma" pitchFamily="34" charset="0"/>
              <a:cs typeface="Tahoma" pitchFamily="34" charset="0"/>
            </a:endParaRPr>
          </a:p>
          <a:p>
            <a:pPr>
              <a:buNone/>
            </a:pPr>
            <a:r>
              <a:rPr lang="tr-TR" sz="2000" b="1" dirty="0" smtClean="0">
                <a:solidFill>
                  <a:srgbClr val="FF0000"/>
                </a:solidFill>
                <a:latin typeface="Tahoma" pitchFamily="34" charset="0"/>
                <a:ea typeface="Tahoma" pitchFamily="34" charset="0"/>
                <a:cs typeface="Tahoma" pitchFamily="34" charset="0"/>
              </a:rPr>
              <a:t>KDV İSTİSNASI VE İADESİ </a:t>
            </a:r>
            <a:r>
              <a:rPr lang="tr-TR" sz="2000" dirty="0" smtClean="0">
                <a:latin typeface="Tahoma" pitchFamily="34" charset="0"/>
                <a:ea typeface="Tahoma" pitchFamily="34" charset="0"/>
                <a:cs typeface="Tahoma" pitchFamily="34" charset="0"/>
              </a:rPr>
              <a:t>Teşvik belgesini haiz yatırımcılara teşvik belgesi kapsamında yapılacak </a:t>
            </a:r>
            <a:r>
              <a:rPr lang="tr-TR" sz="2000" dirty="0" smtClean="0">
                <a:solidFill>
                  <a:srgbClr val="FF0000"/>
                </a:solidFill>
                <a:latin typeface="Tahoma" pitchFamily="34" charset="0"/>
                <a:ea typeface="Tahoma" pitchFamily="34" charset="0"/>
                <a:cs typeface="Tahoma" pitchFamily="34" charset="0"/>
              </a:rPr>
              <a:t>makine</a:t>
            </a:r>
            <a:r>
              <a:rPr lang="tr-TR" sz="2000" dirty="0" smtClean="0">
                <a:latin typeface="Tahoma" pitchFamily="34" charset="0"/>
                <a:ea typeface="Tahoma" pitchFamily="34" charset="0"/>
                <a:cs typeface="Tahoma" pitchFamily="34" charset="0"/>
              </a:rPr>
              <a:t> ve</a:t>
            </a:r>
            <a:r>
              <a:rPr lang="tr-TR" sz="2000" dirty="0" smtClean="0">
                <a:solidFill>
                  <a:srgbClr val="FF0000"/>
                </a:solidFill>
                <a:latin typeface="Tahoma" pitchFamily="34" charset="0"/>
                <a:ea typeface="Tahoma" pitchFamily="34" charset="0"/>
                <a:cs typeface="Tahoma" pitchFamily="34" charset="0"/>
              </a:rPr>
              <a:t> teçhizat </a:t>
            </a:r>
            <a:r>
              <a:rPr lang="tr-TR" sz="2000" dirty="0" smtClean="0">
                <a:latin typeface="Tahoma" pitchFamily="34" charset="0"/>
                <a:ea typeface="Tahoma" pitchFamily="34" charset="0"/>
                <a:cs typeface="Tahoma" pitchFamily="34" charset="0"/>
              </a:rPr>
              <a:t>ithal ve yerli teslimleri </a:t>
            </a:r>
            <a:r>
              <a:rPr lang="tr-TR" sz="2000" b="1" dirty="0" smtClean="0">
                <a:solidFill>
                  <a:srgbClr val="FF0000"/>
                </a:solidFill>
                <a:latin typeface="Tahoma" pitchFamily="34" charset="0"/>
                <a:ea typeface="Tahoma" pitchFamily="34" charset="0"/>
                <a:cs typeface="Tahoma" pitchFamily="34" charset="0"/>
              </a:rPr>
              <a:t>KDV’den istisna edilebilir. </a:t>
            </a:r>
            <a:r>
              <a:rPr lang="tr-TR" sz="2000" dirty="0" smtClean="0">
                <a:latin typeface="Tahoma" pitchFamily="34" charset="0"/>
                <a:ea typeface="Tahoma" pitchFamily="34" charset="0"/>
                <a:cs typeface="Tahoma" pitchFamily="34" charset="0"/>
              </a:rPr>
              <a:t>Aynı hüküm, teşvik belgesinin veya teşvik belgesi kapsamı makine ve teçhizatın devir işlemleri ile makine ve teçhizat listelerinde set, ünite, takım vb. olarak belirtilen malların kısmi teslimlerinde de uygulanır. Sabit yatırım tutarı </a:t>
            </a:r>
            <a:r>
              <a:rPr lang="tr-TR" sz="2000" dirty="0" err="1" smtClean="0">
                <a:latin typeface="Tahoma" pitchFamily="34" charset="0"/>
                <a:ea typeface="Tahoma" pitchFamily="34" charset="0"/>
                <a:cs typeface="Tahoma" pitchFamily="34" charset="0"/>
              </a:rPr>
              <a:t>beşyüzmilyon</a:t>
            </a:r>
            <a:r>
              <a:rPr lang="tr-TR" sz="2000" dirty="0" smtClean="0">
                <a:latin typeface="Tahoma" pitchFamily="34" charset="0"/>
                <a:ea typeface="Tahoma" pitchFamily="34" charset="0"/>
                <a:cs typeface="Tahoma" pitchFamily="34" charset="0"/>
              </a:rPr>
              <a:t> Türk Lirasının üzerindeki </a:t>
            </a:r>
            <a:r>
              <a:rPr lang="tr-TR" sz="2000" b="1" dirty="0" smtClean="0">
                <a:solidFill>
                  <a:srgbClr val="FF0000"/>
                </a:solidFill>
                <a:latin typeface="Tahoma" pitchFamily="34" charset="0"/>
                <a:ea typeface="Tahoma" pitchFamily="34" charset="0"/>
                <a:cs typeface="Tahoma" pitchFamily="34" charset="0"/>
              </a:rPr>
              <a:t>stratejik yatırımlar </a:t>
            </a:r>
            <a:r>
              <a:rPr lang="tr-TR" sz="2000" dirty="0" smtClean="0">
                <a:latin typeface="Tahoma" pitchFamily="34" charset="0"/>
                <a:ea typeface="Tahoma" pitchFamily="34" charset="0"/>
                <a:cs typeface="Tahoma" pitchFamily="34" charset="0"/>
              </a:rPr>
              <a:t>kapsamında yapılacak </a:t>
            </a:r>
            <a:r>
              <a:rPr lang="tr-TR" sz="2000" b="1" dirty="0" smtClean="0">
                <a:solidFill>
                  <a:srgbClr val="FF0000"/>
                </a:solidFill>
                <a:latin typeface="Tahoma" pitchFamily="34" charset="0"/>
                <a:ea typeface="Tahoma" pitchFamily="34" charset="0"/>
                <a:cs typeface="Tahoma" pitchFamily="34" charset="0"/>
              </a:rPr>
              <a:t>bina-inşaat harcamaları KDV iadesinden yararlandırılabilir.</a:t>
            </a:r>
          </a:p>
          <a:p>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4807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Destek Unsurları</a:t>
            </a:r>
          </a:p>
          <a:p>
            <a:pPr>
              <a:buNone/>
            </a:pPr>
            <a:r>
              <a:rPr lang="tr-TR" sz="2000" b="1" dirty="0" smtClean="0">
                <a:solidFill>
                  <a:srgbClr val="FF0000"/>
                </a:solidFill>
                <a:latin typeface="Tahoma" pitchFamily="34" charset="0"/>
                <a:ea typeface="Tahoma" pitchFamily="34" charset="0"/>
                <a:cs typeface="Tahoma" pitchFamily="34" charset="0"/>
              </a:rPr>
              <a:t>FAİZ DESTEĞİ:</a:t>
            </a:r>
            <a:r>
              <a:rPr lang="tr-TR" sz="2000" dirty="0" smtClean="0">
                <a:latin typeface="Tahoma" pitchFamily="34" charset="0"/>
                <a:ea typeface="Tahoma" pitchFamily="34" charset="0"/>
                <a:cs typeface="Tahoma" pitchFamily="34" charset="0"/>
              </a:rPr>
              <a:t> Bankalardan kullanılacak en az bir yıl vadeli yatırım kredilerinin teşvik belgesinde kayıtlı sabit yatırım tutarının yüzde yetmişine kadar olan kısmı için ödenecek faizin veya kâr payının;</a:t>
            </a:r>
          </a:p>
          <a:p>
            <a:pPr>
              <a:buNone/>
            </a:pPr>
            <a:endParaRPr lang="tr-TR" sz="2000" dirty="0" smtClean="0">
              <a:latin typeface="Tahoma" pitchFamily="34" charset="0"/>
              <a:ea typeface="Tahoma" pitchFamily="34" charset="0"/>
              <a:cs typeface="Tahoma" pitchFamily="34" charset="0"/>
            </a:endParaRPr>
          </a:p>
          <a:p>
            <a:r>
              <a:rPr lang="tr-TR" sz="2000" b="1" dirty="0" smtClean="0">
                <a:solidFill>
                  <a:srgbClr val="FF0000"/>
                </a:solidFill>
                <a:latin typeface="Tahoma" pitchFamily="34" charset="0"/>
                <a:ea typeface="Tahoma" pitchFamily="34" charset="0"/>
                <a:cs typeface="Tahoma" pitchFamily="34" charset="0"/>
              </a:rPr>
              <a:t>3 üncü bölge yatırımı: </a:t>
            </a:r>
            <a:r>
              <a:rPr lang="tr-TR" sz="2000" dirty="0" smtClean="0">
                <a:latin typeface="Tahoma" pitchFamily="34" charset="0"/>
                <a:ea typeface="Tahoma" pitchFamily="34" charset="0"/>
                <a:cs typeface="Tahoma" pitchFamily="34" charset="0"/>
              </a:rPr>
              <a:t>TL için üç puan döviz için bir puan</a:t>
            </a:r>
          </a:p>
          <a:p>
            <a:r>
              <a:rPr lang="tr-TR" sz="2000" b="1" dirty="0" smtClean="0">
                <a:solidFill>
                  <a:srgbClr val="FF0000"/>
                </a:solidFill>
                <a:latin typeface="Tahoma" pitchFamily="34" charset="0"/>
                <a:ea typeface="Tahoma" pitchFamily="34" charset="0"/>
                <a:cs typeface="Tahoma" pitchFamily="34" charset="0"/>
              </a:rPr>
              <a:t>4 üncü bölge yatırımı: </a:t>
            </a:r>
            <a:r>
              <a:rPr lang="tr-TR" sz="2000" dirty="0" smtClean="0">
                <a:latin typeface="Tahoma" pitchFamily="34" charset="0"/>
                <a:ea typeface="Tahoma" pitchFamily="34" charset="0"/>
                <a:cs typeface="Tahoma" pitchFamily="34" charset="0"/>
              </a:rPr>
              <a:t>TL için dört puan döviz için bir puan</a:t>
            </a:r>
          </a:p>
          <a:p>
            <a:r>
              <a:rPr lang="tr-TR" sz="2000" b="1" dirty="0" smtClean="0">
                <a:solidFill>
                  <a:srgbClr val="FF0000"/>
                </a:solidFill>
                <a:latin typeface="Tahoma" pitchFamily="34" charset="0"/>
                <a:ea typeface="Tahoma" pitchFamily="34" charset="0"/>
                <a:cs typeface="Tahoma" pitchFamily="34" charset="0"/>
              </a:rPr>
              <a:t>5 inci bölge yatırımı: </a:t>
            </a:r>
            <a:r>
              <a:rPr lang="tr-TR" sz="2000" dirty="0" smtClean="0">
                <a:latin typeface="Tahoma" pitchFamily="34" charset="0"/>
                <a:ea typeface="Tahoma" pitchFamily="34" charset="0"/>
                <a:cs typeface="Tahoma" pitchFamily="34" charset="0"/>
              </a:rPr>
              <a:t>TL için beş puan döviz için iki puan</a:t>
            </a:r>
          </a:p>
          <a:p>
            <a:r>
              <a:rPr lang="tr-TR" sz="2000" b="1" dirty="0" smtClean="0">
                <a:solidFill>
                  <a:srgbClr val="FF0000"/>
                </a:solidFill>
                <a:latin typeface="Tahoma" pitchFamily="34" charset="0"/>
                <a:ea typeface="Tahoma" pitchFamily="34" charset="0"/>
                <a:cs typeface="Tahoma" pitchFamily="34" charset="0"/>
              </a:rPr>
              <a:t>6 </a:t>
            </a:r>
            <a:r>
              <a:rPr lang="tr-TR" sz="2000" b="1" dirty="0" err="1" smtClean="0">
                <a:solidFill>
                  <a:srgbClr val="FF0000"/>
                </a:solidFill>
                <a:latin typeface="Tahoma" pitchFamily="34" charset="0"/>
                <a:ea typeface="Tahoma" pitchFamily="34" charset="0"/>
                <a:cs typeface="Tahoma" pitchFamily="34" charset="0"/>
              </a:rPr>
              <a:t>ncı</a:t>
            </a:r>
            <a:r>
              <a:rPr lang="tr-TR" sz="2000" b="1" dirty="0" smtClean="0">
                <a:solidFill>
                  <a:srgbClr val="FF0000"/>
                </a:solidFill>
                <a:latin typeface="Tahoma" pitchFamily="34" charset="0"/>
                <a:ea typeface="Tahoma" pitchFamily="34" charset="0"/>
                <a:cs typeface="Tahoma" pitchFamily="34" charset="0"/>
              </a:rPr>
              <a:t> bölge yatırımı: </a:t>
            </a:r>
            <a:r>
              <a:rPr lang="tr-TR" sz="2000" dirty="0" smtClean="0">
                <a:latin typeface="Tahoma" pitchFamily="34" charset="0"/>
                <a:ea typeface="Tahoma" pitchFamily="34" charset="0"/>
                <a:cs typeface="Tahoma" pitchFamily="34" charset="0"/>
              </a:rPr>
              <a:t>TL için yedi puan döviz için iki puan</a:t>
            </a:r>
          </a:p>
          <a:p>
            <a:r>
              <a:rPr lang="tr-TR" sz="2000" b="1" dirty="0" smtClean="0">
                <a:solidFill>
                  <a:srgbClr val="FF0000"/>
                </a:solidFill>
                <a:latin typeface="Tahoma" pitchFamily="34" charset="0"/>
                <a:ea typeface="Tahoma" pitchFamily="34" charset="0"/>
                <a:cs typeface="Tahoma" pitchFamily="34" charset="0"/>
              </a:rPr>
              <a:t>Stratejik yatırımlar, AR-GE yatırımları ve çevre yatırımları: </a:t>
            </a:r>
            <a:r>
              <a:rPr lang="tr-TR" sz="2000" dirty="0" smtClean="0">
                <a:latin typeface="Tahoma" pitchFamily="34" charset="0"/>
                <a:ea typeface="Tahoma" pitchFamily="34" charset="0"/>
                <a:cs typeface="Tahoma" pitchFamily="34" charset="0"/>
              </a:rPr>
              <a:t>TL için beş puan, döviz için iki puan</a:t>
            </a:r>
            <a:r>
              <a:rPr lang="tr-TR" sz="2000" b="1" dirty="0" smtClean="0">
                <a:solidFill>
                  <a:srgbClr val="FF0000"/>
                </a:solidFill>
                <a:latin typeface="Tahoma" pitchFamily="34" charset="0"/>
                <a:ea typeface="Tahoma" pitchFamily="34" charset="0"/>
                <a:cs typeface="Tahoma" pitchFamily="34" charset="0"/>
              </a:rPr>
              <a:t> </a:t>
            </a:r>
          </a:p>
          <a:p>
            <a:pPr>
              <a:buNone/>
            </a:pPr>
            <a:endParaRPr lang="tr-TR" sz="2000" dirty="0" smtClean="0">
              <a:latin typeface="Tahoma" pitchFamily="34" charset="0"/>
              <a:ea typeface="Tahoma" pitchFamily="34" charset="0"/>
              <a:cs typeface="Tahoma" pitchFamily="34" charset="0"/>
            </a:endParaRPr>
          </a:p>
          <a:p>
            <a:pPr>
              <a:buNone/>
            </a:pPr>
            <a:r>
              <a:rPr lang="tr-TR" sz="2000" dirty="0" smtClean="0">
                <a:latin typeface="Tahoma" pitchFamily="34" charset="0"/>
                <a:ea typeface="Tahoma" pitchFamily="34" charset="0"/>
                <a:cs typeface="Tahoma" pitchFamily="34" charset="0"/>
              </a:rPr>
              <a:t>	Azami ilk beş yıl için ödenmek kaydıyla bütçe kaynaklarından karşılanabilir.</a:t>
            </a:r>
          </a:p>
          <a:p>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3093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Destek Unsurları</a:t>
            </a:r>
          </a:p>
          <a:p>
            <a:pPr>
              <a:buNone/>
            </a:pPr>
            <a:r>
              <a:rPr lang="tr-TR" sz="2000" b="1" dirty="0" smtClean="0">
                <a:solidFill>
                  <a:srgbClr val="FF0000"/>
                </a:solidFill>
                <a:latin typeface="Tahoma" pitchFamily="34" charset="0"/>
                <a:ea typeface="Tahoma" pitchFamily="34" charset="0"/>
                <a:cs typeface="Tahoma" pitchFamily="34" charset="0"/>
              </a:rPr>
              <a:t>SİGORTA PRİMİ İŞVEREN HİSSESİ DESTEĞİ:  </a:t>
            </a:r>
            <a:r>
              <a:rPr lang="tr-TR" sz="2000" dirty="0" smtClean="0">
                <a:latin typeface="Tahoma" pitchFamily="34" charset="0"/>
                <a:ea typeface="Tahoma" pitchFamily="34" charset="0"/>
                <a:cs typeface="Tahoma" pitchFamily="34" charset="0"/>
              </a:rPr>
              <a:t>Büyük ölçekli yatırımlar, stratejik yatırımlar ve bölgesel teşvik uygulamaları kapsamında desteklenen yatırımlardan, tamamlama vizesi yapılmış teşvik belgesinde kayıtlı istihdamı aşmamak kaydıyla;</a:t>
            </a:r>
          </a:p>
          <a:p>
            <a:pPr>
              <a:buNone/>
            </a:pPr>
            <a:endParaRPr lang="tr-TR" sz="2000" dirty="0" smtClean="0">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Komple yeni yatırımlarda, </a:t>
            </a:r>
            <a:r>
              <a:rPr lang="tr-TR" sz="2000" b="1" dirty="0" smtClean="0">
                <a:solidFill>
                  <a:srgbClr val="FF0000"/>
                </a:solidFill>
                <a:latin typeface="Tahoma" pitchFamily="34" charset="0"/>
                <a:ea typeface="Tahoma" pitchFamily="34" charset="0"/>
                <a:cs typeface="Tahoma" pitchFamily="34" charset="0"/>
              </a:rPr>
              <a:t>teşvik belgesi kapsamında gerçekleşen yatırımla sağlanan,</a:t>
            </a:r>
          </a:p>
          <a:p>
            <a:r>
              <a:rPr lang="tr-TR" sz="2000" dirty="0" smtClean="0">
                <a:latin typeface="Tahoma" pitchFamily="34" charset="0"/>
                <a:ea typeface="Tahoma" pitchFamily="34" charset="0"/>
                <a:cs typeface="Tahoma" pitchFamily="34" charset="0"/>
              </a:rPr>
              <a:t>Diğer yatırım cinslerinde, yatırımın tamamlanmasını müteakip, yatırıma başlama tarihinden önceki son altı aylık dönemde Sosyal Güvenlik Kurumuna verilen aylık prim ve hizmet belgesinde </a:t>
            </a:r>
            <a:r>
              <a:rPr lang="tr-TR" sz="2000" b="1" dirty="0" smtClean="0">
                <a:solidFill>
                  <a:srgbClr val="FF0000"/>
                </a:solidFill>
                <a:latin typeface="Tahoma" pitchFamily="34" charset="0"/>
                <a:ea typeface="Tahoma" pitchFamily="34" charset="0"/>
                <a:cs typeface="Tahoma" pitchFamily="34" charset="0"/>
              </a:rPr>
              <a:t>bildirilen ortalama işçi sayısına teşvik belgesi kapsamında gerçekleşen yatırımla ilave edilen,</a:t>
            </a:r>
          </a:p>
          <a:p>
            <a:pPr>
              <a:buNone/>
            </a:pPr>
            <a:endParaRPr lang="tr-TR" sz="2000" dirty="0" smtClean="0">
              <a:latin typeface="Tahoma" pitchFamily="34" charset="0"/>
              <a:ea typeface="Tahoma" pitchFamily="34" charset="0"/>
              <a:cs typeface="Tahoma" pitchFamily="34" charset="0"/>
            </a:endParaRPr>
          </a:p>
          <a:p>
            <a:pPr>
              <a:buNone/>
            </a:pPr>
            <a:r>
              <a:rPr lang="tr-TR" sz="2000" dirty="0" smtClean="0">
                <a:latin typeface="Tahoma" pitchFamily="34" charset="0"/>
                <a:ea typeface="Tahoma" pitchFamily="34" charset="0"/>
                <a:cs typeface="Tahoma" pitchFamily="34" charset="0"/>
              </a:rPr>
              <a:t>	İstihdam için ödenmesi gereken </a:t>
            </a:r>
            <a:r>
              <a:rPr lang="tr-TR" sz="2000" b="1" dirty="0" smtClean="0">
                <a:solidFill>
                  <a:srgbClr val="FF0000"/>
                </a:solidFill>
                <a:latin typeface="Tahoma" pitchFamily="34" charset="0"/>
                <a:ea typeface="Tahoma" pitchFamily="34" charset="0"/>
                <a:cs typeface="Tahoma" pitchFamily="34" charset="0"/>
              </a:rPr>
              <a:t>sigorta primi işveren hissesinin asgari ücrete tekabül eden kısmı </a:t>
            </a:r>
            <a:r>
              <a:rPr lang="tr-TR" sz="2000" dirty="0" smtClean="0">
                <a:latin typeface="Tahoma" pitchFamily="34" charset="0"/>
                <a:ea typeface="Tahoma" pitchFamily="34" charset="0"/>
                <a:cs typeface="Tahoma" pitchFamily="34" charset="0"/>
              </a:rPr>
              <a:t>genel bütçeden karşılanır.</a:t>
            </a:r>
          </a:p>
          <a:p>
            <a:pPr>
              <a:buNone/>
            </a:pPr>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4088"/>
            <a:ext cx="8229600" cy="564672"/>
          </a:xfrm>
        </p:spPr>
        <p:txBody>
          <a:bodyPr>
            <a:noAutofit/>
          </a:bodyPr>
          <a:lstStyle/>
          <a:p>
            <a:r>
              <a:rPr lang="tr-TR" sz="4000" b="1" dirty="0" smtClean="0">
                <a:latin typeface="Tahoma" pitchFamily="34" charset="0"/>
                <a:ea typeface="Tahoma" pitchFamily="34" charset="0"/>
                <a:cs typeface="Tahoma" pitchFamily="34" charset="0"/>
              </a:rPr>
              <a:t>İHRACAT REJİMİ</a:t>
            </a:r>
            <a:endParaRPr lang="tr-TR" sz="4000"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a:xfrm>
            <a:off x="457200" y="1484784"/>
            <a:ext cx="8229600" cy="4839816"/>
          </a:xfrm>
        </p:spPr>
        <p:txBody>
          <a:bodyPr>
            <a:normAutofit/>
          </a:bodyPr>
          <a:lstStyle/>
          <a:p>
            <a:pPr>
              <a:lnSpc>
                <a:spcPct val="90000"/>
              </a:lnSpc>
              <a:buFont typeface="Wingdings" pitchFamily="2" charset="2"/>
              <a:buNone/>
            </a:pPr>
            <a:r>
              <a:rPr lang="tr-TR" sz="2400" b="1" dirty="0" smtClean="0"/>
              <a:t>	</a:t>
            </a:r>
            <a:r>
              <a:rPr lang="tr-TR" sz="2400" b="1" dirty="0" smtClean="0">
                <a:latin typeface="Tahoma" pitchFamily="34" charset="0"/>
                <a:ea typeface="Tahoma" pitchFamily="34" charset="0"/>
                <a:cs typeface="Tahoma" pitchFamily="34" charset="0"/>
              </a:rPr>
              <a:t>Son olarak 2008 yılında kambiyo mevzuatında yapılan düzenlemelerle,  </a:t>
            </a:r>
            <a:r>
              <a:rPr lang="tr-TR" sz="2400" b="1" dirty="0" smtClean="0">
                <a:solidFill>
                  <a:srgbClr val="FF0000"/>
                </a:solidFill>
                <a:latin typeface="Tahoma" pitchFamily="34" charset="0"/>
                <a:ea typeface="Tahoma" pitchFamily="34" charset="0"/>
                <a:cs typeface="Tahoma" pitchFamily="34" charset="0"/>
              </a:rPr>
              <a:t>“ihracat dövizlerini belli süreler içinde yurda getirme </a:t>
            </a:r>
            <a:r>
              <a:rPr lang="tr-TR" sz="2400" b="1" dirty="0" err="1" smtClean="0">
                <a:solidFill>
                  <a:srgbClr val="FF0000"/>
                </a:solidFill>
                <a:latin typeface="Tahoma" pitchFamily="34" charset="0"/>
                <a:ea typeface="Tahoma" pitchFamily="34" charset="0"/>
                <a:cs typeface="Tahoma" pitchFamily="34" charset="0"/>
              </a:rPr>
              <a:t>yükümlülüğü”</a:t>
            </a:r>
            <a:r>
              <a:rPr lang="tr-TR" sz="2400" b="1" dirty="0" err="1" smtClean="0">
                <a:latin typeface="Tahoma" pitchFamily="34" charset="0"/>
                <a:ea typeface="Tahoma" pitchFamily="34" charset="0"/>
                <a:cs typeface="Tahoma" pitchFamily="34" charset="0"/>
              </a:rPr>
              <a:t>ne</a:t>
            </a:r>
            <a:r>
              <a:rPr lang="tr-TR" sz="2400" b="1" dirty="0" smtClean="0">
                <a:solidFill>
                  <a:srgbClr val="FF0000"/>
                </a:solidFill>
                <a:latin typeface="Tahoma" pitchFamily="34" charset="0"/>
                <a:ea typeface="Tahoma" pitchFamily="34" charset="0"/>
                <a:cs typeface="Tahoma" pitchFamily="34" charset="0"/>
              </a:rPr>
              <a:t> </a:t>
            </a:r>
            <a:r>
              <a:rPr lang="tr-TR" sz="2400" b="1" dirty="0" smtClean="0">
                <a:latin typeface="Tahoma" pitchFamily="34" charset="0"/>
                <a:ea typeface="Tahoma" pitchFamily="34" charset="0"/>
                <a:cs typeface="Tahoma" pitchFamily="34" charset="0"/>
              </a:rPr>
              <a:t>son verildi. Bu düzenlemeler içinde  ihracat işlemlerinde </a:t>
            </a:r>
            <a:r>
              <a:rPr lang="tr-TR" sz="2400" b="1" dirty="0" smtClean="0">
                <a:solidFill>
                  <a:srgbClr val="FF0000"/>
                </a:solidFill>
                <a:latin typeface="Tahoma" pitchFamily="34" charset="0"/>
                <a:ea typeface="Tahoma" pitchFamily="34" charset="0"/>
                <a:cs typeface="Tahoma" pitchFamily="34" charset="0"/>
              </a:rPr>
              <a:t>“para </a:t>
            </a:r>
            <a:r>
              <a:rPr lang="tr-TR" sz="2400" b="1" dirty="0" err="1" smtClean="0">
                <a:solidFill>
                  <a:srgbClr val="FF0000"/>
                </a:solidFill>
                <a:latin typeface="Tahoma" pitchFamily="34" charset="0"/>
                <a:ea typeface="Tahoma" pitchFamily="34" charset="0"/>
                <a:cs typeface="Tahoma" pitchFamily="34" charset="0"/>
              </a:rPr>
              <a:t>hareketini”</a:t>
            </a:r>
            <a:r>
              <a:rPr lang="tr-TR" sz="2400" b="1" dirty="0" err="1" smtClean="0">
                <a:latin typeface="Tahoma" pitchFamily="34" charset="0"/>
                <a:ea typeface="Tahoma" pitchFamily="34" charset="0"/>
                <a:cs typeface="Tahoma" pitchFamily="34" charset="0"/>
              </a:rPr>
              <a:t>ni</a:t>
            </a:r>
            <a:r>
              <a:rPr lang="tr-TR" sz="2400" b="1" dirty="0" smtClean="0">
                <a:solidFill>
                  <a:srgbClr val="FF0000"/>
                </a:solidFill>
                <a:latin typeface="Tahoma" pitchFamily="34" charset="0"/>
                <a:ea typeface="Tahoma" pitchFamily="34" charset="0"/>
                <a:cs typeface="Tahoma" pitchFamily="34" charset="0"/>
              </a:rPr>
              <a:t>  “mal hareketi” </a:t>
            </a:r>
            <a:r>
              <a:rPr lang="tr-TR" sz="2400" b="1" dirty="0" smtClean="0">
                <a:latin typeface="Tahoma" pitchFamily="34" charset="0"/>
                <a:ea typeface="Tahoma" pitchFamily="34" charset="0"/>
                <a:cs typeface="Tahoma" pitchFamily="34" charset="0"/>
              </a:rPr>
              <a:t>ile kanıtlama zorunluluğuna son verilmesi de vardı.  Bu tarihten sonra çağdaş ekonomilerde olduğu gibi, Devlet </a:t>
            </a:r>
            <a:r>
              <a:rPr lang="tr-TR" sz="2400" b="1" dirty="0" smtClean="0">
                <a:solidFill>
                  <a:srgbClr val="FF0000"/>
                </a:solidFill>
                <a:latin typeface="Tahoma" pitchFamily="34" charset="0"/>
                <a:ea typeface="Tahoma" pitchFamily="34" charset="0"/>
                <a:cs typeface="Tahoma" pitchFamily="34" charset="0"/>
              </a:rPr>
              <a:t>“ihracat yaptın, nerede dövizi” </a:t>
            </a:r>
            <a:r>
              <a:rPr lang="tr-TR" sz="2400" b="1" dirty="0" smtClean="0">
                <a:latin typeface="Tahoma" pitchFamily="34" charset="0"/>
                <a:ea typeface="Tahoma" pitchFamily="34" charset="0"/>
                <a:cs typeface="Tahoma" pitchFamily="34" charset="0"/>
              </a:rPr>
              <a:t>sorusu yerine </a:t>
            </a:r>
            <a:r>
              <a:rPr lang="tr-TR" sz="2400" b="1" dirty="0" smtClean="0">
                <a:solidFill>
                  <a:srgbClr val="FF0000"/>
                </a:solidFill>
                <a:latin typeface="Tahoma" pitchFamily="34" charset="0"/>
                <a:ea typeface="Tahoma" pitchFamily="34" charset="0"/>
                <a:cs typeface="Tahoma" pitchFamily="34" charset="0"/>
              </a:rPr>
              <a:t>“banka hesabına yurtdışından gelen döviz hangi ihracatın veya hizmetin karşılığı” </a:t>
            </a:r>
            <a:r>
              <a:rPr lang="tr-TR" sz="2400" b="1" dirty="0" smtClean="0">
                <a:latin typeface="Tahoma" pitchFamily="34" charset="0"/>
                <a:ea typeface="Tahoma" pitchFamily="34" charset="0"/>
                <a:cs typeface="Tahoma" pitchFamily="34" charset="0"/>
              </a:rPr>
              <a:t>sorusunu sormaya başladı. En önemlisi, bu soru cari ihracat işlemleri sırasında değil, fiili ihracat tamamlandıktan sonra yapılan denetimler sırasında sorulur hale geldi. </a:t>
            </a: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3093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Destek Unsurları</a:t>
            </a:r>
          </a:p>
          <a:p>
            <a:pPr>
              <a:buNone/>
            </a:pPr>
            <a:endParaRPr lang="tr-TR" sz="2000" b="1" dirty="0" smtClean="0">
              <a:solidFill>
                <a:srgbClr val="FF0000"/>
              </a:solidFill>
              <a:latin typeface="Tahoma" pitchFamily="34" charset="0"/>
              <a:ea typeface="Tahoma" pitchFamily="34" charset="0"/>
              <a:cs typeface="Tahoma" pitchFamily="34" charset="0"/>
            </a:endParaRPr>
          </a:p>
          <a:p>
            <a:pPr>
              <a:buNone/>
            </a:pPr>
            <a:r>
              <a:rPr lang="tr-TR" sz="2000" b="1" dirty="0" smtClean="0">
                <a:solidFill>
                  <a:srgbClr val="FF0000"/>
                </a:solidFill>
                <a:latin typeface="Tahoma" pitchFamily="34" charset="0"/>
                <a:ea typeface="Tahoma" pitchFamily="34" charset="0"/>
                <a:cs typeface="Tahoma" pitchFamily="34" charset="0"/>
              </a:rPr>
              <a:t>SİGORTA PRİMİ DESTEĞİ: </a:t>
            </a:r>
            <a:r>
              <a:rPr lang="tr-TR" sz="2000" dirty="0" smtClean="0">
                <a:latin typeface="Tahoma" pitchFamily="34" charset="0"/>
                <a:ea typeface="Tahoma" pitchFamily="34" charset="0"/>
                <a:cs typeface="Tahoma" pitchFamily="34" charset="0"/>
              </a:rPr>
              <a:t>6 </a:t>
            </a:r>
            <a:r>
              <a:rPr lang="tr-TR" sz="2000" dirty="0" err="1" smtClean="0">
                <a:latin typeface="Tahoma" pitchFamily="34" charset="0"/>
                <a:ea typeface="Tahoma" pitchFamily="34" charset="0"/>
                <a:cs typeface="Tahoma" pitchFamily="34" charset="0"/>
              </a:rPr>
              <a:t>ncı</a:t>
            </a:r>
            <a:r>
              <a:rPr lang="tr-TR" sz="2000" dirty="0" smtClean="0">
                <a:latin typeface="Tahoma" pitchFamily="34" charset="0"/>
                <a:ea typeface="Tahoma" pitchFamily="34" charset="0"/>
                <a:cs typeface="Tahoma" pitchFamily="34" charset="0"/>
              </a:rPr>
              <a:t> bölgede; büyük ölçekli yatırımlar, stratejik yatırımlar ve bölgesel teşvik uygulamaları kapsamında teşvik belgesine istinaden gerçekleştirilecek yatırımla sağlanan </a:t>
            </a:r>
            <a:r>
              <a:rPr lang="tr-TR" sz="2000" b="1" dirty="0" smtClean="0">
                <a:solidFill>
                  <a:srgbClr val="FF0000"/>
                </a:solidFill>
                <a:latin typeface="Tahoma" pitchFamily="34" charset="0"/>
                <a:ea typeface="Tahoma" pitchFamily="34" charset="0"/>
                <a:cs typeface="Tahoma" pitchFamily="34" charset="0"/>
              </a:rPr>
              <a:t>ilave istihdam için, </a:t>
            </a:r>
            <a:r>
              <a:rPr lang="tr-TR" sz="2000" dirty="0" smtClean="0">
                <a:latin typeface="Tahoma" pitchFamily="34" charset="0"/>
                <a:ea typeface="Tahoma" pitchFamily="34" charset="0"/>
                <a:cs typeface="Tahoma" pitchFamily="34" charset="0"/>
              </a:rPr>
              <a:t>tamamlama vizesi yapılan teşvik belgesinde kayıtlı istihdam sayısını aşmamak kaydıyla, işveren tarafından Sosyal Güvenlik Kurumuna ödenmesi gereken </a:t>
            </a:r>
            <a:r>
              <a:rPr lang="tr-TR" sz="2000" b="1" dirty="0" smtClean="0">
                <a:solidFill>
                  <a:srgbClr val="FF0000"/>
                </a:solidFill>
                <a:latin typeface="Tahoma" pitchFamily="34" charset="0"/>
                <a:ea typeface="Tahoma" pitchFamily="34" charset="0"/>
                <a:cs typeface="Tahoma" pitchFamily="34" charset="0"/>
              </a:rPr>
              <a:t>sigorta primi işçi hissesinin asgari ücrete tekabül eden kısmı</a:t>
            </a:r>
            <a:r>
              <a:rPr lang="tr-TR" sz="2000" dirty="0" smtClean="0">
                <a:latin typeface="Tahoma" pitchFamily="34" charset="0"/>
                <a:ea typeface="Tahoma" pitchFamily="34" charset="0"/>
                <a:cs typeface="Tahoma" pitchFamily="34" charset="0"/>
              </a:rPr>
              <a:t>,tamamlama vizesinin yapılmasını müteakip </a:t>
            </a:r>
            <a:r>
              <a:rPr lang="tr-TR" sz="2000" b="1" dirty="0" smtClean="0">
                <a:solidFill>
                  <a:srgbClr val="FF0000"/>
                </a:solidFill>
                <a:latin typeface="Tahoma" pitchFamily="34" charset="0"/>
                <a:ea typeface="Tahoma" pitchFamily="34" charset="0"/>
                <a:cs typeface="Tahoma" pitchFamily="34" charset="0"/>
              </a:rPr>
              <a:t>on yıl süreyle işveren adına </a:t>
            </a:r>
            <a:r>
              <a:rPr lang="tr-TR" sz="2000" dirty="0" smtClean="0">
                <a:latin typeface="Tahoma" pitchFamily="34" charset="0"/>
                <a:ea typeface="Tahoma" pitchFamily="34" charset="0"/>
                <a:cs typeface="Tahoma" pitchFamily="34" charset="0"/>
              </a:rPr>
              <a:t>bütçe tertiplerinden karşılanabilir.</a:t>
            </a: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3093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Destek Unsurları</a:t>
            </a:r>
          </a:p>
          <a:p>
            <a:pPr algn="ctr">
              <a:buNone/>
            </a:pPr>
            <a:endParaRPr lang="tr-TR" sz="2800" b="1" dirty="0" smtClean="0">
              <a:solidFill>
                <a:schemeClr val="accent3">
                  <a:lumMod val="75000"/>
                </a:schemeClr>
              </a:solidFill>
              <a:latin typeface="Tahoma" pitchFamily="34" charset="0"/>
              <a:ea typeface="Tahoma" pitchFamily="34" charset="0"/>
              <a:cs typeface="Tahoma" pitchFamily="34" charset="0"/>
            </a:endParaRPr>
          </a:p>
          <a:p>
            <a:pPr>
              <a:buNone/>
            </a:pPr>
            <a:r>
              <a:rPr lang="tr-TR" sz="2000" b="1" dirty="0" smtClean="0">
                <a:solidFill>
                  <a:srgbClr val="FF0000"/>
                </a:solidFill>
                <a:latin typeface="Tahoma" pitchFamily="34" charset="0"/>
                <a:ea typeface="Tahoma" pitchFamily="34" charset="0"/>
                <a:cs typeface="Tahoma" pitchFamily="34" charset="0"/>
              </a:rPr>
              <a:t>GELİR VERGİSİ STOPAJI DESTEĞİ: </a:t>
            </a:r>
            <a:r>
              <a:rPr lang="tr-TR" sz="2000" dirty="0" smtClean="0">
                <a:latin typeface="Tahoma" pitchFamily="34" charset="0"/>
                <a:ea typeface="Tahoma" pitchFamily="34" charset="0"/>
                <a:cs typeface="Tahoma" pitchFamily="34" charset="0"/>
              </a:rPr>
              <a:t>6 </a:t>
            </a:r>
            <a:r>
              <a:rPr lang="tr-TR" sz="2000" dirty="0" err="1" smtClean="0">
                <a:latin typeface="Tahoma" pitchFamily="34" charset="0"/>
                <a:ea typeface="Tahoma" pitchFamily="34" charset="0"/>
                <a:cs typeface="Tahoma" pitchFamily="34" charset="0"/>
              </a:rPr>
              <a:t>ncı</a:t>
            </a:r>
            <a:r>
              <a:rPr lang="tr-TR" sz="2000" dirty="0" smtClean="0">
                <a:latin typeface="Tahoma" pitchFamily="34" charset="0"/>
                <a:ea typeface="Tahoma" pitchFamily="34" charset="0"/>
                <a:cs typeface="Tahoma" pitchFamily="34" charset="0"/>
              </a:rPr>
              <a:t> bölge için düzenlenen teşvik belgeleri kapsamında gerçekleştirilecek yatırımlarla sağlanan ilave istihdam için, belgede kayıtlı istihdam sayısını aşmamak kaydıyla, </a:t>
            </a:r>
            <a:r>
              <a:rPr lang="tr-TR" sz="2000" b="1" dirty="0" smtClean="0">
                <a:solidFill>
                  <a:srgbClr val="FF0000"/>
                </a:solidFill>
                <a:latin typeface="Tahoma" pitchFamily="34" charset="0"/>
                <a:ea typeface="Tahoma" pitchFamily="34" charset="0"/>
                <a:cs typeface="Tahoma" pitchFamily="34" charset="0"/>
              </a:rPr>
              <a:t>işçilerin ücretlerinin asgari ücrete tekabül eden kısmı üzerinden hesaplanan gelir vergisi, </a:t>
            </a:r>
            <a:r>
              <a:rPr lang="tr-TR" sz="2000" dirty="0" smtClean="0">
                <a:latin typeface="Tahoma" pitchFamily="34" charset="0"/>
                <a:ea typeface="Tahoma" pitchFamily="34" charset="0"/>
                <a:cs typeface="Tahoma" pitchFamily="34" charset="0"/>
              </a:rPr>
              <a:t>yatırımın kısmen veya tamamen faaliyete geçtiği tarihten itibaren </a:t>
            </a:r>
            <a:r>
              <a:rPr lang="tr-TR" sz="2000" b="1" dirty="0" smtClean="0">
                <a:solidFill>
                  <a:srgbClr val="FF0000"/>
                </a:solidFill>
                <a:latin typeface="Tahoma" pitchFamily="34" charset="0"/>
                <a:ea typeface="Tahoma" pitchFamily="34" charset="0"/>
                <a:cs typeface="Tahoma" pitchFamily="34" charset="0"/>
              </a:rPr>
              <a:t>on yıl süreyle verilecek muhtasar beyanname üzerinden tahakkuk eden vergiden terkin edilir.</a:t>
            </a:r>
          </a:p>
          <a:p>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3093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Destek Unsurları</a:t>
            </a:r>
          </a:p>
          <a:p>
            <a:pPr algn="ctr">
              <a:buNone/>
            </a:pPr>
            <a:endParaRPr lang="tr-TR" sz="2800" b="1" dirty="0" smtClean="0">
              <a:solidFill>
                <a:schemeClr val="accent3">
                  <a:lumMod val="75000"/>
                </a:schemeClr>
              </a:solidFill>
              <a:latin typeface="Tahoma" pitchFamily="34" charset="0"/>
              <a:ea typeface="Tahoma" pitchFamily="34" charset="0"/>
              <a:cs typeface="Tahoma" pitchFamily="34" charset="0"/>
            </a:endParaRPr>
          </a:p>
          <a:p>
            <a:pPr>
              <a:buNone/>
            </a:pPr>
            <a:r>
              <a:rPr lang="tr-TR" sz="2000" b="1" dirty="0" smtClean="0">
                <a:solidFill>
                  <a:srgbClr val="FF0000"/>
                </a:solidFill>
                <a:latin typeface="Tahoma" pitchFamily="34" charset="0"/>
                <a:ea typeface="Tahoma" pitchFamily="34" charset="0"/>
                <a:cs typeface="Tahoma" pitchFamily="34" charset="0"/>
              </a:rPr>
              <a:t>VERGİ İNDİRİMİ:</a:t>
            </a:r>
            <a:r>
              <a:rPr lang="tr-TR" sz="2000" dirty="0" smtClean="0">
                <a:latin typeface="Tahoma" pitchFamily="34" charset="0"/>
                <a:ea typeface="Tahoma" pitchFamily="34" charset="0"/>
                <a:cs typeface="Tahoma" pitchFamily="34" charset="0"/>
              </a:rPr>
              <a:t>, 5520 sayılı Kurumlar Vergisi Kanunun 32/A maddesine göre;  </a:t>
            </a:r>
          </a:p>
          <a:p>
            <a:pPr>
              <a:buNone/>
            </a:pPr>
            <a:r>
              <a:rPr lang="tr-TR" sz="2000" dirty="0" smtClean="0">
                <a:latin typeface="Tahoma" pitchFamily="34" charset="0"/>
                <a:ea typeface="Tahoma" pitchFamily="34" charset="0"/>
                <a:cs typeface="Tahoma" pitchFamily="34" charset="0"/>
              </a:rPr>
              <a:t>	Bakanlar Kurulu; </a:t>
            </a:r>
          </a:p>
          <a:p>
            <a:pPr>
              <a:buNone/>
            </a:pPr>
            <a:r>
              <a:rPr lang="tr-TR" sz="2000" dirty="0" smtClean="0">
                <a:latin typeface="Tahoma" pitchFamily="34" charset="0"/>
                <a:ea typeface="Tahoma" pitchFamily="34" charset="0"/>
                <a:cs typeface="Tahoma" pitchFamily="34" charset="0"/>
              </a:rPr>
              <a:t>	 …..</a:t>
            </a:r>
          </a:p>
          <a:p>
            <a:pPr>
              <a:buNone/>
            </a:pPr>
            <a:r>
              <a:rPr lang="tr-TR" sz="2000" dirty="0" smtClean="0">
                <a:latin typeface="Tahoma" pitchFamily="34" charset="0"/>
                <a:ea typeface="Tahoma" pitchFamily="34" charset="0"/>
                <a:cs typeface="Tahoma" pitchFamily="34" charset="0"/>
              </a:rPr>
              <a:t>	b) Her bir il grubu, stratejik yatırımlar veya (a) bendinde belirtilen yerler için yatırıma katkı oranını </a:t>
            </a:r>
            <a:r>
              <a:rPr lang="tr-TR" sz="2000" b="1" dirty="0" smtClean="0">
                <a:solidFill>
                  <a:srgbClr val="FF0000"/>
                </a:solidFill>
                <a:latin typeface="Tahoma" pitchFamily="34" charset="0"/>
                <a:ea typeface="Tahoma" pitchFamily="34" charset="0"/>
                <a:cs typeface="Tahoma" pitchFamily="34" charset="0"/>
              </a:rPr>
              <a:t>% 55’i, </a:t>
            </a:r>
            <a:r>
              <a:rPr lang="tr-TR" sz="2000" dirty="0" smtClean="0">
                <a:latin typeface="Tahoma" pitchFamily="34" charset="0"/>
                <a:ea typeface="Tahoma" pitchFamily="34" charset="0"/>
                <a:cs typeface="Tahoma" pitchFamily="34" charset="0"/>
              </a:rPr>
              <a:t>yatırım tutarı 50 milyon Türk Lirasını aşan büyük ölçekli yatırımlarda ise </a:t>
            </a:r>
            <a:r>
              <a:rPr lang="tr-TR" sz="2000" b="1" dirty="0" smtClean="0">
                <a:solidFill>
                  <a:srgbClr val="FF0000"/>
                </a:solidFill>
                <a:latin typeface="Tahoma" pitchFamily="34" charset="0"/>
                <a:ea typeface="Tahoma" pitchFamily="34" charset="0"/>
                <a:cs typeface="Tahoma" pitchFamily="34" charset="0"/>
              </a:rPr>
              <a:t>% 65’i </a:t>
            </a:r>
            <a:r>
              <a:rPr lang="tr-TR" sz="2000" dirty="0" smtClean="0">
                <a:latin typeface="Tahoma" pitchFamily="34" charset="0"/>
                <a:ea typeface="Tahoma" pitchFamily="34" charset="0"/>
                <a:cs typeface="Tahoma" pitchFamily="34" charset="0"/>
              </a:rPr>
              <a:t>geçmemek üzere belirlemeye, </a:t>
            </a:r>
            <a:r>
              <a:rPr lang="tr-TR" sz="2000" b="1" dirty="0" smtClean="0">
                <a:solidFill>
                  <a:srgbClr val="FF0000"/>
                </a:solidFill>
                <a:latin typeface="Tahoma" pitchFamily="34" charset="0"/>
                <a:ea typeface="Tahoma" pitchFamily="34" charset="0"/>
                <a:cs typeface="Tahoma" pitchFamily="34" charset="0"/>
              </a:rPr>
              <a:t>kurumlar vergisi</a:t>
            </a:r>
            <a:r>
              <a:rPr lang="tr-TR" sz="2000" dirty="0" smtClean="0">
                <a:latin typeface="Tahoma" pitchFamily="34" charset="0"/>
                <a:ea typeface="Tahoma" pitchFamily="34" charset="0"/>
                <a:cs typeface="Tahoma" pitchFamily="34" charset="0"/>
              </a:rPr>
              <a:t> oranını </a:t>
            </a:r>
            <a:r>
              <a:rPr lang="tr-TR" sz="2000" b="1" dirty="0" smtClean="0">
                <a:solidFill>
                  <a:srgbClr val="FF0000"/>
                </a:solidFill>
                <a:latin typeface="Tahoma" pitchFamily="34" charset="0"/>
                <a:ea typeface="Tahoma" pitchFamily="34" charset="0"/>
                <a:cs typeface="Tahoma" pitchFamily="34" charset="0"/>
              </a:rPr>
              <a:t>% 90’a kadar indirimli </a:t>
            </a:r>
            <a:r>
              <a:rPr lang="tr-TR" sz="2000" dirty="0" smtClean="0">
                <a:latin typeface="Tahoma" pitchFamily="34" charset="0"/>
                <a:ea typeface="Tahoma" pitchFamily="34" charset="0"/>
                <a:cs typeface="Tahoma" pitchFamily="34" charset="0"/>
              </a:rPr>
              <a:t>uygulatmaya, </a:t>
            </a:r>
            <a:endParaRPr lang="tr-TR" sz="2000" baseline="30000" dirty="0" smtClean="0">
              <a:latin typeface="Tahoma" pitchFamily="34" charset="0"/>
              <a:ea typeface="Tahoma" pitchFamily="34" charset="0"/>
              <a:cs typeface="Tahoma" pitchFamily="34" charset="0"/>
            </a:endParaRPr>
          </a:p>
          <a:p>
            <a:pPr>
              <a:buNone/>
            </a:pPr>
            <a:r>
              <a:rPr lang="tr-TR" sz="2000" baseline="30000" dirty="0" smtClean="0">
                <a:latin typeface="Tahoma" pitchFamily="34" charset="0"/>
                <a:ea typeface="Tahoma" pitchFamily="34" charset="0"/>
                <a:cs typeface="Tahoma" pitchFamily="34" charset="0"/>
              </a:rPr>
              <a:t>	……..</a:t>
            </a:r>
            <a:endParaRPr lang="tr-TR" sz="2000" dirty="0" smtClean="0">
              <a:latin typeface="Tahoma" pitchFamily="34" charset="0"/>
              <a:ea typeface="Tahoma" pitchFamily="34" charset="0"/>
              <a:cs typeface="Tahoma" pitchFamily="34" charset="0"/>
            </a:endParaRPr>
          </a:p>
          <a:p>
            <a:pPr>
              <a:buNone/>
            </a:pPr>
            <a:r>
              <a:rPr lang="tr-TR" sz="2000" dirty="0" smtClean="0">
                <a:latin typeface="Tahoma" pitchFamily="34" charset="0"/>
                <a:ea typeface="Tahoma" pitchFamily="34" charset="0"/>
                <a:cs typeface="Tahoma" pitchFamily="34" charset="0"/>
              </a:rPr>
              <a:t>		yetkilidir.</a:t>
            </a:r>
          </a:p>
          <a:p>
            <a:pPr>
              <a:buNone/>
            </a:pPr>
            <a:endParaRPr lang="tr-TR" sz="2000" b="1" dirty="0" smtClean="0">
              <a:solidFill>
                <a:srgbClr val="FF0000"/>
              </a:solidFill>
              <a:latin typeface="Tahoma" pitchFamily="34" charset="0"/>
              <a:ea typeface="Tahoma" pitchFamily="34" charset="0"/>
              <a:cs typeface="Tahoma" pitchFamily="34" charset="0"/>
            </a:endParaRPr>
          </a:p>
          <a:p>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3093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Destek Unsurları</a:t>
            </a:r>
          </a:p>
          <a:p>
            <a:pPr algn="ctr">
              <a:buNone/>
            </a:pPr>
            <a:r>
              <a:rPr lang="tr-TR" sz="2000" b="1" dirty="0" smtClean="0">
                <a:solidFill>
                  <a:srgbClr val="FF0000"/>
                </a:solidFill>
                <a:latin typeface="Tahoma" pitchFamily="34" charset="0"/>
                <a:ea typeface="Tahoma" pitchFamily="34" charset="0"/>
                <a:cs typeface="Tahoma" pitchFamily="34" charset="0"/>
              </a:rPr>
              <a:t>VERGİ İNDİRİMİ</a:t>
            </a:r>
          </a:p>
          <a:p>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graphicFrame>
        <p:nvGraphicFramePr>
          <p:cNvPr id="4" name="3 Tablo"/>
          <p:cNvGraphicFramePr>
            <a:graphicFrameLocks noGrp="1"/>
          </p:cNvGraphicFramePr>
          <p:nvPr/>
        </p:nvGraphicFramePr>
        <p:xfrm>
          <a:off x="323530" y="1916832"/>
          <a:ext cx="8424935" cy="4288532"/>
        </p:xfrm>
        <a:graphic>
          <a:graphicData uri="http://schemas.openxmlformats.org/drawingml/2006/table">
            <a:tbl>
              <a:tblPr firstRow="1" bandRow="1">
                <a:tableStyleId>{5C22544A-7EE6-4342-B048-85BDC9FD1C3A}</a:tableStyleId>
              </a:tblPr>
              <a:tblGrid>
                <a:gridCol w="1684987"/>
                <a:gridCol w="1684987"/>
                <a:gridCol w="1684987"/>
                <a:gridCol w="1684987"/>
                <a:gridCol w="1684987"/>
              </a:tblGrid>
              <a:tr h="531059">
                <a:tc>
                  <a:txBody>
                    <a:bodyPr/>
                    <a:lstStyle/>
                    <a:p>
                      <a:pPr>
                        <a:lnSpc>
                          <a:spcPct val="115000"/>
                        </a:lnSpc>
                      </a:pPr>
                      <a:endParaRPr lang="tr-TR" sz="1100" b="1" dirty="0">
                        <a:latin typeface="Calibri"/>
                        <a:ea typeface="Times New Roman"/>
                      </a:endParaRPr>
                    </a:p>
                  </a:txBody>
                  <a:tcPr marL="9525" marR="9525" marT="9525" marB="9525" anchor="ctr"/>
                </a:tc>
                <a:tc gridSpan="2">
                  <a:txBody>
                    <a:bodyPr/>
                    <a:lstStyle/>
                    <a:p>
                      <a:pPr algn="ctr">
                        <a:lnSpc>
                          <a:spcPct val="115000"/>
                        </a:lnSpc>
                        <a:spcAft>
                          <a:spcPts val="0"/>
                        </a:spcAft>
                      </a:pPr>
                      <a:r>
                        <a:rPr lang="tr-TR" sz="1050" b="1" dirty="0">
                          <a:solidFill>
                            <a:srgbClr val="FFFF00"/>
                          </a:solidFill>
                          <a:latin typeface="Arial"/>
                          <a:ea typeface="Times New Roman"/>
                          <a:cs typeface="Times New Roman"/>
                        </a:rPr>
                        <a:t>Bölgesel Teşvik Uygulamaları</a:t>
                      </a:r>
                      <a:endParaRPr lang="tr-TR" sz="1100" b="1" dirty="0">
                        <a:solidFill>
                          <a:srgbClr val="FFFF00"/>
                        </a:solidFill>
                        <a:latin typeface="Calibri"/>
                        <a:ea typeface="Calibri"/>
                        <a:cs typeface="Times New Roman"/>
                      </a:endParaRPr>
                    </a:p>
                  </a:txBody>
                  <a:tcPr marL="9525" marR="9525" marT="9525" marB="9525" anchor="ctr"/>
                </a:tc>
                <a:tc hMerge="1">
                  <a:txBody>
                    <a:bodyPr/>
                    <a:lstStyle/>
                    <a:p>
                      <a:endParaRPr lang="tr-TR"/>
                    </a:p>
                  </a:txBody>
                  <a:tcPr/>
                </a:tc>
                <a:tc gridSpan="2">
                  <a:txBody>
                    <a:bodyPr/>
                    <a:lstStyle/>
                    <a:p>
                      <a:pPr algn="ctr">
                        <a:lnSpc>
                          <a:spcPct val="115000"/>
                        </a:lnSpc>
                        <a:spcAft>
                          <a:spcPts val="0"/>
                        </a:spcAft>
                      </a:pPr>
                      <a:r>
                        <a:rPr lang="tr-TR" sz="1050" b="1" dirty="0">
                          <a:solidFill>
                            <a:srgbClr val="FFFF00"/>
                          </a:solidFill>
                          <a:latin typeface="Arial"/>
                          <a:ea typeface="Times New Roman"/>
                          <a:cs typeface="Times New Roman"/>
                        </a:rPr>
                        <a:t>Büyük Ölçekli Yatırımlar</a:t>
                      </a:r>
                      <a:endParaRPr lang="tr-TR" sz="1100" b="1" dirty="0">
                        <a:solidFill>
                          <a:srgbClr val="FFFF00"/>
                        </a:solidFill>
                        <a:latin typeface="Calibri"/>
                        <a:ea typeface="Calibri"/>
                        <a:cs typeface="Times New Roman"/>
                      </a:endParaRPr>
                    </a:p>
                  </a:txBody>
                  <a:tcPr marL="9525" marR="9525" marT="9525" marB="9525" anchor="ctr"/>
                </a:tc>
                <a:tc hMerge="1">
                  <a:txBody>
                    <a:bodyPr/>
                    <a:lstStyle/>
                    <a:p>
                      <a:endParaRPr lang="tr-TR"/>
                    </a:p>
                  </a:txBody>
                  <a:tcPr/>
                </a:tc>
              </a:tr>
              <a:tr h="531059">
                <a:tc>
                  <a:txBody>
                    <a:bodyPr/>
                    <a:lstStyle/>
                    <a:p>
                      <a:pPr algn="ctr">
                        <a:lnSpc>
                          <a:spcPct val="115000"/>
                        </a:lnSpc>
                        <a:spcAft>
                          <a:spcPts val="0"/>
                        </a:spcAft>
                      </a:pPr>
                      <a:r>
                        <a:rPr lang="tr-TR" sz="1050" b="1">
                          <a:solidFill>
                            <a:srgbClr val="000000"/>
                          </a:solidFill>
                          <a:latin typeface="Arial"/>
                          <a:ea typeface="Times New Roman"/>
                          <a:cs typeface="Times New Roman"/>
                        </a:rPr>
                        <a:t>Bölgeler</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Yatırıma katkı oranı (%)</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Kurumlar vergisi veya gelir vergisi indirim oranı (%)</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Yatırıma katkı oranı (%)</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Kurumlar vergisi veya gelir vergisi indirim oranı (%)</a:t>
                      </a:r>
                      <a:endParaRPr lang="tr-TR" sz="1100" b="1">
                        <a:latin typeface="Calibri"/>
                        <a:ea typeface="Calibri"/>
                        <a:cs typeface="Times New Roman"/>
                      </a:endParaRPr>
                    </a:p>
                  </a:txBody>
                  <a:tcPr marL="9525" marR="9525" marT="9525" marB="9525" anchor="ctr"/>
                </a:tc>
              </a:tr>
              <a:tr h="531059">
                <a:tc>
                  <a:txBody>
                    <a:bodyPr/>
                    <a:lstStyle/>
                    <a:p>
                      <a:pPr algn="ctr">
                        <a:lnSpc>
                          <a:spcPct val="115000"/>
                        </a:lnSpc>
                        <a:spcAft>
                          <a:spcPts val="0"/>
                        </a:spcAft>
                      </a:pPr>
                      <a:r>
                        <a:rPr lang="tr-TR" sz="1050" b="1">
                          <a:solidFill>
                            <a:srgbClr val="000000"/>
                          </a:solidFill>
                          <a:latin typeface="Arial"/>
                          <a:ea typeface="Times New Roman"/>
                          <a:cs typeface="Times New Roman"/>
                        </a:rPr>
                        <a:t>1</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dirty="0">
                          <a:solidFill>
                            <a:srgbClr val="000000"/>
                          </a:solidFill>
                          <a:latin typeface="Arial"/>
                          <a:ea typeface="Times New Roman"/>
                          <a:cs typeface="Times New Roman"/>
                        </a:rPr>
                        <a:t>10</a:t>
                      </a:r>
                      <a:endParaRPr lang="tr-TR" sz="1100" b="1"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30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20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30</a:t>
                      </a:r>
                      <a:endParaRPr lang="tr-TR" sz="1100" b="1">
                        <a:latin typeface="Calibri"/>
                        <a:ea typeface="Calibri"/>
                        <a:cs typeface="Times New Roman"/>
                      </a:endParaRPr>
                    </a:p>
                  </a:txBody>
                  <a:tcPr marL="9525" marR="9525" marT="9525" marB="9525" anchor="ctr"/>
                </a:tc>
              </a:tr>
              <a:tr h="531059">
                <a:tc>
                  <a:txBody>
                    <a:bodyPr/>
                    <a:lstStyle/>
                    <a:p>
                      <a:pPr algn="ctr">
                        <a:lnSpc>
                          <a:spcPct val="115000"/>
                        </a:lnSpc>
                        <a:spcAft>
                          <a:spcPts val="0"/>
                        </a:spcAft>
                      </a:pPr>
                      <a:r>
                        <a:rPr lang="tr-TR" sz="1050" b="1">
                          <a:solidFill>
                            <a:srgbClr val="000000"/>
                          </a:solidFill>
                          <a:latin typeface="Arial"/>
                          <a:ea typeface="Times New Roman"/>
                          <a:cs typeface="Times New Roman"/>
                        </a:rPr>
                        <a:t>2</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15</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40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25</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40</a:t>
                      </a:r>
                      <a:endParaRPr lang="tr-TR" sz="1100" b="1">
                        <a:latin typeface="Calibri"/>
                        <a:ea typeface="Calibri"/>
                        <a:cs typeface="Times New Roman"/>
                      </a:endParaRPr>
                    </a:p>
                  </a:txBody>
                  <a:tcPr marL="9525" marR="9525" marT="9525" marB="9525" anchor="ctr"/>
                </a:tc>
              </a:tr>
              <a:tr h="531059">
                <a:tc>
                  <a:txBody>
                    <a:bodyPr/>
                    <a:lstStyle/>
                    <a:p>
                      <a:pPr algn="ctr">
                        <a:lnSpc>
                          <a:spcPct val="115000"/>
                        </a:lnSpc>
                        <a:spcAft>
                          <a:spcPts val="0"/>
                        </a:spcAft>
                      </a:pPr>
                      <a:r>
                        <a:rPr lang="tr-TR" sz="1050" b="1">
                          <a:solidFill>
                            <a:srgbClr val="000000"/>
                          </a:solidFill>
                          <a:latin typeface="Arial"/>
                          <a:ea typeface="Times New Roman"/>
                          <a:cs typeface="Times New Roman"/>
                        </a:rPr>
                        <a:t>3</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20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50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30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50</a:t>
                      </a:r>
                      <a:endParaRPr lang="tr-TR" sz="1100" b="1">
                        <a:latin typeface="Calibri"/>
                        <a:ea typeface="Calibri"/>
                        <a:cs typeface="Times New Roman"/>
                      </a:endParaRPr>
                    </a:p>
                  </a:txBody>
                  <a:tcPr marL="9525" marR="9525" marT="9525" marB="9525" anchor="ctr"/>
                </a:tc>
              </a:tr>
              <a:tr h="531059">
                <a:tc>
                  <a:txBody>
                    <a:bodyPr/>
                    <a:lstStyle/>
                    <a:p>
                      <a:pPr algn="ctr">
                        <a:lnSpc>
                          <a:spcPct val="115000"/>
                        </a:lnSpc>
                        <a:spcAft>
                          <a:spcPts val="0"/>
                        </a:spcAft>
                      </a:pPr>
                      <a:r>
                        <a:rPr lang="tr-TR" sz="1050" b="1">
                          <a:solidFill>
                            <a:srgbClr val="000000"/>
                          </a:solidFill>
                          <a:latin typeface="Arial"/>
                          <a:ea typeface="Times New Roman"/>
                          <a:cs typeface="Times New Roman"/>
                        </a:rPr>
                        <a:t>4</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25</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60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35</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60</a:t>
                      </a:r>
                      <a:endParaRPr lang="tr-TR" sz="1100" b="1">
                        <a:latin typeface="Calibri"/>
                        <a:ea typeface="Calibri"/>
                        <a:cs typeface="Times New Roman"/>
                      </a:endParaRPr>
                    </a:p>
                  </a:txBody>
                  <a:tcPr marL="9525" marR="9525" marT="9525" marB="9525" anchor="ctr"/>
                </a:tc>
              </a:tr>
              <a:tr h="531059">
                <a:tc>
                  <a:txBody>
                    <a:bodyPr/>
                    <a:lstStyle/>
                    <a:p>
                      <a:pPr algn="ctr">
                        <a:lnSpc>
                          <a:spcPct val="115000"/>
                        </a:lnSpc>
                        <a:spcAft>
                          <a:spcPts val="0"/>
                        </a:spcAft>
                      </a:pPr>
                      <a:r>
                        <a:rPr lang="tr-TR" sz="1050" b="1">
                          <a:solidFill>
                            <a:srgbClr val="000000"/>
                          </a:solidFill>
                          <a:latin typeface="Arial"/>
                          <a:ea typeface="Times New Roman"/>
                          <a:cs typeface="Times New Roman"/>
                        </a:rPr>
                        <a:t>5</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30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70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40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70</a:t>
                      </a:r>
                      <a:endParaRPr lang="tr-TR" sz="1100" b="1">
                        <a:latin typeface="Calibri"/>
                        <a:ea typeface="Calibri"/>
                        <a:cs typeface="Times New Roman"/>
                      </a:endParaRPr>
                    </a:p>
                  </a:txBody>
                  <a:tcPr marL="9525" marR="9525" marT="9525" marB="9525" anchor="ctr"/>
                </a:tc>
              </a:tr>
              <a:tr h="531059">
                <a:tc>
                  <a:txBody>
                    <a:bodyPr/>
                    <a:lstStyle/>
                    <a:p>
                      <a:pPr algn="ctr">
                        <a:lnSpc>
                          <a:spcPct val="115000"/>
                        </a:lnSpc>
                        <a:spcAft>
                          <a:spcPts val="0"/>
                        </a:spcAft>
                      </a:pPr>
                      <a:r>
                        <a:rPr lang="tr-TR" sz="1050" b="1">
                          <a:solidFill>
                            <a:srgbClr val="000000"/>
                          </a:solidFill>
                          <a:latin typeface="Arial"/>
                          <a:ea typeface="Times New Roman"/>
                          <a:cs typeface="Times New Roman"/>
                        </a:rPr>
                        <a:t>6</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35</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90</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a:solidFill>
                            <a:srgbClr val="000000"/>
                          </a:solidFill>
                          <a:latin typeface="Arial"/>
                          <a:ea typeface="Times New Roman"/>
                          <a:cs typeface="Times New Roman"/>
                        </a:rPr>
                        <a:t>45</a:t>
                      </a:r>
                      <a:endParaRPr lang="tr-TR" sz="1100" b="1">
                        <a:latin typeface="Calibri"/>
                        <a:ea typeface="Calibri"/>
                        <a:cs typeface="Times New Roman"/>
                      </a:endParaRPr>
                    </a:p>
                  </a:txBody>
                  <a:tcPr marL="9525" marR="9525" marT="9525" marB="9525" anchor="ctr"/>
                </a:tc>
                <a:tc>
                  <a:txBody>
                    <a:bodyPr/>
                    <a:lstStyle/>
                    <a:p>
                      <a:pPr algn="ctr">
                        <a:lnSpc>
                          <a:spcPct val="115000"/>
                        </a:lnSpc>
                        <a:spcAft>
                          <a:spcPts val="0"/>
                        </a:spcAft>
                      </a:pPr>
                      <a:r>
                        <a:rPr lang="tr-TR" sz="1050" b="1" dirty="0">
                          <a:solidFill>
                            <a:srgbClr val="000000"/>
                          </a:solidFill>
                          <a:latin typeface="Arial"/>
                          <a:ea typeface="Times New Roman"/>
                          <a:cs typeface="Times New Roman"/>
                        </a:rPr>
                        <a:t>90</a:t>
                      </a:r>
                      <a:endParaRPr lang="tr-TR" sz="1100" b="1" dirty="0">
                        <a:latin typeface="Calibri"/>
                        <a:ea typeface="Calibri"/>
                        <a:cs typeface="Times New Roman"/>
                      </a:endParaRPr>
                    </a:p>
                  </a:txBody>
                  <a:tcPr marL="9525" marR="9525" marT="9525" marB="9525" anchor="ct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309320"/>
          </a:xfrm>
        </p:spPr>
        <p:txBody>
          <a:bodyPr>
            <a:normAutofit/>
          </a:bodyPr>
          <a:lstStyle/>
          <a:p>
            <a:pP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Teşvik Destek Unsurları</a:t>
            </a:r>
          </a:p>
          <a:p>
            <a:pPr algn="ctr">
              <a:buNone/>
            </a:pPr>
            <a:endParaRPr lang="tr-TR" sz="2800" b="1" dirty="0" smtClean="0">
              <a:solidFill>
                <a:schemeClr val="accent3">
                  <a:lumMod val="75000"/>
                </a:schemeClr>
              </a:solidFill>
              <a:latin typeface="Tahoma" pitchFamily="34" charset="0"/>
              <a:ea typeface="Tahoma" pitchFamily="34" charset="0"/>
              <a:cs typeface="Tahoma" pitchFamily="34" charset="0"/>
            </a:endParaRPr>
          </a:p>
          <a:p>
            <a:pPr>
              <a:buNone/>
            </a:pPr>
            <a:r>
              <a:rPr lang="tr-TR" sz="2000" b="1" dirty="0" smtClean="0">
                <a:solidFill>
                  <a:srgbClr val="FF0000"/>
                </a:solidFill>
                <a:latin typeface="Tahoma" pitchFamily="34" charset="0"/>
                <a:ea typeface="Tahoma" pitchFamily="34" charset="0"/>
                <a:cs typeface="Tahoma" pitchFamily="34" charset="0"/>
              </a:rPr>
              <a:t>YATIRIM YERİ TAHSİSİ: </a:t>
            </a:r>
            <a:r>
              <a:rPr lang="tr-TR" sz="2000" dirty="0" smtClean="0">
                <a:latin typeface="Tahoma" pitchFamily="34" charset="0"/>
                <a:ea typeface="Tahoma" pitchFamily="34" charset="0"/>
                <a:cs typeface="Tahoma" pitchFamily="34" charset="0"/>
              </a:rPr>
              <a:t>Teşvik belgesi düzenlenmiş büyük ölçekli yatırımlar, stratejik yatırımlar ve bölgesel desteklerden yararlanacak yatırımlar için, 4706 sayılı Kanunun ek 3 üncü maddesi çerçevesinde 32/A maddesi kapsamındaki yatırımlarla ilgili olarak talep edilen taşınmazın bulunduğu ilçenin mülki sınırları içindeki organize sanayi veya endüstri bölgelerinde bu yatırımlar için tahsis edilebilecek boş parsel bulunmaması, </a:t>
            </a:r>
            <a:r>
              <a:rPr lang="tr-TR" sz="2000" b="1" dirty="0" smtClean="0">
                <a:solidFill>
                  <a:srgbClr val="FF0000"/>
                </a:solidFill>
                <a:latin typeface="Tahoma" pitchFamily="34" charset="0"/>
                <a:ea typeface="Tahoma" pitchFamily="34" charset="0"/>
                <a:cs typeface="Tahoma" pitchFamily="34" charset="0"/>
              </a:rPr>
              <a:t>gerçekleştirilecek yatırımın toplam tutarının,</a:t>
            </a:r>
            <a:r>
              <a:rPr lang="tr-TR" sz="2000" dirty="0" smtClean="0">
                <a:latin typeface="Tahoma" pitchFamily="34" charset="0"/>
                <a:ea typeface="Tahoma" pitchFamily="34" charset="0"/>
                <a:cs typeface="Tahoma" pitchFamily="34" charset="0"/>
              </a:rPr>
              <a:t> talep edilen </a:t>
            </a:r>
            <a:r>
              <a:rPr lang="tr-TR" sz="2000" b="1" dirty="0" smtClean="0">
                <a:solidFill>
                  <a:srgbClr val="FF0000"/>
                </a:solidFill>
                <a:latin typeface="Tahoma" pitchFamily="34" charset="0"/>
                <a:ea typeface="Tahoma" pitchFamily="34" charset="0"/>
                <a:cs typeface="Tahoma" pitchFamily="34" charset="0"/>
              </a:rPr>
              <a:t>taşınmazların</a:t>
            </a:r>
            <a:r>
              <a:rPr lang="tr-TR" sz="2000" dirty="0" smtClean="0">
                <a:latin typeface="Tahoma" pitchFamily="34" charset="0"/>
                <a:ea typeface="Tahoma" pitchFamily="34" charset="0"/>
                <a:cs typeface="Tahoma" pitchFamily="34" charset="0"/>
              </a:rPr>
              <a:t> maliki idarelerce takdir edilecek </a:t>
            </a:r>
            <a:r>
              <a:rPr lang="tr-TR" sz="2000" b="1" dirty="0" smtClean="0">
                <a:solidFill>
                  <a:srgbClr val="FF0000"/>
                </a:solidFill>
                <a:latin typeface="Tahoma" pitchFamily="34" charset="0"/>
                <a:ea typeface="Tahoma" pitchFamily="34" charset="0"/>
                <a:cs typeface="Tahoma" pitchFamily="34" charset="0"/>
              </a:rPr>
              <a:t>rayiç değerinin </a:t>
            </a:r>
            <a:r>
              <a:rPr lang="tr-TR" sz="2000" dirty="0" smtClean="0">
                <a:latin typeface="Tahoma" pitchFamily="34" charset="0"/>
                <a:ea typeface="Tahoma" pitchFamily="34" charset="0"/>
                <a:cs typeface="Tahoma" pitchFamily="34" charset="0"/>
              </a:rPr>
              <a:t>tarım, hayvancılık ve eğitim yatırımları için </a:t>
            </a:r>
            <a:r>
              <a:rPr lang="tr-TR" sz="2000" b="1" dirty="0" smtClean="0">
                <a:solidFill>
                  <a:srgbClr val="FF0000"/>
                </a:solidFill>
                <a:latin typeface="Tahoma" pitchFamily="34" charset="0"/>
                <a:ea typeface="Tahoma" pitchFamily="34" charset="0"/>
                <a:cs typeface="Tahoma" pitchFamily="34" charset="0"/>
              </a:rPr>
              <a:t>bir, </a:t>
            </a:r>
            <a:r>
              <a:rPr lang="tr-TR" sz="2000" dirty="0" smtClean="0">
                <a:latin typeface="Tahoma" pitchFamily="34" charset="0"/>
                <a:ea typeface="Tahoma" pitchFamily="34" charset="0"/>
                <a:cs typeface="Tahoma" pitchFamily="34" charset="0"/>
              </a:rPr>
              <a:t>turizm yatırımları için </a:t>
            </a:r>
            <a:r>
              <a:rPr lang="tr-TR" sz="2000" b="1" dirty="0" smtClean="0">
                <a:solidFill>
                  <a:srgbClr val="FF0000"/>
                </a:solidFill>
                <a:latin typeface="Tahoma" pitchFamily="34" charset="0"/>
                <a:ea typeface="Tahoma" pitchFamily="34" charset="0"/>
                <a:cs typeface="Tahoma" pitchFamily="34" charset="0"/>
              </a:rPr>
              <a:t>iki</a:t>
            </a:r>
            <a:r>
              <a:rPr lang="tr-TR" sz="2000" dirty="0" smtClean="0">
                <a:latin typeface="Tahoma" pitchFamily="34" charset="0"/>
                <a:ea typeface="Tahoma" pitchFamily="34" charset="0"/>
                <a:cs typeface="Tahoma" pitchFamily="34" charset="0"/>
              </a:rPr>
              <a:t>, diğer yatırımlar için </a:t>
            </a:r>
            <a:r>
              <a:rPr lang="tr-TR" sz="2000" b="1" dirty="0" smtClean="0">
                <a:solidFill>
                  <a:srgbClr val="FF0000"/>
                </a:solidFill>
                <a:latin typeface="Tahoma" pitchFamily="34" charset="0"/>
                <a:ea typeface="Tahoma" pitchFamily="34" charset="0"/>
                <a:cs typeface="Tahoma" pitchFamily="34" charset="0"/>
              </a:rPr>
              <a:t>üç katından az olmaması kaydıyla; </a:t>
            </a:r>
            <a:r>
              <a:rPr lang="tr-TR" sz="2000" dirty="0" smtClean="0">
                <a:latin typeface="Tahoma" pitchFamily="34" charset="0"/>
                <a:ea typeface="Tahoma" pitchFamily="34" charset="0"/>
                <a:cs typeface="Tahoma" pitchFamily="34" charset="0"/>
              </a:rPr>
              <a:t>Hazineye, özel bütçeli idarelere, il özel idarelerine veya belediyelere ait arazi veya arsaların üzerinde </a:t>
            </a:r>
            <a:r>
              <a:rPr lang="tr-TR" sz="2000" b="1" dirty="0" err="1" smtClean="0">
                <a:solidFill>
                  <a:srgbClr val="FF0000"/>
                </a:solidFill>
                <a:latin typeface="Tahoma" pitchFamily="34" charset="0"/>
                <a:ea typeface="Tahoma" pitchFamily="34" charset="0"/>
                <a:cs typeface="Tahoma" pitchFamily="34" charset="0"/>
              </a:rPr>
              <a:t>kırkdokuz</a:t>
            </a:r>
            <a:r>
              <a:rPr lang="tr-TR" sz="2000" b="1" dirty="0" smtClean="0">
                <a:solidFill>
                  <a:srgbClr val="FF0000"/>
                </a:solidFill>
                <a:latin typeface="Tahoma" pitchFamily="34" charset="0"/>
                <a:ea typeface="Tahoma" pitchFamily="34" charset="0"/>
                <a:cs typeface="Tahoma" pitchFamily="34" charset="0"/>
              </a:rPr>
              <a:t> yıl </a:t>
            </a:r>
            <a:r>
              <a:rPr lang="tr-TR" sz="2000" dirty="0" smtClean="0">
                <a:latin typeface="Tahoma" pitchFamily="34" charset="0"/>
                <a:ea typeface="Tahoma" pitchFamily="34" charset="0"/>
                <a:cs typeface="Tahoma" pitchFamily="34" charset="0"/>
              </a:rPr>
              <a:t>süreli bağımsız ve sürekli </a:t>
            </a:r>
            <a:r>
              <a:rPr lang="tr-TR" sz="2000" b="1" dirty="0" smtClean="0">
                <a:solidFill>
                  <a:srgbClr val="FF0000"/>
                </a:solidFill>
                <a:latin typeface="Tahoma" pitchFamily="34" charset="0"/>
                <a:ea typeface="Tahoma" pitchFamily="34" charset="0"/>
                <a:cs typeface="Tahoma" pitchFamily="34" charset="0"/>
              </a:rPr>
              <a:t>nitelikli irtifak hakkı </a:t>
            </a:r>
            <a:r>
              <a:rPr lang="tr-TR" sz="2000" dirty="0" smtClean="0">
                <a:latin typeface="Tahoma" pitchFamily="34" charset="0"/>
                <a:ea typeface="Tahoma" pitchFamily="34" charset="0"/>
                <a:cs typeface="Tahoma" pitchFamily="34" charset="0"/>
              </a:rPr>
              <a:t>tesis edilebilir. </a:t>
            </a:r>
            <a:endParaRPr lang="tr-TR" sz="2000" b="1" dirty="0" smtClean="0">
              <a:solidFill>
                <a:srgbClr val="FF0000"/>
              </a:solidFill>
              <a:latin typeface="Tahoma" pitchFamily="34" charset="0"/>
              <a:ea typeface="Tahoma" pitchFamily="34" charset="0"/>
              <a:cs typeface="Tahoma" pitchFamily="34" charset="0"/>
            </a:endParaRPr>
          </a:p>
          <a:p>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309320"/>
          </a:xfrm>
        </p:spPr>
        <p:txBody>
          <a:bodyPr>
            <a:normAutofit/>
          </a:bodyPr>
          <a:lstStyle/>
          <a:p>
            <a:pPr algn="ct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2800" b="1" dirty="0" smtClean="0">
                <a:solidFill>
                  <a:schemeClr val="accent3">
                    <a:lumMod val="75000"/>
                  </a:schemeClr>
                </a:solidFill>
                <a:latin typeface="Tahoma" pitchFamily="34" charset="0"/>
                <a:ea typeface="Tahoma" pitchFamily="34" charset="0"/>
                <a:cs typeface="Tahoma" pitchFamily="34" charset="0"/>
              </a:rPr>
              <a:t>Yatırım Süresi ve Tamamlama Vizesi</a:t>
            </a:r>
          </a:p>
          <a:p>
            <a:pPr algn="ctr">
              <a:buNone/>
            </a:pPr>
            <a:endParaRPr lang="tr-TR" sz="2000" b="1" dirty="0" smtClean="0">
              <a:solidFill>
                <a:srgbClr val="FF0000"/>
              </a:solidFill>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Teşvik belgesi kapsamındaki </a:t>
            </a:r>
            <a:r>
              <a:rPr lang="tr-TR" sz="2000" b="1" dirty="0" smtClean="0">
                <a:solidFill>
                  <a:srgbClr val="FF0000"/>
                </a:solidFill>
                <a:latin typeface="Tahoma" pitchFamily="34" charset="0"/>
                <a:ea typeface="Tahoma" pitchFamily="34" charset="0"/>
                <a:cs typeface="Tahoma" pitchFamily="34" charset="0"/>
              </a:rPr>
              <a:t>yatırımların</a:t>
            </a:r>
            <a:r>
              <a:rPr lang="tr-TR" sz="2000" dirty="0" smtClean="0">
                <a:latin typeface="Tahoma" pitchFamily="34" charset="0"/>
                <a:ea typeface="Tahoma" pitchFamily="34" charset="0"/>
                <a:cs typeface="Tahoma" pitchFamily="34" charset="0"/>
              </a:rPr>
              <a:t> proje bazında yapılacak değerlendirme sonucunda </a:t>
            </a:r>
            <a:r>
              <a:rPr lang="tr-TR" sz="2000" b="1" dirty="0" smtClean="0">
                <a:solidFill>
                  <a:srgbClr val="FF0000"/>
                </a:solidFill>
                <a:latin typeface="Tahoma" pitchFamily="34" charset="0"/>
                <a:ea typeface="Tahoma" pitchFamily="34" charset="0"/>
                <a:cs typeface="Tahoma" pitchFamily="34" charset="0"/>
              </a:rPr>
              <a:t>öngörülen sürede gerçekleştirilmesi esastır. </a:t>
            </a:r>
            <a:r>
              <a:rPr lang="tr-TR" sz="2000" dirty="0" smtClean="0">
                <a:latin typeface="Tahoma" pitchFamily="34" charset="0"/>
                <a:ea typeface="Tahoma" pitchFamily="34" charset="0"/>
                <a:cs typeface="Tahoma" pitchFamily="34" charset="0"/>
              </a:rPr>
              <a:t>Yatırımın öngörülen sürede gerçekleştirilememesi hâlinde, teşvik belgesinde kayıtlı </a:t>
            </a:r>
            <a:r>
              <a:rPr lang="tr-TR" sz="2000" b="1" dirty="0" smtClean="0">
                <a:solidFill>
                  <a:srgbClr val="FF0000"/>
                </a:solidFill>
                <a:latin typeface="Tahoma" pitchFamily="34" charset="0"/>
                <a:ea typeface="Tahoma" pitchFamily="34" charset="0"/>
                <a:cs typeface="Tahoma" pitchFamily="34" charset="0"/>
              </a:rPr>
              <a:t>ilk sürenin yarısı kadar ek süre verilebilir. </a:t>
            </a:r>
            <a:r>
              <a:rPr lang="tr-TR" sz="2000" dirty="0" smtClean="0">
                <a:latin typeface="Tahoma" pitchFamily="34" charset="0"/>
                <a:ea typeface="Tahoma" pitchFamily="34" charset="0"/>
                <a:cs typeface="Tahoma" pitchFamily="34" charset="0"/>
              </a:rPr>
              <a:t>Bu şekilde hesaplanan ek sürenin bir yıldan az olması halinde ek süre bir yıl olarak uygulanabilir.</a:t>
            </a:r>
          </a:p>
          <a:p>
            <a:pPr>
              <a:buNone/>
            </a:pPr>
            <a:endParaRPr lang="tr-TR" sz="2000" dirty="0" smtClean="0">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Teşvik Uygulama ve Yabancı Sermaye Genel Müdürlüğü, yatırımların tamamlama ekspertizi ve/veya vizesi işlemleri için </a:t>
            </a:r>
            <a:r>
              <a:rPr lang="tr-TR" sz="2000" b="1" dirty="0" smtClean="0">
                <a:solidFill>
                  <a:srgbClr val="FF0000"/>
                </a:solidFill>
                <a:latin typeface="Tahoma" pitchFamily="34" charset="0"/>
                <a:ea typeface="Tahoma" pitchFamily="34" charset="0"/>
                <a:cs typeface="Tahoma" pitchFamily="34" charset="0"/>
              </a:rPr>
              <a:t>yerel birimleri, odaları, bankaları </a:t>
            </a:r>
            <a:r>
              <a:rPr lang="tr-TR" sz="2000" dirty="0" smtClean="0">
                <a:latin typeface="Tahoma" pitchFamily="34" charset="0"/>
                <a:ea typeface="Tahoma" pitchFamily="34" charset="0"/>
                <a:cs typeface="Tahoma" pitchFamily="34" charset="0"/>
              </a:rPr>
              <a:t>veya yatırımın bulunduğu </a:t>
            </a:r>
            <a:r>
              <a:rPr lang="tr-TR" sz="2000" b="1" dirty="0" smtClean="0">
                <a:solidFill>
                  <a:srgbClr val="FF0000"/>
                </a:solidFill>
                <a:latin typeface="Tahoma" pitchFamily="34" charset="0"/>
                <a:ea typeface="Tahoma" pitchFamily="34" charset="0"/>
                <a:cs typeface="Tahoma" pitchFamily="34" charset="0"/>
              </a:rPr>
              <a:t>il valiliğini </a:t>
            </a:r>
            <a:r>
              <a:rPr lang="tr-TR" sz="2000" dirty="0" smtClean="0">
                <a:latin typeface="Tahoma" pitchFamily="34" charset="0"/>
                <a:ea typeface="Tahoma" pitchFamily="34" charset="0"/>
                <a:cs typeface="Tahoma" pitchFamily="34" charset="0"/>
              </a:rPr>
              <a:t>görevlendirebilir. Ayrıca, Genel Müdürlükçe uygun görülmesi halinde, daha önceki kararlara istinaden düzenlenen teşvik belgeleri de dahil olmak </a:t>
            </a:r>
            <a:r>
              <a:rPr lang="tr-TR" sz="2000" b="1" dirty="0" smtClean="0">
                <a:solidFill>
                  <a:srgbClr val="FF0000"/>
                </a:solidFill>
                <a:latin typeface="Tahoma" pitchFamily="34" charset="0"/>
                <a:ea typeface="Tahoma" pitchFamily="34" charset="0"/>
                <a:cs typeface="Tahoma" pitchFamily="34" charset="0"/>
              </a:rPr>
              <a:t>üzere tamamlama vizesi işlemleri, yeminli mali müşavirlerce düzenlenecek tamamlama ekspertiz raporuna istinaden de yapılabilir.</a:t>
            </a:r>
            <a:r>
              <a:rPr lang="tr-TR" sz="2000" dirty="0" smtClean="0">
                <a:latin typeface="Tahoma" pitchFamily="34" charset="0"/>
                <a:ea typeface="Tahoma" pitchFamily="34" charset="0"/>
                <a:cs typeface="Tahoma" pitchFamily="34" charset="0"/>
              </a:rPr>
              <a:t> Ancak, Genel Müdürlük gerekli görülen hallerde yatırım yerinde </a:t>
            </a:r>
            <a:r>
              <a:rPr lang="tr-TR" sz="2000" b="1" dirty="0" smtClean="0">
                <a:solidFill>
                  <a:srgbClr val="FF0000"/>
                </a:solidFill>
                <a:latin typeface="Tahoma" pitchFamily="34" charset="0"/>
                <a:ea typeface="Tahoma" pitchFamily="34" charset="0"/>
                <a:cs typeface="Tahoma" pitchFamily="34" charset="0"/>
              </a:rPr>
              <a:t>tespit yapmaya yetkilidir.</a:t>
            </a:r>
          </a:p>
          <a:p>
            <a:pPr>
              <a:buNone/>
            </a:pPr>
            <a:endParaRPr lang="tr-TR" sz="2000" b="1" dirty="0" smtClean="0">
              <a:solidFill>
                <a:srgbClr val="FF0000"/>
              </a:solidFill>
              <a:latin typeface="Tahoma" pitchFamily="34" charset="0"/>
              <a:ea typeface="Tahoma" pitchFamily="34" charset="0"/>
              <a:cs typeface="Tahoma" pitchFamily="34" charset="0"/>
            </a:endParaRPr>
          </a:p>
          <a:p>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692696"/>
          </a:xfrm>
        </p:spPr>
        <p:txBody>
          <a:bodyPr>
            <a:normAutofit fontScale="90000"/>
          </a:bodyPr>
          <a:lstStyle/>
          <a:p>
            <a:r>
              <a:rPr lang="tr-TR" b="1" dirty="0" smtClean="0"/>
              <a:t>YATIRIM TEŞVİK UYGULAMALARI</a:t>
            </a:r>
            <a:endParaRPr lang="tr-TR" b="1" dirty="0"/>
          </a:p>
        </p:txBody>
      </p:sp>
      <p:sp>
        <p:nvSpPr>
          <p:cNvPr id="3" name="2 İçerik Yer Tutucusu"/>
          <p:cNvSpPr>
            <a:spLocks noGrp="1"/>
          </p:cNvSpPr>
          <p:nvPr>
            <p:ph idx="1"/>
          </p:nvPr>
        </p:nvSpPr>
        <p:spPr>
          <a:xfrm>
            <a:off x="0" y="548680"/>
            <a:ext cx="9144000" cy="6309320"/>
          </a:xfrm>
        </p:spPr>
        <p:txBody>
          <a:bodyPr>
            <a:normAutofit fontScale="92500" lnSpcReduction="20000"/>
          </a:bodyPr>
          <a:lstStyle/>
          <a:p>
            <a:pPr algn="ctr">
              <a:buNone/>
            </a:pPr>
            <a:r>
              <a:rPr lang="tr-TR" sz="2000" b="1" dirty="0" smtClean="0">
                <a:latin typeface="Tahoma" pitchFamily="34" charset="0"/>
                <a:ea typeface="Tahoma" pitchFamily="34" charset="0"/>
                <a:cs typeface="Tahoma" pitchFamily="34" charset="0"/>
              </a:rPr>
              <a:t>2012/3305  Yatırımlarda Devlet Yardımları Hakkında Karar </a:t>
            </a:r>
          </a:p>
          <a:p>
            <a:pPr algn="ctr">
              <a:buNone/>
            </a:pPr>
            <a:r>
              <a:rPr lang="tr-TR" sz="3000" b="1" dirty="0" smtClean="0">
                <a:solidFill>
                  <a:schemeClr val="accent3">
                    <a:lumMod val="75000"/>
                  </a:schemeClr>
                </a:solidFill>
                <a:latin typeface="Tahoma" pitchFamily="34" charset="0"/>
                <a:ea typeface="Tahoma" pitchFamily="34" charset="0"/>
                <a:cs typeface="Tahoma" pitchFamily="34" charset="0"/>
              </a:rPr>
              <a:t>Yaptırım</a:t>
            </a:r>
          </a:p>
          <a:p>
            <a:pPr algn="ctr">
              <a:buNone/>
            </a:pPr>
            <a:endParaRPr lang="tr-TR" sz="2000" b="1" dirty="0" smtClean="0">
              <a:solidFill>
                <a:srgbClr val="FF0000"/>
              </a:solidFill>
              <a:latin typeface="Tahoma" pitchFamily="34" charset="0"/>
              <a:ea typeface="Tahoma" pitchFamily="34" charset="0"/>
              <a:cs typeface="Tahoma" pitchFamily="34" charset="0"/>
            </a:endParaRPr>
          </a:p>
          <a:p>
            <a:r>
              <a:rPr lang="tr-TR" sz="2000" dirty="0" smtClean="0">
                <a:latin typeface="Tahoma" pitchFamily="34" charset="0"/>
                <a:ea typeface="Tahoma" pitchFamily="34" charset="0"/>
                <a:cs typeface="Tahoma" pitchFamily="34" charset="0"/>
              </a:rPr>
              <a:t>Teşvik uygulama mevzuatında belirlenen </a:t>
            </a:r>
            <a:r>
              <a:rPr lang="tr-TR" sz="2000" b="1" dirty="0" smtClean="0">
                <a:solidFill>
                  <a:srgbClr val="FF0000"/>
                </a:solidFill>
                <a:latin typeface="Tahoma" pitchFamily="34" charset="0"/>
                <a:ea typeface="Tahoma" pitchFamily="34" charset="0"/>
                <a:cs typeface="Tahoma" pitchFamily="34" charset="0"/>
              </a:rPr>
              <a:t>hükümlere aykırı davranan</a:t>
            </a:r>
            <a:r>
              <a:rPr lang="tr-TR" sz="2000" dirty="0" smtClean="0">
                <a:latin typeface="Tahoma" pitchFamily="34" charset="0"/>
                <a:ea typeface="Tahoma" pitchFamily="34" charset="0"/>
                <a:cs typeface="Tahoma" pitchFamily="34" charset="0"/>
              </a:rPr>
              <a:t>, teşvik belgesindeki </a:t>
            </a:r>
            <a:r>
              <a:rPr lang="tr-TR" sz="2000" dirty="0" smtClean="0">
                <a:solidFill>
                  <a:srgbClr val="FF0000"/>
                </a:solidFill>
                <a:latin typeface="Tahoma" pitchFamily="34" charset="0"/>
                <a:ea typeface="Tahoma" pitchFamily="34" charset="0"/>
                <a:cs typeface="Tahoma" pitchFamily="34" charset="0"/>
              </a:rPr>
              <a:t>kayıt ve koşulları yerine getirmeyen, teşvik belgesi ile diğer belgelerde tahrifat yapan,</a:t>
            </a:r>
            <a:r>
              <a:rPr lang="tr-TR" sz="2000" dirty="0" smtClean="0">
                <a:latin typeface="Tahoma" pitchFamily="34" charset="0"/>
                <a:ea typeface="Tahoma" pitchFamily="34" charset="0"/>
                <a:cs typeface="Tahoma" pitchFamily="34" charset="0"/>
              </a:rPr>
              <a:t> </a:t>
            </a:r>
            <a:r>
              <a:rPr lang="tr-TR" sz="2000" dirty="0" smtClean="0">
                <a:solidFill>
                  <a:srgbClr val="FF0000"/>
                </a:solidFill>
                <a:latin typeface="Tahoma" pitchFamily="34" charset="0"/>
                <a:ea typeface="Tahoma" pitchFamily="34" charset="0"/>
                <a:cs typeface="Tahoma" pitchFamily="34" charset="0"/>
              </a:rPr>
              <a:t>sahte </a:t>
            </a:r>
            <a:r>
              <a:rPr lang="tr-TR" sz="2000" dirty="0" smtClean="0">
                <a:latin typeface="Tahoma" pitchFamily="34" charset="0"/>
                <a:ea typeface="Tahoma" pitchFamily="34" charset="0"/>
                <a:cs typeface="Tahoma" pitchFamily="34" charset="0"/>
              </a:rPr>
              <a:t>ve muhteviyatı itibarıyla </a:t>
            </a:r>
            <a:r>
              <a:rPr lang="tr-TR" sz="2000" dirty="0" smtClean="0">
                <a:solidFill>
                  <a:srgbClr val="FF0000"/>
                </a:solidFill>
                <a:latin typeface="Tahoma" pitchFamily="34" charset="0"/>
                <a:ea typeface="Tahoma" pitchFamily="34" charset="0"/>
                <a:cs typeface="Tahoma" pitchFamily="34" charset="0"/>
              </a:rPr>
              <a:t>yanıltıcı belge düzenleyen </a:t>
            </a:r>
            <a:r>
              <a:rPr lang="tr-TR" sz="2000" dirty="0" smtClean="0">
                <a:latin typeface="Tahoma" pitchFamily="34" charset="0"/>
                <a:ea typeface="Tahoma" pitchFamily="34" charset="0"/>
                <a:cs typeface="Tahoma" pitchFamily="34" charset="0"/>
              </a:rPr>
              <a:t>veya kullanan, </a:t>
            </a:r>
            <a:r>
              <a:rPr lang="tr-TR" sz="2000" dirty="0" smtClean="0">
                <a:solidFill>
                  <a:srgbClr val="FF0000"/>
                </a:solidFill>
                <a:latin typeface="Tahoma" pitchFamily="34" charset="0"/>
                <a:ea typeface="Tahoma" pitchFamily="34" charset="0"/>
                <a:cs typeface="Tahoma" pitchFamily="34" charset="0"/>
              </a:rPr>
              <a:t>yanlış ve yanıltıcı bilgi veren, </a:t>
            </a:r>
            <a:r>
              <a:rPr lang="tr-TR" sz="2000" dirty="0" smtClean="0">
                <a:latin typeface="Tahoma" pitchFamily="34" charset="0"/>
                <a:ea typeface="Tahoma" pitchFamily="34" charset="0"/>
                <a:cs typeface="Tahoma" pitchFamily="34" charset="0"/>
              </a:rPr>
              <a:t>diğer kurum, kuruluş veya firmalara karşı yükümlülüklerin yerine getirilmemesi nedeniyle icra veya iflas yoluyla yapılan işlemler de dâhil belge kapsamındaki </a:t>
            </a:r>
            <a:r>
              <a:rPr lang="tr-TR" sz="2000" dirty="0" smtClean="0">
                <a:solidFill>
                  <a:srgbClr val="FF0000"/>
                </a:solidFill>
                <a:latin typeface="Tahoma" pitchFamily="34" charset="0"/>
                <a:ea typeface="Tahoma" pitchFamily="34" charset="0"/>
                <a:cs typeface="Tahoma" pitchFamily="34" charset="0"/>
              </a:rPr>
              <a:t>makine ve teçhizatı öngörülen sürelerden önce satan </a:t>
            </a:r>
            <a:r>
              <a:rPr lang="tr-TR" sz="2000" dirty="0" smtClean="0">
                <a:latin typeface="Tahoma" pitchFamily="34" charset="0"/>
                <a:ea typeface="Tahoma" pitchFamily="34" charset="0"/>
                <a:cs typeface="Tahoma" pitchFamily="34" charset="0"/>
              </a:rPr>
              <a:t>veya satılmasına sebebiyet veren, </a:t>
            </a:r>
            <a:r>
              <a:rPr lang="tr-TR" sz="2000" dirty="0" smtClean="0">
                <a:solidFill>
                  <a:srgbClr val="FF0000"/>
                </a:solidFill>
                <a:latin typeface="Tahoma" pitchFamily="34" charset="0"/>
                <a:ea typeface="Tahoma" pitchFamily="34" charset="0"/>
                <a:cs typeface="Tahoma" pitchFamily="34" charset="0"/>
              </a:rPr>
              <a:t>teşvik belgesinde öngörülen sürede yatırımları tamamlamayan</a:t>
            </a:r>
            <a:r>
              <a:rPr lang="tr-TR" sz="2000" dirty="0" smtClean="0">
                <a:latin typeface="Tahoma" pitchFamily="34" charset="0"/>
                <a:ea typeface="Tahoma" pitchFamily="34" charset="0"/>
                <a:cs typeface="Tahoma" pitchFamily="34" charset="0"/>
              </a:rPr>
              <a:t>, belirlenen </a:t>
            </a:r>
            <a:r>
              <a:rPr lang="tr-TR" sz="2000" dirty="0" smtClean="0">
                <a:solidFill>
                  <a:srgbClr val="FF0000"/>
                </a:solidFill>
                <a:latin typeface="Tahoma" pitchFamily="34" charset="0"/>
                <a:ea typeface="Tahoma" pitchFamily="34" charset="0"/>
                <a:cs typeface="Tahoma" pitchFamily="34" charset="0"/>
              </a:rPr>
              <a:t>asgari yatırım tutarlarına uymayan </a:t>
            </a:r>
            <a:r>
              <a:rPr lang="tr-TR" sz="2000" dirty="0" smtClean="0">
                <a:latin typeface="Tahoma" pitchFamily="34" charset="0"/>
                <a:ea typeface="Tahoma" pitchFamily="34" charset="0"/>
                <a:cs typeface="Tahoma" pitchFamily="34" charset="0"/>
              </a:rPr>
              <a:t>yatırımcıların </a:t>
            </a:r>
            <a:r>
              <a:rPr lang="tr-TR" sz="2000" b="1" dirty="0" smtClean="0">
                <a:solidFill>
                  <a:srgbClr val="FF0000"/>
                </a:solidFill>
                <a:latin typeface="Tahoma" pitchFamily="34" charset="0"/>
                <a:ea typeface="Tahoma" pitchFamily="34" charset="0"/>
                <a:cs typeface="Tahoma" pitchFamily="34" charset="0"/>
              </a:rPr>
              <a:t>teşvik belgeleri </a:t>
            </a:r>
            <a:r>
              <a:rPr lang="tr-TR" sz="2000" dirty="0" smtClean="0">
                <a:latin typeface="Tahoma" pitchFamily="34" charset="0"/>
                <a:ea typeface="Tahoma" pitchFamily="34" charset="0"/>
                <a:cs typeface="Tahoma" pitchFamily="34" charset="0"/>
              </a:rPr>
              <a:t>bu maddenin ikinci fıkra hükmü saklı kalmak kaydıyla </a:t>
            </a:r>
            <a:r>
              <a:rPr lang="tr-TR" sz="2000" b="1" dirty="0" smtClean="0">
                <a:solidFill>
                  <a:srgbClr val="FF0000"/>
                </a:solidFill>
                <a:latin typeface="Tahoma" pitchFamily="34" charset="0"/>
                <a:ea typeface="Tahoma" pitchFamily="34" charset="0"/>
                <a:cs typeface="Tahoma" pitchFamily="34" charset="0"/>
              </a:rPr>
              <a:t>iptal edilir.</a:t>
            </a:r>
          </a:p>
          <a:p>
            <a:r>
              <a:rPr lang="tr-TR" sz="2000" dirty="0" smtClean="0">
                <a:latin typeface="Tahoma" pitchFamily="34" charset="0"/>
                <a:ea typeface="Tahoma" pitchFamily="34" charset="0"/>
                <a:cs typeface="Tahoma" pitchFamily="34" charset="0"/>
              </a:rPr>
              <a:t>Yatırımcının </a:t>
            </a:r>
            <a:r>
              <a:rPr lang="tr-TR" sz="2000" dirty="0" smtClean="0">
                <a:solidFill>
                  <a:srgbClr val="FF0000"/>
                </a:solidFill>
                <a:latin typeface="Tahoma" pitchFamily="34" charset="0"/>
                <a:ea typeface="Tahoma" pitchFamily="34" charset="0"/>
                <a:cs typeface="Tahoma" pitchFamily="34" charset="0"/>
              </a:rPr>
              <a:t>mükellefiyetlerini kısmen yerine getirmediği </a:t>
            </a:r>
            <a:r>
              <a:rPr lang="tr-TR" sz="2000" dirty="0" smtClean="0">
                <a:latin typeface="Tahoma" pitchFamily="34" charset="0"/>
                <a:ea typeface="Tahoma" pitchFamily="34" charset="0"/>
                <a:cs typeface="Tahoma" pitchFamily="34" charset="0"/>
              </a:rPr>
              <a:t>ancak, </a:t>
            </a:r>
            <a:r>
              <a:rPr lang="tr-TR" sz="2000" dirty="0" smtClean="0">
                <a:solidFill>
                  <a:srgbClr val="FF0000"/>
                </a:solidFill>
                <a:latin typeface="Tahoma" pitchFamily="34" charset="0"/>
                <a:ea typeface="Tahoma" pitchFamily="34" charset="0"/>
                <a:cs typeface="Tahoma" pitchFamily="34" charset="0"/>
              </a:rPr>
              <a:t>belge iptalinin de gerekmediği </a:t>
            </a:r>
            <a:r>
              <a:rPr lang="tr-TR" sz="2000" dirty="0" smtClean="0">
                <a:latin typeface="Tahoma" pitchFamily="34" charset="0"/>
                <a:ea typeface="Tahoma" pitchFamily="34" charset="0"/>
                <a:cs typeface="Tahoma" pitchFamily="34" charset="0"/>
              </a:rPr>
              <a:t>durumlarda belge kapsamında </a:t>
            </a:r>
            <a:r>
              <a:rPr lang="tr-TR" sz="2000" b="1" dirty="0" smtClean="0">
                <a:solidFill>
                  <a:srgbClr val="FF0000"/>
                </a:solidFill>
                <a:latin typeface="Tahoma" pitchFamily="34" charset="0"/>
                <a:ea typeface="Tahoma" pitchFamily="34" charset="0"/>
                <a:cs typeface="Tahoma" pitchFamily="34" charset="0"/>
              </a:rPr>
              <a:t>sağlanan desteklerden bir kısmı müeyyide uygulanarak geri alınır.</a:t>
            </a:r>
          </a:p>
          <a:p>
            <a:r>
              <a:rPr lang="tr-TR" sz="2000" dirty="0" smtClean="0">
                <a:latin typeface="Tahoma" pitchFamily="34" charset="0"/>
                <a:ea typeface="Tahoma" pitchFamily="34" charset="0"/>
                <a:cs typeface="Tahoma" pitchFamily="34" charset="0"/>
              </a:rPr>
              <a:t>Teşvik belgelerinin iptal edilmesi veya kısmi müeyyide uygulanması halinde </a:t>
            </a:r>
            <a:r>
              <a:rPr lang="tr-TR" sz="2000" b="1" dirty="0" smtClean="0">
                <a:solidFill>
                  <a:srgbClr val="FF0000"/>
                </a:solidFill>
                <a:latin typeface="Tahoma" pitchFamily="34" charset="0"/>
                <a:ea typeface="Tahoma" pitchFamily="34" charset="0"/>
                <a:cs typeface="Tahoma" pitchFamily="34" charset="0"/>
              </a:rPr>
              <a:t>sağlanan destekler 6183 sayılı AATUHK hükümleri çerçevesinde yatırımcıdan geri alınır.</a:t>
            </a:r>
          </a:p>
          <a:p>
            <a:r>
              <a:rPr lang="tr-TR" sz="2000" dirty="0" smtClean="0">
                <a:latin typeface="Tahoma" pitchFamily="34" charset="0"/>
                <a:ea typeface="Tahoma" pitchFamily="34" charset="0"/>
                <a:cs typeface="Tahoma" pitchFamily="34" charset="0"/>
              </a:rPr>
              <a:t>Yatırımcının mükellefiyetlerini yerine getirmemesi hâlinde uygulanacak olan müeyyidelerden finansal kiralamaya konu makine ve teçhizata tekabül eden bölümü, kısmen veya tamamen finansal kiralama şirketlerine de uygulanabilir.</a:t>
            </a:r>
          </a:p>
          <a:p>
            <a:endParaRPr lang="tr-TR" sz="2000" b="1" dirty="0" smtClean="0">
              <a:solidFill>
                <a:srgbClr val="FF0000"/>
              </a:solidFill>
              <a:latin typeface="Tahoma" pitchFamily="34" charset="0"/>
              <a:ea typeface="Tahoma" pitchFamily="34" charset="0"/>
              <a:cs typeface="Tahoma" pitchFamily="34" charset="0"/>
            </a:endParaRPr>
          </a:p>
          <a:p>
            <a:endParaRPr lang="tr-TR" sz="2000" dirty="0" smtClean="0">
              <a:latin typeface="Tahoma" pitchFamily="34" charset="0"/>
              <a:ea typeface="Tahoma" pitchFamily="34" charset="0"/>
              <a:cs typeface="Tahoma" pitchFamily="34" charset="0"/>
            </a:endParaRPr>
          </a:p>
          <a:p>
            <a:pPr>
              <a:buNone/>
            </a:pPr>
            <a:endParaRPr lang="tr-TR" sz="2000" b="1"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b="1" dirty="0" smtClean="0">
                <a:latin typeface="Tahoma" pitchFamily="34" charset="0"/>
                <a:ea typeface="Tahoma" pitchFamily="34" charset="0"/>
                <a:cs typeface="Tahoma" pitchFamily="34" charset="0"/>
              </a:rPr>
              <a:t>İZLEDİĞİNİZ İÇİN TEŞEKKÜR EDERİZ.</a:t>
            </a:r>
            <a:endParaRPr lang="tr-TR" b="1" dirty="0">
              <a:latin typeface="Tahoma" pitchFamily="34" charset="0"/>
              <a:ea typeface="Tahoma" pitchFamily="34" charset="0"/>
              <a:cs typeface="Tahoma" pitchFamily="34" charset="0"/>
            </a:endParaRPr>
          </a:p>
        </p:txBody>
      </p:sp>
      <p:sp>
        <p:nvSpPr>
          <p:cNvPr id="3" name="2 Alt Başlık"/>
          <p:cNvSpPr>
            <a:spLocks noGrp="1"/>
          </p:cNvSpPr>
          <p:nvPr>
            <p:ph type="subTitle" idx="1"/>
          </p:nvPr>
        </p:nvSpPr>
        <p:spPr/>
        <p:txBody>
          <a:bodyPr>
            <a:noAutofit/>
          </a:bodyPr>
          <a:lstStyle/>
          <a:p>
            <a:endParaRPr lang="tr-TR" sz="2800" b="1" dirty="0" smtClean="0">
              <a:latin typeface="Tahoma" pitchFamily="34" charset="0"/>
              <a:ea typeface="Tahoma" pitchFamily="34" charset="0"/>
              <a:cs typeface="Tahoma" pitchFamily="34" charset="0"/>
            </a:endParaRPr>
          </a:p>
          <a:p>
            <a:r>
              <a:rPr lang="tr-TR" sz="2800" b="1" dirty="0" smtClean="0">
                <a:latin typeface="Tahoma" pitchFamily="34" charset="0"/>
                <a:ea typeface="Tahoma" pitchFamily="34" charset="0"/>
                <a:cs typeface="Tahoma" pitchFamily="34" charset="0"/>
              </a:rPr>
              <a:t>H. Cahit SOYSAL</a:t>
            </a:r>
          </a:p>
          <a:p>
            <a:endParaRPr lang="tr-TR" sz="2800" b="1" dirty="0">
              <a:latin typeface="Tahoma" pitchFamily="34" charset="0"/>
              <a:ea typeface="Tahoma" pitchFamily="34" charset="0"/>
              <a:cs typeface="Tahoma" pitchFamily="34" charset="0"/>
            </a:endParaRPr>
          </a:p>
          <a:p>
            <a:r>
              <a:rPr lang="tr-TR" sz="2800" b="1" dirty="0" err="1" smtClean="0">
                <a:latin typeface="Tahoma" pitchFamily="34" charset="0"/>
                <a:ea typeface="Tahoma" pitchFamily="34" charset="0"/>
                <a:cs typeface="Tahoma" pitchFamily="34" charset="0"/>
              </a:rPr>
              <a:t>csoysal</a:t>
            </a:r>
            <a:r>
              <a:rPr lang="tr-TR" sz="2800" b="1" dirty="0" smtClean="0">
                <a:latin typeface="Tahoma" pitchFamily="34" charset="0"/>
                <a:ea typeface="Tahoma" pitchFamily="34" charset="0"/>
                <a:cs typeface="Tahoma" pitchFamily="34" charset="0"/>
              </a:rPr>
              <a:t>@</a:t>
            </a:r>
            <a:r>
              <a:rPr lang="tr-TR" sz="2800" b="1" dirty="0" err="1" smtClean="0">
                <a:latin typeface="Tahoma" pitchFamily="34" charset="0"/>
                <a:ea typeface="Tahoma" pitchFamily="34" charset="0"/>
                <a:cs typeface="Tahoma" pitchFamily="34" charset="0"/>
              </a:rPr>
              <a:t>uysen</a:t>
            </a:r>
            <a:r>
              <a:rPr lang="tr-TR" sz="2800" b="1" dirty="0" smtClean="0">
                <a:latin typeface="Tahoma" pitchFamily="34" charset="0"/>
                <a:ea typeface="Tahoma" pitchFamily="34" charset="0"/>
                <a:cs typeface="Tahoma" pitchFamily="34" charset="0"/>
              </a:rPr>
              <a:t>.com </a:t>
            </a:r>
          </a:p>
          <a:p>
            <a:r>
              <a:rPr lang="tr-TR" sz="2800" b="1" dirty="0" smtClean="0">
                <a:latin typeface="Tahoma" pitchFamily="34" charset="0"/>
                <a:ea typeface="Tahoma" pitchFamily="34" charset="0"/>
                <a:cs typeface="Tahoma" pitchFamily="34" charset="0"/>
              </a:rPr>
              <a:t> </a:t>
            </a:r>
            <a:endParaRPr lang="tr-TR" sz="28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4088"/>
            <a:ext cx="8229600" cy="564672"/>
          </a:xfrm>
        </p:spPr>
        <p:txBody>
          <a:bodyPr>
            <a:noAutofit/>
          </a:bodyPr>
          <a:lstStyle/>
          <a:p>
            <a:r>
              <a:rPr lang="tr-TR" sz="4000" b="1" dirty="0" smtClean="0">
                <a:latin typeface="Tahoma" pitchFamily="34" charset="0"/>
                <a:ea typeface="Tahoma" pitchFamily="34" charset="0"/>
                <a:cs typeface="Tahoma" pitchFamily="34" charset="0"/>
              </a:rPr>
              <a:t>İHRACAT REJİMİ</a:t>
            </a:r>
            <a:endParaRPr lang="tr-TR" sz="4000"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a:xfrm>
            <a:off x="457200" y="1340768"/>
            <a:ext cx="8229600" cy="4983832"/>
          </a:xfrm>
        </p:spPr>
        <p:txBody>
          <a:bodyPr>
            <a:normAutofit fontScale="85000" lnSpcReduction="20000"/>
          </a:bodyPr>
          <a:lstStyle/>
          <a:p>
            <a:pPr>
              <a:buNone/>
            </a:pPr>
            <a:r>
              <a:rPr lang="tr-TR" sz="2400" b="1" dirty="0" smtClean="0"/>
              <a:t>	</a:t>
            </a:r>
            <a:r>
              <a:rPr lang="tr-TR" sz="2400" b="1" dirty="0" smtClean="0">
                <a:latin typeface="Tahoma" pitchFamily="34" charset="0"/>
                <a:ea typeface="Tahoma" pitchFamily="34" charset="0"/>
                <a:cs typeface="Tahoma" pitchFamily="34" charset="0"/>
              </a:rPr>
              <a:t>GÜMRÜK KANUNU MADDE 150</a:t>
            </a:r>
            <a:endParaRPr lang="tr-TR" sz="2400" dirty="0" smtClean="0">
              <a:latin typeface="Tahoma" pitchFamily="34" charset="0"/>
              <a:ea typeface="Tahoma" pitchFamily="34" charset="0"/>
              <a:cs typeface="Tahoma" pitchFamily="34" charset="0"/>
            </a:endParaRPr>
          </a:p>
          <a:p>
            <a:pPr>
              <a:buNone/>
            </a:pPr>
            <a:r>
              <a:rPr lang="tr-TR" sz="2400" b="1" dirty="0" smtClean="0">
                <a:latin typeface="Tahoma" pitchFamily="34" charset="0"/>
                <a:ea typeface="Tahoma" pitchFamily="34" charset="0"/>
                <a:cs typeface="Tahoma" pitchFamily="34" charset="0"/>
              </a:rPr>
              <a:t>	l. </a:t>
            </a:r>
            <a:r>
              <a:rPr lang="tr-TR" sz="2400" b="1" dirty="0" smtClean="0">
                <a:solidFill>
                  <a:srgbClr val="FF0000"/>
                </a:solidFill>
                <a:latin typeface="Tahoma" pitchFamily="34" charset="0"/>
                <a:ea typeface="Tahoma" pitchFamily="34" charset="0"/>
                <a:cs typeface="Tahoma" pitchFamily="34" charset="0"/>
              </a:rPr>
              <a:t>İhracat rejimi, serbest dolaşımda bulunan eşyanın ihraç amacıyla Türkiye Gümrük Bölgesi dışına çıkışına ilişkin hükümlerin uygulandığı rejimdir.</a:t>
            </a:r>
          </a:p>
          <a:p>
            <a:pPr>
              <a:buNone/>
            </a:pPr>
            <a:r>
              <a:rPr lang="tr-TR" sz="2400" b="1" dirty="0" smtClean="0">
                <a:latin typeface="Tahoma" pitchFamily="34" charset="0"/>
                <a:ea typeface="Tahoma" pitchFamily="34" charset="0"/>
                <a:cs typeface="Tahoma" pitchFamily="34" charset="0"/>
              </a:rPr>
              <a:t>	İhracat, ticaret politikası önlemleri ve gerektiği takdirde ihracat vergileri de dahil olmak üzere çıkış işlemlerine ilişkin hükümlerin uygulanmasıyla gerçekleştirilir.</a:t>
            </a:r>
          </a:p>
          <a:p>
            <a:pPr>
              <a:buNone/>
            </a:pPr>
            <a:r>
              <a:rPr lang="tr-TR" sz="2400" b="1" dirty="0" smtClean="0">
                <a:latin typeface="Tahoma" pitchFamily="34" charset="0"/>
                <a:ea typeface="Tahoma" pitchFamily="34" charset="0"/>
                <a:cs typeface="Tahoma" pitchFamily="34" charset="0"/>
              </a:rPr>
              <a:t>	2. Türkiye Gümrük Bölgesinden ihraç edilecek eşya, ihracata ilişkin </a:t>
            </a:r>
            <a:r>
              <a:rPr lang="tr-TR" sz="2400" b="1" dirty="0" smtClean="0">
                <a:solidFill>
                  <a:srgbClr val="FF0000"/>
                </a:solidFill>
                <a:latin typeface="Tahoma" pitchFamily="34" charset="0"/>
                <a:ea typeface="Tahoma" pitchFamily="34" charset="0"/>
                <a:cs typeface="Tahoma" pitchFamily="34" charset="0"/>
              </a:rPr>
              <a:t>gümrük beyannamesi </a:t>
            </a:r>
            <a:r>
              <a:rPr lang="tr-TR" sz="2400" b="1" dirty="0" smtClean="0">
                <a:latin typeface="Tahoma" pitchFamily="34" charset="0"/>
                <a:ea typeface="Tahoma" pitchFamily="34" charset="0"/>
                <a:cs typeface="Tahoma" pitchFamily="34" charset="0"/>
              </a:rPr>
              <a:t>ile yetkili gümrük idaresine beyan edilir.</a:t>
            </a:r>
          </a:p>
          <a:p>
            <a:pPr>
              <a:buNone/>
            </a:pPr>
            <a:r>
              <a:rPr lang="tr-TR" sz="2400" b="1" dirty="0" smtClean="0">
                <a:latin typeface="Tahoma" pitchFamily="34" charset="0"/>
                <a:ea typeface="Tahoma" pitchFamily="34" charset="0"/>
                <a:cs typeface="Tahoma" pitchFamily="34" charset="0"/>
              </a:rPr>
              <a:t>	3. Türkiye Gümrük Bölgesinden çıkacak eşyanın gümrük beyannamesine tabi olmayacağı hal ve şartlar yönetmelikle belirlenir.</a:t>
            </a:r>
          </a:p>
          <a:p>
            <a:pPr>
              <a:buNone/>
            </a:pPr>
            <a:r>
              <a:rPr lang="tr-TR" sz="2400" b="1" dirty="0" smtClean="0">
                <a:latin typeface="Tahoma" pitchFamily="34" charset="0"/>
                <a:ea typeface="Tahoma" pitchFamily="34" charset="0"/>
                <a:cs typeface="Tahoma" pitchFamily="34" charset="0"/>
              </a:rPr>
              <a:t>	4. Gümrük ve Ticaret Bakanlığı, gerektiğinde ihraç eşyasının cinsine, niteliklerine ve ihracatın özelliğine </a:t>
            </a:r>
            <a:r>
              <a:rPr lang="tr-TR" sz="2400" b="1" dirty="0" smtClean="0">
                <a:solidFill>
                  <a:srgbClr val="FF0000"/>
                </a:solidFill>
                <a:latin typeface="Tahoma" pitchFamily="34" charset="0"/>
                <a:ea typeface="Tahoma" pitchFamily="34" charset="0"/>
                <a:cs typeface="Tahoma" pitchFamily="34" charset="0"/>
              </a:rPr>
              <a:t>göre ihracatın daha kolay yapılmasını sağlayacak usul ve esasları </a:t>
            </a:r>
            <a:r>
              <a:rPr lang="tr-TR" sz="2400" b="1" dirty="0" smtClean="0">
                <a:latin typeface="Tahoma" pitchFamily="34" charset="0"/>
                <a:ea typeface="Tahoma" pitchFamily="34" charset="0"/>
                <a:cs typeface="Tahoma" pitchFamily="34" charset="0"/>
              </a:rPr>
              <a:t>belirlemeye yetkilidir.</a:t>
            </a:r>
          </a:p>
          <a:p>
            <a:pPr>
              <a:lnSpc>
                <a:spcPct val="90000"/>
              </a:lnSpc>
              <a:buFont typeface="Wingdings" pitchFamily="2" charset="2"/>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4088"/>
            <a:ext cx="8229600" cy="564672"/>
          </a:xfrm>
        </p:spPr>
        <p:txBody>
          <a:bodyPr>
            <a:noAutofit/>
          </a:bodyPr>
          <a:lstStyle/>
          <a:p>
            <a:r>
              <a:rPr lang="tr-TR" sz="4000" b="1" dirty="0" smtClean="0">
                <a:latin typeface="Tahoma" pitchFamily="34" charset="0"/>
                <a:ea typeface="Tahoma" pitchFamily="34" charset="0"/>
                <a:cs typeface="Tahoma" pitchFamily="34" charset="0"/>
              </a:rPr>
              <a:t>İHRACAT REJİMİ</a:t>
            </a:r>
            <a:endParaRPr lang="tr-TR" sz="4000"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a:xfrm>
            <a:off x="457200" y="1484784"/>
            <a:ext cx="8229600" cy="4839816"/>
          </a:xfrm>
        </p:spPr>
        <p:txBody>
          <a:bodyPr>
            <a:normAutofit/>
          </a:bodyPr>
          <a:lstStyle/>
          <a:p>
            <a:pPr>
              <a:lnSpc>
                <a:spcPct val="90000"/>
              </a:lnSpc>
              <a:buNone/>
            </a:pPr>
            <a:r>
              <a:rPr lang="tr-TR" sz="2400" b="1" dirty="0" smtClean="0"/>
              <a:t>	</a:t>
            </a:r>
          </a:p>
          <a:p>
            <a:pPr>
              <a:lnSpc>
                <a:spcPct val="90000"/>
              </a:lnSpc>
              <a:buNone/>
            </a:pPr>
            <a:r>
              <a:rPr lang="tr-TR" sz="2800" b="1" dirty="0" smtClean="0">
                <a:latin typeface="Tahoma" pitchFamily="34" charset="0"/>
                <a:ea typeface="Tahoma" pitchFamily="34" charset="0"/>
                <a:cs typeface="Tahoma" pitchFamily="34" charset="0"/>
              </a:rPr>
              <a:t>	GÜMRÜK KANUNU MADDE 151- </a:t>
            </a:r>
            <a:r>
              <a:rPr lang="tr-TR" sz="2800" b="1" dirty="0" smtClean="0">
                <a:solidFill>
                  <a:srgbClr val="FF0000"/>
                </a:solidFill>
                <a:latin typeface="Tahoma" pitchFamily="34" charset="0"/>
                <a:ea typeface="Tahoma" pitchFamily="34" charset="0"/>
                <a:cs typeface="Tahoma" pitchFamily="34" charset="0"/>
              </a:rPr>
              <a:t>İhraç eşyası</a:t>
            </a:r>
            <a:r>
              <a:rPr lang="tr-TR" sz="2800" b="1" dirty="0" smtClean="0">
                <a:latin typeface="Tahoma" pitchFamily="34" charset="0"/>
                <a:ea typeface="Tahoma" pitchFamily="34" charset="0"/>
                <a:cs typeface="Tahoma" pitchFamily="34" charset="0"/>
              </a:rPr>
              <a:t>, buna ilişkin gümrük beyannamesinin tescili sırasında </a:t>
            </a:r>
            <a:r>
              <a:rPr lang="tr-TR" sz="2800" b="1" dirty="0" smtClean="0">
                <a:solidFill>
                  <a:srgbClr val="FF0000"/>
                </a:solidFill>
                <a:latin typeface="Tahoma" pitchFamily="34" charset="0"/>
                <a:ea typeface="Tahoma" pitchFamily="34" charset="0"/>
                <a:cs typeface="Tahoma" pitchFamily="34" charset="0"/>
              </a:rPr>
              <a:t>bulunduğu durum ve niteliğini </a:t>
            </a:r>
            <a:r>
              <a:rPr lang="tr-TR" sz="2800" b="1" dirty="0" smtClean="0">
                <a:latin typeface="Tahoma" pitchFamily="34" charset="0"/>
                <a:ea typeface="Tahoma" pitchFamily="34" charset="0"/>
                <a:cs typeface="Tahoma" pitchFamily="34" charset="0"/>
              </a:rPr>
              <a:t>gümrük kontrolünden çıktığı sırada da aynen muhafaza etmesi ve </a:t>
            </a:r>
            <a:r>
              <a:rPr lang="tr-TR" sz="2800" b="1" dirty="0" smtClean="0">
                <a:solidFill>
                  <a:srgbClr val="FF0000"/>
                </a:solidFill>
                <a:latin typeface="Tahoma" pitchFamily="34" charset="0"/>
                <a:ea typeface="Tahoma" pitchFamily="34" charset="0"/>
                <a:cs typeface="Tahoma" pitchFamily="34" charset="0"/>
              </a:rPr>
              <a:t>bu haliyle Türkiye Gümrük Bölgesini terk etmesi </a:t>
            </a:r>
            <a:r>
              <a:rPr lang="tr-TR" sz="2800" b="1" dirty="0" smtClean="0">
                <a:latin typeface="Tahoma" pitchFamily="34" charset="0"/>
                <a:ea typeface="Tahoma" pitchFamily="34" charset="0"/>
                <a:cs typeface="Tahoma" pitchFamily="34" charset="0"/>
              </a:rPr>
              <a:t>koşuluyla </a:t>
            </a:r>
            <a:r>
              <a:rPr lang="tr-TR" sz="2800" b="1" dirty="0" smtClean="0">
                <a:solidFill>
                  <a:srgbClr val="FF0000"/>
                </a:solidFill>
                <a:latin typeface="Tahoma" pitchFamily="34" charset="0"/>
                <a:ea typeface="Tahoma" pitchFamily="34" charset="0"/>
                <a:cs typeface="Tahoma" pitchFamily="34" charset="0"/>
              </a:rPr>
              <a:t>fiilen ihraç edilmiş sayılır. </a:t>
            </a:r>
            <a:r>
              <a:rPr lang="tr-TR" sz="2800" b="1" dirty="0" smtClean="0">
                <a:latin typeface="Tahoma" pitchFamily="34" charset="0"/>
                <a:ea typeface="Tahoma" pitchFamily="34" charset="0"/>
                <a:cs typeface="Tahoma" pitchFamily="34" charset="0"/>
              </a:rPr>
              <a:t>Bu durumda, ihraç eşyası üzerindeki gümrük kontrolü sona erer.</a:t>
            </a:r>
          </a:p>
          <a:p>
            <a:pPr>
              <a:lnSpc>
                <a:spcPct val="90000"/>
              </a:lnSpc>
              <a:buFont typeface="Wingdings" pitchFamily="2" charset="2"/>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704088"/>
            <a:ext cx="8229600" cy="564672"/>
          </a:xfrm>
        </p:spPr>
        <p:txBody>
          <a:bodyPr>
            <a:noAutofit/>
          </a:bodyPr>
          <a:lstStyle/>
          <a:p>
            <a:r>
              <a:rPr lang="tr-TR" sz="4000" b="1" dirty="0" smtClean="0">
                <a:latin typeface="Tahoma" pitchFamily="34" charset="0"/>
                <a:ea typeface="Tahoma" pitchFamily="34" charset="0"/>
                <a:cs typeface="Tahoma" pitchFamily="34" charset="0"/>
              </a:rPr>
              <a:t>İHRACAT REJİMİ</a:t>
            </a:r>
            <a:endParaRPr lang="tr-TR" sz="4000"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a:xfrm>
            <a:off x="457200" y="1484784"/>
            <a:ext cx="8229600" cy="4839816"/>
          </a:xfrm>
        </p:spPr>
        <p:txBody>
          <a:bodyPr/>
          <a:lstStyle/>
          <a:p>
            <a:pPr>
              <a:lnSpc>
                <a:spcPct val="90000"/>
              </a:lnSpc>
              <a:buFont typeface="Wingdings" pitchFamily="2" charset="2"/>
              <a:buNone/>
            </a:pPr>
            <a:r>
              <a:rPr lang="tr-TR" sz="2400" b="1" dirty="0" smtClean="0"/>
              <a:t>	</a:t>
            </a:r>
            <a:r>
              <a:rPr lang="tr-TR" sz="2400" b="1" dirty="0" smtClean="0">
                <a:latin typeface="Tahoma" pitchFamily="34" charset="0"/>
                <a:ea typeface="Tahoma" pitchFamily="34" charset="0"/>
                <a:cs typeface="Tahoma" pitchFamily="34" charset="0"/>
              </a:rPr>
              <a:t>Eşyanın Türkiye Gümrük Bölgesinden ihraç edilebilmesi için;</a:t>
            </a:r>
          </a:p>
          <a:p>
            <a:pPr>
              <a:lnSpc>
                <a:spcPct val="90000"/>
              </a:lnSpc>
              <a:buFont typeface="Wingdings" pitchFamily="2" charset="2"/>
              <a:buNone/>
            </a:pPr>
            <a:endParaRPr lang="tr-TR" sz="2400" b="1" dirty="0" smtClean="0">
              <a:latin typeface="Tahoma" pitchFamily="34" charset="0"/>
              <a:ea typeface="Tahoma" pitchFamily="34" charset="0"/>
              <a:cs typeface="Tahoma" pitchFamily="34" charset="0"/>
            </a:endParaRPr>
          </a:p>
          <a:p>
            <a:pPr>
              <a:lnSpc>
                <a:spcPct val="90000"/>
              </a:lnSpc>
            </a:pPr>
            <a:r>
              <a:rPr lang="tr-TR" sz="2400" b="1" dirty="0" smtClean="0">
                <a:latin typeface="Tahoma" pitchFamily="34" charset="0"/>
                <a:ea typeface="Tahoma" pitchFamily="34" charset="0"/>
                <a:cs typeface="Tahoma" pitchFamily="34" charset="0"/>
              </a:rPr>
              <a:t>Ticaret politikası önlemlerin </a:t>
            </a:r>
            <a:r>
              <a:rPr lang="tr-TR" sz="2400" b="1" dirty="0" smtClean="0">
                <a:solidFill>
                  <a:srgbClr val="FF0000"/>
                </a:solidFill>
                <a:latin typeface="Tahoma" pitchFamily="34" charset="0"/>
                <a:ea typeface="Tahoma" pitchFamily="34" charset="0"/>
                <a:cs typeface="Tahoma" pitchFamily="34" charset="0"/>
              </a:rPr>
              <a:t>uygulanması,</a:t>
            </a:r>
          </a:p>
          <a:p>
            <a:pPr>
              <a:lnSpc>
                <a:spcPct val="90000"/>
              </a:lnSpc>
              <a:buNone/>
            </a:pPr>
            <a:endParaRPr lang="tr-TR" sz="2400" b="1" dirty="0" smtClean="0">
              <a:solidFill>
                <a:schemeClr val="hlink"/>
              </a:solidFill>
              <a:latin typeface="Tahoma" pitchFamily="34" charset="0"/>
              <a:ea typeface="Tahoma" pitchFamily="34" charset="0"/>
              <a:cs typeface="Tahoma" pitchFamily="34" charset="0"/>
            </a:endParaRPr>
          </a:p>
          <a:p>
            <a:pPr>
              <a:lnSpc>
                <a:spcPct val="90000"/>
              </a:lnSpc>
            </a:pPr>
            <a:r>
              <a:rPr lang="tr-TR" sz="2400" b="1" dirty="0" smtClean="0">
                <a:latin typeface="Tahoma" pitchFamily="34" charset="0"/>
                <a:ea typeface="Tahoma" pitchFamily="34" charset="0"/>
                <a:cs typeface="Tahoma" pitchFamily="34" charset="0"/>
              </a:rPr>
              <a:t>İhracat vergileri veya eş etkili vergilerin </a:t>
            </a:r>
            <a:r>
              <a:rPr lang="tr-TR" sz="2400" b="1" dirty="0" smtClean="0">
                <a:solidFill>
                  <a:srgbClr val="FF0000"/>
                </a:solidFill>
                <a:latin typeface="Tahoma" pitchFamily="34" charset="0"/>
                <a:ea typeface="Tahoma" pitchFamily="34" charset="0"/>
                <a:cs typeface="Tahoma" pitchFamily="34" charset="0"/>
              </a:rPr>
              <a:t>ödenmesi,</a:t>
            </a:r>
          </a:p>
          <a:p>
            <a:pPr>
              <a:lnSpc>
                <a:spcPct val="90000"/>
              </a:lnSpc>
              <a:buNone/>
            </a:pPr>
            <a:endParaRPr lang="tr-TR" sz="2400" b="1" dirty="0" smtClean="0">
              <a:solidFill>
                <a:schemeClr val="hlink"/>
              </a:solidFill>
              <a:latin typeface="Tahoma" pitchFamily="34" charset="0"/>
              <a:ea typeface="Tahoma" pitchFamily="34" charset="0"/>
              <a:cs typeface="Tahoma" pitchFamily="34" charset="0"/>
            </a:endParaRPr>
          </a:p>
          <a:p>
            <a:pPr>
              <a:lnSpc>
                <a:spcPct val="90000"/>
              </a:lnSpc>
            </a:pPr>
            <a:r>
              <a:rPr lang="tr-TR" sz="2400" b="1" dirty="0" smtClean="0">
                <a:latin typeface="Tahoma" pitchFamily="34" charset="0"/>
                <a:ea typeface="Tahoma" pitchFamily="34" charset="0"/>
                <a:cs typeface="Tahoma" pitchFamily="34" charset="0"/>
              </a:rPr>
              <a:t>Gümrük işlemlerinin</a:t>
            </a:r>
            <a:r>
              <a:rPr lang="tr-TR" sz="2400" b="1" dirty="0" smtClean="0">
                <a:solidFill>
                  <a:srgbClr val="FF0000"/>
                </a:solidFill>
                <a:latin typeface="Tahoma" pitchFamily="34" charset="0"/>
                <a:ea typeface="Tahoma" pitchFamily="34" charset="0"/>
                <a:cs typeface="Tahoma" pitchFamily="34" charset="0"/>
              </a:rPr>
              <a:t> tamamlanması,</a:t>
            </a:r>
          </a:p>
          <a:p>
            <a:pPr>
              <a:lnSpc>
                <a:spcPct val="90000"/>
              </a:lnSpc>
              <a:buFont typeface="Wingdings" pitchFamily="2" charset="2"/>
              <a:buNone/>
            </a:pPr>
            <a:endParaRPr lang="tr-TR" sz="2400" b="1" dirty="0" smtClean="0">
              <a:solidFill>
                <a:schemeClr val="hlink"/>
              </a:solidFill>
              <a:latin typeface="Tahoma" pitchFamily="34" charset="0"/>
              <a:ea typeface="Tahoma" pitchFamily="34" charset="0"/>
              <a:cs typeface="Tahoma" pitchFamily="34" charset="0"/>
            </a:endParaRPr>
          </a:p>
          <a:p>
            <a:pPr>
              <a:lnSpc>
                <a:spcPct val="90000"/>
              </a:lnSpc>
              <a:buFont typeface="Wingdings" pitchFamily="2" charset="2"/>
              <a:buNone/>
            </a:pPr>
            <a:r>
              <a:rPr lang="tr-TR" sz="2400" b="1" dirty="0" smtClean="0">
                <a:latin typeface="Tahoma" pitchFamily="34" charset="0"/>
                <a:ea typeface="Tahoma" pitchFamily="34" charset="0"/>
                <a:cs typeface="Tahoma" pitchFamily="34" charset="0"/>
              </a:rPr>
              <a:t>	Gerekir.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476672"/>
            <a:ext cx="8229600" cy="720080"/>
          </a:xfrm>
        </p:spPr>
        <p:txBody>
          <a:bodyPr>
            <a:normAutofit/>
          </a:bodyPr>
          <a:lstStyle/>
          <a:p>
            <a:r>
              <a:rPr lang="tr-TR" sz="4000" b="1" dirty="0" smtClean="0">
                <a:latin typeface="Tahoma" pitchFamily="34" charset="0"/>
                <a:ea typeface="Tahoma" pitchFamily="34" charset="0"/>
                <a:cs typeface="Tahoma" pitchFamily="34" charset="0"/>
              </a:rPr>
              <a:t>İHRACAT REJİMİ</a:t>
            </a:r>
            <a:endParaRPr lang="tr-TR" sz="4000" b="1" dirty="0">
              <a:latin typeface="Tahoma" pitchFamily="34" charset="0"/>
              <a:ea typeface="Tahoma" pitchFamily="34" charset="0"/>
              <a:cs typeface="Tahoma" pitchFamily="34" charset="0"/>
            </a:endParaRPr>
          </a:p>
        </p:txBody>
      </p:sp>
      <p:sp>
        <p:nvSpPr>
          <p:cNvPr id="2" name="1 İçerik Yer Tutucusu"/>
          <p:cNvSpPr>
            <a:spLocks noGrp="1"/>
          </p:cNvSpPr>
          <p:nvPr>
            <p:ph idx="1"/>
          </p:nvPr>
        </p:nvSpPr>
        <p:spPr>
          <a:xfrm>
            <a:off x="457200" y="1628800"/>
            <a:ext cx="8229600" cy="4695800"/>
          </a:xfrm>
        </p:spPr>
        <p:txBody>
          <a:bodyPr/>
          <a:lstStyle/>
          <a:p>
            <a:pPr algn="ctr">
              <a:buNone/>
            </a:pPr>
            <a:r>
              <a:rPr lang="tr-TR" sz="2800" b="1" dirty="0" smtClean="0">
                <a:solidFill>
                  <a:schemeClr val="accent1">
                    <a:lumMod val="75000"/>
                  </a:schemeClr>
                </a:solidFill>
                <a:latin typeface="Tahoma" pitchFamily="34" charset="0"/>
                <a:ea typeface="Tahoma" pitchFamily="34" charset="0"/>
                <a:cs typeface="Tahoma" pitchFamily="34" charset="0"/>
              </a:rPr>
              <a:t>İHRACAT REJİMİ YÖNÜNDEN EŞYANIN DURUMU</a:t>
            </a:r>
            <a:endParaRPr lang="tr-TR" sz="2800" b="1" dirty="0" smtClean="0">
              <a:latin typeface="Tahoma" pitchFamily="34" charset="0"/>
              <a:ea typeface="Tahoma" pitchFamily="34" charset="0"/>
              <a:cs typeface="Tahoma" pitchFamily="34" charset="0"/>
            </a:endParaRPr>
          </a:p>
          <a:p>
            <a:pPr>
              <a:buFont typeface="Wingdings" pitchFamily="2" charset="2"/>
              <a:buNone/>
            </a:pPr>
            <a:endParaRPr lang="tr-TR" sz="2800" b="1" dirty="0" smtClean="0">
              <a:latin typeface="Tahoma" pitchFamily="34" charset="0"/>
              <a:ea typeface="Tahoma" pitchFamily="34" charset="0"/>
              <a:cs typeface="Tahoma" pitchFamily="34" charset="0"/>
            </a:endParaRPr>
          </a:p>
          <a:p>
            <a:r>
              <a:rPr lang="tr-TR" sz="2800" b="1" dirty="0" smtClean="0">
                <a:latin typeface="Tahoma" pitchFamily="34" charset="0"/>
                <a:ea typeface="Tahoma" pitchFamily="34" charset="0"/>
                <a:cs typeface="Tahoma" pitchFamily="34" charset="0"/>
              </a:rPr>
              <a:t>İhracı </a:t>
            </a:r>
            <a:r>
              <a:rPr lang="tr-TR" sz="2800" b="1" dirty="0" smtClean="0">
                <a:solidFill>
                  <a:srgbClr val="FF0000"/>
                </a:solidFill>
                <a:latin typeface="Tahoma" pitchFamily="34" charset="0"/>
                <a:ea typeface="Tahoma" pitchFamily="34" charset="0"/>
                <a:cs typeface="Tahoma" pitchFamily="34" charset="0"/>
              </a:rPr>
              <a:t>serbest</a:t>
            </a:r>
            <a:r>
              <a:rPr lang="tr-TR" sz="2800" b="1" dirty="0" smtClean="0">
                <a:latin typeface="Tahoma" pitchFamily="34" charset="0"/>
                <a:ea typeface="Tahoma" pitchFamily="34" charset="0"/>
                <a:cs typeface="Tahoma" pitchFamily="34" charset="0"/>
              </a:rPr>
              <a:t> eşya</a:t>
            </a:r>
          </a:p>
          <a:p>
            <a:endParaRPr lang="tr-TR" sz="2800" b="1" dirty="0" smtClean="0">
              <a:latin typeface="Tahoma" pitchFamily="34" charset="0"/>
              <a:ea typeface="Tahoma" pitchFamily="34" charset="0"/>
              <a:cs typeface="Tahoma" pitchFamily="34" charset="0"/>
            </a:endParaRPr>
          </a:p>
          <a:p>
            <a:r>
              <a:rPr lang="tr-TR" sz="2800" b="1" dirty="0" smtClean="0">
                <a:latin typeface="Tahoma" pitchFamily="34" charset="0"/>
                <a:ea typeface="Tahoma" pitchFamily="34" charset="0"/>
                <a:cs typeface="Tahoma" pitchFamily="34" charset="0"/>
              </a:rPr>
              <a:t>İhracı </a:t>
            </a:r>
            <a:r>
              <a:rPr lang="tr-TR" sz="2800" b="1" dirty="0" smtClean="0">
                <a:solidFill>
                  <a:srgbClr val="FF0000"/>
                </a:solidFill>
                <a:latin typeface="Tahoma" pitchFamily="34" charset="0"/>
                <a:ea typeface="Tahoma" pitchFamily="34" charset="0"/>
                <a:cs typeface="Tahoma" pitchFamily="34" charset="0"/>
              </a:rPr>
              <a:t>ön izne bağlı </a:t>
            </a:r>
            <a:r>
              <a:rPr lang="tr-TR" sz="2800" b="1" dirty="0" smtClean="0">
                <a:latin typeface="Tahoma" pitchFamily="34" charset="0"/>
                <a:ea typeface="Tahoma" pitchFamily="34" charset="0"/>
                <a:cs typeface="Tahoma" pitchFamily="34" charset="0"/>
              </a:rPr>
              <a:t>eşya</a:t>
            </a:r>
          </a:p>
          <a:p>
            <a:endParaRPr lang="tr-TR" sz="2800" b="1" dirty="0" smtClean="0">
              <a:latin typeface="Tahoma" pitchFamily="34" charset="0"/>
              <a:ea typeface="Tahoma" pitchFamily="34" charset="0"/>
              <a:cs typeface="Tahoma" pitchFamily="34" charset="0"/>
            </a:endParaRPr>
          </a:p>
          <a:p>
            <a:r>
              <a:rPr lang="tr-TR" sz="2800" b="1" dirty="0" smtClean="0">
                <a:latin typeface="Tahoma" pitchFamily="34" charset="0"/>
                <a:ea typeface="Tahoma" pitchFamily="34" charset="0"/>
                <a:cs typeface="Tahoma" pitchFamily="34" charset="0"/>
              </a:rPr>
              <a:t>İhracı </a:t>
            </a:r>
            <a:r>
              <a:rPr lang="tr-TR" sz="2800" b="1" dirty="0" smtClean="0">
                <a:solidFill>
                  <a:srgbClr val="FF0000"/>
                </a:solidFill>
                <a:latin typeface="Tahoma" pitchFamily="34" charset="0"/>
                <a:ea typeface="Tahoma" pitchFamily="34" charset="0"/>
                <a:cs typeface="Tahoma" pitchFamily="34" charset="0"/>
              </a:rPr>
              <a:t>yasak </a:t>
            </a:r>
            <a:r>
              <a:rPr lang="tr-TR" sz="2800" b="1" dirty="0" smtClean="0">
                <a:latin typeface="Tahoma" pitchFamily="34" charset="0"/>
                <a:ea typeface="Tahoma" pitchFamily="34" charset="0"/>
                <a:cs typeface="Tahoma" pitchFamily="34" charset="0"/>
              </a:rPr>
              <a:t>eşya</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1157</TotalTime>
  <Words>5459</Words>
  <Application>Microsoft Office PowerPoint</Application>
  <PresentationFormat>Ekran Gösterisi (4:3)</PresentationFormat>
  <Paragraphs>619</Paragraphs>
  <Slides>57</Slides>
  <Notes>2</Notes>
  <HiddenSlides>0</HiddenSlides>
  <MMClips>0</MMClips>
  <ScaleCrop>false</ScaleCrop>
  <HeadingPairs>
    <vt:vector size="4" baseType="variant">
      <vt:variant>
        <vt:lpstr>Tema</vt:lpstr>
      </vt:variant>
      <vt:variant>
        <vt:i4>1</vt:i4>
      </vt:variant>
      <vt:variant>
        <vt:lpstr>Slayt Başlıkları</vt:lpstr>
      </vt:variant>
      <vt:variant>
        <vt:i4>57</vt:i4>
      </vt:variant>
    </vt:vector>
  </HeadingPairs>
  <TitlesOfParts>
    <vt:vector size="58" baseType="lpstr">
      <vt:lpstr>Akış</vt:lpstr>
      <vt:lpstr>GÜMRÜK REJİMLERİ VE YATIRIM TEŞVİK UYGULAMALARI</vt:lpstr>
      <vt:lpstr>GÜMRÜKÇE ONAYLANMIŞ İŞLEM VEYA KULLANIM</vt:lpstr>
      <vt:lpstr>GÜMRÜK REJİMLERİ</vt:lpstr>
      <vt:lpstr>İHRACAT REJİMİ</vt:lpstr>
      <vt:lpstr>İHRACAT REJİMİ</vt:lpstr>
      <vt:lpstr>İHRACAT REJİMİ</vt:lpstr>
      <vt:lpstr>İHRACAT REJİMİ</vt:lpstr>
      <vt:lpstr>İHRACAT REJİMİ</vt:lpstr>
      <vt:lpstr>İHRACAT REJİMİ</vt:lpstr>
      <vt:lpstr>İHRACAT REJİMİ</vt:lpstr>
      <vt:lpstr> İHRACAT REJİMİ</vt:lpstr>
      <vt:lpstr> İHRACAT REJİMİ</vt:lpstr>
      <vt:lpstr> İHRACAT REJİMİ</vt:lpstr>
      <vt:lpstr> İHRACAT REJİMİ</vt:lpstr>
      <vt:lpstr> İHRACAT REJİMİ</vt:lpstr>
      <vt:lpstr> İHRACAT REJİMİ</vt:lpstr>
      <vt:lpstr> İHRACAT REJİMİ</vt:lpstr>
      <vt:lpstr> İHRACAT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DAHİLDE İŞLEME REJİMİ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YATIRIM TEŞVİK UYGULAMALARI</vt:lpstr>
      <vt:lpstr>İZLEDİĞİNİZ İÇİN TEŞEKKÜR EDERİZ.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DAHİLDE İŞLEME REJİMİ</dc:title>
  <dc:creator>Görkem</dc:creator>
  <cp:lastModifiedBy>Görkem</cp:lastModifiedBy>
  <cp:revision>198</cp:revision>
  <dcterms:created xsi:type="dcterms:W3CDTF">2014-02-20T13:17:28Z</dcterms:created>
  <dcterms:modified xsi:type="dcterms:W3CDTF">2014-03-03T13:23:31Z</dcterms:modified>
</cp:coreProperties>
</file>