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2"/>
  </p:notesMasterIdLst>
  <p:sldIdLst>
    <p:sldId id="256" r:id="rId2"/>
    <p:sldId id="260" r:id="rId3"/>
    <p:sldId id="257" r:id="rId4"/>
    <p:sldId id="261" r:id="rId5"/>
    <p:sldId id="263" r:id="rId6"/>
    <p:sldId id="259" r:id="rId7"/>
    <p:sldId id="299" r:id="rId8"/>
    <p:sldId id="300" r:id="rId9"/>
    <p:sldId id="296" r:id="rId10"/>
    <p:sldId id="297" r:id="rId11"/>
    <p:sldId id="301" r:id="rId12"/>
    <p:sldId id="265"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02" r:id="rId33"/>
    <p:sldId id="284" r:id="rId34"/>
    <p:sldId id="285" r:id="rId35"/>
    <p:sldId id="286" r:id="rId36"/>
    <p:sldId id="303" r:id="rId37"/>
    <p:sldId id="304" r:id="rId38"/>
    <p:sldId id="305" r:id="rId39"/>
    <p:sldId id="290" r:id="rId40"/>
    <p:sldId id="291" r:id="rId41"/>
    <p:sldId id="312" r:id="rId42"/>
    <p:sldId id="315" r:id="rId43"/>
    <p:sldId id="313" r:id="rId44"/>
    <p:sldId id="306" r:id="rId45"/>
    <p:sldId id="314" r:id="rId46"/>
    <p:sldId id="308" r:id="rId47"/>
    <p:sldId id="309" r:id="rId48"/>
    <p:sldId id="310" r:id="rId49"/>
    <p:sldId id="311" r:id="rId50"/>
    <p:sldId id="292"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126"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5F2E8-CDD3-4733-B478-6131BA19377E}" type="datetimeFigureOut">
              <a:rPr lang="tr-TR" smtClean="0"/>
              <a:t>18.08.2015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D43DE-7129-4225-B280-05E730E7FA26}" type="slidenum">
              <a:rPr lang="tr-TR" smtClean="0"/>
              <a:t>‹#›</a:t>
            </a:fld>
            <a:endParaRPr lang="tr-TR"/>
          </a:p>
        </p:txBody>
      </p:sp>
    </p:spTree>
    <p:extLst>
      <p:ext uri="{BB962C8B-B14F-4D97-AF65-F5344CB8AC3E}">
        <p14:creationId xmlns:p14="http://schemas.microsoft.com/office/powerpoint/2010/main" val="21634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3D43DE-7129-4225-B280-05E730E7FA26}" type="slidenum">
              <a:rPr lang="tr-TR" smtClean="0"/>
              <a:t>38</a:t>
            </a:fld>
            <a:endParaRPr lang="tr-TR"/>
          </a:p>
        </p:txBody>
      </p:sp>
    </p:spTree>
    <p:extLst>
      <p:ext uri="{BB962C8B-B14F-4D97-AF65-F5344CB8AC3E}">
        <p14:creationId xmlns:p14="http://schemas.microsoft.com/office/powerpoint/2010/main" val="103666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428CA37-56FC-4946-A959-9B5BDF49B8D9}" type="datetimeFigureOut">
              <a:rPr lang="tr-TR" smtClean="0"/>
              <a:t>18.08.2015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339625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28CA37-56FC-4946-A959-9B5BDF49B8D9}" type="datetimeFigureOut">
              <a:rPr lang="tr-TR" smtClean="0"/>
              <a:t>18.08.2015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282501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28CA37-56FC-4946-A959-9B5BDF49B8D9}" type="datetimeFigureOut">
              <a:rPr lang="tr-TR" smtClean="0"/>
              <a:t>18.08.2015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174399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28CA37-56FC-4946-A959-9B5BDF49B8D9}" type="datetimeFigureOut">
              <a:rPr lang="tr-TR" smtClean="0"/>
              <a:t>18.08.2015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348478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428CA37-56FC-4946-A959-9B5BDF49B8D9}" type="datetimeFigureOut">
              <a:rPr lang="tr-TR" smtClean="0"/>
              <a:t>18.08.2015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252139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428CA37-56FC-4946-A959-9B5BDF49B8D9}" type="datetimeFigureOut">
              <a:rPr lang="tr-TR" smtClean="0"/>
              <a:t>18.08.2015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392410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428CA37-56FC-4946-A959-9B5BDF49B8D9}" type="datetimeFigureOut">
              <a:rPr lang="tr-TR" smtClean="0"/>
              <a:t>18.08.2015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32145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428CA37-56FC-4946-A959-9B5BDF49B8D9}" type="datetimeFigureOut">
              <a:rPr lang="tr-TR" smtClean="0"/>
              <a:t>18.08.2015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234734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428CA37-56FC-4946-A959-9B5BDF49B8D9}" type="datetimeFigureOut">
              <a:rPr lang="tr-TR" smtClean="0"/>
              <a:t>18.08.2015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167090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428CA37-56FC-4946-A959-9B5BDF49B8D9}" type="datetimeFigureOut">
              <a:rPr lang="tr-TR" smtClean="0"/>
              <a:t>18.08.2015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29131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428CA37-56FC-4946-A959-9B5BDF49B8D9}" type="datetimeFigureOut">
              <a:rPr lang="tr-TR" smtClean="0"/>
              <a:t>18.08.2015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C2C38-BD39-4F14-8B89-6A8C26F00C56}" type="slidenum">
              <a:rPr lang="tr-TR" smtClean="0"/>
              <a:t>‹#›</a:t>
            </a:fld>
            <a:endParaRPr lang="tr-TR"/>
          </a:p>
        </p:txBody>
      </p:sp>
    </p:spTree>
    <p:extLst>
      <p:ext uri="{BB962C8B-B14F-4D97-AF65-F5344CB8AC3E}">
        <p14:creationId xmlns:p14="http://schemas.microsoft.com/office/powerpoint/2010/main" val="156326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8CA37-56FC-4946-A959-9B5BDF49B8D9}" type="datetimeFigureOut">
              <a:rPr lang="tr-TR" smtClean="0"/>
              <a:t>18.08.2015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2C38-BD39-4F14-8B89-6A8C26F00C56}" type="slidenum">
              <a:rPr lang="tr-TR" smtClean="0"/>
              <a:t>‹#›</a:t>
            </a:fld>
            <a:endParaRPr lang="tr-TR"/>
          </a:p>
        </p:txBody>
      </p:sp>
    </p:spTree>
    <p:extLst>
      <p:ext uri="{BB962C8B-B14F-4D97-AF65-F5344CB8AC3E}">
        <p14:creationId xmlns:p14="http://schemas.microsoft.com/office/powerpoint/2010/main" val="139162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efatura.gov.tr/"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defter.gov.t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www.efatura.gov.tr/"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defter.gov.t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fatura.gov.t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s://portal.efatura.gov.tr/efaturabasvuru/" TargetMode="External"/><Relationship Id="rId2" Type="http://schemas.openxmlformats.org/officeDocument/2006/relationships/hyperlink" Target="https://mportal.kamusm.gov.tr/bp/edf.go"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uyg.edefter.gov.tr/edefterbasvur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efatura.gov.tr/efaturabasvur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www.efatura.gov.tr/efaturaozelentegratorlerlistesi.html" TargetMode="External"/><Relationship Id="rId2" Type="http://schemas.openxmlformats.org/officeDocument/2006/relationships/hyperlink" Target="http://www.efatura.gov.tr/efaturaentegratorluk.htm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uyg.edefter.gov.tr/edefterbasvur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yg.edefter.gov.tr/edefterbasvur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yg.edefter.gov.tr/edefterbasvur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defter.gov.t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m.kamusm.gov.tr/fiyatlandirma.js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efatura.gov.tr/"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5" y="692697"/>
            <a:ext cx="6961955" cy="1944216"/>
          </a:xfrm>
        </p:spPr>
        <p:txBody>
          <a:bodyPr/>
          <a:lstStyle/>
          <a:p>
            <a:endParaRPr lang="tr-TR" dirty="0"/>
          </a:p>
        </p:txBody>
      </p:sp>
      <p:sp>
        <p:nvSpPr>
          <p:cNvPr id="3" name="Alt Başlık 2"/>
          <p:cNvSpPr>
            <a:spLocks noGrp="1"/>
          </p:cNvSpPr>
          <p:nvPr>
            <p:ph type="subTitle" idx="1"/>
          </p:nvPr>
        </p:nvSpPr>
        <p:spPr>
          <a:xfrm>
            <a:off x="1371600" y="5229200"/>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331236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692696"/>
            <a:ext cx="364958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1151531" y="3068960"/>
            <a:ext cx="6926040" cy="1872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charset="0"/>
              <a:buChar char="•"/>
            </a:pPr>
            <a:r>
              <a:rPr lang="tr-TR" dirty="0" smtClean="0"/>
              <a:t>e-Fatura</a:t>
            </a:r>
          </a:p>
          <a:p>
            <a:pPr marL="457200" indent="-457200">
              <a:buFont typeface="Arial" charset="0"/>
              <a:buChar char="•"/>
            </a:pPr>
            <a:r>
              <a:rPr lang="tr-TR" dirty="0" smtClean="0"/>
              <a:t>e-Defter</a:t>
            </a:r>
          </a:p>
          <a:p>
            <a:pPr marL="457200" indent="-457200">
              <a:buFont typeface="Arial" charset="0"/>
              <a:buChar char="•"/>
            </a:pPr>
            <a:r>
              <a:rPr lang="tr-TR" dirty="0" smtClean="0"/>
              <a:t>Mali Mühür Başvuru işlemleri </a:t>
            </a:r>
          </a:p>
          <a:p>
            <a:pPr marL="457200" indent="-457200">
              <a:buFont typeface="Arial" charset="0"/>
              <a:buChar char="•"/>
            </a:pPr>
            <a:endParaRPr lang="tr-TR" dirty="0"/>
          </a:p>
        </p:txBody>
      </p:sp>
    </p:spTree>
    <p:extLst>
      <p:ext uri="{BB962C8B-B14F-4D97-AF65-F5344CB8AC3E}">
        <p14:creationId xmlns:p14="http://schemas.microsoft.com/office/powerpoint/2010/main" val="2150760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5056" y="332656"/>
            <a:ext cx="8607424" cy="1152128"/>
          </a:xfrm>
        </p:spPr>
        <p:txBody>
          <a:bodyPr>
            <a:normAutofit fontScale="90000"/>
          </a:bodyPr>
          <a:lstStyle/>
          <a:p>
            <a:r>
              <a:rPr lang="tr-TR" b="1" dirty="0" smtClean="0"/>
              <a:t>E-Fatura ve E-Defter için Mali Mühür başvurusu</a:t>
            </a:r>
            <a:endParaRPr lang="tr-TR" dirty="0"/>
          </a:p>
        </p:txBody>
      </p:sp>
      <p:sp>
        <p:nvSpPr>
          <p:cNvPr id="3" name="Alt Başlık 2"/>
          <p:cNvSpPr>
            <a:spLocks noGrp="1"/>
          </p:cNvSpPr>
          <p:nvPr>
            <p:ph type="subTitle" idx="1"/>
          </p:nvPr>
        </p:nvSpPr>
        <p:spPr>
          <a:xfrm>
            <a:off x="1619672" y="6212532"/>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3" y="1556792"/>
            <a:ext cx="8325397" cy="33843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dirty="0"/>
          </a:p>
        </p:txBody>
      </p:sp>
      <p:sp>
        <p:nvSpPr>
          <p:cNvPr id="9" name="Alt Başlık 2"/>
          <p:cNvSpPr txBox="1">
            <a:spLocks/>
          </p:cNvSpPr>
          <p:nvPr/>
        </p:nvSpPr>
        <p:spPr>
          <a:xfrm>
            <a:off x="656037" y="1844824"/>
            <a:ext cx="8136904" cy="32403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dirty="0"/>
          </a:p>
        </p:txBody>
      </p:sp>
      <p:sp>
        <p:nvSpPr>
          <p:cNvPr id="11" name="Alt Başlık 2"/>
          <p:cNvSpPr txBox="1">
            <a:spLocks/>
          </p:cNvSpPr>
          <p:nvPr/>
        </p:nvSpPr>
        <p:spPr>
          <a:xfrm>
            <a:off x="467543" y="1556792"/>
            <a:ext cx="8325397" cy="424847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tr-TR" sz="3000" dirty="0" smtClean="0">
                <a:solidFill>
                  <a:prstClr val="black"/>
                </a:solidFill>
              </a:rPr>
              <a:t> </a:t>
            </a:r>
            <a:r>
              <a:rPr lang="tr-TR" dirty="0" smtClean="0"/>
              <a:t>Elektronik </a:t>
            </a:r>
            <a:r>
              <a:rPr lang="tr-TR" dirty="0"/>
              <a:t>fatura uygulamasına başvuru yapmak isteyen mükelleflerin veya temsilcilerinin www.efatura.gov.tr adresindeki e-Fatura başvuru bağlantısına tıklayarak gerekli formları doldurup onaylamaları gerekmektedir. </a:t>
            </a:r>
            <a:endParaRPr lang="tr-TR" dirty="0" smtClean="0"/>
          </a:p>
          <a:p>
            <a:r>
              <a:rPr lang="tr-TR" dirty="0"/>
              <a:t>e-Fatura ve e-Defter uygulamasında kullanılacak olan </a:t>
            </a:r>
            <a:r>
              <a:rPr lang="tr-TR" b="1" dirty="0">
                <a:solidFill>
                  <a:schemeClr val="tx1"/>
                </a:solidFill>
              </a:rPr>
              <a:t>Mali Mühür </a:t>
            </a:r>
            <a:r>
              <a:rPr lang="tr-TR" b="1" dirty="0" smtClean="0">
                <a:solidFill>
                  <a:schemeClr val="tx1"/>
                </a:solidFill>
              </a:rPr>
              <a:t>Sertifikası </a:t>
            </a:r>
            <a:r>
              <a:rPr lang="tr-TR" dirty="0" smtClean="0">
                <a:solidFill>
                  <a:schemeClr val="bg1">
                    <a:lumMod val="50000"/>
                  </a:schemeClr>
                </a:solidFill>
              </a:rPr>
              <a:t>başvurusu </a:t>
            </a:r>
            <a:r>
              <a:rPr lang="tr-TR" b="1" dirty="0" smtClean="0">
                <a:solidFill>
                  <a:schemeClr val="accent1"/>
                </a:solidFill>
              </a:rPr>
              <a:t>www.efatura.gov.tr</a:t>
            </a:r>
            <a:r>
              <a:rPr lang="tr-TR" dirty="0" smtClean="0">
                <a:solidFill>
                  <a:schemeClr val="bg1">
                    <a:lumMod val="50000"/>
                  </a:schemeClr>
                </a:solidFill>
              </a:rPr>
              <a:t> </a:t>
            </a:r>
            <a:r>
              <a:rPr lang="tr-TR" dirty="0"/>
              <a:t>adresinden </a:t>
            </a:r>
            <a:r>
              <a:rPr lang="tr-TR" b="1" dirty="0" smtClean="0"/>
              <a:t>«başvuru linki»</a:t>
            </a:r>
            <a:r>
              <a:rPr lang="tr-TR" dirty="0" smtClean="0"/>
              <a:t> ile ya da</a:t>
            </a:r>
          </a:p>
          <a:p>
            <a:r>
              <a:rPr lang="tr-TR" b="1" dirty="0" smtClean="0">
                <a:solidFill>
                  <a:schemeClr val="accent1"/>
                </a:solidFill>
              </a:rPr>
              <a:t>//</a:t>
            </a:r>
            <a:r>
              <a:rPr lang="tr-TR" b="1" dirty="0">
                <a:solidFill>
                  <a:schemeClr val="accent1"/>
                </a:solidFill>
              </a:rPr>
              <a:t>mportal.kamusm.gov.tr/</a:t>
            </a:r>
            <a:r>
              <a:rPr lang="tr-TR" b="1" dirty="0" err="1">
                <a:solidFill>
                  <a:schemeClr val="accent1"/>
                </a:solidFill>
              </a:rPr>
              <a:t>bp</a:t>
            </a:r>
            <a:r>
              <a:rPr lang="tr-TR" b="1" dirty="0">
                <a:solidFill>
                  <a:schemeClr val="accent1"/>
                </a:solidFill>
              </a:rPr>
              <a:t>/</a:t>
            </a:r>
            <a:r>
              <a:rPr lang="tr-TR" b="1" dirty="0" err="1">
                <a:solidFill>
                  <a:schemeClr val="accent1"/>
                </a:solidFill>
              </a:rPr>
              <a:t>mm.go</a:t>
            </a:r>
            <a:r>
              <a:rPr lang="tr-TR" b="1" dirty="0">
                <a:solidFill>
                  <a:schemeClr val="accent1"/>
                </a:solidFill>
              </a:rPr>
              <a:t> </a:t>
            </a:r>
            <a:r>
              <a:rPr lang="tr-TR" dirty="0" smtClean="0"/>
              <a:t>adresinden </a:t>
            </a:r>
            <a:r>
              <a:rPr lang="tr-TR" dirty="0"/>
              <a:t>E-Fatura </a:t>
            </a:r>
            <a:r>
              <a:rPr lang="tr-TR" dirty="0" smtClean="0"/>
              <a:t>Başvurusu ile </a:t>
            </a:r>
            <a:r>
              <a:rPr lang="tr-TR" dirty="0"/>
              <a:t>yapılır. </a:t>
            </a:r>
            <a:r>
              <a:rPr lang="tr-TR" dirty="0" smtClean="0"/>
              <a:t>Bu başvuru </a:t>
            </a:r>
            <a:r>
              <a:rPr lang="tr-TR" dirty="0"/>
              <a:t>sırasında mali mühür talep edebilir ya da edilmeyebilir(daha önce alınmışsa</a:t>
            </a:r>
            <a:r>
              <a:rPr lang="tr-TR" dirty="0" smtClean="0"/>
              <a:t>).</a:t>
            </a:r>
          </a:p>
          <a:p>
            <a:r>
              <a:rPr lang="tr-TR" b="1" dirty="0" smtClean="0">
                <a:solidFill>
                  <a:srgbClr val="0070C0"/>
                </a:solidFill>
              </a:rPr>
              <a:t>//mportal.kamusm.gov.tr/</a:t>
            </a:r>
            <a:r>
              <a:rPr lang="tr-TR" b="1" dirty="0" err="1" smtClean="0">
                <a:solidFill>
                  <a:srgbClr val="0070C0"/>
                </a:solidFill>
              </a:rPr>
              <a:t>bp</a:t>
            </a:r>
            <a:r>
              <a:rPr lang="tr-TR" b="1" dirty="0" smtClean="0">
                <a:solidFill>
                  <a:srgbClr val="0070C0"/>
                </a:solidFill>
              </a:rPr>
              <a:t>/</a:t>
            </a:r>
            <a:r>
              <a:rPr lang="tr-TR" b="1" dirty="0" err="1" smtClean="0">
                <a:solidFill>
                  <a:srgbClr val="0070C0"/>
                </a:solidFill>
              </a:rPr>
              <a:t>edf.go</a:t>
            </a:r>
            <a:r>
              <a:rPr lang="tr-TR" dirty="0" smtClean="0"/>
              <a:t> adresinden açılan formlar doldurularak </a:t>
            </a:r>
            <a:r>
              <a:rPr lang="tr-TR" dirty="0"/>
              <a:t>başvuru gerçekleştirilir</a:t>
            </a:r>
            <a:r>
              <a:rPr lang="tr-TR" dirty="0" smtClean="0"/>
              <a:t>.</a:t>
            </a:r>
          </a:p>
          <a:p>
            <a:r>
              <a:rPr lang="tr-TR" dirty="0" smtClean="0"/>
              <a:t>Bu </a:t>
            </a:r>
            <a:r>
              <a:rPr lang="tr-TR" dirty="0"/>
              <a:t>adres üzerinden </a:t>
            </a:r>
            <a:r>
              <a:rPr lang="tr-TR" b="1" dirty="0"/>
              <a:t>sadece Mali Mühür Sertifikası için </a:t>
            </a:r>
            <a:r>
              <a:rPr lang="tr-TR" dirty="0"/>
              <a:t>başvurulabilir. </a:t>
            </a:r>
          </a:p>
          <a:p>
            <a:r>
              <a:rPr lang="tr-TR" dirty="0"/>
              <a:t>e-Fatura ve e-Defter Uygulama Başvurusu </a:t>
            </a:r>
            <a:r>
              <a:rPr lang="tr-TR" b="1" dirty="0"/>
              <a:t>ayrıca </a:t>
            </a:r>
            <a:r>
              <a:rPr lang="tr-TR" dirty="0"/>
              <a:t>aşağıdaki adreslerden yapılmalıdır. </a:t>
            </a:r>
          </a:p>
          <a:p>
            <a:r>
              <a:rPr lang="tr-TR" dirty="0"/>
              <a:t>- </a:t>
            </a:r>
            <a:r>
              <a:rPr lang="tr-TR" b="1" dirty="0">
                <a:solidFill>
                  <a:srgbClr val="0070C0"/>
                </a:solidFill>
              </a:rPr>
              <a:t>e-Fatura için; https://portal.efatura.gov.tr/efaturabasvuru/ </a:t>
            </a:r>
          </a:p>
          <a:p>
            <a:r>
              <a:rPr lang="tr-TR" b="1" dirty="0">
                <a:solidFill>
                  <a:srgbClr val="0070C0"/>
                </a:solidFill>
              </a:rPr>
              <a:t>- e-Defter için; https://uyg.edefter.gov.tr/edefterbasvuru/ </a:t>
            </a:r>
          </a:p>
          <a:p>
            <a:endParaRPr lang="tr-TR" dirty="0" smtClean="0">
              <a:solidFill>
                <a:schemeClr val="tx1"/>
              </a:solidFill>
            </a:endParaRPr>
          </a:p>
          <a:p>
            <a:pPr marL="457200" indent="-457200">
              <a:buFont typeface="Arial" pitchFamily="34" charset="0"/>
              <a:buChar char="•"/>
            </a:pPr>
            <a:endParaRPr lang="tr-TR" dirty="0" smtClean="0">
              <a:solidFill>
                <a:schemeClr val="tx1"/>
              </a:solidFill>
            </a:endParaRPr>
          </a:p>
          <a:p>
            <a:pPr marL="457200" indent="-457200">
              <a:buFont typeface="Arial" pitchFamily="34" charset="0"/>
              <a:buChar char="•"/>
            </a:pPr>
            <a:endParaRPr lang="tr-TR" dirty="0" smtClean="0">
              <a:solidFill>
                <a:schemeClr val="tx1"/>
              </a:solidFill>
            </a:endParaRPr>
          </a:p>
          <a:p>
            <a:pPr marL="457200" indent="-457200">
              <a:buFont typeface="Arial" pitchFamily="34" charset="0"/>
              <a:buChar char="•"/>
            </a:pPr>
            <a:endParaRPr lang="tr-TR" dirty="0" smtClean="0">
              <a:solidFill>
                <a:srgbClr val="0070C0"/>
              </a:solidFill>
            </a:endParaRPr>
          </a:p>
        </p:txBody>
      </p:sp>
    </p:spTree>
    <p:extLst>
      <p:ext uri="{BB962C8B-B14F-4D97-AF65-F5344CB8AC3E}">
        <p14:creationId xmlns:p14="http://schemas.microsoft.com/office/powerpoint/2010/main" val="420196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712968" cy="1008112"/>
          </a:xfrm>
        </p:spPr>
        <p:txBody>
          <a:bodyPr>
            <a:normAutofit fontScale="90000"/>
          </a:bodyPr>
          <a:lstStyle/>
          <a:p>
            <a:r>
              <a:rPr lang="tr-TR" b="1" dirty="0" smtClean="0"/>
              <a:t>Mali Mühür ve e-Fatura Başvuru Formunun Doldurulması </a:t>
            </a:r>
            <a:endParaRPr lang="tr-TR" dirty="0"/>
          </a:p>
        </p:txBody>
      </p:sp>
      <p:sp>
        <p:nvSpPr>
          <p:cNvPr id="3" name="Alt Başlık 2"/>
          <p:cNvSpPr>
            <a:spLocks noGrp="1"/>
          </p:cNvSpPr>
          <p:nvPr>
            <p:ph type="subTitle" idx="1"/>
          </p:nvPr>
        </p:nvSpPr>
        <p:spPr>
          <a:xfrm>
            <a:off x="1907704" y="6212532"/>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611559" y="5556804"/>
            <a:ext cx="8208913" cy="50405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6400" b="1" dirty="0" smtClean="0"/>
              <a:t>Gerçek ve Tüzel Kişiler için seçimlik olarak formlar doldurulabilmektedir. Biz tüzel kişi formunu tercih ettik.</a:t>
            </a:r>
            <a:endParaRPr lang="tr-TR" sz="6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484784"/>
            <a:ext cx="820891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79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352928"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16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712968" cy="648072"/>
          </a:xfrm>
        </p:spPr>
        <p:txBody>
          <a:bodyPr>
            <a:normAutofit fontScale="90000"/>
          </a:bodyPr>
          <a:lstStyle/>
          <a:p>
            <a:r>
              <a:rPr lang="tr-TR" b="1" dirty="0" smtClean="0"/>
              <a:t>Başvuru Formunun Doldurulması </a:t>
            </a:r>
            <a:endParaRPr lang="tr-TR" dirty="0"/>
          </a:p>
        </p:txBody>
      </p:sp>
      <p:sp>
        <p:nvSpPr>
          <p:cNvPr id="3" name="Alt Başlık 2"/>
          <p:cNvSpPr>
            <a:spLocks noGrp="1"/>
          </p:cNvSpPr>
          <p:nvPr>
            <p:ph type="subTitle" idx="1"/>
          </p:nvPr>
        </p:nvSpPr>
        <p:spPr>
          <a:xfrm>
            <a:off x="1763688" y="6212532"/>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251521" y="980728"/>
            <a:ext cx="8568952" cy="4176464"/>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6600" dirty="0"/>
          </a:p>
          <a:p>
            <a:r>
              <a:rPr lang="tr-TR" sz="6600" dirty="0" smtClean="0"/>
              <a:t>1- Tüzel </a:t>
            </a:r>
            <a:r>
              <a:rPr lang="tr-TR" sz="6600" dirty="0"/>
              <a:t>kişi mükellef adına yapılacak başvuruda “Başvuru Tipini Seçiniz” alanında “Tüzel” alanı işaretlenmelidir. </a:t>
            </a:r>
            <a:endParaRPr lang="tr-TR" sz="6600" dirty="0" smtClean="0"/>
          </a:p>
          <a:p>
            <a:endParaRPr lang="tr-TR" sz="6600" dirty="0"/>
          </a:p>
          <a:p>
            <a:r>
              <a:rPr lang="tr-TR" sz="6600" dirty="0" smtClean="0"/>
              <a:t>2- Adına </a:t>
            </a:r>
            <a:r>
              <a:rPr lang="tr-TR" sz="6600" dirty="0"/>
              <a:t>başvuru yapılan tüzel kişiliğin vergi numarası yazılmalıdır</a:t>
            </a:r>
            <a:r>
              <a:rPr lang="tr-TR" sz="6600" dirty="0" smtClean="0"/>
              <a:t>.</a:t>
            </a:r>
          </a:p>
          <a:p>
            <a:r>
              <a:rPr lang="tr-TR" sz="6600" dirty="0" smtClean="0"/>
              <a:t> </a:t>
            </a:r>
            <a:endParaRPr lang="tr-TR" sz="6600" dirty="0"/>
          </a:p>
          <a:p>
            <a:r>
              <a:rPr lang="tr-TR" sz="6600" dirty="0" smtClean="0"/>
              <a:t>3- “Kurum </a:t>
            </a:r>
            <a:r>
              <a:rPr lang="tr-TR" sz="6600" dirty="0"/>
              <a:t>İmza Yetkilisinin” bilgileri imza sirkülerinde şirket adına başvuru yapma yetkisi verilen kişinin nüfus cüzdanı bilgilerine göre doldurulmalıdır</a:t>
            </a:r>
            <a:r>
              <a:rPr lang="tr-TR" sz="6600" dirty="0" smtClean="0"/>
              <a:t>.</a:t>
            </a:r>
          </a:p>
          <a:p>
            <a:r>
              <a:rPr lang="tr-TR" sz="6600" dirty="0" smtClean="0"/>
              <a:t> </a:t>
            </a:r>
            <a:endParaRPr lang="tr-TR" sz="6600" dirty="0"/>
          </a:p>
          <a:p>
            <a:r>
              <a:rPr lang="tr-TR" sz="6600" b="1" dirty="0" smtClean="0"/>
              <a:t>4- Kurum </a:t>
            </a:r>
            <a:r>
              <a:rPr lang="tr-TR" sz="6600" b="1" dirty="0"/>
              <a:t>İmza Yetkilisi: imza sirkülerinde şirket adına başvuru yapma yetkisi verilen kişidir. </a:t>
            </a:r>
            <a:endParaRPr lang="tr-TR" sz="6600" dirty="0"/>
          </a:p>
          <a:p>
            <a:r>
              <a:rPr lang="tr-TR" sz="6600" dirty="0"/>
              <a:t>Bilgiler eksiksiz doldurulduktan sonra “</a:t>
            </a:r>
            <a:r>
              <a:rPr lang="tr-TR" sz="6600" b="1" dirty="0"/>
              <a:t>Giriş” </a:t>
            </a:r>
            <a:r>
              <a:rPr lang="tr-TR" sz="6600" dirty="0"/>
              <a:t>butonu tıklanarak bir sonraki sayfaya geçilir. </a:t>
            </a:r>
            <a:endParaRPr lang="tr-TR" sz="6400" dirty="0"/>
          </a:p>
        </p:txBody>
      </p:sp>
    </p:spTree>
    <p:extLst>
      <p:ext uri="{BB962C8B-B14F-4D97-AF65-F5344CB8AC3E}">
        <p14:creationId xmlns:p14="http://schemas.microsoft.com/office/powerpoint/2010/main" val="1092375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1600201"/>
            <a:ext cx="8229600" cy="3989040"/>
          </a:xfrm>
        </p:spPr>
        <p:txBody>
          <a:bodyPr/>
          <a:lstStyle/>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56895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052142"/>
            <a:ext cx="64865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374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1600201"/>
            <a:ext cx="8229600" cy="4133055"/>
          </a:xfrm>
        </p:spPr>
        <p:txBody>
          <a:bodyPr>
            <a:normAutofit fontScale="77500" lnSpcReduction="20000"/>
          </a:bodyPr>
          <a:lstStyle/>
          <a:p>
            <a:pPr marL="0" indent="0">
              <a:buNone/>
            </a:pPr>
            <a:r>
              <a:rPr lang="tr-TR" dirty="0" smtClean="0"/>
              <a:t>5- Mükelleflerin </a:t>
            </a:r>
            <a:r>
              <a:rPr lang="tr-TR" dirty="0"/>
              <a:t>bu </a:t>
            </a:r>
            <a:r>
              <a:rPr lang="tr-TR" dirty="0" smtClean="0"/>
              <a:t>alanda 3 (üç) başvuru yönteminden </a:t>
            </a:r>
            <a:r>
              <a:rPr lang="tr-TR" dirty="0"/>
              <a:t>birini seçmeleri gerekmektedir. </a:t>
            </a:r>
          </a:p>
          <a:p>
            <a:r>
              <a:rPr lang="tr-TR" dirty="0" smtClean="0"/>
              <a:t>e-Fatura </a:t>
            </a:r>
            <a:r>
              <a:rPr lang="tr-TR" dirty="0"/>
              <a:t>uygulamasını web üzerinden Başkanlık tarafından sunulan portal üzerinden kullanmak isteyen mükellefler </a:t>
            </a:r>
            <a:r>
              <a:rPr lang="tr-TR" b="1" dirty="0"/>
              <a:t>“GİB Portal “</a:t>
            </a:r>
            <a:r>
              <a:rPr lang="tr-TR" dirty="0"/>
              <a:t>başvuru yöntemiyle, </a:t>
            </a:r>
          </a:p>
          <a:p>
            <a:r>
              <a:rPr lang="tr-TR" dirty="0" smtClean="0"/>
              <a:t>Elektronik </a:t>
            </a:r>
            <a:r>
              <a:rPr lang="tr-TR" dirty="0"/>
              <a:t>fatura uygulamasını kendi bilgi işlem sistemlerinin entegrasyonu yöntemi ile kullanmak isteyen mükellefler </a:t>
            </a:r>
            <a:r>
              <a:rPr lang="tr-TR" b="1" dirty="0"/>
              <a:t>“Entegrasyon” </a:t>
            </a:r>
            <a:r>
              <a:rPr lang="tr-TR" dirty="0"/>
              <a:t>başvuru yöntemiyle, </a:t>
            </a:r>
          </a:p>
          <a:p>
            <a:r>
              <a:rPr lang="tr-TR" dirty="0" smtClean="0"/>
              <a:t>Uygulamayı </a:t>
            </a:r>
            <a:r>
              <a:rPr lang="tr-TR" dirty="0"/>
              <a:t>Başkanlıktan özel entegrasyon izni almış mükelleflerin bilgi işlem sistemi vasıtasıyla kullanmak isteyen mükellefler </a:t>
            </a:r>
            <a:r>
              <a:rPr lang="tr-TR" b="1" dirty="0"/>
              <a:t>“Özel </a:t>
            </a:r>
            <a:r>
              <a:rPr lang="tr-TR" b="1" dirty="0" err="1"/>
              <a:t>Entegratör</a:t>
            </a:r>
            <a:r>
              <a:rPr lang="tr-TR" b="1" dirty="0"/>
              <a:t>” </a:t>
            </a:r>
            <a:r>
              <a:rPr lang="tr-TR" dirty="0"/>
              <a:t>başvuru yöntemiyle başvurabileceklerdir. </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052141"/>
            <a:ext cx="6696744"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998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Başvuru Formunun Doldurulması</a:t>
            </a:r>
            <a:endParaRPr lang="tr-TR" dirty="0"/>
          </a:p>
        </p:txBody>
      </p:sp>
      <p:sp>
        <p:nvSpPr>
          <p:cNvPr id="3" name="İçerik Yer Tutucusu 2"/>
          <p:cNvSpPr>
            <a:spLocks noGrp="1"/>
          </p:cNvSpPr>
          <p:nvPr>
            <p:ph idx="1"/>
          </p:nvPr>
        </p:nvSpPr>
        <p:spPr>
          <a:xfrm>
            <a:off x="539552" y="1517406"/>
            <a:ext cx="8229600" cy="4525963"/>
          </a:xfrm>
        </p:spPr>
        <p:txBody>
          <a:bodyPr>
            <a:normAutofit fontScale="85000" lnSpcReduction="10000"/>
          </a:bodyPr>
          <a:lstStyle/>
          <a:p>
            <a:pPr marL="0" indent="0">
              <a:buNone/>
            </a:pPr>
            <a:r>
              <a:rPr lang="tr-TR" dirty="0" smtClean="0"/>
              <a:t>6- “Mükellef </a:t>
            </a:r>
            <a:r>
              <a:rPr lang="tr-TR" dirty="0"/>
              <a:t>Kimlik\Adres Bilgileri” bölümündeki bilgiler otomatik olarak doldurulmaktadır. Dolu olarak gelmeyen alanları doldurmanız gerekmektedir. Eğer bu alandaki bilgiler hatalı ise formu onaylamadan Vergi Daireniz ile iletişime geçerek söz konusu bilgileri düzelttirmeniz ve başvuru formunu yeniden doldurmanız gerekmektedir. </a:t>
            </a:r>
            <a:endParaRPr lang="tr-TR" dirty="0" smtClean="0"/>
          </a:p>
          <a:p>
            <a:endParaRPr lang="tr-TR" dirty="0"/>
          </a:p>
          <a:p>
            <a:pPr marL="0" indent="0">
              <a:buNone/>
            </a:pPr>
            <a:r>
              <a:rPr lang="tr-TR" dirty="0" smtClean="0"/>
              <a:t>7- Bu </a:t>
            </a:r>
            <a:r>
              <a:rPr lang="tr-TR" dirty="0"/>
              <a:t>alana adına başvuru yapılan </a:t>
            </a:r>
            <a:r>
              <a:rPr lang="tr-TR" b="1" dirty="0" smtClean="0"/>
              <a:t>Tüzel </a:t>
            </a:r>
            <a:r>
              <a:rPr lang="tr-TR" b="1" dirty="0"/>
              <a:t>kişiliğin kuruluş kanunlarında, tüzüklerinde, ana statülerinde veya sözleşmelerinde gösterilen </a:t>
            </a:r>
            <a:r>
              <a:rPr lang="tr-TR" b="1" dirty="0" smtClean="0"/>
              <a:t>merkezi yazılacaktır.</a:t>
            </a: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52141"/>
            <a:ext cx="6696744"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200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Başvuru Formunun Doldurulması</a:t>
            </a:r>
            <a:endParaRPr lang="tr-TR" dirty="0"/>
          </a:p>
        </p:txBody>
      </p:sp>
      <p:sp>
        <p:nvSpPr>
          <p:cNvPr id="3" name="İçerik Yer Tutucusu 2"/>
          <p:cNvSpPr>
            <a:spLocks noGrp="1"/>
          </p:cNvSpPr>
          <p:nvPr>
            <p:ph idx="1"/>
          </p:nvPr>
        </p:nvSpPr>
        <p:spPr/>
        <p:txBody>
          <a:bodyPr>
            <a:normAutofit fontScale="70000" lnSpcReduction="20000"/>
          </a:bodyPr>
          <a:lstStyle/>
          <a:p>
            <a:endParaRPr lang="tr-TR" dirty="0"/>
          </a:p>
          <a:p>
            <a:pPr marL="0" indent="0">
              <a:buNone/>
            </a:pPr>
            <a:r>
              <a:rPr lang="tr-TR" dirty="0" smtClean="0"/>
              <a:t>8- “Kurum </a:t>
            </a:r>
            <a:r>
              <a:rPr lang="tr-TR" dirty="0"/>
              <a:t>İmza Yetkilisi İletişim Bilgileri” giriş ekranına girilen bilgiler doğrultusunda otomatik olarak doldurulacaktır. Bu alanlardan boş olanlar kurumun imza yetkilisinin bilgileri doğrultusunda doldurulacaktır. Mali mühür sadece kurum imza yetkilisine teslim edilecektir. </a:t>
            </a:r>
          </a:p>
          <a:p>
            <a:pPr marL="0" indent="0">
              <a:buNone/>
            </a:pPr>
            <a:r>
              <a:rPr lang="tr-TR" b="1" dirty="0"/>
              <a:t>Kurum İmza Yetkilisi: İmza sirkülerinde şirket adına başvuru yapma yetkisi verilen kişidir. </a:t>
            </a:r>
            <a:endParaRPr lang="tr-TR" dirty="0"/>
          </a:p>
          <a:p>
            <a:pPr marL="0" indent="0">
              <a:buNone/>
            </a:pPr>
            <a:r>
              <a:rPr lang="tr-TR" dirty="0"/>
              <a:t>Mükellefiyet bilgileri alanı doldurulduktan sonra, “Mali Mühür Sertifika Başvurusu” kısmında kullanılmak istenilen elektronik mali mühür oluşturma aracını seçilmelidir. </a:t>
            </a:r>
          </a:p>
          <a:p>
            <a:pPr marL="0" indent="0">
              <a:buNone/>
            </a:pPr>
            <a:r>
              <a:rPr lang="tr-TR" dirty="0"/>
              <a:t>Mükelleflere mali mühür oluşturma aracı olarak iki seçenek sunulur. </a:t>
            </a:r>
            <a:r>
              <a:rPr lang="tr-TR" b="1" dirty="0"/>
              <a:t>Mükellefler bu araçlardan birini seçmelidir. Bu araçlar; HSM ve Akıllı Kart ve Okuyucudur.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52141"/>
            <a:ext cx="6696744"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9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1600201"/>
            <a:ext cx="8435280" cy="2620887"/>
          </a:xfrm>
        </p:spPr>
        <p:txBody>
          <a:bodyPr>
            <a:normAutofit fontScale="55000" lnSpcReduction="20000"/>
          </a:bodyPr>
          <a:lstStyle/>
          <a:p>
            <a:pPr marL="0" indent="0">
              <a:buNone/>
            </a:pPr>
            <a:r>
              <a:rPr lang="tr-TR" b="1" dirty="0" smtClean="0"/>
              <a:t>9- HSM </a:t>
            </a:r>
            <a:r>
              <a:rPr lang="tr-TR" b="1" dirty="0"/>
              <a:t>(Donanımsal Güvenlik Modülü) : </a:t>
            </a:r>
            <a:r>
              <a:rPr lang="tr-TR" dirty="0"/>
              <a:t>İçerisine mali mühür sertifikası yüklenebilen ve birim zamanda akıllı karttan çok daha fazla sayıda işlem yapma kapasitesine sahip </a:t>
            </a:r>
            <a:r>
              <a:rPr lang="tr-TR" dirty="0" smtClean="0"/>
              <a:t>araçtır</a:t>
            </a:r>
            <a:r>
              <a:rPr lang="tr-TR" dirty="0"/>
              <a:t>. </a:t>
            </a:r>
          </a:p>
          <a:p>
            <a:pPr marL="0" indent="0">
              <a:buNone/>
            </a:pPr>
            <a:r>
              <a:rPr lang="tr-TR" b="1" dirty="0" smtClean="0"/>
              <a:t>Akıllı </a:t>
            </a:r>
            <a:r>
              <a:rPr lang="tr-TR" b="1" dirty="0"/>
              <a:t>Kart ve Kart Okuyucu : Elektronik </a:t>
            </a:r>
            <a:r>
              <a:rPr lang="tr-TR" dirty="0"/>
              <a:t>mali mühür oluşturma verisini barındıran, elektronik mali mühür oluşturma verisinin güvenliğini ve gizliliğini temin edecek teknik özelliklere sahip donanım ve elektronik mali mühür oluşturma aracının içerisindeki bilgilere erişimi sağlayan donanım aracıdır</a:t>
            </a:r>
            <a:r>
              <a:rPr lang="tr-TR" dirty="0" smtClean="0"/>
              <a:t>. </a:t>
            </a:r>
          </a:p>
          <a:p>
            <a:pPr marL="0" indent="0">
              <a:buNone/>
            </a:pPr>
            <a:r>
              <a:rPr lang="tr-TR" dirty="0" smtClean="0"/>
              <a:t>Örneğin; mükellef </a:t>
            </a:r>
            <a:r>
              <a:rPr lang="tr-TR" dirty="0"/>
              <a:t>elektronik mali mühür araçlarından “</a:t>
            </a:r>
            <a:r>
              <a:rPr lang="tr-TR" dirty="0" err="1"/>
              <a:t>HSM”i</a:t>
            </a:r>
            <a:r>
              <a:rPr lang="tr-TR" dirty="0"/>
              <a:t> kullanmak isterse “Sertifika Tipi” alanından </a:t>
            </a:r>
            <a:r>
              <a:rPr lang="tr-TR" dirty="0" err="1"/>
              <a:t>HSM’i</a:t>
            </a:r>
            <a:r>
              <a:rPr lang="tr-TR" dirty="0"/>
              <a:t> seçmelidir. </a:t>
            </a:r>
            <a:endParaRPr lang="tr-TR" dirty="0" smtClean="0"/>
          </a:p>
          <a:p>
            <a:pPr marL="0" indent="0">
              <a:buNone/>
            </a:pPr>
            <a:r>
              <a:rPr lang="tr-TR" dirty="0" smtClean="0"/>
              <a:t>                    </a:t>
            </a:r>
            <a:r>
              <a:rPr lang="tr-TR" b="1" u="sng" dirty="0" smtClean="0">
                <a:solidFill>
                  <a:srgbClr val="FF0000"/>
                </a:solidFill>
              </a:rPr>
              <a:t>* HSM ile ilgili detaylı bilgi </a:t>
            </a:r>
            <a:r>
              <a:rPr lang="tr-TR" b="1" u="sng" dirty="0" err="1" smtClean="0">
                <a:solidFill>
                  <a:srgbClr val="FF0000"/>
                </a:solidFill>
              </a:rPr>
              <a:t>slaytın</a:t>
            </a:r>
            <a:r>
              <a:rPr lang="tr-TR" b="1" u="sng" dirty="0" smtClean="0">
                <a:solidFill>
                  <a:srgbClr val="FF0000"/>
                </a:solidFill>
              </a:rPr>
              <a:t> sonunda yer almaktadır.</a:t>
            </a:r>
            <a:endParaRPr lang="tr-TR" b="1" u="sng"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93096"/>
            <a:ext cx="770485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52141"/>
            <a:ext cx="6696744"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52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r>
              <a:rPr lang="tr-TR" b="1" dirty="0" smtClean="0"/>
              <a:t>Başvuru Formunun Doldurulması</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549" y="764704"/>
            <a:ext cx="8640960" cy="282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2"/>
          <p:cNvSpPr txBox="1">
            <a:spLocks/>
          </p:cNvSpPr>
          <p:nvPr/>
        </p:nvSpPr>
        <p:spPr>
          <a:xfrm>
            <a:off x="278160" y="4077073"/>
            <a:ext cx="8435280"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dirty="0"/>
          </a:p>
        </p:txBody>
      </p:sp>
      <p:sp>
        <p:nvSpPr>
          <p:cNvPr id="4" name="Dikdörtgen 3"/>
          <p:cNvSpPr/>
          <p:nvPr/>
        </p:nvSpPr>
        <p:spPr>
          <a:xfrm>
            <a:off x="525163" y="3573365"/>
            <a:ext cx="8246074" cy="2523768"/>
          </a:xfrm>
          <a:prstGeom prst="rect">
            <a:avLst/>
          </a:prstGeom>
        </p:spPr>
        <p:txBody>
          <a:bodyPr wrap="square">
            <a:spAutoFit/>
          </a:bodyPr>
          <a:lstStyle/>
          <a:p>
            <a:r>
              <a:rPr lang="tr-TR" sz="2800" dirty="0" smtClean="0"/>
              <a:t>10- Sertifika </a:t>
            </a:r>
            <a:r>
              <a:rPr lang="tr-TR" sz="2800" dirty="0"/>
              <a:t>Tipi alanından “Akıllı Kart ve Kart Okuyucu” </a:t>
            </a:r>
            <a:r>
              <a:rPr lang="tr-TR" sz="2800" dirty="0" err="1"/>
              <a:t>yu</a:t>
            </a:r>
            <a:r>
              <a:rPr lang="tr-TR" sz="2800" dirty="0"/>
              <a:t> seçilmesi durumunda “Sertifika Sayısı” alanından talep edilen sertifika sayısı da seçilmelidir. </a:t>
            </a:r>
            <a:endParaRPr lang="tr-TR" sz="2800" dirty="0" smtClean="0"/>
          </a:p>
          <a:p>
            <a:pPr algn="ctr"/>
            <a:r>
              <a:rPr lang="tr-TR" sz="2800" dirty="0" smtClean="0">
                <a:solidFill>
                  <a:srgbClr val="FF0000"/>
                </a:solidFill>
              </a:rPr>
              <a:t>«Birden fazla sertifika alınması sertifika arızalarında kurtarıcı görevi üstlenebilir.»</a:t>
            </a:r>
            <a:endParaRPr lang="tr-TR" sz="2800" dirty="0" smtClean="0"/>
          </a:p>
          <a:p>
            <a:endParaRPr lang="tr-TR"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6097133"/>
            <a:ext cx="6696744" cy="61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03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59" cy="1152128"/>
          </a:xfrm>
        </p:spPr>
        <p:txBody>
          <a:bodyPr>
            <a:normAutofit fontScale="90000"/>
          </a:bodyPr>
          <a:lstStyle/>
          <a:p>
            <a:r>
              <a:rPr lang="tr-TR" b="1" dirty="0" smtClean="0"/>
              <a:t>E-Fatura ve  E-Defter </a:t>
            </a:r>
            <a:r>
              <a:rPr lang="tr-TR" b="1" dirty="0"/>
              <a:t>Uygulamasına </a:t>
            </a:r>
            <a:r>
              <a:rPr lang="tr-TR" b="1" dirty="0" smtClean="0"/>
              <a:t>Nasıl Başvuracağız? </a:t>
            </a:r>
            <a:endParaRPr lang="tr-TR" dirty="0"/>
          </a:p>
        </p:txBody>
      </p:sp>
      <p:sp>
        <p:nvSpPr>
          <p:cNvPr id="3" name="Alt Başlık 2"/>
          <p:cNvSpPr>
            <a:spLocks noGrp="1"/>
          </p:cNvSpPr>
          <p:nvPr>
            <p:ph type="subTitle" idx="1"/>
          </p:nvPr>
        </p:nvSpPr>
        <p:spPr>
          <a:xfrm>
            <a:off x="2195736" y="6093296"/>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4" y="1556792"/>
            <a:ext cx="8280920" cy="345638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dirty="0" smtClean="0"/>
              <a:t>Oldukça yoğun bir iş temposu ve kısıtlı zamanı bulunan meslektaşlarımıza yararlı olmak açısından, ilerleyen slaytlarda mevzuat detayına girilmeden, başvuru işlemlerinin ne şekilde yapılacağı anlatılmaya çalışılacaktır.</a:t>
            </a:r>
          </a:p>
          <a:p>
            <a:r>
              <a:rPr lang="tr-TR" dirty="0" smtClean="0"/>
              <a:t>Konu hakkında daha detaylı bilgi için lütfen </a:t>
            </a:r>
            <a:r>
              <a:rPr lang="tr-TR" dirty="0" smtClean="0">
                <a:hlinkClick r:id="rId3"/>
              </a:rPr>
              <a:t>www.efatura.gov.tr</a:t>
            </a:r>
            <a:r>
              <a:rPr lang="tr-TR" dirty="0"/>
              <a:t> ve </a:t>
            </a:r>
            <a:r>
              <a:rPr lang="tr-TR" dirty="0" smtClean="0">
                <a:hlinkClick r:id="rId4"/>
              </a:rPr>
              <a:t>www.edefter.gov.tr</a:t>
            </a:r>
            <a:r>
              <a:rPr lang="tr-TR" dirty="0" smtClean="0"/>
              <a:t>  adreslerini ziyaret ediniz. </a:t>
            </a:r>
          </a:p>
          <a:p>
            <a:endParaRPr lang="tr-TR" dirty="0"/>
          </a:p>
        </p:txBody>
      </p:sp>
    </p:spTree>
    <p:extLst>
      <p:ext uri="{BB962C8B-B14F-4D97-AF65-F5344CB8AC3E}">
        <p14:creationId xmlns:p14="http://schemas.microsoft.com/office/powerpoint/2010/main" val="4152845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dirty="0" smtClean="0"/>
              <a:t>Başvuru Formunun Doldurulması</a:t>
            </a:r>
            <a:endParaRPr lang="tr-TR" dirty="0"/>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828091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67544" y="980728"/>
            <a:ext cx="8208912" cy="2308324"/>
          </a:xfrm>
          <a:prstGeom prst="rect">
            <a:avLst/>
          </a:prstGeom>
        </p:spPr>
        <p:txBody>
          <a:bodyPr wrap="square">
            <a:spAutoFit/>
          </a:bodyPr>
          <a:lstStyle/>
          <a:p>
            <a:endParaRPr lang="tr-TR" dirty="0"/>
          </a:p>
          <a:p>
            <a:r>
              <a:rPr lang="tr-TR" dirty="0" smtClean="0"/>
              <a:t>11- “Akıllı </a:t>
            </a:r>
            <a:r>
              <a:rPr lang="tr-TR" dirty="0"/>
              <a:t>Kart ve Kart Okuyucu” </a:t>
            </a:r>
            <a:r>
              <a:rPr lang="tr-TR" dirty="0" err="1"/>
              <a:t>yu</a:t>
            </a:r>
            <a:r>
              <a:rPr lang="tr-TR" dirty="0"/>
              <a:t> şubeniz için almak istiyorsanız “Sertifika Bilgileri” kısmında hem “Akıllı Kart ve Kart Okuyucu” alanını hem de “Bu Sertifikayı Şubem İçin Almak İstiyorum” alanını işaretlemeniz gerekmektedir. “Şube Bilgileri” alanına mali mühür almak istediğiniz şubenin adını yazabilirsiniz. Farklı şubeler için ilave sertifikalar alınmak isteniyorsa için ayrı mali mühür başvuru formu doldurulmalıdır. </a:t>
            </a:r>
          </a:p>
          <a:p>
            <a:r>
              <a:rPr lang="tr-TR" dirty="0"/>
              <a:t>Sertifika Tipi alanından; Elektronik Mali Mührünüzü kullanmak istediğiniz aracı seçtikten sonra “Kurum Bilgileri” alanından devam ediniz.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052141"/>
            <a:ext cx="6696744"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135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1124745"/>
            <a:ext cx="8229600" cy="4752528"/>
          </a:xfrm>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7"/>
            <a:ext cx="828092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52141"/>
            <a:ext cx="6696744"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033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1052737"/>
            <a:ext cx="8291264" cy="4752527"/>
          </a:xfrm>
        </p:spPr>
        <p:txBody>
          <a:bodyPr>
            <a:normAutofit fontScale="25000" lnSpcReduction="20000"/>
          </a:bodyPr>
          <a:lstStyle/>
          <a:p>
            <a:endParaRPr lang="tr-TR" dirty="0"/>
          </a:p>
          <a:p>
            <a:pPr marL="0" indent="0">
              <a:buNone/>
            </a:pPr>
            <a:endParaRPr lang="tr-TR" sz="7200" dirty="0" smtClean="0"/>
          </a:p>
          <a:p>
            <a:pPr marL="0" indent="0">
              <a:buNone/>
            </a:pPr>
            <a:r>
              <a:rPr lang="tr-TR" sz="7200" dirty="0" smtClean="0"/>
              <a:t>12- “Kurum </a:t>
            </a:r>
            <a:r>
              <a:rPr lang="tr-TR" sz="7200" dirty="0"/>
              <a:t>Bilgileri” bölümündeki bilgiler otomatik olarak doldurulmaktadır. Dolu olarak gelmeyen alanları doldurmanız gerekmektedir. Eğer bu alandaki bilgiler hatalı ise formu onaylamadan Vergi Daireniz ile iletişime geçerek söz konusu bilgileri düzelttirmeniz ve başvuru formunu yeniden </a:t>
            </a:r>
            <a:r>
              <a:rPr lang="tr-TR" sz="7200" dirty="0" smtClean="0"/>
              <a:t>doldurmanız </a:t>
            </a:r>
            <a:r>
              <a:rPr lang="tr-TR" sz="7200" dirty="0"/>
              <a:t>gerekmektedir</a:t>
            </a:r>
            <a:r>
              <a:rPr lang="tr-TR" sz="7200" dirty="0" smtClean="0"/>
              <a:t>.</a:t>
            </a:r>
          </a:p>
          <a:p>
            <a:pPr marL="0" indent="0">
              <a:buNone/>
            </a:pPr>
            <a:r>
              <a:rPr lang="tr-TR" sz="7200" dirty="0" smtClean="0"/>
              <a:t>13- Mükellef </a:t>
            </a:r>
            <a:r>
              <a:rPr lang="tr-TR" sz="7200" dirty="0"/>
              <a:t>tarafından belirlenecek güvenlik sözcüğünün girileceği alandır. “Güvenlik Sözcüğü” alanına rakam ve harf girilebilir, bunların dışındaki simgeler boşlukta dahil olmak üzere girilemez. Güvenlik sözcüğü en az 4 en çok 40 karakterden oluşmalıdır. Bu sözcük sertifika ile ilgili işlemler sırasında kullanılmaktadır. </a:t>
            </a:r>
            <a:endParaRPr lang="tr-TR" sz="7200" dirty="0" smtClean="0"/>
          </a:p>
          <a:p>
            <a:pPr marL="0" indent="0">
              <a:buNone/>
            </a:pPr>
            <a:r>
              <a:rPr lang="tr-TR" sz="7200" dirty="0" smtClean="0"/>
              <a:t>14- “Kurum </a:t>
            </a:r>
            <a:r>
              <a:rPr lang="tr-TR" sz="7200" dirty="0"/>
              <a:t>İmza Yetkilisi Bilgileri” giriş ekranına girilen bilgiler doğrultusunda otomatik olarak doldurulacaktır. Bu alanlardan boş olanlar kurumun imza yetkilisinin bilgileri doğrultusunda doldurulacaktır. Mali mühür sadece kurum imza yetkilisine teslim edilecektir. </a:t>
            </a:r>
          </a:p>
          <a:p>
            <a:pPr marL="0" indent="0">
              <a:buNone/>
            </a:pPr>
            <a:r>
              <a:rPr lang="tr-TR" sz="7200" b="1" dirty="0"/>
              <a:t>Kurum İmza Yetkilisi: İmza sirkülerinde şirket adına başvuru yapma yetkisi verilen kişidir. </a:t>
            </a:r>
            <a:r>
              <a:rPr lang="tr-TR" sz="7200" dirty="0" smtClean="0"/>
              <a:t> </a:t>
            </a:r>
          </a:p>
          <a:p>
            <a:pPr marL="0" indent="0">
              <a:buNone/>
            </a:pPr>
            <a:r>
              <a:rPr lang="tr-TR" sz="7200" dirty="0" smtClean="0"/>
              <a:t>15- Kurumun </a:t>
            </a:r>
            <a:r>
              <a:rPr lang="tr-TR" sz="7200" dirty="0"/>
              <a:t>iletişim bilgileri girilmelidir. “İletişim Bilgileri” kısmındaki “Bilgi </a:t>
            </a:r>
            <a:r>
              <a:rPr lang="tr-TR" sz="7200" dirty="0" err="1"/>
              <a:t>Kanalı”nda</a:t>
            </a:r>
            <a:r>
              <a:rPr lang="tr-TR" sz="7200" dirty="0"/>
              <a:t> belirtilen e-posta adresi ve cep telefonu numarası iletişim için kullanılacaktır. Cep telefonu numarasına ayrıca başvuru işleminin tamamlanması için gerekli “Onay Kodu” da gönderilecektir </a:t>
            </a:r>
            <a:r>
              <a:rPr lang="tr-TR" sz="7200" dirty="0" smtClean="0"/>
              <a:t>.</a:t>
            </a:r>
          </a:p>
          <a:p>
            <a:pPr marL="0" indent="0">
              <a:buNone/>
            </a:pPr>
            <a:endParaRPr lang="tr-TR" sz="7200" dirty="0"/>
          </a:p>
          <a:p>
            <a:pPr marL="0" indent="0">
              <a:buNone/>
            </a:pPr>
            <a:endParaRPr lang="tr-TR" dirty="0" smtClean="0"/>
          </a:p>
          <a:p>
            <a:pPr marL="0" indent="0">
              <a:buNone/>
            </a:pP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0412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949281"/>
            <a:ext cx="6696744" cy="7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390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1"/>
            <a:ext cx="8229600" cy="4968551"/>
          </a:xfrm>
        </p:spPr>
        <p:txBody>
          <a:bodyPr/>
          <a:lstStyle/>
          <a:p>
            <a:pPr marL="0" indent="0">
              <a:buNone/>
            </a:pPr>
            <a:r>
              <a:rPr lang="tr-TR" dirty="0" smtClean="0"/>
              <a:t>16- “Form </a:t>
            </a:r>
            <a:r>
              <a:rPr lang="tr-TR" dirty="0"/>
              <a:t>Onayla” butonuna tıkladıktan sonra aşağıdaki ekran görünecektir. </a:t>
            </a:r>
            <a:endParaRPr lang="tr-TR" dirty="0" smtClean="0"/>
          </a:p>
          <a:p>
            <a:pPr marL="0" indent="0">
              <a:buNone/>
            </a:pPr>
            <a:endParaRPr lang="tr-T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5"/>
            <a:ext cx="813690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0412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949281"/>
            <a:ext cx="6696744" cy="7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23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1052736"/>
            <a:ext cx="8229600" cy="5073427"/>
          </a:xfrm>
        </p:spPr>
        <p:txBody>
          <a:bodyPr/>
          <a:lstStyle/>
          <a:p>
            <a:pPr marL="0" indent="0">
              <a:buNone/>
            </a:pPr>
            <a:r>
              <a:rPr lang="tr-TR" sz="2400" dirty="0" smtClean="0"/>
              <a:t>17- İletişim </a:t>
            </a:r>
            <a:r>
              <a:rPr lang="tr-TR" sz="2400" dirty="0"/>
              <a:t>Bilgileri kısmında belirttiğiniz cep telefonu numarasına SMS onay kodu gönderilecektir. SMS onay kodunun gönderilmesi için </a:t>
            </a:r>
            <a:r>
              <a:rPr lang="tr-TR" sz="2400" b="1" dirty="0"/>
              <a:t>“ Gönder” </a:t>
            </a:r>
            <a:r>
              <a:rPr lang="tr-TR" sz="2400" dirty="0"/>
              <a:t>butonunu tıklayın. Ekrandaki cep telefon numarası size ait değil ise 444 5 576 numaralı telefonu arayınız! </a:t>
            </a:r>
            <a:endParaRPr lang="tr-TR" sz="2400" dirty="0" smtClean="0"/>
          </a:p>
          <a:p>
            <a:pPr marL="0" indent="0">
              <a:buNone/>
            </a:pPr>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835292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0412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093295"/>
            <a:ext cx="6912768" cy="6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49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0"/>
            <a:ext cx="8229600" cy="5217443"/>
          </a:xfrm>
        </p:spPr>
        <p:txBody>
          <a:bodyPr/>
          <a:lstStyle/>
          <a:p>
            <a:pPr marL="0" indent="0">
              <a:buNone/>
            </a:pPr>
            <a:r>
              <a:rPr lang="tr-TR" sz="2000" dirty="0" smtClean="0"/>
              <a:t>18-</a:t>
            </a:r>
            <a:r>
              <a:rPr lang="tr-TR" dirty="0" smtClean="0"/>
              <a:t> </a:t>
            </a:r>
            <a:r>
              <a:rPr lang="tr-TR" sz="2000" dirty="0" smtClean="0"/>
              <a:t>Cep </a:t>
            </a:r>
            <a:r>
              <a:rPr lang="tr-TR" sz="2000" dirty="0"/>
              <a:t>telefonunuza gönderilen SMS onay kodunu 5dk. içerisinde “SMS Doğrulama Kodu” alanına girmeniz gerekmektedir. </a:t>
            </a:r>
          </a:p>
          <a:p>
            <a:pPr marL="0" indent="0">
              <a:buNone/>
            </a:pPr>
            <a:r>
              <a:rPr lang="tr-TR" sz="2000" dirty="0"/>
              <a:t>Cep telefonunuza gönderilen SMS onay kodunu doğruladıktan sonra açılan ekranda mali mührünüz için yapacağınız banka hesap bilgileri verilecektir. Bu ekran ayrıca, başvurunuzu hangi yöntemle imzalayacağınızı belirteceğiniz bölümdür.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8280920" cy="288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10412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093295"/>
            <a:ext cx="6912768" cy="6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688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buNone/>
            </a:pPr>
            <a:r>
              <a:rPr lang="tr-TR" sz="2400" dirty="0" smtClean="0"/>
              <a:t>19- Ödeme </a:t>
            </a:r>
            <a:r>
              <a:rPr lang="tr-TR" sz="2400" dirty="0"/>
              <a:t>yaparken bu alanda belirtilen banka hesap bilgilerini kullanmanız gerekmektedir. </a:t>
            </a:r>
          </a:p>
          <a:p>
            <a:r>
              <a:rPr lang="tr-TR" sz="2400" b="1" dirty="0"/>
              <a:t>UYARI: Ödeme esnasında açıklama olarak mutlaka işaretli alanda belirtilecek numarayı yazdırmanız gerekmektedir. Aksi takdirde yaptığınız ödeme dikkate alınmayıp sertifikanız üretilmeyecektir! </a:t>
            </a:r>
            <a:endParaRPr lang="tr-TR"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5"/>
            <a:ext cx="79928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93295"/>
            <a:ext cx="6912768" cy="6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949280"/>
            <a:ext cx="110412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270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0"/>
            <a:ext cx="8229600" cy="5217443"/>
          </a:xfrm>
        </p:spPr>
        <p:txBody>
          <a:bodyPr>
            <a:normAutofit fontScale="62500" lnSpcReduction="20000"/>
          </a:bodyPr>
          <a:lstStyle/>
          <a:p>
            <a:endParaRPr lang="tr-TR" dirty="0"/>
          </a:p>
          <a:p>
            <a:pPr marL="0" indent="0">
              <a:buNone/>
            </a:pPr>
            <a:r>
              <a:rPr lang="tr-TR" dirty="0" smtClean="0"/>
              <a:t>20- “Başvuru </a:t>
            </a:r>
            <a:r>
              <a:rPr lang="tr-TR" dirty="0"/>
              <a:t>Formu ve Sertifika Sahibi Taahhütnamesi İmzalama Yönteminin Belirlenmesi” alanından başvuru formunu imzalama yöntemi seçilmelidir. </a:t>
            </a:r>
          </a:p>
          <a:p>
            <a:pPr marL="0" indent="0">
              <a:buNone/>
            </a:pPr>
            <a:r>
              <a:rPr lang="tr-TR" b="1" dirty="0"/>
              <a:t>E- İmzalı Başvuru: </a:t>
            </a:r>
            <a:r>
              <a:rPr lang="tr-TR" dirty="0"/>
              <a:t>5070 sayılı Elektronik İmza Kanununun dördüncü maddesinde tanımlanan elektronik imzanın kullanıldığı başvuru yöntemidir. </a:t>
            </a:r>
          </a:p>
          <a:p>
            <a:pPr marL="0" indent="0">
              <a:buNone/>
            </a:pPr>
            <a:r>
              <a:rPr lang="tr-TR" b="1" dirty="0"/>
              <a:t>Islak İmzalı Başvuru: </a:t>
            </a:r>
            <a:r>
              <a:rPr lang="tr-TR" dirty="0"/>
              <a:t>Başvuru formunun PDF çıktısı alındıktan sonra formda belirtilen Kurum İmza Yetkilisi tarafından imzalandığı başvuru yöntemidir. İmzalanan Başvuru Formu imza sirküleri ile birlikte Kamu Sertifikasyon Merkezi TÜBİTAK Yerleşkesi P.K. 74, Gebze 41470 Kocaeli adresine gönderilmelidir. </a:t>
            </a:r>
          </a:p>
          <a:p>
            <a:pPr marL="0" indent="0">
              <a:buNone/>
            </a:pPr>
            <a:r>
              <a:rPr lang="tr-TR" b="1" dirty="0"/>
              <a:t>Mobil İmzalı Başvuru</a:t>
            </a:r>
            <a:r>
              <a:rPr lang="tr-TR" dirty="0"/>
              <a:t>: Cep telefonu ve GSM SIM kart kullanılarak 5070 sayılı Elektronik İmza Kanunu ve ilgili yasal mevzuata uygun olarak ıslak imza niteliğinde güvenli bir biçimde elektronik imza işlemi yapılmasına imkân sağlayan mobil imzanın kullanıldığı başvuru yöntemidir. </a:t>
            </a:r>
            <a:endParaRPr lang="tr-TR" dirty="0" smtClean="0"/>
          </a:p>
          <a:p>
            <a:pPr marL="0" indent="0">
              <a:buNone/>
            </a:pPr>
            <a:r>
              <a:rPr lang="tr-TR" b="1" dirty="0" smtClean="0"/>
              <a:t>E-imzalı </a:t>
            </a:r>
            <a:r>
              <a:rPr lang="tr-TR" b="1" dirty="0"/>
              <a:t>Başvuru Yöntemini seçtiğinizde; </a:t>
            </a:r>
            <a:r>
              <a:rPr lang="tr-TR" dirty="0"/>
              <a:t>Elektronik imza sertifikanızın bilgisayarınıza takılı ve başvuru formunda belirttiğiniz tüm bilgilerin doğru olduğundan emin olunuz. Elektronik İmza sertifikanız bilgisayarınıza takılı ise imzala butonuna basarak başvurunuzu tamamlayabilirsiniz.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10412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779" y="6036494"/>
            <a:ext cx="6912768" cy="6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141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buNone/>
            </a:pPr>
            <a:r>
              <a:rPr lang="tr-TR" sz="1600" dirty="0" smtClean="0"/>
              <a:t>21- Alt  kısımda yer alan </a:t>
            </a:r>
            <a:r>
              <a:rPr lang="tr-TR" sz="1600" dirty="0"/>
              <a:t>butona bastığınızda başvuru formunuz elektronik imza ile imzalanacak ve başvuru işleminiz tamamlanacaktır. </a:t>
            </a:r>
          </a:p>
          <a:p>
            <a:pPr marL="0" indent="0">
              <a:buNone/>
            </a:pPr>
            <a:r>
              <a:rPr lang="tr-TR" sz="1600" b="1" dirty="0"/>
              <a:t>Islak İmzalı Başvuru yöntemini seçtiğinizde; </a:t>
            </a:r>
            <a:r>
              <a:rPr lang="tr-TR" sz="1600" dirty="0"/>
              <a:t>Islak İmzalı Başvuru </a:t>
            </a:r>
            <a:r>
              <a:rPr lang="tr-TR" sz="1600" dirty="0" err="1"/>
              <a:t>Arayüzündeki</a:t>
            </a:r>
            <a:r>
              <a:rPr lang="tr-TR" sz="1600" dirty="0"/>
              <a:t> “Başvuru Formunu Aç” butonunu tıklayarak PDF olarak açılan başvuru formunuzun çıktısını almanız gerekmektedir</a:t>
            </a:r>
            <a:r>
              <a:rPr lang="tr-TR" sz="1600" b="1" dirty="0"/>
              <a:t>. </a:t>
            </a:r>
            <a:r>
              <a:rPr lang="tr-TR" sz="1600" dirty="0"/>
              <a:t>Eğer PDF olarak oluşturduğunuz bu formu açmak için gerekli olan PDF Reader bilgisayarınızda kurulu değilse sayfanın sonunda verilen linklerden PDF okuyucuyu bilgisayarınıza yükleyebilirsiniz. PDF çıktısı alınan başvuru formu Kurum İmza Yetkilisi tarafından imzalanarak imza sirküleri ile birlikte Kamu Sertifikasyon Merkezi TÜBİTAK Yerleşkesi P.K. 74, Gebze 41470 Kocaeli adresine gönderilmelidir. </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2976"/>
            <a:ext cx="8064896"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93295"/>
            <a:ext cx="6912768" cy="6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093294"/>
            <a:ext cx="1104122" cy="6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916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0"/>
            <a:ext cx="8229600" cy="5217443"/>
          </a:xfrm>
        </p:spPr>
        <p:txBody>
          <a:bodyPr>
            <a:norm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sz="2000" dirty="0"/>
          </a:p>
          <a:p>
            <a:r>
              <a:rPr lang="tr-TR" sz="2000" dirty="0" smtClean="0"/>
              <a:t>Bilgisayarınıza </a:t>
            </a:r>
            <a:r>
              <a:rPr lang="tr-TR" sz="2000" dirty="0"/>
              <a:t>PDF Reader yüklemeniz için gerekli </a:t>
            </a:r>
            <a:r>
              <a:rPr lang="tr-TR" sz="2000" dirty="0" smtClean="0"/>
              <a:t>linkler</a:t>
            </a:r>
          </a:p>
          <a:p>
            <a:r>
              <a:rPr lang="tr-TR" sz="2000" dirty="0" smtClean="0"/>
              <a:t>Sağ alt köşede işaretlenen buton i</a:t>
            </a:r>
            <a:r>
              <a:rPr lang="tr-TR" sz="2000" b="1" dirty="0" smtClean="0"/>
              <a:t>mza </a:t>
            </a:r>
            <a:r>
              <a:rPr lang="tr-TR" sz="2000" b="1" dirty="0"/>
              <a:t>sirkülerinde şirket adına başvuru yapma yetkisi </a:t>
            </a:r>
            <a:r>
              <a:rPr lang="tr-TR" sz="2000" b="1" dirty="0" smtClean="0"/>
              <a:t>verilen </a:t>
            </a:r>
            <a:r>
              <a:rPr lang="tr-TR" sz="2000" dirty="0" smtClean="0"/>
              <a:t>Kurum </a:t>
            </a:r>
            <a:r>
              <a:rPr lang="tr-TR" sz="2000" dirty="0"/>
              <a:t>imza yetkilisi tarafından imzalanacak alandır.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5689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093294"/>
            <a:ext cx="1104122" cy="6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093295"/>
            <a:ext cx="6912768" cy="61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590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5" y="908720"/>
            <a:ext cx="6961955" cy="1368152"/>
          </a:xfrm>
        </p:spPr>
        <p:txBody>
          <a:bodyPr>
            <a:normAutofit fontScale="90000"/>
          </a:bodyPr>
          <a:lstStyle/>
          <a:p>
            <a:r>
              <a:rPr lang="tr-TR" b="1" dirty="0" smtClean="0"/>
              <a:t>E-Fatura ve E-Defter </a:t>
            </a:r>
            <a:r>
              <a:rPr lang="tr-TR" b="1" dirty="0"/>
              <a:t>Elektronik Başvuru </a:t>
            </a:r>
            <a:endParaRPr lang="tr-TR" dirty="0"/>
          </a:p>
        </p:txBody>
      </p:sp>
      <p:sp>
        <p:nvSpPr>
          <p:cNvPr id="3" name="Alt Başlık 2"/>
          <p:cNvSpPr>
            <a:spLocks noGrp="1"/>
          </p:cNvSpPr>
          <p:nvPr>
            <p:ph type="subTitle" idx="1"/>
          </p:nvPr>
        </p:nvSpPr>
        <p:spPr>
          <a:xfrm>
            <a:off x="1835696" y="6127041"/>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1162472" y="2492896"/>
            <a:ext cx="6926040" cy="3168352"/>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dirty="0" smtClean="0"/>
          </a:p>
          <a:p>
            <a:r>
              <a:rPr lang="tr-TR" dirty="0" smtClean="0"/>
              <a:t>Elektronik fatura ve defter uygulamasına başvurular</a:t>
            </a:r>
            <a:endParaRPr lang="tr-TR" dirty="0"/>
          </a:p>
          <a:p>
            <a:r>
              <a:rPr lang="tr-TR" dirty="0" smtClean="0">
                <a:hlinkClick r:id="rId3"/>
              </a:rPr>
              <a:t>www.efatura.gov.tr</a:t>
            </a:r>
            <a:r>
              <a:rPr lang="tr-TR" dirty="0" smtClean="0"/>
              <a:t>  ve  </a:t>
            </a:r>
            <a:r>
              <a:rPr lang="tr-TR" dirty="0" smtClean="0">
                <a:hlinkClick r:id="rId4"/>
              </a:rPr>
              <a:t>www.edefter.gov.tr</a:t>
            </a:r>
            <a:r>
              <a:rPr lang="tr-TR" dirty="0" smtClean="0"/>
              <a:t> </a:t>
            </a:r>
          </a:p>
          <a:p>
            <a:r>
              <a:rPr lang="tr-TR" dirty="0" smtClean="0"/>
              <a:t>Linkleri üzerinden ilgili formlar doldurulup onaylanarak yapılmaktadır.</a:t>
            </a:r>
            <a:endParaRPr lang="tr-TR" dirty="0"/>
          </a:p>
        </p:txBody>
      </p:sp>
    </p:spTree>
    <p:extLst>
      <p:ext uri="{BB962C8B-B14F-4D97-AF65-F5344CB8AC3E}">
        <p14:creationId xmlns:p14="http://schemas.microsoft.com/office/powerpoint/2010/main" val="2528111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buNone/>
            </a:pPr>
            <a:r>
              <a:rPr lang="tr-TR" sz="2400" dirty="0" smtClean="0"/>
              <a:t>23- Mobil </a:t>
            </a:r>
            <a:r>
              <a:rPr lang="tr-TR" sz="2400" dirty="0"/>
              <a:t>İmzalı Başvuru Yöntemini seçtiğinizde; Başvuru formunda belirttiğiniz tüm bilgilerin doğru olduğundan emin olunuz. </a:t>
            </a:r>
            <a:endParaRPr lang="tr-TR" sz="2400" dirty="0" smtClean="0"/>
          </a:p>
          <a:p>
            <a:pPr marL="0" indent="0">
              <a:buNone/>
            </a:pPr>
            <a:r>
              <a:rPr lang="tr-TR" sz="2400" dirty="0" smtClean="0"/>
              <a:t>24- Başvuru </a:t>
            </a:r>
            <a:r>
              <a:rPr lang="tr-TR" sz="2400" dirty="0"/>
              <a:t>formunu imzalama işlemini mobil cihazınızla gerçekleştirmek için imzala butonuna basarak başvurunuzu tamamlayınız. </a:t>
            </a:r>
            <a:endParaRPr lang="tr-TR" sz="2400" dirty="0" smtClean="0"/>
          </a:p>
          <a:p>
            <a:pPr marL="0" indent="0">
              <a:buNone/>
            </a:pPr>
            <a:endParaRPr lang="tr-TR"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12977"/>
            <a:ext cx="82089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165304"/>
            <a:ext cx="6912768"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173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E-Fatura kullanmaya başlama</a:t>
            </a:r>
            <a:endParaRPr lang="tr-TR" dirty="0"/>
          </a:p>
        </p:txBody>
      </p:sp>
      <p:sp>
        <p:nvSpPr>
          <p:cNvPr id="3" name="İçerik Yer Tutucusu 2"/>
          <p:cNvSpPr>
            <a:spLocks noGrp="1"/>
          </p:cNvSpPr>
          <p:nvPr>
            <p:ph idx="1"/>
          </p:nvPr>
        </p:nvSpPr>
        <p:spPr>
          <a:xfrm>
            <a:off x="457200" y="980728"/>
            <a:ext cx="8229600" cy="5145435"/>
          </a:xfrm>
        </p:spPr>
        <p:txBody>
          <a:bodyPr>
            <a:noAutofit/>
          </a:bodyPr>
          <a:lstStyle/>
          <a:p>
            <a:pPr algn="ctr"/>
            <a:r>
              <a:rPr lang="tr-TR" sz="2400" dirty="0" smtClean="0">
                <a:solidFill>
                  <a:srgbClr val="FF0000"/>
                </a:solidFill>
              </a:rPr>
              <a:t>Kayıtlı kullanıcılar listesinde ilan edilmeniz ve </a:t>
            </a:r>
            <a:r>
              <a:rPr lang="tr-TR" sz="2400" u="sng" dirty="0" smtClean="0">
                <a:solidFill>
                  <a:srgbClr val="FF0000"/>
                </a:solidFill>
              </a:rPr>
              <a:t>mail ile bilgilendirilmenizi </a:t>
            </a:r>
            <a:r>
              <a:rPr lang="tr-TR" sz="2400" dirty="0" smtClean="0">
                <a:solidFill>
                  <a:srgbClr val="FF0000"/>
                </a:solidFill>
              </a:rPr>
              <a:t>izleyen 7 gün içerisinde e-Fatura kullanmaya başlamalısınız.</a:t>
            </a:r>
          </a:p>
          <a:p>
            <a:r>
              <a:rPr lang="tr-TR" sz="2400" dirty="0" smtClean="0"/>
              <a:t>Aynı anda Mali Mühür ve e-Fatura başvurusu tercih edilmeyip, sadece Mali Mühür temin edilmiş olması </a:t>
            </a:r>
            <a:r>
              <a:rPr lang="tr-TR" sz="2400" dirty="0"/>
              <a:t>durumunda e-Fatura ve e-Defter Uygulama Başvurusu </a:t>
            </a:r>
            <a:r>
              <a:rPr lang="tr-TR" sz="2400" b="1" dirty="0"/>
              <a:t>ayrıca </a:t>
            </a:r>
            <a:r>
              <a:rPr lang="tr-TR" sz="2400" dirty="0"/>
              <a:t>aşağıdaki adreslerden yapılmalıdır. </a:t>
            </a:r>
          </a:p>
          <a:p>
            <a:pPr marL="0" indent="0" algn="ctr">
              <a:buNone/>
            </a:pPr>
            <a:r>
              <a:rPr lang="tr-TR" sz="2400" dirty="0" smtClean="0"/>
              <a:t>- </a:t>
            </a:r>
            <a:r>
              <a:rPr lang="tr-TR" sz="2400" b="1" dirty="0">
                <a:solidFill>
                  <a:srgbClr val="0070C0"/>
                </a:solidFill>
              </a:rPr>
              <a:t>e-Fatura için; </a:t>
            </a:r>
            <a:r>
              <a:rPr lang="tr-TR" sz="2400" b="1" dirty="0" smtClean="0">
                <a:solidFill>
                  <a:srgbClr val="0070C0"/>
                </a:solidFill>
              </a:rPr>
              <a:t>https</a:t>
            </a:r>
            <a:r>
              <a:rPr lang="tr-TR" sz="2400" b="1" dirty="0">
                <a:solidFill>
                  <a:srgbClr val="0070C0"/>
                </a:solidFill>
              </a:rPr>
              <a:t>://portal.efatura.gov.tr/efaturabasvuru/ </a:t>
            </a:r>
          </a:p>
          <a:p>
            <a:pPr algn="ctr">
              <a:buFontTx/>
              <a:buChar char="-"/>
            </a:pPr>
            <a:r>
              <a:rPr lang="tr-TR" sz="2400" b="1" dirty="0" smtClean="0">
                <a:solidFill>
                  <a:srgbClr val="0070C0"/>
                </a:solidFill>
              </a:rPr>
              <a:t>e-Defter </a:t>
            </a:r>
            <a:r>
              <a:rPr lang="tr-TR" sz="2400" b="1" dirty="0">
                <a:solidFill>
                  <a:srgbClr val="0070C0"/>
                </a:solidFill>
              </a:rPr>
              <a:t>için; https://uyg.edefter.gov.tr/edefterbasvuru/ </a:t>
            </a:r>
            <a:endParaRPr lang="tr-TR" sz="2400" b="1" dirty="0" smtClean="0">
              <a:solidFill>
                <a:srgbClr val="0070C0"/>
              </a:solidFill>
            </a:endParaRPr>
          </a:p>
          <a:p>
            <a:pPr algn="ctr">
              <a:buFontTx/>
              <a:buChar char="-"/>
            </a:pPr>
            <a:r>
              <a:rPr lang="tr-TR" sz="2400" dirty="0"/>
              <a:t>Başvuru için TÜBİTAK-</a:t>
            </a:r>
            <a:r>
              <a:rPr lang="tr-TR" sz="2400" dirty="0" err="1"/>
              <a:t>KamuSM</a:t>
            </a:r>
            <a:r>
              <a:rPr lang="tr-TR" sz="2400" dirty="0"/>
              <a:t> tarafından üretilen mali mühür sertifikası ve şifresi kullanıcıya teslim edilmiş olmalıdır. Aksi takdirde bu adreslerden mali mühürle başvuru yapılamayacaktır. </a:t>
            </a:r>
            <a:endParaRPr lang="tr-TR" sz="2400" b="1" dirty="0">
              <a:solidFill>
                <a:srgbClr val="0070C0"/>
              </a:solidFill>
            </a:endParaRPr>
          </a:p>
          <a:p>
            <a:endParaRPr lang="tr-TR"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10412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165304"/>
            <a:ext cx="6912768"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285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Başvuru Formunun Doldurulması</a:t>
            </a:r>
            <a:endParaRPr lang="tr-TR" dirty="0"/>
          </a:p>
        </p:txBody>
      </p:sp>
      <p:sp>
        <p:nvSpPr>
          <p:cNvPr id="3" name="İçerik Yer Tutucusu 2"/>
          <p:cNvSpPr>
            <a:spLocks noGrp="1"/>
          </p:cNvSpPr>
          <p:nvPr>
            <p:ph idx="1"/>
          </p:nvPr>
        </p:nvSpPr>
        <p:spPr>
          <a:xfrm>
            <a:off x="457200" y="980728"/>
            <a:ext cx="8229600" cy="5145435"/>
          </a:xfrm>
        </p:spPr>
        <p:txBody>
          <a:bodyPr>
            <a:noAutofit/>
          </a:bodyPr>
          <a:lstStyle/>
          <a:p>
            <a:pPr marL="0" indent="0" algn="ctr">
              <a:buNone/>
            </a:pPr>
            <a:r>
              <a:rPr lang="tr-TR" sz="2400" b="1" dirty="0" smtClean="0">
                <a:solidFill>
                  <a:schemeClr val="bg1">
                    <a:lumMod val="50000"/>
                  </a:schemeClr>
                </a:solidFill>
              </a:rPr>
              <a:t>Mali Mührünü daha önceden temin eden mükellefler </a:t>
            </a:r>
            <a:r>
              <a:rPr lang="tr-TR" sz="2400" b="1" dirty="0">
                <a:solidFill>
                  <a:srgbClr val="0070C0"/>
                </a:solidFill>
              </a:rPr>
              <a:t>e-Fatura </a:t>
            </a:r>
            <a:r>
              <a:rPr lang="tr-TR" sz="2400" b="1" dirty="0">
                <a:solidFill>
                  <a:schemeClr val="bg1">
                    <a:lumMod val="50000"/>
                  </a:schemeClr>
                </a:solidFill>
              </a:rPr>
              <a:t>için </a:t>
            </a:r>
            <a:r>
              <a:rPr lang="tr-TR" sz="2400" b="1" dirty="0" smtClean="0">
                <a:solidFill>
                  <a:schemeClr val="bg1">
                    <a:lumMod val="50000"/>
                  </a:schemeClr>
                </a:solidFill>
              </a:rPr>
              <a:t>aşağıdaki  linkten başvuru yapmalıdır.</a:t>
            </a:r>
          </a:p>
          <a:p>
            <a:pPr marL="0" indent="0" algn="ctr">
              <a:buNone/>
            </a:pPr>
            <a:r>
              <a:rPr lang="tr-TR" sz="2400" b="1" dirty="0" smtClean="0">
                <a:solidFill>
                  <a:srgbClr val="0070C0"/>
                </a:solidFill>
              </a:rPr>
              <a:t> https</a:t>
            </a:r>
            <a:r>
              <a:rPr lang="tr-TR" sz="2400" b="1" dirty="0">
                <a:solidFill>
                  <a:srgbClr val="0070C0"/>
                </a:solidFill>
              </a:rPr>
              <a:t>://portal.efatura.gov.tr/efaturabasvuru/ </a:t>
            </a:r>
            <a:endParaRPr lang="tr-TR" sz="2400" b="1" dirty="0" smtClean="0">
              <a:solidFill>
                <a:srgbClr val="0070C0"/>
              </a:solidFill>
            </a:endParaRPr>
          </a:p>
          <a:p>
            <a:pPr algn="ctr">
              <a:buFontTx/>
              <a:buChar char="-"/>
            </a:pPr>
            <a:endParaRPr lang="tr-TR" sz="2400" b="1" dirty="0">
              <a:solidFill>
                <a:srgbClr val="0070C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10412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165304"/>
            <a:ext cx="6912768"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92896"/>
            <a:ext cx="7920880" cy="332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454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dirty="0" smtClean="0"/>
              <a:t>Geçiş tarihimizi planlayabilir miyiz?</a:t>
            </a:r>
            <a:endParaRPr lang="tr-TR" dirty="0"/>
          </a:p>
        </p:txBody>
      </p:sp>
      <p:sp>
        <p:nvSpPr>
          <p:cNvPr id="3" name="İçerik Yer Tutucusu 2"/>
          <p:cNvSpPr>
            <a:spLocks noGrp="1"/>
          </p:cNvSpPr>
          <p:nvPr>
            <p:ph idx="1"/>
          </p:nvPr>
        </p:nvSpPr>
        <p:spPr>
          <a:xfrm>
            <a:off x="457200" y="836713"/>
            <a:ext cx="8229600" cy="4824536"/>
          </a:xfrm>
        </p:spPr>
        <p:txBody>
          <a:bodyPr>
            <a:normAutofit fontScale="55000" lnSpcReduction="20000"/>
          </a:bodyPr>
          <a:lstStyle/>
          <a:p>
            <a:pPr marL="0" indent="0">
              <a:buNone/>
            </a:pPr>
            <a:r>
              <a:rPr lang="tr-TR" dirty="0" smtClean="0">
                <a:hlinkClick r:id="rId2"/>
              </a:rPr>
              <a:t>www.efatura.gov.tr</a:t>
            </a:r>
            <a:r>
              <a:rPr lang="tr-TR" dirty="0" smtClean="0"/>
              <a:t> de yer alan soru ve cevabı</a:t>
            </a:r>
          </a:p>
          <a:p>
            <a:pPr marL="0" indent="0">
              <a:buNone/>
            </a:pPr>
            <a:endParaRPr lang="tr-TR" dirty="0" smtClean="0"/>
          </a:p>
          <a:p>
            <a:pPr marL="0" indent="0">
              <a:buNone/>
            </a:pPr>
            <a:r>
              <a:rPr lang="tr-TR" b="1" u="sng" dirty="0" smtClean="0"/>
              <a:t>SORU: </a:t>
            </a:r>
            <a:r>
              <a:rPr lang="tr-TR" dirty="0" smtClean="0"/>
              <a:t>Bilindiği </a:t>
            </a:r>
            <a:r>
              <a:rPr lang="tr-TR" dirty="0"/>
              <a:t>üzere 454 </a:t>
            </a:r>
            <a:r>
              <a:rPr lang="tr-TR" dirty="0" err="1"/>
              <a:t>Nolu</a:t>
            </a:r>
            <a:r>
              <a:rPr lang="tr-TR" dirty="0"/>
              <a:t> VUK Tebliği ile 2014 brüt satış hasılatı 10 Milyon TL ve üzeri olan mükelleflere, e-defter ve e-fatura zorunluluğu getirildi. </a:t>
            </a:r>
            <a:br>
              <a:rPr lang="tr-TR" dirty="0"/>
            </a:br>
            <a:r>
              <a:rPr lang="tr-TR" dirty="0"/>
              <a:t>Bizim 2014 yılı brüt satış hasılatımız 10 Milyon TL'nin üzerinde yani bu durumda tebliğe göre 01/01/2016 tarihinden itibaren e-fatura ve e-deftere geçiyoruz. </a:t>
            </a:r>
            <a:br>
              <a:rPr lang="tr-TR" dirty="0"/>
            </a:br>
            <a:r>
              <a:rPr lang="tr-TR" dirty="0"/>
              <a:t>Yıl sonunda olabilecek yoğunluğu da dikkate alarak şimdiden bu konu ile ilgili ön hazırlıklar yapmak istiyoruz. Bunun için Kamu Sertifikasyon Merkezi'nin web sayfasından MALİ MÜHÜR Sertifikasını şimdiden almak için başvuru yapmayı planlıyoruz. Burada ekte gönderilen Başvuru Süreci bölümünün 1 b kısmını okuduğumuzda ve bu bölümdeki linke tıkladığımızda sadece MALİ MÜHÜR alabileceğimizi anlıyoruz. Yani biz şimdi Temmuz ayı içinde Mali </a:t>
            </a:r>
            <a:r>
              <a:rPr lang="tr-TR" dirty="0" err="1"/>
              <a:t>Mühürü</a:t>
            </a:r>
            <a:r>
              <a:rPr lang="tr-TR" dirty="0"/>
              <a:t> alıp ve diğer ön hazırlıklarımızı da yaparak 01/01/2016 tarihinde e defter ve e faturaya geçmek istiyoruz. Yani 2015 Kasım yada Aralık ayında da e fatura ve e defter başvuru sayfalarından 01/01/2016 tarihinde geçmeyi </a:t>
            </a:r>
            <a:r>
              <a:rPr lang="tr-TR" dirty="0" smtClean="0"/>
              <a:t>planlıyoruz</a:t>
            </a:r>
            <a:r>
              <a:rPr lang="tr-TR" dirty="0"/>
              <a:t>. </a:t>
            </a:r>
            <a:r>
              <a:rPr lang="tr-TR" dirty="0" smtClean="0"/>
              <a:t>Fakat </a:t>
            </a:r>
            <a:r>
              <a:rPr lang="tr-TR" dirty="0"/>
              <a:t>kullandığımız muhasebe programının destek hattını aradığımızda biz söylenen şu: "Siz sadece Mali </a:t>
            </a:r>
            <a:r>
              <a:rPr lang="tr-TR" dirty="0" err="1"/>
              <a:t>Mühüre</a:t>
            </a:r>
            <a:r>
              <a:rPr lang="tr-TR" dirty="0"/>
              <a:t> başvuramazsınız, başvurduğunuz anda yani 01/01/2016 tarihinden önce e fatura mükellefi olursunuz" deniyor. Doğru mu? Sadece Mali </a:t>
            </a:r>
            <a:r>
              <a:rPr lang="tr-TR" dirty="0" err="1"/>
              <a:t>Mühürü</a:t>
            </a:r>
            <a:r>
              <a:rPr lang="tr-TR" dirty="0"/>
              <a:t> şimdiden </a:t>
            </a:r>
            <a:r>
              <a:rPr lang="tr-TR" dirty="0" smtClean="0"/>
              <a:t>alamaz mıyız? Şimdiden </a:t>
            </a:r>
            <a:r>
              <a:rPr lang="tr-TR" dirty="0"/>
              <a:t>ilginize teşekkür ederim.</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072498"/>
            <a:ext cx="1104122" cy="66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072499"/>
            <a:ext cx="6912768"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44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Geçiş tarihimizi planlayabilir miyiz?</a:t>
            </a:r>
            <a:endParaRPr lang="tr-TR" dirty="0"/>
          </a:p>
        </p:txBody>
      </p:sp>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1"/>
            <a:ext cx="8280920"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165304"/>
            <a:ext cx="110412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85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Geçiş tarihimizi planlayabilir miyiz?</a:t>
            </a:r>
            <a:endParaRPr lang="tr-TR" dirty="0"/>
          </a:p>
        </p:txBody>
      </p:sp>
      <p:sp>
        <p:nvSpPr>
          <p:cNvPr id="3" name="İçerik Yer Tutucusu 2"/>
          <p:cNvSpPr>
            <a:spLocks noGrp="1"/>
          </p:cNvSpPr>
          <p:nvPr>
            <p:ph idx="1"/>
          </p:nvPr>
        </p:nvSpPr>
        <p:spPr>
          <a:xfrm>
            <a:off x="457200" y="1268760"/>
            <a:ext cx="8229600" cy="4752529"/>
          </a:xfrm>
        </p:spPr>
        <p:txBody>
          <a:bodyPr>
            <a:normAutofit fontScale="40000" lnSpcReduction="20000"/>
          </a:bodyPr>
          <a:lstStyle/>
          <a:p>
            <a:endParaRPr lang="tr-TR" dirty="0" smtClean="0"/>
          </a:p>
          <a:p>
            <a:r>
              <a:rPr lang="tr-TR" sz="4800" dirty="0"/>
              <a:t>Merhaba,</a:t>
            </a:r>
            <a:br>
              <a:rPr lang="tr-TR" sz="4800" dirty="0"/>
            </a:br>
            <a:r>
              <a:rPr lang="tr-TR" sz="4800" dirty="0"/>
              <a:t/>
            </a:r>
            <a:br>
              <a:rPr lang="tr-TR" sz="4800" dirty="0"/>
            </a:br>
            <a:r>
              <a:rPr lang="tr-TR" sz="4800" dirty="0"/>
              <a:t>Mali Mühür Sertifikası, E-Fatura Uygulaması ve E-Defter Uygulaması Başvurusu işlemleri farklı ekranlar üzerinden yapılmaktadır:</a:t>
            </a:r>
            <a:br>
              <a:rPr lang="tr-TR" sz="4800" dirty="0"/>
            </a:br>
            <a:r>
              <a:rPr lang="tr-TR" sz="4800" dirty="0"/>
              <a:t>1. Mali Mühür Sertifikası Başvurusu: </a:t>
            </a:r>
            <a:r>
              <a:rPr lang="tr-TR" sz="4800" dirty="0">
                <a:hlinkClick r:id="rId2"/>
              </a:rPr>
              <a:t>https://mportal.kamusm.gov.tr/bp/edf.go</a:t>
            </a:r>
            <a:r>
              <a:rPr lang="tr-TR" sz="4800" dirty="0"/>
              <a:t> </a:t>
            </a:r>
          </a:p>
          <a:p>
            <a:r>
              <a:rPr lang="tr-TR" sz="4800" dirty="0"/>
              <a:t/>
            </a:r>
            <a:br>
              <a:rPr lang="tr-TR" sz="4800" dirty="0"/>
            </a:br>
            <a:r>
              <a:rPr lang="tr-TR" sz="4800" dirty="0"/>
              <a:t>2-A. E-Fatura Uygulaması Başvurusu: </a:t>
            </a:r>
            <a:r>
              <a:rPr lang="tr-TR" sz="4800" dirty="0">
                <a:hlinkClick r:id="rId3"/>
              </a:rPr>
              <a:t>https://portal.efatura.gov.tr/efaturabasvuru/</a:t>
            </a:r>
            <a:r>
              <a:rPr lang="tr-TR" sz="4800" dirty="0"/>
              <a:t> </a:t>
            </a:r>
          </a:p>
          <a:p>
            <a:r>
              <a:rPr lang="tr-TR" sz="4800" dirty="0"/>
              <a:t/>
            </a:r>
            <a:br>
              <a:rPr lang="tr-TR" sz="4800" dirty="0"/>
            </a:br>
            <a:r>
              <a:rPr lang="tr-TR" sz="4800" dirty="0"/>
              <a:t>2-B. E-Defter Uygulaması Başvurusu: </a:t>
            </a:r>
            <a:r>
              <a:rPr lang="tr-TR" sz="4800" dirty="0">
                <a:hlinkClick r:id="rId4"/>
              </a:rPr>
              <a:t>https://uyg.edefter.gov.tr/edefterbasvuru/</a:t>
            </a:r>
            <a:r>
              <a:rPr lang="tr-TR" sz="4800" dirty="0"/>
              <a:t> </a:t>
            </a:r>
            <a:br>
              <a:rPr lang="tr-TR" sz="4800" dirty="0"/>
            </a:br>
            <a:r>
              <a:rPr lang="tr-TR" sz="4800" dirty="0"/>
              <a:t/>
            </a:r>
            <a:br>
              <a:rPr lang="tr-TR" sz="4800" dirty="0"/>
            </a:br>
            <a:r>
              <a:rPr lang="tr-TR" sz="4800" dirty="0"/>
              <a:t>01/01/2016 tarihinde E-Fatura ve E-Defter Uygulamasına dahil olmak için:</a:t>
            </a:r>
            <a:br>
              <a:rPr lang="tr-TR" sz="4800" dirty="0"/>
            </a:br>
            <a:r>
              <a:rPr lang="tr-TR" sz="4800" dirty="0"/>
              <a:t>1. (Mali mührünüz yoksa) </a:t>
            </a:r>
            <a:r>
              <a:rPr lang="tr-TR" sz="4800" dirty="0">
                <a:hlinkClick r:id="rId2"/>
              </a:rPr>
              <a:t>https://mportal.kamusm.gov.tr/bp/edf.go</a:t>
            </a:r>
            <a:r>
              <a:rPr lang="tr-TR" sz="4800" dirty="0"/>
              <a:t> </a:t>
            </a:r>
            <a:r>
              <a:rPr lang="tr-TR" sz="4800" dirty="0" smtClean="0"/>
              <a:t> </a:t>
            </a:r>
            <a:r>
              <a:rPr lang="tr-TR" sz="4800" dirty="0"/>
              <a:t>adresinden sadece mali mühür başvurusu yapılmalıdır. (Yedek mali mühür de alınabilir - </a:t>
            </a:r>
            <a:r>
              <a:rPr lang="tr-TR" sz="4800" dirty="0" err="1"/>
              <a:t>Bkz</a:t>
            </a:r>
            <a:r>
              <a:rPr lang="tr-TR" sz="4800" dirty="0"/>
              <a:t> 1224 numaralı soru)</a:t>
            </a:r>
            <a:br>
              <a:rPr lang="tr-TR" sz="4800" dirty="0"/>
            </a:br>
            <a:r>
              <a:rPr lang="tr-TR" sz="4800" dirty="0"/>
              <a:t/>
            </a:r>
            <a:br>
              <a:rPr lang="tr-TR" sz="4800" dirty="0"/>
            </a:br>
            <a:endParaRPr lang="tr-TR" sz="48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021288"/>
            <a:ext cx="110412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789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Geçiş tarihimizi planlayabilir miyiz?</a:t>
            </a:r>
            <a:endParaRPr lang="tr-TR" dirty="0"/>
          </a:p>
        </p:txBody>
      </p:sp>
      <p:sp>
        <p:nvSpPr>
          <p:cNvPr id="3" name="İçerik Yer Tutucusu 2"/>
          <p:cNvSpPr>
            <a:spLocks noGrp="1"/>
          </p:cNvSpPr>
          <p:nvPr>
            <p:ph idx="1"/>
          </p:nvPr>
        </p:nvSpPr>
        <p:spPr>
          <a:xfrm>
            <a:off x="457200" y="1268760"/>
            <a:ext cx="8229600" cy="4752529"/>
          </a:xfrm>
        </p:spPr>
        <p:txBody>
          <a:bodyPr>
            <a:normAutofit fontScale="92500" lnSpcReduction="20000"/>
          </a:bodyPr>
          <a:lstStyle/>
          <a:p>
            <a:endParaRPr lang="tr-TR" dirty="0" smtClean="0"/>
          </a:p>
          <a:p>
            <a:r>
              <a:rPr lang="tr-TR" dirty="0"/>
              <a:t>2-A. E-Fatura için;</a:t>
            </a:r>
            <a:br>
              <a:rPr lang="tr-TR" dirty="0"/>
            </a:br>
            <a:r>
              <a:rPr lang="tr-TR" dirty="0"/>
              <a:t> - </a:t>
            </a:r>
            <a:r>
              <a:rPr lang="tr-TR" dirty="0">
                <a:hlinkClick r:id="rId2"/>
              </a:rPr>
              <a:t>https://portal.efatura.gov.tr/efaturabasvuru/</a:t>
            </a:r>
            <a:r>
              <a:rPr lang="tr-TR" dirty="0"/>
              <a:t>  </a:t>
            </a:r>
            <a:r>
              <a:rPr lang="tr-TR" dirty="0" smtClean="0"/>
              <a:t>adresi </a:t>
            </a:r>
            <a:r>
              <a:rPr lang="tr-TR" dirty="0"/>
              <a:t>kullanılarak E-Fatura Başvurusu yapılabilir.</a:t>
            </a:r>
            <a:br>
              <a:rPr lang="tr-TR" dirty="0"/>
            </a:br>
            <a:r>
              <a:rPr lang="tr-TR" dirty="0"/>
              <a:t> i. Kullanıcı GİB-Portal yöntemini seçerek sisteme dahil olmak istiyorsa yararlanma yöntemlerinden "Portal" seçeneğini seçmelidir. Başvuru sırasında:</a:t>
            </a:r>
            <a:br>
              <a:rPr lang="tr-TR" dirty="0"/>
            </a:br>
            <a:r>
              <a:rPr lang="tr-TR" dirty="0"/>
              <a:t>   * “Şimdi Başlamak İstiyorum” seçeneği seçilmişse kullanıcı hesabı hemen (</a:t>
            </a:r>
            <a:r>
              <a:rPr lang="tr-TR" dirty="0" err="1"/>
              <a:t>KamuSM</a:t>
            </a:r>
            <a:r>
              <a:rPr lang="tr-TR" dirty="0"/>
              <a:t> mali mühür bildirimini </a:t>
            </a:r>
            <a:r>
              <a:rPr lang="tr-TR" dirty="0" err="1"/>
              <a:t>GİB’e</a:t>
            </a:r>
            <a:r>
              <a:rPr lang="tr-TR" dirty="0"/>
              <a:t> ilettikten en az 1 gün sonra) açılır</a:t>
            </a:r>
            <a:r>
              <a:rPr lang="tr-TR" dirty="0" smtClean="0"/>
              <a:t>.</a:t>
            </a:r>
          </a:p>
          <a:p>
            <a:r>
              <a:rPr lang="tr-TR"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021288"/>
            <a:ext cx="110412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06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Geçiş tarihimizi planlayabilir miyiz?</a:t>
            </a:r>
            <a:endParaRPr lang="tr-TR" dirty="0"/>
          </a:p>
        </p:txBody>
      </p:sp>
      <p:sp>
        <p:nvSpPr>
          <p:cNvPr id="3" name="İçerik Yer Tutucusu 2"/>
          <p:cNvSpPr>
            <a:spLocks noGrp="1"/>
          </p:cNvSpPr>
          <p:nvPr>
            <p:ph idx="1"/>
          </p:nvPr>
        </p:nvSpPr>
        <p:spPr>
          <a:xfrm>
            <a:off x="457200" y="1268760"/>
            <a:ext cx="8229600" cy="4752529"/>
          </a:xfrm>
        </p:spPr>
        <p:txBody>
          <a:bodyPr>
            <a:normAutofit fontScale="55000" lnSpcReduction="20000"/>
          </a:bodyPr>
          <a:lstStyle/>
          <a:p>
            <a:endParaRPr lang="tr-TR" dirty="0" smtClean="0"/>
          </a:p>
          <a:p>
            <a:pPr marL="0" indent="0">
              <a:buNone/>
            </a:pPr>
            <a:r>
              <a:rPr lang="tr-TR" dirty="0"/>
              <a:t>   </a:t>
            </a:r>
            <a:endParaRPr lang="tr-TR" dirty="0" smtClean="0"/>
          </a:p>
          <a:p>
            <a:r>
              <a:rPr lang="tr-TR" dirty="0"/>
              <a:t> ii. Kullanıcı entegrasyon yöntemini seçerek sisteme dahil olmak istiyorsa yararlanma yöntemlerinden "Entegrasyon" seçeneğini seçmelidir. Sonrasında </a:t>
            </a:r>
            <a:r>
              <a:rPr lang="tr-TR" dirty="0">
                <a:hlinkClick r:id="rId2"/>
              </a:rPr>
              <a:t>http://www.efatura.gov.tr/efaturaentegratorluk.html</a:t>
            </a:r>
            <a:r>
              <a:rPr lang="tr-TR" dirty="0"/>
              <a:t>  </a:t>
            </a:r>
            <a:r>
              <a:rPr lang="tr-TR" dirty="0" smtClean="0"/>
              <a:t> </a:t>
            </a:r>
            <a:r>
              <a:rPr lang="tr-TR" dirty="0"/>
              <a:t>adresindeki bilgiler ışığında testlerine başlayabilir. Test kontrolünün başarılı olmasının ardından e-fatura sistemine dahil olabilir. (Başlama zamanınız tam olarak 01.01.2016 olmayabilir, entegrasyon izninizin verildiği tarih olacaktır</a:t>
            </a:r>
            <a:r>
              <a:rPr lang="tr-TR" dirty="0" smtClean="0"/>
              <a:t>)</a:t>
            </a:r>
          </a:p>
          <a:p>
            <a:r>
              <a:rPr lang="tr-TR" dirty="0"/>
              <a:t/>
            </a:r>
            <a:br>
              <a:rPr lang="tr-TR" dirty="0"/>
            </a:br>
            <a:r>
              <a:rPr lang="tr-TR" dirty="0"/>
              <a:t> iii. Kullanıcı özel entegrasyon yöntemini seçerek sisteme dahil olmak istiyorsa yararlanma yöntemlerinden "Özel </a:t>
            </a:r>
            <a:r>
              <a:rPr lang="tr-TR" dirty="0" smtClean="0"/>
              <a:t>Entegrasyon</a:t>
            </a:r>
            <a:r>
              <a:rPr lang="tr-TR" dirty="0"/>
              <a:t>" seçeneğini seçmelidir. Sonrasında </a:t>
            </a:r>
            <a:r>
              <a:rPr lang="tr-TR" dirty="0">
                <a:hlinkClick r:id="rId3"/>
              </a:rPr>
              <a:t>http://www.efatura.gov.tr/efaturaozelentegratorlerlistesi.html</a:t>
            </a:r>
            <a:r>
              <a:rPr lang="tr-TR" dirty="0"/>
              <a:t> </a:t>
            </a:r>
            <a:r>
              <a:rPr lang="tr-TR" dirty="0" smtClean="0"/>
              <a:t> </a:t>
            </a:r>
            <a:r>
              <a:rPr lang="tr-TR" dirty="0"/>
              <a:t>adresinde yer alan özel </a:t>
            </a:r>
            <a:r>
              <a:rPr lang="tr-TR" dirty="0" err="1"/>
              <a:t>entegratörlerden</a:t>
            </a:r>
            <a:r>
              <a:rPr lang="tr-TR" dirty="0"/>
              <a:t> birisi (ya da birkaçı) ile anlaşabilir. Özel </a:t>
            </a:r>
            <a:r>
              <a:rPr lang="tr-TR" dirty="0" err="1"/>
              <a:t>entegratörü</a:t>
            </a:r>
            <a:r>
              <a:rPr lang="tr-TR" dirty="0"/>
              <a:t> kullanıcıyı </a:t>
            </a:r>
            <a:r>
              <a:rPr lang="tr-TR" b="1" u="sng" dirty="0"/>
              <a:t>istenilen tarihte </a:t>
            </a:r>
            <a:r>
              <a:rPr lang="tr-TR" dirty="0"/>
              <a:t>e-fatura sistemine dahil edebilir.</a:t>
            </a:r>
            <a:br>
              <a:rPr lang="tr-TR" dirty="0"/>
            </a:br>
            <a:r>
              <a:rPr lang="tr-TR" dirty="0"/>
              <a:t/>
            </a:r>
            <a:br>
              <a:rPr lang="tr-TR" dirty="0"/>
            </a:br>
            <a:r>
              <a:rPr lang="tr-TR" dirty="0"/>
              <a:t>2-B. E-Defter için; </a:t>
            </a:r>
            <a:br>
              <a:rPr lang="tr-TR" dirty="0"/>
            </a:br>
            <a:r>
              <a:rPr lang="tr-TR" dirty="0"/>
              <a:t> - </a:t>
            </a:r>
            <a:r>
              <a:rPr lang="tr-TR" dirty="0">
                <a:hlinkClick r:id="rId4"/>
              </a:rPr>
              <a:t>https://uyg.edefter.gov.tr/edefterbasvuru/</a:t>
            </a:r>
            <a:r>
              <a:rPr lang="tr-TR" dirty="0"/>
              <a:t> </a:t>
            </a:r>
            <a:r>
              <a:rPr lang="tr-TR" dirty="0" smtClean="0"/>
              <a:t> adresi </a:t>
            </a:r>
            <a:r>
              <a:rPr lang="tr-TR" dirty="0"/>
              <a:t>kullanılarak E-Defter Başvurusu yapılabilir ve istenilen başlangıç dönemi seçilebilir.</a:t>
            </a:r>
            <a:br>
              <a:rPr lang="tr-TR" dirty="0"/>
            </a:br>
            <a:endParaRPr lang="tr-TR"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6021288"/>
            <a:ext cx="110412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54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e-Defter uygulamasına geçiş</a:t>
            </a:r>
            <a:endParaRPr lang="tr-TR" dirty="0"/>
          </a:p>
        </p:txBody>
      </p:sp>
      <p:sp>
        <p:nvSpPr>
          <p:cNvPr id="3" name="İçerik Yer Tutucusu 2"/>
          <p:cNvSpPr>
            <a:spLocks noGrp="1"/>
          </p:cNvSpPr>
          <p:nvPr>
            <p:ph idx="1"/>
          </p:nvPr>
        </p:nvSpPr>
        <p:spPr>
          <a:xfrm>
            <a:off x="457200" y="980728"/>
            <a:ext cx="8229600" cy="5145435"/>
          </a:xfrm>
        </p:spPr>
        <p:txBody>
          <a:bodyPr>
            <a:normAutofit fontScale="55000" lnSpcReduction="20000"/>
          </a:bodyPr>
          <a:lstStyle/>
          <a:p>
            <a:pPr marL="0" indent="0">
              <a:buNone/>
            </a:pPr>
            <a:endParaRPr lang="tr-TR" dirty="0" smtClean="0"/>
          </a:p>
          <a:p>
            <a:r>
              <a:rPr lang="tr-TR" b="1" dirty="0"/>
              <a:t>E-DEFTER KULLANIMI BAŞVURU KOŞULLARI</a:t>
            </a:r>
            <a:endParaRPr lang="tr-TR" dirty="0"/>
          </a:p>
          <a:p>
            <a:r>
              <a:rPr lang="tr-TR" dirty="0"/>
              <a:t/>
            </a:r>
            <a:br>
              <a:rPr lang="tr-TR" dirty="0"/>
            </a:br>
            <a:r>
              <a:rPr lang="tr-TR" dirty="0"/>
              <a:t>1 Sıra No.lu Elektronik Defter Tebliği kapsamında yevmiye defteri ve büyük defterlerini elektronik defter biçiminde oluşturmak, kaydetmek, muhafaza ve ibraz etmek isteyenlerin aşağıda belirtilen şartları taşımaları gerekmektedir.</a:t>
            </a:r>
          </a:p>
          <a:p>
            <a:r>
              <a:rPr lang="tr-TR" dirty="0"/>
              <a:t/>
            </a:r>
            <a:br>
              <a:rPr lang="tr-TR" dirty="0"/>
            </a:br>
            <a:r>
              <a:rPr lang="tr-TR" dirty="0"/>
              <a:t>Gerçek kişi mükelleflerin Elektronik İmza Kanunu hükümleri çerçevesinde üretilen nitelikli elektronik sertifika veya 397 sıra numaralı Vergi Usul Kanunu Genel Tebliği çerçevesinde Mali Mühür temin etmiş </a:t>
            </a:r>
            <a:r>
              <a:rPr lang="tr-TR" dirty="0" smtClean="0"/>
              <a:t>olmaları</a:t>
            </a:r>
          </a:p>
          <a:p>
            <a:pPr marL="0" indent="0">
              <a:buNone/>
            </a:pPr>
            <a:endParaRPr lang="tr-TR" dirty="0"/>
          </a:p>
          <a:p>
            <a:r>
              <a:rPr lang="tr-TR" dirty="0"/>
              <a:t>Tüzel kişi mükelleflerin 397 sıra numaralı Vergi Usul Kanunu Genel Tebliği çerçevesinde Mali Mühür temin etmiş olmaları</a:t>
            </a:r>
            <a:r>
              <a:rPr lang="tr-TR" dirty="0" smtClean="0"/>
              <a:t>,</a:t>
            </a:r>
          </a:p>
          <a:p>
            <a:endParaRPr lang="tr-TR" dirty="0"/>
          </a:p>
          <a:p>
            <a:r>
              <a:rPr lang="tr-TR" dirty="0"/>
              <a:t>Elektronik defter tutulması, kaydedilmesi, onaylanması, saklanması ve ibrazında mükellefler tarafından kullanılacak yazılımın uyumluluk onayı almış bir yazılım olmasıdır.</a:t>
            </a:r>
          </a:p>
          <a:p>
            <a:pPr marL="0" indent="0" algn="ctr">
              <a:buNone/>
            </a:pPr>
            <a:r>
              <a:rPr lang="tr-TR" dirty="0"/>
              <a:t/>
            </a:r>
            <a:br>
              <a:rPr lang="tr-TR" dirty="0"/>
            </a:br>
            <a:r>
              <a:rPr lang="tr-TR" b="1" dirty="0">
                <a:solidFill>
                  <a:srgbClr val="FF0000"/>
                </a:solidFill>
              </a:rPr>
              <a:t>04/04/2014 tarihinde yayımlanan Başvuru kılavuzu ile kağıt başvurular kaldırılmış olup, e-Defter uygulamasına elektronik başvuru imkânı getirilmiştir.</a:t>
            </a:r>
            <a:endParaRPr lang="tr-TR" b="1" dirty="0">
              <a:solidFill>
                <a:srgbClr val="FF0000"/>
              </a:solidFill>
              <a:effectLs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837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uygulamasına </a:t>
            </a:r>
            <a:r>
              <a:rPr lang="tr-TR" b="1" dirty="0" smtClean="0"/>
              <a:t>başvuru </a:t>
            </a:r>
            <a:endParaRPr lang="tr-TR" dirty="0"/>
          </a:p>
        </p:txBody>
      </p:sp>
      <p:sp>
        <p:nvSpPr>
          <p:cNvPr id="3" name="İçerik Yer Tutucusu 2"/>
          <p:cNvSpPr>
            <a:spLocks noGrp="1"/>
          </p:cNvSpPr>
          <p:nvPr>
            <p:ph idx="1"/>
          </p:nvPr>
        </p:nvSpPr>
        <p:spPr>
          <a:xfrm>
            <a:off x="457200" y="908720"/>
            <a:ext cx="8229600" cy="5217443"/>
          </a:xfrm>
        </p:spPr>
        <p:txBody>
          <a:bodyPr>
            <a:normAutofit fontScale="85000" lnSpcReduction="10000"/>
          </a:bodyPr>
          <a:lstStyle/>
          <a:p>
            <a:r>
              <a:rPr lang="tr-TR" dirty="0">
                <a:hlinkClick r:id="rId2"/>
              </a:rPr>
              <a:t>https://uyg.edefter.gov.tr/edefterbasvuru/ </a:t>
            </a:r>
            <a:r>
              <a:rPr lang="tr-TR" dirty="0"/>
              <a:t>linkinden tüzel kişiler kendilerine ait mali mühür, gerçek kişiler ise kendilerine ait mali mühür veya elektronik imza ile başvurusunu internet üzerinden yapabilir. Kullanıcılar elektronik fatura uygulaması için temin ettiği mali mührünü elektronik defter uygulamasına başvurmak içinde kullanabilir. </a:t>
            </a:r>
            <a:endParaRPr lang="tr-TR" dirty="0" smtClean="0"/>
          </a:p>
          <a:p>
            <a:r>
              <a:rPr lang="tr-TR" dirty="0" smtClean="0"/>
              <a:t>Ancak </a:t>
            </a:r>
            <a:r>
              <a:rPr lang="tr-TR" dirty="0"/>
              <a:t>kendi yazılımlarını kullanarak e-Defter kullanıcısı olmak isteyen firmalar, programları için Gelir İdaresi Başkanlığından uyumlu yazılım onayını aldıktan sonra e-Defter uygulamasında kullanıcı olmak için kağıt başvuru yapmaları gerekmektedir.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115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332656"/>
            <a:ext cx="8280920" cy="1152128"/>
          </a:xfrm>
        </p:spPr>
        <p:txBody>
          <a:bodyPr>
            <a:normAutofit fontScale="90000"/>
          </a:bodyPr>
          <a:lstStyle/>
          <a:p>
            <a:r>
              <a:rPr lang="tr-TR" b="1" dirty="0" smtClean="0"/>
              <a:t>E-Fatura </a:t>
            </a:r>
            <a:r>
              <a:rPr lang="tr-TR" b="1" dirty="0"/>
              <a:t>Uygulamasına Elektronik Başvuru </a:t>
            </a:r>
            <a:endParaRPr lang="tr-TR" dirty="0"/>
          </a:p>
        </p:txBody>
      </p:sp>
      <p:sp>
        <p:nvSpPr>
          <p:cNvPr id="3" name="Alt Başlık 2"/>
          <p:cNvSpPr>
            <a:spLocks noGrp="1"/>
          </p:cNvSpPr>
          <p:nvPr>
            <p:ph type="subTitle" idx="1"/>
          </p:nvPr>
        </p:nvSpPr>
        <p:spPr>
          <a:xfrm>
            <a:off x="1979712" y="6212532"/>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251520" y="1628800"/>
            <a:ext cx="8424936" cy="44644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dirty="0" smtClean="0"/>
              <a:t>e-Fatura uygulamasına başlayabilmek için öncelikle Mali Mühür edinilerek e-fatura </a:t>
            </a:r>
            <a:r>
              <a:rPr lang="tr-TR" dirty="0" err="1" smtClean="0"/>
              <a:t>portalı</a:t>
            </a:r>
            <a:r>
              <a:rPr lang="tr-TR" dirty="0" smtClean="0"/>
              <a:t> üzerinden uygulamaya başvuru yapılmalıdır.</a:t>
            </a:r>
          </a:p>
          <a:p>
            <a:endParaRPr lang="tr-TR" dirty="0">
              <a:solidFill>
                <a:srgbClr val="0070C0"/>
              </a:solidFill>
            </a:endParaRPr>
          </a:p>
          <a:p>
            <a:r>
              <a:rPr lang="tr-TR" dirty="0" smtClean="0">
                <a:solidFill>
                  <a:srgbClr val="0070C0"/>
                </a:solidFill>
              </a:rPr>
              <a:t>https://mportal.kamusm.gov.tr/bp/mm.go </a:t>
            </a:r>
            <a:r>
              <a:rPr lang="tr-TR" dirty="0" smtClean="0"/>
              <a:t>adresinden e-fatura başvurusu yapılabilmekte, daha önce alınmamışsa aynı anda Mali Mühür de talep edilebilmektedir. </a:t>
            </a:r>
            <a:endParaRPr lang="tr-TR" dirty="0"/>
          </a:p>
        </p:txBody>
      </p:sp>
    </p:spTree>
    <p:extLst>
      <p:ext uri="{BB962C8B-B14F-4D97-AF65-F5344CB8AC3E}">
        <p14:creationId xmlns:p14="http://schemas.microsoft.com/office/powerpoint/2010/main" val="4105310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uygulamasına başvuru </a:t>
            </a:r>
            <a:endParaRPr lang="tr-TR" dirty="0"/>
          </a:p>
        </p:txBody>
      </p:sp>
      <p:sp>
        <p:nvSpPr>
          <p:cNvPr id="3" name="İçerik Yer Tutucusu 2"/>
          <p:cNvSpPr>
            <a:spLocks noGrp="1"/>
          </p:cNvSpPr>
          <p:nvPr>
            <p:ph idx="1"/>
          </p:nvPr>
        </p:nvSpPr>
        <p:spPr>
          <a:xfrm>
            <a:off x="457200" y="980728"/>
            <a:ext cx="8229600" cy="5145435"/>
          </a:xfrm>
        </p:spPr>
        <p:txBody>
          <a:bodyPr>
            <a:normAutofit fontScale="70000" lnSpcReduction="20000"/>
          </a:bodyPr>
          <a:lstStyle/>
          <a:p>
            <a:pPr marL="0" indent="0">
              <a:buNone/>
            </a:pPr>
            <a:r>
              <a:rPr lang="tr-TR" dirty="0" smtClean="0"/>
              <a:t>- Gönüllü </a:t>
            </a:r>
            <a:r>
              <a:rPr lang="tr-TR" dirty="0"/>
              <a:t>olarak e-defter uygulamasına başvurmak mümkündür. Gönüllü olarak e-Deftere geçmek </a:t>
            </a:r>
            <a:r>
              <a:rPr lang="tr-TR" dirty="0" smtClean="0"/>
              <a:t>isteyen mükellefler   </a:t>
            </a:r>
            <a:r>
              <a:rPr lang="tr-TR" dirty="0"/>
              <a:t> </a:t>
            </a:r>
            <a:r>
              <a:rPr lang="tr-TR" dirty="0">
                <a:hlinkClick r:id="rId2"/>
              </a:rPr>
              <a:t>https://uyg.edefter.gov.tr/edefterbasvuru/</a:t>
            </a:r>
            <a:r>
              <a:rPr lang="tr-TR" dirty="0"/>
              <a:t>linkinden başvurularını gerçekleştirebilirler. </a:t>
            </a:r>
            <a:endParaRPr lang="tr-TR" dirty="0" smtClean="0"/>
          </a:p>
          <a:p>
            <a:pPr marL="0" indent="0">
              <a:buNone/>
            </a:pPr>
            <a:r>
              <a:rPr lang="tr-TR" dirty="0" smtClean="0"/>
              <a:t>Başvuru </a:t>
            </a:r>
            <a:r>
              <a:rPr lang="tr-TR" dirty="0"/>
              <a:t>sırasında gerçek kişiler elektronik imza veya mali mühür, tüzel kişiler mali mühür kullanmalıdır</a:t>
            </a:r>
            <a:r>
              <a:rPr lang="tr-TR" dirty="0" smtClean="0"/>
              <a:t>.</a:t>
            </a:r>
          </a:p>
          <a:p>
            <a:pPr marL="0" indent="0">
              <a:buNone/>
            </a:pPr>
            <a:endParaRPr lang="tr-TR" dirty="0" smtClean="0"/>
          </a:p>
          <a:p>
            <a:pPr marL="0" indent="0">
              <a:buNone/>
            </a:pPr>
            <a:r>
              <a:rPr lang="tr-TR" dirty="0" smtClean="0"/>
              <a:t>- 1 </a:t>
            </a:r>
            <a:r>
              <a:rPr lang="tr-TR" dirty="0"/>
              <a:t>Sıra </a:t>
            </a:r>
            <a:r>
              <a:rPr lang="tr-TR" dirty="0" err="1"/>
              <a:t>No’lu</a:t>
            </a:r>
            <a:r>
              <a:rPr lang="tr-TR" dirty="0"/>
              <a:t> Elektronik Defter Genel Tebliğinde yapılan değişiklik ile e-Defter uygulamasının ön koşullarından olan e-Fatura kullanıcısı olma zorunluluğu kaldırılmıştır. Yani e-Fatura kayıtlı kullanıcısı olmadan e-Defter uygulamasından yararlanılabilir</a:t>
            </a:r>
            <a:r>
              <a:rPr lang="tr-TR" dirty="0" smtClean="0"/>
              <a:t>.</a:t>
            </a:r>
          </a:p>
          <a:p>
            <a:pPr marL="0" indent="0">
              <a:buNone/>
            </a:pPr>
            <a:endParaRPr lang="tr-TR" dirty="0" smtClean="0"/>
          </a:p>
          <a:p>
            <a:pPr marL="0" indent="0">
              <a:buNone/>
            </a:pPr>
            <a:r>
              <a:rPr lang="tr-TR" dirty="0" smtClean="0"/>
              <a:t>- Zorunluluk </a:t>
            </a:r>
            <a:r>
              <a:rPr lang="tr-TR" dirty="0"/>
              <a:t>kapsamında olan mükelleflerin başvurularını iptal etmeleri mümkün değildir. Gönüllü olarak e-defter uygulamasına geçen mükellefler ise, iptal için Gelir İdaresi Başkanlığına durumu anlatan bir dilekçeyi Maliye Bakanlığı Ek Hizmet Binası Yeni Ziraat Mahallesi, No:16 06110 Altındağ/ANKARA adresine göndermeleri gerekmektedir.</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42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uygulamasına başvuru </a:t>
            </a:r>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20000"/>
          </a:bodyPr>
          <a:lstStyle/>
          <a:p>
            <a:pPr>
              <a:buFontTx/>
              <a:buChar char="-"/>
            </a:pPr>
            <a:r>
              <a:rPr lang="tr-TR" dirty="0" smtClean="0"/>
              <a:t>Elektronik </a:t>
            </a:r>
            <a:r>
              <a:rPr lang="tr-TR" dirty="0"/>
              <a:t>Defter uygulamasına </a:t>
            </a:r>
            <a:r>
              <a:rPr lang="tr-TR" dirty="0" smtClean="0"/>
              <a:t>başvuru yapmak </a:t>
            </a:r>
            <a:r>
              <a:rPr lang="tr-TR" dirty="0"/>
              <a:t>isteyen mükelleflerin </a:t>
            </a:r>
            <a:r>
              <a:rPr lang="tr-TR" dirty="0" smtClean="0"/>
              <a:t>veya temsilcilerinin </a:t>
            </a:r>
            <a:r>
              <a:rPr lang="tr-TR" dirty="0" smtClean="0">
                <a:hlinkClick r:id="rId2"/>
              </a:rPr>
              <a:t>www.edefter.gov.tr</a:t>
            </a:r>
            <a:r>
              <a:rPr lang="tr-TR" dirty="0" smtClean="0"/>
              <a:t>  </a:t>
            </a:r>
            <a:r>
              <a:rPr lang="tr-TR" dirty="0"/>
              <a:t>adresindeki e-Defter başvuru </a:t>
            </a:r>
            <a:r>
              <a:rPr lang="tr-TR" dirty="0" smtClean="0"/>
              <a:t>bağlantısına tıklayarak </a:t>
            </a:r>
            <a:r>
              <a:rPr lang="tr-TR" dirty="0"/>
              <a:t>gerekli formları doldurup onaylamaları gerekmektedir</a:t>
            </a:r>
            <a:r>
              <a:rPr lang="tr-TR" dirty="0" smtClean="0"/>
              <a:t>.</a:t>
            </a:r>
          </a:p>
          <a:p>
            <a:r>
              <a:rPr lang="tr-TR" dirty="0"/>
              <a:t>Form doldurulup </a:t>
            </a:r>
            <a:r>
              <a:rPr lang="tr-TR" b="1" dirty="0"/>
              <a:t>Kaydet </a:t>
            </a:r>
            <a:r>
              <a:rPr lang="tr-TR" dirty="0"/>
              <a:t>butonuna basıldıktan sonra </a:t>
            </a:r>
            <a:r>
              <a:rPr lang="tr-TR" i="1" dirty="0"/>
              <a:t>Java </a:t>
            </a:r>
            <a:r>
              <a:rPr lang="tr-TR" i="1" dirty="0" err="1"/>
              <a:t>appleti</a:t>
            </a:r>
            <a:r>
              <a:rPr lang="tr-TR" i="1" dirty="0"/>
              <a:t> </a:t>
            </a:r>
            <a:r>
              <a:rPr lang="tr-TR" dirty="0"/>
              <a:t>çalışacaktır.</a:t>
            </a:r>
          </a:p>
          <a:p>
            <a:r>
              <a:rPr lang="tr-TR" dirty="0"/>
              <a:t>Ardından </a:t>
            </a:r>
            <a:r>
              <a:rPr lang="tr-TR" i="1" dirty="0"/>
              <a:t>tüzel kişiler</a:t>
            </a:r>
            <a:r>
              <a:rPr lang="tr-TR" dirty="0"/>
              <a:t>, </a:t>
            </a:r>
            <a:r>
              <a:rPr lang="tr-TR" i="1" dirty="0"/>
              <a:t>diğer kurum ve kuruluşlar </a:t>
            </a:r>
            <a:r>
              <a:rPr lang="tr-TR" dirty="0"/>
              <a:t>ve </a:t>
            </a:r>
            <a:r>
              <a:rPr lang="tr-TR" i="1" dirty="0"/>
              <a:t>tüzel kişiliği olmayan </a:t>
            </a:r>
            <a:r>
              <a:rPr lang="tr-TR" i="1" dirty="0" smtClean="0"/>
              <a:t>ortaklıklar </a:t>
            </a:r>
            <a:r>
              <a:rPr lang="tr-TR" dirty="0" smtClean="0"/>
              <a:t>mali </a:t>
            </a:r>
            <a:r>
              <a:rPr lang="tr-TR" dirty="0"/>
              <a:t>mühürle, </a:t>
            </a:r>
            <a:r>
              <a:rPr lang="tr-TR" i="1" dirty="0"/>
              <a:t>gerçek kişi olan mükellefler </a:t>
            </a:r>
            <a:r>
              <a:rPr lang="tr-TR" dirty="0"/>
              <a:t>ise nitelikli elektronik imza veya </a:t>
            </a:r>
            <a:r>
              <a:rPr lang="tr-TR" dirty="0" smtClean="0"/>
              <a:t>mali mühürle </a:t>
            </a:r>
            <a:r>
              <a:rPr lang="tr-TR" dirty="0"/>
              <a:t>başvuruya devam </a:t>
            </a:r>
            <a:r>
              <a:rPr lang="tr-TR" dirty="0" smtClean="0"/>
              <a:t>edip, imzalama işlemini yapacaklardır.</a:t>
            </a:r>
            <a:endParaRPr lang="tr-T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786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Soru-Cevap </a:t>
            </a:r>
            <a:endParaRPr lang="tr-TR" dirty="0"/>
          </a:p>
        </p:txBody>
      </p:sp>
      <p:sp>
        <p:nvSpPr>
          <p:cNvPr id="3" name="İçerik Yer Tutucusu 2"/>
          <p:cNvSpPr>
            <a:spLocks noGrp="1"/>
          </p:cNvSpPr>
          <p:nvPr>
            <p:ph idx="1"/>
          </p:nvPr>
        </p:nvSpPr>
        <p:spPr>
          <a:xfrm>
            <a:off x="457200" y="980728"/>
            <a:ext cx="8229600" cy="5145435"/>
          </a:xfrm>
        </p:spPr>
        <p:txBody>
          <a:bodyPr>
            <a:normAutofit fontScale="55000" lnSpcReduction="20000"/>
          </a:bodyPr>
          <a:lstStyle/>
          <a:p>
            <a:pPr marL="0" indent="0">
              <a:buNone/>
            </a:pPr>
            <a:r>
              <a:rPr lang="tr-TR" b="1" dirty="0" smtClean="0"/>
              <a:t> </a:t>
            </a:r>
            <a:r>
              <a:rPr lang="tr-TR" b="1" dirty="0"/>
              <a:t>e-Defter uygulamasında Açılış Onayları ve Kapanış Onayları hangi sürelerde nasıl yapılır? </a:t>
            </a:r>
          </a:p>
          <a:p>
            <a:pPr marL="0" indent="0">
              <a:buNone/>
            </a:pPr>
            <a:r>
              <a:rPr lang="tr-TR" b="1" dirty="0"/>
              <a:t>Açılış Onayı:</a:t>
            </a:r>
            <a:r>
              <a:rPr lang="tr-TR" dirty="0"/>
              <a:t> 1 Sıra </a:t>
            </a:r>
            <a:r>
              <a:rPr lang="tr-TR" dirty="0" err="1"/>
              <a:t>No’lu</a:t>
            </a:r>
            <a:r>
              <a:rPr lang="tr-TR" dirty="0"/>
              <a:t> Elektronik Defter Genel Tebliğine göre Gerçek ve Tüzel kişiler için “Elektronik defter tutma sürecinde hesap döneminin ilk ayının beratının alınması açılış onayı yerine geçecektir. ” hükmü bulunmaktadır. Berat yükleme süresi, ilgili olduğu ayı takip eden üçüncü ayın son gününe kadar olduğundan, bu süreler içerisinde yapılan hesap döneminin ilk ayına ait berat yüklemeleri açılış onayı yerine geçecektir. </a:t>
            </a:r>
            <a:br>
              <a:rPr lang="tr-TR" dirty="0"/>
            </a:br>
            <a:r>
              <a:rPr lang="tr-TR" dirty="0"/>
              <a:t/>
            </a:r>
            <a:br>
              <a:rPr lang="tr-TR" dirty="0"/>
            </a:br>
            <a:r>
              <a:rPr lang="tr-TR" b="1" dirty="0"/>
              <a:t>Kapanış Onayı:</a:t>
            </a:r>
            <a:r>
              <a:rPr lang="tr-TR" dirty="0"/>
              <a:t>1 Sıra </a:t>
            </a:r>
            <a:r>
              <a:rPr lang="tr-TR" dirty="0" err="1"/>
              <a:t>No’lu</a:t>
            </a:r>
            <a:r>
              <a:rPr lang="tr-TR" dirty="0"/>
              <a:t> Elektronik Defter Genel Tebliğine göre Gerçek ve Tüzel kişiler için “Elektronik defter tutma sürecinde hesap döneminin son ayının beratının alınması kapanış onayı yerine geçecektir.” hükmü bulunmaktadır.</a:t>
            </a:r>
            <a:br>
              <a:rPr lang="tr-TR" dirty="0"/>
            </a:br>
            <a:r>
              <a:rPr lang="tr-TR" dirty="0"/>
              <a:t/>
            </a:r>
            <a:br>
              <a:rPr lang="tr-TR" dirty="0"/>
            </a:br>
            <a:r>
              <a:rPr lang="tr-TR" b="1" dirty="0"/>
              <a:t>• Tüzel Kişiler</a:t>
            </a:r>
            <a:r>
              <a:rPr lang="tr-TR" dirty="0"/>
              <a:t> Hesap döneminin son ayına ait elektronik defterlerin beratları 1 Sıra </a:t>
            </a:r>
            <a:r>
              <a:rPr lang="tr-TR" dirty="0" err="1"/>
              <a:t>No’lu</a:t>
            </a:r>
            <a:r>
              <a:rPr lang="tr-TR" dirty="0"/>
              <a:t> Elektronik Defter Genel Tebliğinde yapılan değişikliğe göre kurumlar vergisi beyannamesinin verildiği ayın son gününe kadar gönderilmelidir. Bu süreler içerisinde yapılan hesap döneminin son ayına ait berat yüklemeleri kapanış onayı yerine geçecektir.</a:t>
            </a:r>
            <a:br>
              <a:rPr lang="tr-TR" dirty="0"/>
            </a:br>
            <a:r>
              <a:rPr lang="tr-TR" dirty="0"/>
              <a:t/>
            </a:r>
            <a:br>
              <a:rPr lang="tr-TR" dirty="0"/>
            </a:br>
            <a:r>
              <a:rPr lang="tr-TR" b="1" dirty="0"/>
              <a:t>• Gerçek Kişiler</a:t>
            </a:r>
            <a:r>
              <a:rPr lang="tr-TR" dirty="0"/>
              <a:t> Hesap döneminin son ayına ait elektronik defterlerin beratları 1 Sıra </a:t>
            </a:r>
            <a:r>
              <a:rPr lang="tr-TR" dirty="0" err="1"/>
              <a:t>No’lu</a:t>
            </a:r>
            <a:r>
              <a:rPr lang="tr-TR" dirty="0"/>
              <a:t> Elektronik Defter Genel Tebliğinde yapılan değişikliğe göre ilgili olduğu ayı takip eden üçüncü ayın son gününe kadar gönderilmelidir. Bu süreler içerisinde yapılan hesap döneminin son ayına ait berat yüklemeleri kapanış onayı yerine geçecektir. </a:t>
            </a:r>
            <a:endParaRPr lang="tr-TR" dirty="0" smtClean="0"/>
          </a:p>
          <a:p>
            <a:pPr>
              <a:buFontTx/>
              <a:buChar char="-"/>
            </a:pP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534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a:t>
            </a:r>
            <a:r>
              <a:rPr lang="tr-TR" b="1" dirty="0" smtClean="0"/>
              <a:t>Soru-Cevap </a:t>
            </a:r>
            <a:endParaRPr lang="tr-TR" dirty="0"/>
          </a:p>
        </p:txBody>
      </p:sp>
      <p:sp>
        <p:nvSpPr>
          <p:cNvPr id="3" name="İçerik Yer Tutucusu 2"/>
          <p:cNvSpPr>
            <a:spLocks noGrp="1"/>
          </p:cNvSpPr>
          <p:nvPr>
            <p:ph idx="1"/>
          </p:nvPr>
        </p:nvSpPr>
        <p:spPr>
          <a:xfrm>
            <a:off x="457200" y="980728"/>
            <a:ext cx="8229600" cy="5145435"/>
          </a:xfrm>
        </p:spPr>
        <p:txBody>
          <a:bodyPr>
            <a:normAutofit fontScale="85000" lnSpcReduction="20000"/>
          </a:bodyPr>
          <a:lstStyle/>
          <a:p>
            <a:r>
              <a:rPr lang="tr-TR" b="1" dirty="0"/>
              <a:t>Nevi değişikliği durumunda defter oluşturma ve </a:t>
            </a:r>
            <a:r>
              <a:rPr lang="tr-TR" b="1" dirty="0" err="1"/>
              <a:t>GİB’e</a:t>
            </a:r>
            <a:r>
              <a:rPr lang="tr-TR" b="1" dirty="0"/>
              <a:t> berat iletme nasıl </a:t>
            </a:r>
            <a:r>
              <a:rPr lang="tr-TR" b="1" dirty="0" smtClean="0"/>
              <a:t>olacaktır? </a:t>
            </a:r>
            <a:endParaRPr lang="tr-TR" b="1" dirty="0"/>
          </a:p>
          <a:p>
            <a:r>
              <a:rPr lang="tr-TR" dirty="0"/>
              <a:t>e-Defter uygulamasına kayıtlı bir kullanıcı, nevi değişikliğine gitmesi halinde 15 gün içerisinde, nevi değişikliğine ilişkin ticaret sicil gazetesinin fotokopisi ve durumu izah eden bir dilekçe ile Gelir İdaresi Başkanlığı’na posta yoluyla, yeni unvana ait mali mühür temini için de Kamu Sertifikasyon Merkezine elektronik ortamda başvurması gerekmektedir. Bildirimin yapılmasının ardından GİB e-Defter uygulamasında nevi değişikliğinden önce var olan eski unvan ve vergi kimlik numarasına ait kullanıcı hesabının yanı sıra yeni oluşan unvan ve vergi kimlik numarası için de bir kullanıcı hesabı tanımlanacaktır. </a:t>
            </a:r>
            <a:br>
              <a:rPr lang="tr-TR" dirty="0"/>
            </a:b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26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Soru-Cevap </a:t>
            </a:r>
            <a:endParaRPr lang="tr-TR" dirty="0"/>
          </a:p>
        </p:txBody>
      </p:sp>
      <p:sp>
        <p:nvSpPr>
          <p:cNvPr id="3" name="İçerik Yer Tutucusu 2"/>
          <p:cNvSpPr>
            <a:spLocks noGrp="1"/>
          </p:cNvSpPr>
          <p:nvPr>
            <p:ph idx="1"/>
          </p:nvPr>
        </p:nvSpPr>
        <p:spPr>
          <a:xfrm>
            <a:off x="457200" y="980728"/>
            <a:ext cx="8229600" cy="5145435"/>
          </a:xfrm>
        </p:spPr>
        <p:txBody>
          <a:bodyPr>
            <a:normAutofit fontScale="70000" lnSpcReduction="20000"/>
          </a:bodyPr>
          <a:lstStyle/>
          <a:p>
            <a:pPr>
              <a:buFontTx/>
              <a:buChar char="-"/>
            </a:pPr>
            <a:r>
              <a:rPr lang="tr-TR" dirty="0"/>
              <a:t>Nevi değişikliğinin gerçekleştiği tarihten önceki ay kesrine ait eski unvan ve vergi kimlik numaralı defter ve beratının oluşturulması gerekmektedir. Oluşturulan defterlerin tarih aralığı, mükellefin eski unvanına ilişkin hesap döneminin son ayına tekabül edeceğinden beratlar GİB e-Defter uygulamasına, Kurumlar Vergisi beyannamesinin (Hesap döneminin başından, nevi değişikliğinin gerçekleştiği tarihe kadar ki hesap dönemine ait kurumlar vergisi beyannamesi) verildiği ayın son gününe kadar (2 Sıra </a:t>
            </a:r>
            <a:r>
              <a:rPr lang="tr-TR" dirty="0" err="1"/>
              <a:t>No’lu</a:t>
            </a:r>
            <a:r>
              <a:rPr lang="tr-TR" dirty="0"/>
              <a:t> Elektronik Defter Genel Tebliği) gönderilmelidir.</a:t>
            </a:r>
            <a:br>
              <a:rPr lang="tr-TR" dirty="0"/>
            </a:br>
            <a:r>
              <a:rPr lang="tr-TR" dirty="0"/>
              <a:t/>
            </a:r>
            <a:br>
              <a:rPr lang="tr-TR" dirty="0"/>
            </a:br>
            <a:r>
              <a:rPr lang="tr-TR" dirty="0"/>
              <a:t>Nevi değişikliğinin gerçekleştiği tarihten sonraki ay kesrine ait yeni unvan ve vergi kimlik numaralı defterlerin oluşturulup ilgili ayı izleyen üçüncü ayın son gününe kadar (2 Sıra </a:t>
            </a:r>
            <a:r>
              <a:rPr lang="tr-TR" dirty="0" err="1"/>
              <a:t>No’lu</a:t>
            </a:r>
            <a:r>
              <a:rPr lang="tr-TR" dirty="0"/>
              <a:t> Elektronik Defter Genel Tebliğinde belirtilen süreler) beratların GİB e-Defter Uygulamasına gönderilmesi gerekmektedir. </a:t>
            </a:r>
            <a:br>
              <a:rPr lang="tr-TR" dirty="0"/>
            </a:b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835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e-Defter Soru-Cevap </a:t>
            </a:r>
            <a:endParaRPr lang="tr-TR" dirty="0"/>
          </a:p>
        </p:txBody>
      </p:sp>
      <p:sp>
        <p:nvSpPr>
          <p:cNvPr id="3" name="İçerik Yer Tutucusu 2"/>
          <p:cNvSpPr>
            <a:spLocks noGrp="1"/>
          </p:cNvSpPr>
          <p:nvPr>
            <p:ph idx="1"/>
          </p:nvPr>
        </p:nvSpPr>
        <p:spPr>
          <a:xfrm>
            <a:off x="457200" y="980728"/>
            <a:ext cx="8229600" cy="5145435"/>
          </a:xfrm>
        </p:spPr>
        <p:txBody>
          <a:bodyPr>
            <a:normAutofit fontScale="77500" lnSpcReduction="20000"/>
          </a:bodyPr>
          <a:lstStyle/>
          <a:p>
            <a:pPr>
              <a:buFontTx/>
              <a:buChar char="-"/>
            </a:pPr>
            <a:r>
              <a:rPr lang="tr-TR" dirty="0"/>
              <a:t>Örneğin, 7 Ocak 2015 tarihinde gerçekleşen Nevi değişikliğinde eski vergi kimlik numarası ve unvana ilişkin defter ve berat 01 Ocak – 07 Ocak 2015 tarihlerini kapsamalıdır. Bu tarihleri kapsayan eski vergi kimlik numarası ve unvana ilişkin defterler, eski unvanın hesap döneminin son ayına tekabül edeceğinden beratları yasal süre olan kurumlar vergisi beyannamesinin (Hesap döneminin başından, nevi değişikliğinin gerçekleştiği tarihe kadar ki hesap dönemine ait kurumlar vergisi beyannamesi) verildiği ayın son gününe kadar GİB e-Defter uygulamasına gönderilmelidir. Nevi değişikliğinden sonra yeni VKN ve unvana ilişkin defter ve berat 08 Ocak – 31 Ocak 2015 tarihlerini kapsamalıdır. Bu tarihleri kapsayan yeni vergi kimlik numarası ve unvana ilişkin defterlerin beratları yasal süre olan ilgili ayı izleyen üçüncü ayın son gününe kadar tarihine kadar GİB e-Defter uygulamasına gönderilmelidir. </a:t>
            </a:r>
          </a:p>
          <a:p>
            <a:pPr>
              <a:buFontTx/>
              <a:buChar char="-"/>
            </a:pPr>
            <a:endParaRPr lang="tr-TR" dirty="0" smtClean="0"/>
          </a:p>
          <a:p>
            <a:pPr>
              <a:buFontTx/>
              <a:buChar char="-"/>
            </a:pP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575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HSM nedir?</a:t>
            </a:r>
            <a:endParaRPr lang="tr-TR" dirty="0"/>
          </a:p>
        </p:txBody>
      </p:sp>
      <p:sp>
        <p:nvSpPr>
          <p:cNvPr id="3" name="İçerik Yer Tutucusu 2"/>
          <p:cNvSpPr>
            <a:spLocks noGrp="1"/>
          </p:cNvSpPr>
          <p:nvPr>
            <p:ph idx="1"/>
          </p:nvPr>
        </p:nvSpPr>
        <p:spPr>
          <a:xfrm>
            <a:off x="395536" y="980728"/>
            <a:ext cx="8229600" cy="4752529"/>
          </a:xfrm>
        </p:spPr>
        <p:txBody>
          <a:bodyPr>
            <a:normAutofit fontScale="85000" lnSpcReduction="10000"/>
          </a:bodyPr>
          <a:lstStyle/>
          <a:p>
            <a:r>
              <a:rPr lang="tr-TR" dirty="0"/>
              <a:t>HSM , </a:t>
            </a:r>
            <a:r>
              <a:rPr lang="tr-TR" b="1" dirty="0"/>
              <a:t>Hardware Security </a:t>
            </a:r>
            <a:r>
              <a:rPr lang="tr-TR" b="1" dirty="0" err="1"/>
              <a:t>Module</a:t>
            </a:r>
            <a:r>
              <a:rPr lang="tr-TR" dirty="0"/>
              <a:t>  un kısaltılmış halidir. </a:t>
            </a:r>
            <a:r>
              <a:rPr lang="tr-TR" dirty="0" err="1"/>
              <a:t>HSM'ler</a:t>
            </a:r>
            <a:r>
              <a:rPr lang="tr-TR" dirty="0"/>
              <a:t> şifreleme işlemlerinin güvenliğini artırmak için tasarlanmış özel cihazlardır. Bu cihazlar PCMCIA kart, PCI Express veya da sunucu yapısında donanımlar olabilirler.  </a:t>
            </a:r>
          </a:p>
          <a:p>
            <a:r>
              <a:rPr lang="tr-TR" dirty="0"/>
              <a:t>”</a:t>
            </a:r>
            <a:r>
              <a:rPr lang="tr-TR" dirty="0" err="1"/>
              <a:t>Private</a:t>
            </a:r>
            <a:r>
              <a:rPr lang="tr-TR" dirty="0"/>
              <a:t> </a:t>
            </a:r>
            <a:r>
              <a:rPr lang="tr-TR" dirty="0" err="1"/>
              <a:t>key</a:t>
            </a:r>
            <a:r>
              <a:rPr lang="tr-TR" dirty="0"/>
              <a:t>” ( Özel Anahtar ) gibi çok hassas bilgilerin korunması amaçlı kullanılırlar. HSM üzerindeki bilgiye ihtiyaç duyan uygulamalar ya ağ üzerinden ya da özel bir bağlantı kullanarak </a:t>
            </a:r>
            <a:r>
              <a:rPr lang="tr-TR" dirty="0" err="1"/>
              <a:t>HSMe</a:t>
            </a:r>
            <a:r>
              <a:rPr lang="tr-TR" dirty="0"/>
              <a:t> erişirler. Böylece uygulamalar ”</a:t>
            </a:r>
            <a:r>
              <a:rPr lang="tr-TR" dirty="0" err="1"/>
              <a:t>private</a:t>
            </a:r>
            <a:r>
              <a:rPr lang="tr-TR" dirty="0"/>
              <a:t> </a:t>
            </a:r>
            <a:r>
              <a:rPr lang="tr-TR" dirty="0" err="1"/>
              <a:t>key</a:t>
            </a:r>
            <a:r>
              <a:rPr lang="tr-TR" dirty="0"/>
              <a:t>” gibi hassas bilgilerden faydalanabilir fakat ”</a:t>
            </a:r>
            <a:r>
              <a:rPr lang="tr-TR" dirty="0" err="1"/>
              <a:t>private</a:t>
            </a:r>
            <a:r>
              <a:rPr lang="tr-TR" dirty="0"/>
              <a:t> </a:t>
            </a:r>
            <a:r>
              <a:rPr lang="tr-TR" dirty="0" err="1"/>
              <a:t>key</a:t>
            </a:r>
            <a:r>
              <a:rPr lang="tr-TR" dirty="0"/>
              <a:t>” HSM dışına çıkmadığı için hassas bilginin güvenliği sağlanmış olur.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971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10146"/>
          </a:xfrm>
        </p:spPr>
        <p:txBody>
          <a:bodyPr>
            <a:normAutofit fontScale="90000"/>
          </a:bodyPr>
          <a:lstStyle/>
          <a:p>
            <a:r>
              <a:rPr lang="tr-TR" dirty="0"/>
              <a:t>HSM </a:t>
            </a:r>
            <a:r>
              <a:rPr lang="tr-TR" dirty="0" smtClean="0"/>
              <a:t>e-fatura </a:t>
            </a:r>
            <a:r>
              <a:rPr lang="tr-TR" dirty="0"/>
              <a:t>uygulamasında nasıl kullanılır ?</a:t>
            </a:r>
          </a:p>
        </p:txBody>
      </p:sp>
      <p:sp>
        <p:nvSpPr>
          <p:cNvPr id="3" name="İçerik Yer Tutucusu 2"/>
          <p:cNvSpPr>
            <a:spLocks noGrp="1"/>
          </p:cNvSpPr>
          <p:nvPr>
            <p:ph idx="1"/>
          </p:nvPr>
        </p:nvSpPr>
        <p:spPr>
          <a:xfrm>
            <a:off x="395536" y="1556792"/>
            <a:ext cx="8229600" cy="4392488"/>
          </a:xfrm>
        </p:spPr>
        <p:txBody>
          <a:bodyPr>
            <a:normAutofit fontScale="70000" lnSpcReduction="20000"/>
          </a:bodyPr>
          <a:lstStyle/>
          <a:p>
            <a:endParaRPr lang="tr-TR" b="1" dirty="0" smtClean="0"/>
          </a:p>
          <a:p>
            <a:r>
              <a:rPr lang="tr-TR" b="1" dirty="0" smtClean="0"/>
              <a:t>HSM</a:t>
            </a:r>
            <a:r>
              <a:rPr lang="tr-TR" dirty="0" smtClean="0"/>
              <a:t> </a:t>
            </a:r>
            <a:r>
              <a:rPr lang="tr-TR" dirty="0"/>
              <a:t>cihazları yüksek performanslı imzalama cihazlarıdır. Bildiğiniz gibi </a:t>
            </a:r>
            <a:r>
              <a:rPr lang="tr-TR" b="1" dirty="0"/>
              <a:t>akıllı kart ve kart okuyucu</a:t>
            </a:r>
            <a:r>
              <a:rPr lang="tr-TR" dirty="0"/>
              <a:t> ile </a:t>
            </a:r>
            <a:r>
              <a:rPr lang="tr-TR" b="1" dirty="0" smtClean="0"/>
              <a:t>e-fatura </a:t>
            </a:r>
            <a:r>
              <a:rPr lang="tr-TR" b="1" dirty="0"/>
              <a:t>imzalama</a:t>
            </a:r>
            <a:r>
              <a:rPr lang="tr-TR" dirty="0"/>
              <a:t> işlemi her bir işlem için yaklaşık 5 saniye sürmektedir. ( Marka veya modele bağlı olarak bu </a:t>
            </a:r>
            <a:r>
              <a:rPr lang="tr-TR" dirty="0" err="1"/>
              <a:t>işlemn</a:t>
            </a:r>
            <a:r>
              <a:rPr lang="tr-TR" dirty="0"/>
              <a:t> süresi değişebilir.  )  Küçük bir hesapla 1 adet </a:t>
            </a:r>
            <a:r>
              <a:rPr lang="tr-TR" b="1" dirty="0"/>
              <a:t>  akıllı kart ve kart okuyucu</a:t>
            </a:r>
            <a:r>
              <a:rPr lang="tr-TR" dirty="0"/>
              <a:t> ile saatte 720 adet </a:t>
            </a:r>
            <a:r>
              <a:rPr lang="tr-TR" dirty="0" err="1"/>
              <a:t>efatura</a:t>
            </a:r>
            <a:r>
              <a:rPr lang="tr-TR" dirty="0"/>
              <a:t> imzalanabilmektedir. Eğer fatura basma hızınız bu sayıdan fazla ise mutlaka </a:t>
            </a:r>
            <a:r>
              <a:rPr lang="tr-TR" b="1" dirty="0"/>
              <a:t>HSM</a:t>
            </a:r>
            <a:r>
              <a:rPr lang="tr-TR" dirty="0"/>
              <a:t> cihazı almalı yada </a:t>
            </a:r>
            <a:r>
              <a:rPr lang="tr-TR" dirty="0" err="1"/>
              <a:t>efatura</a:t>
            </a:r>
            <a:r>
              <a:rPr lang="tr-TR" dirty="0"/>
              <a:t> imzalama işlemlerini birden fazla </a:t>
            </a:r>
            <a:r>
              <a:rPr lang="tr-TR" b="1" dirty="0"/>
              <a:t>akıllı kart ve kart okuyucu</a:t>
            </a:r>
            <a:r>
              <a:rPr lang="tr-TR" dirty="0"/>
              <a:t> ile yapmalısınız. </a:t>
            </a:r>
            <a:endParaRPr lang="tr-TR" dirty="0" smtClean="0"/>
          </a:p>
          <a:p>
            <a:pPr marL="0" indent="0">
              <a:buNone/>
            </a:pPr>
            <a:endParaRPr lang="tr-TR" dirty="0"/>
          </a:p>
          <a:p>
            <a:r>
              <a:rPr lang="tr-TR" b="1" dirty="0"/>
              <a:t>HSM cihazların</a:t>
            </a:r>
            <a:r>
              <a:rPr lang="tr-TR" dirty="0"/>
              <a:t> saniyede atabilecekleri dijital imza sayısı çok fazladır. O nedenle elektronik fatura, elektronik doküman oluşturma gibi işlemlerde hem performans hem güvenlik nedeniyle kullanılırlar. Bu cihazlar PCI, SOX gibi kriterlere uyumluluk için tercih edilirler.</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194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10146"/>
          </a:xfrm>
        </p:spPr>
        <p:txBody>
          <a:bodyPr>
            <a:normAutofit fontScale="90000"/>
          </a:bodyPr>
          <a:lstStyle/>
          <a:p>
            <a:r>
              <a:rPr lang="tr-TR" dirty="0"/>
              <a:t>HSM </a:t>
            </a:r>
            <a:r>
              <a:rPr lang="tr-TR" dirty="0" smtClean="0"/>
              <a:t>e-fatura </a:t>
            </a:r>
            <a:r>
              <a:rPr lang="tr-TR" dirty="0"/>
              <a:t>uygulamasında nasıl kullanılır ?</a:t>
            </a:r>
          </a:p>
        </p:txBody>
      </p:sp>
      <p:sp>
        <p:nvSpPr>
          <p:cNvPr id="3" name="İçerik Yer Tutucusu 2"/>
          <p:cNvSpPr>
            <a:spLocks noGrp="1"/>
          </p:cNvSpPr>
          <p:nvPr>
            <p:ph idx="1"/>
          </p:nvPr>
        </p:nvSpPr>
        <p:spPr>
          <a:xfrm>
            <a:off x="395536" y="1556792"/>
            <a:ext cx="8229600" cy="4392488"/>
          </a:xfrm>
        </p:spPr>
        <p:txBody>
          <a:bodyPr>
            <a:normAutofit fontScale="55000" lnSpcReduction="20000"/>
          </a:bodyPr>
          <a:lstStyle/>
          <a:p>
            <a:endParaRPr lang="tr-TR" b="1" dirty="0" smtClean="0"/>
          </a:p>
          <a:p>
            <a:r>
              <a:rPr lang="tr-TR" b="1" dirty="0" smtClean="0"/>
              <a:t>HSM</a:t>
            </a:r>
            <a:r>
              <a:rPr lang="tr-TR" dirty="0" smtClean="0"/>
              <a:t> </a:t>
            </a:r>
            <a:r>
              <a:rPr lang="tr-TR" dirty="0"/>
              <a:t>cihazları yüksek performanslı imzalama cihazlarıdır. Bildiğiniz gibi </a:t>
            </a:r>
            <a:r>
              <a:rPr lang="tr-TR" b="1" dirty="0"/>
              <a:t>akıllı kart ve kart okuyucu</a:t>
            </a:r>
            <a:r>
              <a:rPr lang="tr-TR" dirty="0"/>
              <a:t> ile </a:t>
            </a:r>
            <a:r>
              <a:rPr lang="tr-TR" b="1" dirty="0" smtClean="0"/>
              <a:t>e-fatura </a:t>
            </a:r>
            <a:r>
              <a:rPr lang="tr-TR" b="1" dirty="0"/>
              <a:t>imzalama</a:t>
            </a:r>
            <a:r>
              <a:rPr lang="tr-TR" dirty="0"/>
              <a:t> işlemi her bir işlem için yaklaşık 5 saniye sürmektedir. ( Marka veya modele bağlı olarak bu </a:t>
            </a:r>
            <a:r>
              <a:rPr lang="tr-TR" dirty="0" err="1"/>
              <a:t>işlemn</a:t>
            </a:r>
            <a:r>
              <a:rPr lang="tr-TR" dirty="0"/>
              <a:t> süresi değişebilir.  )  Küçük bir hesapla 1 adet </a:t>
            </a:r>
            <a:r>
              <a:rPr lang="tr-TR" b="1" dirty="0"/>
              <a:t>  akıllı kart ve kart okuyucu</a:t>
            </a:r>
            <a:r>
              <a:rPr lang="tr-TR" dirty="0"/>
              <a:t> ile saatte 720 adet </a:t>
            </a:r>
            <a:r>
              <a:rPr lang="tr-TR" dirty="0" err="1"/>
              <a:t>efatura</a:t>
            </a:r>
            <a:r>
              <a:rPr lang="tr-TR" dirty="0"/>
              <a:t> imzalanabilmektedir. Eğer fatura basma hızınız bu sayıdan fazla ise mutlaka </a:t>
            </a:r>
            <a:r>
              <a:rPr lang="tr-TR" b="1" dirty="0"/>
              <a:t>HSM</a:t>
            </a:r>
            <a:r>
              <a:rPr lang="tr-TR" dirty="0"/>
              <a:t> cihazı almalı yada </a:t>
            </a:r>
            <a:r>
              <a:rPr lang="tr-TR" dirty="0" err="1"/>
              <a:t>efatura</a:t>
            </a:r>
            <a:r>
              <a:rPr lang="tr-TR" dirty="0"/>
              <a:t> imzalama işlemlerini birden fazla </a:t>
            </a:r>
            <a:r>
              <a:rPr lang="tr-TR" b="1" dirty="0"/>
              <a:t>akıllı kart ve kart okuyucu</a:t>
            </a:r>
            <a:r>
              <a:rPr lang="tr-TR" dirty="0"/>
              <a:t> ile yapmalısınız. </a:t>
            </a:r>
            <a:endParaRPr lang="tr-TR" dirty="0" smtClean="0"/>
          </a:p>
          <a:p>
            <a:pPr marL="0" indent="0">
              <a:buNone/>
            </a:pPr>
            <a:endParaRPr lang="tr-TR" dirty="0"/>
          </a:p>
          <a:p>
            <a:r>
              <a:rPr lang="tr-TR" b="1" dirty="0"/>
              <a:t>HSM cihazların</a:t>
            </a:r>
            <a:r>
              <a:rPr lang="tr-TR" dirty="0"/>
              <a:t> saniyede atabilecekleri dijital imza sayısı çok fazladır. O nedenle elektronik fatura, elektronik doküman oluşturma gibi işlemlerde hem performans hem güvenlik nedeniyle kullanılırlar. Bu cihazlar PCI, SOX gibi kriterlere uyumluluk için tercih edilirler</a:t>
            </a:r>
            <a:r>
              <a:rPr lang="tr-TR" dirty="0" smtClean="0"/>
              <a:t>.</a:t>
            </a:r>
          </a:p>
          <a:p>
            <a:endParaRPr lang="tr-TR" dirty="0" smtClean="0"/>
          </a:p>
          <a:p>
            <a:r>
              <a:rPr lang="tr-TR" dirty="0">
                <a:hlinkClick r:id="rId2"/>
              </a:rPr>
              <a:t>http://mm.kamusm.gov.tr/fiyatlandirma.jsp</a:t>
            </a:r>
            <a:r>
              <a:rPr lang="tr-TR" dirty="0"/>
              <a:t> adresinde HSM Yerinde Gözetim ve Sertifikalandırma Hizmetinin fiyatları sunulmuştur. </a:t>
            </a:r>
          </a:p>
          <a:p>
            <a:endParaRPr lang="tr-TR" dirty="0"/>
          </a:p>
          <a:p>
            <a:endParaRPr lang="tr-T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000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10146"/>
          </a:xfrm>
        </p:spPr>
        <p:txBody>
          <a:bodyPr>
            <a:normAutofit/>
          </a:bodyPr>
          <a:lstStyle/>
          <a:p>
            <a:r>
              <a:rPr lang="tr-TR" dirty="0"/>
              <a:t>HSM </a:t>
            </a:r>
            <a:r>
              <a:rPr lang="tr-TR" dirty="0" smtClean="0"/>
              <a:t>Görsel</a:t>
            </a:r>
            <a:endParaRPr lang="tr-TR" dirty="0"/>
          </a:p>
        </p:txBody>
      </p:sp>
      <p:sp>
        <p:nvSpPr>
          <p:cNvPr id="3" name="İçerik Yer Tutucusu 2"/>
          <p:cNvSpPr>
            <a:spLocks noGrp="1"/>
          </p:cNvSpPr>
          <p:nvPr>
            <p:ph idx="1"/>
          </p:nvPr>
        </p:nvSpPr>
        <p:spPr>
          <a:xfrm>
            <a:off x="395536" y="1556792"/>
            <a:ext cx="8229600" cy="4392488"/>
          </a:xfrm>
        </p:spPr>
        <p:txBody>
          <a:bodyPr>
            <a:normAutofit/>
          </a:bodyPr>
          <a:lstStyle/>
          <a:p>
            <a:pPr marL="0" indent="0">
              <a:buNone/>
            </a:pPr>
            <a:r>
              <a:rPr lang="tr-TR" dirty="0" smtClean="0"/>
              <a:t>Kart şeklinde HSM </a:t>
            </a:r>
          </a:p>
          <a:p>
            <a:endParaRPr lang="tr-TR" dirty="0"/>
          </a:p>
          <a:p>
            <a:endParaRPr lang="tr-TR" dirty="0" smtClean="0"/>
          </a:p>
          <a:p>
            <a:endParaRPr lang="tr-TR" dirty="0"/>
          </a:p>
          <a:p>
            <a:pPr marL="0" indent="0">
              <a:buNone/>
            </a:pPr>
            <a:r>
              <a:rPr lang="tr-TR" dirty="0" smtClean="0"/>
              <a:t>Sunucu şeklinde HSM</a:t>
            </a: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descr="Kart Şeklinde HSM Cihazı"/>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700808"/>
            <a:ext cx="3048000" cy="1771650"/>
          </a:xfrm>
          <a:prstGeom prst="rect">
            <a:avLst/>
          </a:prstGeom>
          <a:noFill/>
          <a:ln>
            <a:noFill/>
          </a:ln>
        </p:spPr>
      </p:pic>
      <p:pic>
        <p:nvPicPr>
          <p:cNvPr id="7" name="Resim 6" descr="Sunucu Şeklinde HSM Cihazı"/>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717032"/>
            <a:ext cx="3563491" cy="1976450"/>
          </a:xfrm>
          <a:prstGeom prst="rect">
            <a:avLst/>
          </a:prstGeom>
          <a:noFill/>
          <a:ln>
            <a:noFill/>
          </a:ln>
        </p:spPr>
      </p:pic>
    </p:spTree>
    <p:extLst>
      <p:ext uri="{BB962C8B-B14F-4D97-AF65-F5344CB8AC3E}">
        <p14:creationId xmlns:p14="http://schemas.microsoft.com/office/powerpoint/2010/main" val="316850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1" y="260648"/>
            <a:ext cx="8541420" cy="1080120"/>
          </a:xfrm>
        </p:spPr>
        <p:txBody>
          <a:bodyPr>
            <a:normAutofit fontScale="90000"/>
          </a:bodyPr>
          <a:lstStyle/>
          <a:p>
            <a:r>
              <a:rPr lang="tr-TR" dirty="0" smtClean="0"/>
              <a:t>e-Fatura Uygulamasını Kullanmaya Başlama</a:t>
            </a:r>
            <a:endParaRPr lang="tr-TR" dirty="0"/>
          </a:p>
        </p:txBody>
      </p:sp>
      <p:sp>
        <p:nvSpPr>
          <p:cNvPr id="3" name="Alt Başlık 2"/>
          <p:cNvSpPr>
            <a:spLocks noGrp="1"/>
          </p:cNvSpPr>
          <p:nvPr>
            <p:ph type="subTitle" idx="1"/>
          </p:nvPr>
        </p:nvSpPr>
        <p:spPr>
          <a:xfrm>
            <a:off x="1835696" y="6093296"/>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4" y="1412776"/>
            <a:ext cx="8325397" cy="43204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dirty="0" smtClean="0">
                <a:solidFill>
                  <a:srgbClr val="0070C0"/>
                </a:solidFill>
              </a:rPr>
              <a:t>https://mportal.kamusm.gov.tr/bp/mm.go </a:t>
            </a:r>
            <a:r>
              <a:rPr lang="tr-TR" dirty="0" smtClean="0">
                <a:solidFill>
                  <a:schemeClr val="tx1"/>
                </a:solidFill>
              </a:rPr>
              <a:t>adresinden Uygulamaya yeni kaydolan mükelleflerin, kayıtlı kullanıcılar listesinde ilan edilmelerini izleyen 7 gün içerisinde e-Fatura düzenlemeleri ve almaları, diğer kayıtlı kullanıcıların yeni kayıt olan kullanıcılara bu süre içerisinde e-Fatura göndermeleri zorunlu değildir. e-Fatura uygulamasından yararlanan mükellefler hesaplarının açılmasını takip eden 7 günden sonra kayıtlı kullanıcılara e-Fatura göndermek ve almak zorundadırlar.</a:t>
            </a:r>
          </a:p>
          <a:p>
            <a:endParaRPr lang="tr-TR" dirty="0" smtClean="0">
              <a:solidFill>
                <a:schemeClr val="tx1"/>
              </a:solidFill>
            </a:endParaRPr>
          </a:p>
          <a:p>
            <a:r>
              <a:rPr lang="tr-TR" dirty="0" smtClean="0">
                <a:solidFill>
                  <a:srgbClr val="0070C0"/>
                </a:solidFill>
              </a:rPr>
              <a:t>e-Fatura </a:t>
            </a:r>
            <a:r>
              <a:rPr lang="tr-TR" dirty="0" err="1" smtClean="0">
                <a:solidFill>
                  <a:srgbClr val="0070C0"/>
                </a:solidFill>
              </a:rPr>
              <a:t>Portalı</a:t>
            </a:r>
            <a:r>
              <a:rPr lang="tr-TR" dirty="0">
                <a:solidFill>
                  <a:srgbClr val="0070C0"/>
                </a:solidFill>
              </a:rPr>
              <a:t> </a:t>
            </a:r>
            <a:r>
              <a:rPr lang="tr-TR" dirty="0" smtClean="0">
                <a:solidFill>
                  <a:srgbClr val="0070C0"/>
                </a:solidFill>
              </a:rPr>
              <a:t>kullanımını tercih eden mükellefler için , 01/01/2016 tarihinde e-fatura  kullanmaya başlamak istiyorum seçeneği açılmıştır.</a:t>
            </a:r>
          </a:p>
          <a:p>
            <a:endParaRPr lang="tr-TR" dirty="0"/>
          </a:p>
        </p:txBody>
      </p:sp>
    </p:spTree>
    <p:extLst>
      <p:ext uri="{BB962C8B-B14F-4D97-AF65-F5344CB8AC3E}">
        <p14:creationId xmlns:p14="http://schemas.microsoft.com/office/powerpoint/2010/main" val="2836317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492896"/>
            <a:ext cx="8229600" cy="1143000"/>
          </a:xfrm>
        </p:spPr>
        <p:txBody>
          <a:bodyPr/>
          <a:lstStyle/>
          <a:p>
            <a:r>
              <a:rPr lang="tr-TR" dirty="0" smtClean="0"/>
              <a:t>Dinlediğiniz için teşekkür ederiz…</a:t>
            </a:r>
            <a:endParaRPr lang="tr-T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33" y="4314726"/>
            <a:ext cx="6984776" cy="5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460" y="1484784"/>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4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640959" cy="1152128"/>
          </a:xfrm>
        </p:spPr>
        <p:txBody>
          <a:bodyPr>
            <a:normAutofit/>
          </a:bodyPr>
          <a:lstStyle/>
          <a:p>
            <a:r>
              <a:rPr lang="tr-TR" b="1" dirty="0" smtClean="0"/>
              <a:t>E-Fatura Uygulaması Genel </a:t>
            </a:r>
            <a:endParaRPr lang="tr-TR" dirty="0"/>
          </a:p>
        </p:txBody>
      </p:sp>
      <p:sp>
        <p:nvSpPr>
          <p:cNvPr id="3" name="Alt Başlık 2"/>
          <p:cNvSpPr>
            <a:spLocks noGrp="1"/>
          </p:cNvSpPr>
          <p:nvPr>
            <p:ph type="subTitle" idx="1"/>
          </p:nvPr>
        </p:nvSpPr>
        <p:spPr>
          <a:xfrm>
            <a:off x="2051720" y="6093296"/>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4" y="1556792"/>
            <a:ext cx="8280920" cy="388843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dirty="0" smtClean="0">
                <a:solidFill>
                  <a:schemeClr val="tx1"/>
                </a:solidFill>
              </a:rPr>
              <a:t>05/03/2010 tarih ve 27512 sayılı Resmi </a:t>
            </a:r>
            <a:r>
              <a:rPr lang="tr-TR" dirty="0" err="1" smtClean="0">
                <a:solidFill>
                  <a:schemeClr val="tx1"/>
                </a:solidFill>
              </a:rPr>
              <a:t>Gazete’de</a:t>
            </a:r>
            <a:r>
              <a:rPr lang="tr-TR" dirty="0" smtClean="0">
                <a:solidFill>
                  <a:schemeClr val="tx1"/>
                </a:solidFill>
              </a:rPr>
              <a:t> yayımlanan 397 sıra No.lu Vergi Usul Kanunu Genel Tebliğine göre;</a:t>
            </a:r>
          </a:p>
          <a:p>
            <a:pPr algn="l"/>
            <a:r>
              <a:rPr lang="tr-TR" b="1" dirty="0">
                <a:solidFill>
                  <a:schemeClr val="tx1"/>
                </a:solidFill>
              </a:rPr>
              <a:t>Mükellefler e-Fatura uygulamasına üç yöntemden birini tercih ederek dahil olabilirler.</a:t>
            </a:r>
          </a:p>
          <a:p>
            <a:pPr algn="l"/>
            <a:r>
              <a:rPr lang="tr-TR" dirty="0" smtClean="0">
                <a:solidFill>
                  <a:schemeClr val="tx1"/>
                </a:solidFill>
              </a:rPr>
              <a:t>1- Bilgi işlem sistemlerinin e-fatura uygulamasına entegre edilmesi yoluyla,</a:t>
            </a:r>
          </a:p>
          <a:p>
            <a:pPr algn="l"/>
            <a:r>
              <a:rPr lang="tr-TR" dirty="0" smtClean="0">
                <a:solidFill>
                  <a:schemeClr val="tx1"/>
                </a:solidFill>
              </a:rPr>
              <a:t>2- e-Fatura </a:t>
            </a:r>
            <a:r>
              <a:rPr lang="tr-TR" dirty="0" err="1" smtClean="0">
                <a:solidFill>
                  <a:schemeClr val="tx1"/>
                </a:solidFill>
              </a:rPr>
              <a:t>Portalı</a:t>
            </a:r>
            <a:r>
              <a:rPr lang="tr-TR" dirty="0" smtClean="0">
                <a:solidFill>
                  <a:schemeClr val="tx1"/>
                </a:solidFill>
              </a:rPr>
              <a:t> aracılığıyla, (www.efatura.gov.tr ) </a:t>
            </a:r>
          </a:p>
          <a:p>
            <a:pPr algn="l"/>
            <a:r>
              <a:rPr lang="tr-TR" dirty="0" smtClean="0">
                <a:solidFill>
                  <a:schemeClr val="tx1"/>
                </a:solidFill>
              </a:rPr>
              <a:t>3- Özel </a:t>
            </a:r>
            <a:r>
              <a:rPr lang="tr-TR" dirty="0" err="1" smtClean="0">
                <a:solidFill>
                  <a:schemeClr val="tx1"/>
                </a:solidFill>
              </a:rPr>
              <a:t>entegratör</a:t>
            </a:r>
            <a:r>
              <a:rPr lang="tr-TR" dirty="0" smtClean="0">
                <a:solidFill>
                  <a:schemeClr val="tx1"/>
                </a:solidFill>
              </a:rPr>
              <a:t> vasıtasıyla,</a:t>
            </a:r>
          </a:p>
          <a:p>
            <a:r>
              <a:rPr lang="tr-TR" dirty="0" smtClean="0">
                <a:solidFill>
                  <a:schemeClr val="tx1"/>
                </a:solidFill>
              </a:rPr>
              <a:t>e-fatura uygulamasından yararlanılabilmektedir.</a:t>
            </a:r>
          </a:p>
          <a:p>
            <a:endParaRPr lang="tr-TR" dirty="0">
              <a:solidFill>
                <a:schemeClr val="tx1"/>
              </a:solidFill>
            </a:endParaRPr>
          </a:p>
        </p:txBody>
      </p:sp>
    </p:spTree>
    <p:extLst>
      <p:ext uri="{BB962C8B-B14F-4D97-AF65-F5344CB8AC3E}">
        <p14:creationId xmlns:p14="http://schemas.microsoft.com/office/powerpoint/2010/main" val="3374203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1" y="260648"/>
            <a:ext cx="8541420" cy="1080120"/>
          </a:xfrm>
        </p:spPr>
        <p:txBody>
          <a:bodyPr>
            <a:normAutofit/>
          </a:bodyPr>
          <a:lstStyle/>
          <a:p>
            <a:r>
              <a:rPr lang="tr-TR" dirty="0"/>
              <a:t>e-Fatura Uygulaması yöntem seçimi</a:t>
            </a:r>
          </a:p>
        </p:txBody>
      </p:sp>
      <p:sp>
        <p:nvSpPr>
          <p:cNvPr id="3" name="Alt Başlık 2"/>
          <p:cNvSpPr>
            <a:spLocks noGrp="1"/>
          </p:cNvSpPr>
          <p:nvPr>
            <p:ph type="subTitle" idx="1"/>
          </p:nvPr>
        </p:nvSpPr>
        <p:spPr>
          <a:xfrm>
            <a:off x="1835696" y="6093296"/>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4" y="1412776"/>
            <a:ext cx="8325397" cy="432048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tr-TR" b="1" u="sng" dirty="0" smtClean="0">
                <a:solidFill>
                  <a:schemeClr val="tx1"/>
                </a:solidFill>
              </a:rPr>
              <a:t>Yöntem </a:t>
            </a:r>
            <a:r>
              <a:rPr lang="tr-TR" b="1" u="sng" dirty="0">
                <a:solidFill>
                  <a:schemeClr val="tx1"/>
                </a:solidFill>
              </a:rPr>
              <a:t>:</a:t>
            </a:r>
            <a:r>
              <a:rPr lang="tr-TR" b="1" dirty="0">
                <a:solidFill>
                  <a:schemeClr val="tx1"/>
                </a:solidFill>
              </a:rPr>
              <a:t> Bilgi işlem sistemi entegrasyonu </a:t>
            </a:r>
            <a:r>
              <a:rPr lang="tr-TR" b="1" dirty="0" smtClean="0">
                <a:solidFill>
                  <a:schemeClr val="tx1"/>
                </a:solidFill>
              </a:rPr>
              <a:t>:</a:t>
            </a:r>
          </a:p>
          <a:p>
            <a:pPr lvl="0" algn="l"/>
            <a:r>
              <a:rPr lang="tr-TR" dirty="0" smtClean="0">
                <a:solidFill>
                  <a:prstClr val="black"/>
                </a:solidFill>
              </a:rPr>
              <a:t>Yüksek </a:t>
            </a:r>
            <a:r>
              <a:rPr lang="tr-TR" dirty="0">
                <a:solidFill>
                  <a:prstClr val="black"/>
                </a:solidFill>
              </a:rPr>
              <a:t>sayıda fatura düzenleyen çeşitli faturalama ihtiyaçları bulunan gelişmiş bilgi işlem sistemlerine sahip mükellefler bilgi işlem sistemlerinin e-Fatura Uygulamasına entegre edilmesi yoluyla e-fatura uygulamasından yararlanabilirler</a:t>
            </a:r>
          </a:p>
          <a:p>
            <a:pPr algn="l"/>
            <a:endParaRPr lang="tr-TR" b="1" dirty="0" smtClean="0">
              <a:solidFill>
                <a:schemeClr val="tx1"/>
              </a:solidFill>
            </a:endParaRPr>
          </a:p>
          <a:p>
            <a:pPr algn="l"/>
            <a:r>
              <a:rPr lang="tr-TR" b="1" dirty="0" smtClean="0">
                <a:solidFill>
                  <a:schemeClr val="tx1"/>
                </a:solidFill>
              </a:rPr>
              <a:t> </a:t>
            </a:r>
            <a:r>
              <a:rPr lang="tr-TR" b="1" dirty="0">
                <a:solidFill>
                  <a:schemeClr val="tx1"/>
                </a:solidFill>
              </a:rPr>
              <a:t>7/24 açık server, yeterli bilgi işlem altyapısı, test aşaması gibi şartları yerine getirme durumuna göre karar verilmelidir</a:t>
            </a:r>
            <a:r>
              <a:rPr lang="tr-TR" dirty="0">
                <a:solidFill>
                  <a:schemeClr val="tx1"/>
                </a:solidFill>
              </a:rPr>
              <a:t>.</a:t>
            </a:r>
          </a:p>
          <a:p>
            <a:pPr marL="457200" indent="-457200" algn="l">
              <a:buFont typeface="Arial" pitchFamily="34" charset="0"/>
              <a:buChar char="•"/>
            </a:pPr>
            <a:r>
              <a:rPr lang="en-GB" i="1" dirty="0" err="1">
                <a:solidFill>
                  <a:schemeClr val="tx1"/>
                </a:solidFill>
              </a:rPr>
              <a:t>Özel</a:t>
            </a:r>
            <a:r>
              <a:rPr lang="en-GB" i="1" dirty="0">
                <a:solidFill>
                  <a:schemeClr val="tx1"/>
                </a:solidFill>
              </a:rPr>
              <a:t> </a:t>
            </a:r>
            <a:r>
              <a:rPr lang="en-GB" i="1" dirty="0" err="1">
                <a:solidFill>
                  <a:schemeClr val="tx1"/>
                </a:solidFill>
              </a:rPr>
              <a:t>entegrasyon</a:t>
            </a:r>
            <a:r>
              <a:rPr lang="en-GB" i="1" dirty="0">
                <a:solidFill>
                  <a:schemeClr val="tx1"/>
                </a:solidFill>
              </a:rPr>
              <a:t> </a:t>
            </a:r>
            <a:r>
              <a:rPr lang="en-GB" i="1" dirty="0" err="1">
                <a:solidFill>
                  <a:schemeClr val="tx1"/>
                </a:solidFill>
              </a:rPr>
              <a:t>başvuru</a:t>
            </a:r>
            <a:r>
              <a:rPr lang="en-GB" i="1" dirty="0">
                <a:solidFill>
                  <a:schemeClr val="tx1"/>
                </a:solidFill>
              </a:rPr>
              <a:t> </a:t>
            </a:r>
            <a:r>
              <a:rPr lang="en-GB" i="1" dirty="0" err="1">
                <a:solidFill>
                  <a:schemeClr val="tx1"/>
                </a:solidFill>
              </a:rPr>
              <a:t>adımları</a:t>
            </a:r>
            <a:r>
              <a:rPr lang="en-GB" i="1" dirty="0">
                <a:solidFill>
                  <a:schemeClr val="tx1"/>
                </a:solidFill>
              </a:rPr>
              <a:t>:</a:t>
            </a:r>
            <a:br>
              <a:rPr lang="en-GB" i="1" dirty="0">
                <a:solidFill>
                  <a:schemeClr val="tx1"/>
                </a:solidFill>
              </a:rPr>
            </a:br>
            <a:r>
              <a:rPr lang="en-GB" i="1" dirty="0">
                <a:solidFill>
                  <a:schemeClr val="tx1"/>
                </a:solidFill>
              </a:rPr>
              <a:t>- </a:t>
            </a:r>
            <a:r>
              <a:rPr lang="en-GB" i="1" dirty="0" err="1">
                <a:solidFill>
                  <a:schemeClr val="tx1"/>
                </a:solidFill>
              </a:rPr>
              <a:t>Özel</a:t>
            </a:r>
            <a:r>
              <a:rPr lang="en-GB" i="1" dirty="0">
                <a:solidFill>
                  <a:schemeClr val="tx1"/>
                </a:solidFill>
              </a:rPr>
              <a:t> </a:t>
            </a:r>
            <a:r>
              <a:rPr lang="en-GB" i="1" dirty="0" err="1">
                <a:solidFill>
                  <a:schemeClr val="tx1"/>
                </a:solidFill>
              </a:rPr>
              <a:t>entegrasyon</a:t>
            </a:r>
            <a:r>
              <a:rPr lang="en-GB" i="1" dirty="0">
                <a:solidFill>
                  <a:schemeClr val="tx1"/>
                </a:solidFill>
              </a:rPr>
              <a:t> </a:t>
            </a:r>
            <a:r>
              <a:rPr lang="en-GB" i="1" dirty="0" err="1">
                <a:solidFill>
                  <a:schemeClr val="tx1"/>
                </a:solidFill>
              </a:rPr>
              <a:t>talebini</a:t>
            </a:r>
            <a:r>
              <a:rPr lang="en-GB" i="1" dirty="0">
                <a:solidFill>
                  <a:schemeClr val="tx1"/>
                </a:solidFill>
              </a:rPr>
              <a:t> </a:t>
            </a:r>
            <a:r>
              <a:rPr lang="en-GB" i="1" dirty="0" err="1">
                <a:solidFill>
                  <a:schemeClr val="tx1"/>
                </a:solidFill>
              </a:rPr>
              <a:t>içeren</a:t>
            </a:r>
            <a:r>
              <a:rPr lang="en-GB" i="1" dirty="0">
                <a:solidFill>
                  <a:schemeClr val="tx1"/>
                </a:solidFill>
              </a:rPr>
              <a:t> </a:t>
            </a:r>
            <a:r>
              <a:rPr lang="en-GB" i="1" dirty="0" err="1">
                <a:solidFill>
                  <a:schemeClr val="tx1"/>
                </a:solidFill>
              </a:rPr>
              <a:t>bir</a:t>
            </a:r>
            <a:r>
              <a:rPr lang="en-GB" i="1" dirty="0">
                <a:solidFill>
                  <a:schemeClr val="tx1"/>
                </a:solidFill>
              </a:rPr>
              <a:t> </a:t>
            </a:r>
            <a:r>
              <a:rPr lang="en-GB" i="1" dirty="0" err="1">
                <a:solidFill>
                  <a:schemeClr val="tx1"/>
                </a:solidFill>
              </a:rPr>
              <a:t>dilekçe</a:t>
            </a:r>
            <a:r>
              <a:rPr lang="en-GB" i="1" dirty="0">
                <a:solidFill>
                  <a:schemeClr val="tx1"/>
                </a:solidFill>
              </a:rPr>
              <a:t/>
            </a:r>
            <a:br>
              <a:rPr lang="en-GB" i="1" dirty="0">
                <a:solidFill>
                  <a:schemeClr val="tx1"/>
                </a:solidFill>
              </a:rPr>
            </a:br>
            <a:r>
              <a:rPr lang="en-GB" i="1" dirty="0">
                <a:solidFill>
                  <a:schemeClr val="tx1"/>
                </a:solidFill>
              </a:rPr>
              <a:t>- </a:t>
            </a:r>
            <a:r>
              <a:rPr lang="en-GB" i="1" dirty="0" err="1">
                <a:solidFill>
                  <a:schemeClr val="tx1"/>
                </a:solidFill>
              </a:rPr>
              <a:t>Elektronik</a:t>
            </a:r>
            <a:r>
              <a:rPr lang="en-GB" i="1" dirty="0">
                <a:solidFill>
                  <a:schemeClr val="tx1"/>
                </a:solidFill>
              </a:rPr>
              <a:t> </a:t>
            </a:r>
            <a:r>
              <a:rPr lang="en-GB" i="1" dirty="0" err="1">
                <a:solidFill>
                  <a:schemeClr val="tx1"/>
                </a:solidFill>
              </a:rPr>
              <a:t>Fatura</a:t>
            </a:r>
            <a:r>
              <a:rPr lang="en-GB" i="1" dirty="0">
                <a:solidFill>
                  <a:schemeClr val="tx1"/>
                </a:solidFill>
              </a:rPr>
              <a:t> </a:t>
            </a:r>
            <a:r>
              <a:rPr lang="en-GB" i="1" dirty="0" err="1">
                <a:solidFill>
                  <a:schemeClr val="tx1"/>
                </a:solidFill>
              </a:rPr>
              <a:t>Basvuru</a:t>
            </a:r>
            <a:r>
              <a:rPr lang="en-GB" i="1" dirty="0">
                <a:solidFill>
                  <a:schemeClr val="tx1"/>
                </a:solidFill>
              </a:rPr>
              <a:t> </a:t>
            </a:r>
            <a:r>
              <a:rPr lang="en-GB" i="1" dirty="0" err="1">
                <a:solidFill>
                  <a:schemeClr val="tx1"/>
                </a:solidFill>
              </a:rPr>
              <a:t>Formu</a:t>
            </a:r>
            <a:r>
              <a:rPr lang="en-GB" i="1" dirty="0">
                <a:solidFill>
                  <a:schemeClr val="tx1"/>
                </a:solidFill>
              </a:rPr>
              <a:t> </a:t>
            </a:r>
            <a:r>
              <a:rPr lang="en-GB" i="1" dirty="0" err="1">
                <a:solidFill>
                  <a:schemeClr val="tx1"/>
                </a:solidFill>
              </a:rPr>
              <a:t>ve</a:t>
            </a:r>
            <a:r>
              <a:rPr lang="en-GB" i="1" dirty="0">
                <a:solidFill>
                  <a:schemeClr val="tx1"/>
                </a:solidFill>
              </a:rPr>
              <a:t> </a:t>
            </a:r>
            <a:r>
              <a:rPr lang="en-GB" i="1" dirty="0" err="1" smtClean="0">
                <a:solidFill>
                  <a:schemeClr val="tx1"/>
                </a:solidFill>
              </a:rPr>
              <a:t>Taahh</a:t>
            </a:r>
            <a:r>
              <a:rPr lang="tr-TR" i="1" dirty="0" smtClean="0">
                <a:solidFill>
                  <a:schemeClr val="tx1"/>
                </a:solidFill>
              </a:rPr>
              <a:t>ü</a:t>
            </a:r>
            <a:r>
              <a:rPr lang="en-GB" i="1" dirty="0" err="1" smtClean="0">
                <a:solidFill>
                  <a:schemeClr val="tx1"/>
                </a:solidFill>
              </a:rPr>
              <a:t>tnamesi</a:t>
            </a:r>
            <a:r>
              <a:rPr lang="en-GB" i="1" dirty="0">
                <a:solidFill>
                  <a:schemeClr val="tx1"/>
                </a:solidFill>
              </a:rPr>
              <a:t/>
            </a:r>
            <a:br>
              <a:rPr lang="en-GB" i="1" dirty="0">
                <a:solidFill>
                  <a:schemeClr val="tx1"/>
                </a:solidFill>
              </a:rPr>
            </a:br>
            <a:r>
              <a:rPr lang="en-GB" i="1" dirty="0">
                <a:solidFill>
                  <a:schemeClr val="tx1"/>
                </a:solidFill>
              </a:rPr>
              <a:t>- </a:t>
            </a:r>
            <a:r>
              <a:rPr lang="en-GB" i="1" dirty="0" err="1">
                <a:solidFill>
                  <a:schemeClr val="tx1"/>
                </a:solidFill>
              </a:rPr>
              <a:t>Elektronik</a:t>
            </a:r>
            <a:r>
              <a:rPr lang="en-GB" i="1" dirty="0">
                <a:solidFill>
                  <a:schemeClr val="tx1"/>
                </a:solidFill>
              </a:rPr>
              <a:t> Mali </a:t>
            </a:r>
            <a:r>
              <a:rPr lang="en-GB" i="1" dirty="0" smtClean="0">
                <a:solidFill>
                  <a:schemeClr val="tx1"/>
                </a:solidFill>
              </a:rPr>
              <a:t>M</a:t>
            </a:r>
            <a:r>
              <a:rPr lang="tr-TR" i="1" dirty="0" smtClean="0">
                <a:solidFill>
                  <a:schemeClr val="tx1"/>
                </a:solidFill>
              </a:rPr>
              <a:t>ü</a:t>
            </a:r>
            <a:r>
              <a:rPr lang="en-GB" i="1" dirty="0" smtClean="0">
                <a:solidFill>
                  <a:schemeClr val="tx1"/>
                </a:solidFill>
              </a:rPr>
              <a:t>h</a:t>
            </a:r>
            <a:r>
              <a:rPr lang="tr-TR" i="1" dirty="0" smtClean="0">
                <a:solidFill>
                  <a:schemeClr val="tx1"/>
                </a:solidFill>
              </a:rPr>
              <a:t>ü</a:t>
            </a:r>
            <a:r>
              <a:rPr lang="en-GB" i="1" dirty="0" smtClean="0">
                <a:solidFill>
                  <a:schemeClr val="tx1"/>
                </a:solidFill>
              </a:rPr>
              <a:t>r </a:t>
            </a:r>
            <a:r>
              <a:rPr lang="en-GB" i="1" dirty="0" err="1">
                <a:solidFill>
                  <a:schemeClr val="tx1"/>
                </a:solidFill>
              </a:rPr>
              <a:t>Sertifika</a:t>
            </a:r>
            <a:r>
              <a:rPr lang="en-GB" i="1" dirty="0">
                <a:solidFill>
                  <a:schemeClr val="tx1"/>
                </a:solidFill>
              </a:rPr>
              <a:t> </a:t>
            </a:r>
            <a:r>
              <a:rPr lang="en-GB" i="1" dirty="0" err="1">
                <a:solidFill>
                  <a:schemeClr val="tx1"/>
                </a:solidFill>
              </a:rPr>
              <a:t>Sahibi</a:t>
            </a:r>
            <a:r>
              <a:rPr lang="en-GB" i="1" dirty="0">
                <a:solidFill>
                  <a:schemeClr val="tx1"/>
                </a:solidFill>
              </a:rPr>
              <a:t> </a:t>
            </a:r>
            <a:r>
              <a:rPr lang="en-GB" i="1" dirty="0" err="1" smtClean="0">
                <a:solidFill>
                  <a:schemeClr val="tx1"/>
                </a:solidFill>
              </a:rPr>
              <a:t>Taahh</a:t>
            </a:r>
            <a:r>
              <a:rPr lang="tr-TR" i="1" dirty="0" smtClean="0">
                <a:solidFill>
                  <a:schemeClr val="tx1"/>
                </a:solidFill>
              </a:rPr>
              <a:t>ü</a:t>
            </a:r>
            <a:r>
              <a:rPr lang="en-GB" i="1" dirty="0" err="1" smtClean="0">
                <a:solidFill>
                  <a:schemeClr val="tx1"/>
                </a:solidFill>
              </a:rPr>
              <a:t>tnamesi</a:t>
            </a:r>
            <a:r>
              <a:rPr lang="en-GB" i="1" dirty="0">
                <a:solidFill>
                  <a:schemeClr val="tx1"/>
                </a:solidFill>
              </a:rPr>
              <a:t/>
            </a:r>
            <a:br>
              <a:rPr lang="en-GB" i="1" dirty="0">
                <a:solidFill>
                  <a:schemeClr val="tx1"/>
                </a:solidFill>
              </a:rPr>
            </a:br>
            <a:r>
              <a:rPr lang="en-GB" i="1" dirty="0">
                <a:solidFill>
                  <a:schemeClr val="tx1"/>
                </a:solidFill>
              </a:rPr>
              <a:t>- </a:t>
            </a:r>
            <a:r>
              <a:rPr lang="en-GB" i="1" dirty="0" err="1">
                <a:solidFill>
                  <a:schemeClr val="tx1"/>
                </a:solidFill>
              </a:rPr>
              <a:t>Başvuru</a:t>
            </a:r>
            <a:r>
              <a:rPr lang="en-GB" i="1" dirty="0">
                <a:solidFill>
                  <a:schemeClr val="tx1"/>
                </a:solidFill>
              </a:rPr>
              <a:t> </a:t>
            </a:r>
            <a:r>
              <a:rPr lang="en-GB" i="1" dirty="0" err="1">
                <a:solidFill>
                  <a:schemeClr val="tx1"/>
                </a:solidFill>
              </a:rPr>
              <a:t>formuna</a:t>
            </a:r>
            <a:r>
              <a:rPr lang="en-GB" i="1" dirty="0">
                <a:solidFill>
                  <a:schemeClr val="tx1"/>
                </a:solidFill>
              </a:rPr>
              <a:t> </a:t>
            </a:r>
            <a:r>
              <a:rPr lang="en-GB" i="1" dirty="0" err="1">
                <a:solidFill>
                  <a:schemeClr val="tx1"/>
                </a:solidFill>
              </a:rPr>
              <a:t>şirket</a:t>
            </a:r>
            <a:r>
              <a:rPr lang="en-GB" i="1" dirty="0">
                <a:solidFill>
                  <a:schemeClr val="tx1"/>
                </a:solidFill>
              </a:rPr>
              <a:t> </a:t>
            </a:r>
            <a:r>
              <a:rPr lang="en-GB" i="1" dirty="0" err="1">
                <a:solidFill>
                  <a:schemeClr val="tx1"/>
                </a:solidFill>
              </a:rPr>
              <a:t>adına</a:t>
            </a:r>
            <a:r>
              <a:rPr lang="en-GB" i="1" dirty="0">
                <a:solidFill>
                  <a:schemeClr val="tx1"/>
                </a:solidFill>
              </a:rPr>
              <a:t> </a:t>
            </a:r>
            <a:r>
              <a:rPr lang="en-GB" i="1" dirty="0" err="1">
                <a:solidFill>
                  <a:schemeClr val="tx1"/>
                </a:solidFill>
              </a:rPr>
              <a:t>imza</a:t>
            </a:r>
            <a:r>
              <a:rPr lang="en-GB" i="1" dirty="0">
                <a:solidFill>
                  <a:schemeClr val="tx1"/>
                </a:solidFill>
              </a:rPr>
              <a:t> </a:t>
            </a:r>
            <a:r>
              <a:rPr lang="en-GB" i="1" dirty="0" err="1">
                <a:solidFill>
                  <a:schemeClr val="tx1"/>
                </a:solidFill>
              </a:rPr>
              <a:t>atan</a:t>
            </a:r>
            <a:r>
              <a:rPr lang="en-GB" i="1" dirty="0">
                <a:solidFill>
                  <a:schemeClr val="tx1"/>
                </a:solidFill>
              </a:rPr>
              <a:t> </a:t>
            </a:r>
            <a:r>
              <a:rPr lang="en-GB" i="1" dirty="0" err="1">
                <a:solidFill>
                  <a:schemeClr val="tx1"/>
                </a:solidFill>
              </a:rPr>
              <a:t>kişi</a:t>
            </a:r>
            <a:r>
              <a:rPr lang="en-GB" i="1" dirty="0">
                <a:solidFill>
                  <a:schemeClr val="tx1"/>
                </a:solidFill>
              </a:rPr>
              <a:t> </a:t>
            </a:r>
            <a:r>
              <a:rPr lang="en-GB" i="1" dirty="0" err="1">
                <a:solidFill>
                  <a:schemeClr val="tx1"/>
                </a:solidFill>
              </a:rPr>
              <a:t>veya</a:t>
            </a:r>
            <a:r>
              <a:rPr lang="en-GB" i="1" dirty="0">
                <a:solidFill>
                  <a:schemeClr val="tx1"/>
                </a:solidFill>
              </a:rPr>
              <a:t> </a:t>
            </a:r>
            <a:r>
              <a:rPr lang="en-GB" i="1" dirty="0" err="1">
                <a:solidFill>
                  <a:schemeClr val="tx1"/>
                </a:solidFill>
              </a:rPr>
              <a:t>kişilerin</a:t>
            </a:r>
            <a:r>
              <a:rPr lang="en-GB" i="1" dirty="0">
                <a:solidFill>
                  <a:schemeClr val="tx1"/>
                </a:solidFill>
              </a:rPr>
              <a:t> </a:t>
            </a:r>
            <a:r>
              <a:rPr lang="en-GB" i="1" dirty="0" err="1">
                <a:solidFill>
                  <a:schemeClr val="tx1"/>
                </a:solidFill>
              </a:rPr>
              <a:t>yetkili</a:t>
            </a:r>
            <a:r>
              <a:rPr lang="en-GB" i="1" dirty="0">
                <a:solidFill>
                  <a:schemeClr val="tx1"/>
                </a:solidFill>
              </a:rPr>
              <a:t> </a:t>
            </a:r>
            <a:r>
              <a:rPr lang="en-GB" i="1" dirty="0" err="1">
                <a:solidFill>
                  <a:schemeClr val="tx1"/>
                </a:solidFill>
              </a:rPr>
              <a:t>olduğunu</a:t>
            </a:r>
            <a:r>
              <a:rPr lang="en-GB" i="1" dirty="0">
                <a:solidFill>
                  <a:schemeClr val="tx1"/>
                </a:solidFill>
              </a:rPr>
              <a:t> </a:t>
            </a:r>
            <a:r>
              <a:rPr lang="en-GB" i="1" dirty="0" err="1">
                <a:solidFill>
                  <a:schemeClr val="tx1"/>
                </a:solidFill>
              </a:rPr>
              <a:t>gösteren</a:t>
            </a:r>
            <a:r>
              <a:rPr lang="en-GB" i="1" dirty="0">
                <a:solidFill>
                  <a:schemeClr val="tx1"/>
                </a:solidFill>
              </a:rPr>
              <a:t> </a:t>
            </a:r>
            <a:r>
              <a:rPr lang="en-GB" i="1" dirty="0" err="1">
                <a:solidFill>
                  <a:schemeClr val="tx1"/>
                </a:solidFill>
              </a:rPr>
              <a:t>şirket</a:t>
            </a:r>
            <a:r>
              <a:rPr lang="en-GB" i="1" dirty="0">
                <a:solidFill>
                  <a:schemeClr val="tx1"/>
                </a:solidFill>
              </a:rPr>
              <a:t> </a:t>
            </a:r>
            <a:r>
              <a:rPr lang="en-GB" i="1" dirty="0" err="1">
                <a:solidFill>
                  <a:schemeClr val="tx1"/>
                </a:solidFill>
              </a:rPr>
              <a:t>imza</a:t>
            </a:r>
            <a:r>
              <a:rPr lang="en-GB" i="1" dirty="0">
                <a:solidFill>
                  <a:schemeClr val="tx1"/>
                </a:solidFill>
              </a:rPr>
              <a:t> </a:t>
            </a:r>
            <a:r>
              <a:rPr lang="en-GB" i="1" dirty="0" err="1">
                <a:solidFill>
                  <a:schemeClr val="tx1"/>
                </a:solidFill>
              </a:rPr>
              <a:t>sirkülerinin</a:t>
            </a:r>
            <a:r>
              <a:rPr lang="en-GB" i="1" dirty="0">
                <a:solidFill>
                  <a:schemeClr val="tx1"/>
                </a:solidFill>
              </a:rPr>
              <a:t> </a:t>
            </a:r>
            <a:r>
              <a:rPr lang="en-GB" i="1" dirty="0" err="1">
                <a:solidFill>
                  <a:schemeClr val="tx1"/>
                </a:solidFill>
              </a:rPr>
              <a:t>noter</a:t>
            </a:r>
            <a:r>
              <a:rPr lang="en-GB" i="1" dirty="0">
                <a:solidFill>
                  <a:schemeClr val="tx1"/>
                </a:solidFill>
              </a:rPr>
              <a:t> </a:t>
            </a:r>
            <a:r>
              <a:rPr lang="en-GB" i="1" dirty="0" err="1">
                <a:solidFill>
                  <a:schemeClr val="tx1"/>
                </a:solidFill>
              </a:rPr>
              <a:t>onaylı</a:t>
            </a:r>
            <a:r>
              <a:rPr lang="en-GB" i="1" dirty="0">
                <a:solidFill>
                  <a:schemeClr val="tx1"/>
                </a:solidFill>
              </a:rPr>
              <a:t> </a:t>
            </a:r>
            <a:r>
              <a:rPr lang="en-GB" i="1" dirty="0" err="1">
                <a:solidFill>
                  <a:schemeClr val="tx1"/>
                </a:solidFill>
              </a:rPr>
              <a:t>örneği</a:t>
            </a:r>
            <a:r>
              <a:rPr lang="en-GB" i="1" dirty="0">
                <a:solidFill>
                  <a:schemeClr val="tx1"/>
                </a:solidFill>
              </a:rPr>
              <a:t/>
            </a:r>
            <a:br>
              <a:rPr lang="en-GB" i="1" dirty="0">
                <a:solidFill>
                  <a:schemeClr val="tx1"/>
                </a:solidFill>
              </a:rPr>
            </a:br>
            <a:r>
              <a:rPr lang="en-GB" i="1" dirty="0">
                <a:solidFill>
                  <a:schemeClr val="tx1"/>
                </a:solidFill>
              </a:rPr>
              <a:t>- </a:t>
            </a:r>
            <a:r>
              <a:rPr lang="en-GB" i="1" dirty="0" err="1">
                <a:solidFill>
                  <a:schemeClr val="tx1"/>
                </a:solidFill>
              </a:rPr>
              <a:t>Özel</a:t>
            </a:r>
            <a:r>
              <a:rPr lang="en-GB" i="1" dirty="0">
                <a:solidFill>
                  <a:schemeClr val="tx1"/>
                </a:solidFill>
              </a:rPr>
              <a:t> </a:t>
            </a:r>
            <a:r>
              <a:rPr lang="en-GB" i="1" dirty="0" err="1">
                <a:solidFill>
                  <a:schemeClr val="tx1"/>
                </a:solidFill>
              </a:rPr>
              <a:t>Entegrasyon</a:t>
            </a:r>
            <a:r>
              <a:rPr lang="en-GB" i="1" dirty="0">
                <a:solidFill>
                  <a:schemeClr val="tx1"/>
                </a:solidFill>
              </a:rPr>
              <a:t> Bilgi </a:t>
            </a:r>
            <a:r>
              <a:rPr lang="en-GB" i="1" dirty="0" err="1">
                <a:solidFill>
                  <a:schemeClr val="tx1"/>
                </a:solidFill>
              </a:rPr>
              <a:t>İşlem</a:t>
            </a:r>
            <a:r>
              <a:rPr lang="en-GB" i="1" dirty="0">
                <a:solidFill>
                  <a:schemeClr val="tx1"/>
                </a:solidFill>
              </a:rPr>
              <a:t> </a:t>
            </a:r>
            <a:r>
              <a:rPr lang="en-GB" i="1" dirty="0" err="1">
                <a:solidFill>
                  <a:schemeClr val="tx1"/>
                </a:solidFill>
              </a:rPr>
              <a:t>Sistem</a:t>
            </a:r>
            <a:r>
              <a:rPr lang="en-GB" i="1" dirty="0">
                <a:solidFill>
                  <a:schemeClr val="tx1"/>
                </a:solidFill>
              </a:rPr>
              <a:t> </a:t>
            </a:r>
            <a:r>
              <a:rPr lang="en-GB" i="1" dirty="0" err="1">
                <a:solidFill>
                  <a:schemeClr val="tx1"/>
                </a:solidFill>
              </a:rPr>
              <a:t>Raporu</a:t>
            </a:r>
            <a:r>
              <a:rPr lang="en-GB" i="1" dirty="0">
                <a:solidFill>
                  <a:schemeClr val="tx1"/>
                </a:solidFill>
              </a:rPr>
              <a:t> (BİS)</a:t>
            </a:r>
            <a:br>
              <a:rPr lang="en-GB" i="1" dirty="0">
                <a:solidFill>
                  <a:schemeClr val="tx1"/>
                </a:solidFill>
              </a:rPr>
            </a:br>
            <a:r>
              <a:rPr lang="en-GB" i="1" dirty="0">
                <a:solidFill>
                  <a:schemeClr val="tx1"/>
                </a:solidFill>
              </a:rPr>
              <a:t/>
            </a:r>
            <a:br>
              <a:rPr lang="en-GB" i="1" dirty="0">
                <a:solidFill>
                  <a:schemeClr val="tx1"/>
                </a:solidFill>
              </a:rPr>
            </a:br>
            <a:r>
              <a:rPr lang="en-GB" i="1" dirty="0" err="1">
                <a:solidFill>
                  <a:schemeClr val="tx1"/>
                </a:solidFill>
              </a:rPr>
              <a:t>Yukarıda</a:t>
            </a:r>
            <a:r>
              <a:rPr lang="en-GB" i="1" dirty="0">
                <a:solidFill>
                  <a:schemeClr val="tx1"/>
                </a:solidFill>
              </a:rPr>
              <a:t> </a:t>
            </a:r>
            <a:r>
              <a:rPr lang="en-GB" i="1" dirty="0" err="1">
                <a:solidFill>
                  <a:schemeClr val="tx1"/>
                </a:solidFill>
              </a:rPr>
              <a:t>bahsedilen</a:t>
            </a:r>
            <a:r>
              <a:rPr lang="en-GB" i="1" dirty="0">
                <a:solidFill>
                  <a:schemeClr val="tx1"/>
                </a:solidFill>
              </a:rPr>
              <a:t> </a:t>
            </a:r>
            <a:r>
              <a:rPr lang="en-GB" i="1" dirty="0" err="1">
                <a:solidFill>
                  <a:schemeClr val="tx1"/>
                </a:solidFill>
              </a:rPr>
              <a:t>belgelerle</a:t>
            </a:r>
            <a:r>
              <a:rPr lang="en-GB" i="1" dirty="0">
                <a:solidFill>
                  <a:schemeClr val="tx1"/>
                </a:solidFill>
              </a:rPr>
              <a:t> </a:t>
            </a:r>
            <a:r>
              <a:rPr lang="en-GB" i="1" dirty="0" err="1">
                <a:solidFill>
                  <a:schemeClr val="tx1"/>
                </a:solidFill>
              </a:rPr>
              <a:t>birlikte</a:t>
            </a:r>
            <a:r>
              <a:rPr lang="en-GB" i="1" dirty="0">
                <a:solidFill>
                  <a:schemeClr val="tx1"/>
                </a:solidFill>
              </a:rPr>
              <a:t> </a:t>
            </a:r>
            <a:r>
              <a:rPr lang="en-GB" i="1" dirty="0" err="1">
                <a:solidFill>
                  <a:schemeClr val="tx1"/>
                </a:solidFill>
              </a:rPr>
              <a:t>Başkanlığa</a:t>
            </a:r>
            <a:r>
              <a:rPr lang="en-GB" i="1" dirty="0">
                <a:solidFill>
                  <a:schemeClr val="tx1"/>
                </a:solidFill>
              </a:rPr>
              <a:t> </a:t>
            </a:r>
            <a:r>
              <a:rPr lang="en-GB" i="1" dirty="0" err="1">
                <a:solidFill>
                  <a:schemeClr val="tx1"/>
                </a:solidFill>
              </a:rPr>
              <a:t>başvuru</a:t>
            </a:r>
            <a:r>
              <a:rPr lang="en-GB" i="1" dirty="0">
                <a:solidFill>
                  <a:schemeClr val="tx1"/>
                </a:solidFill>
              </a:rPr>
              <a:t> </a:t>
            </a:r>
            <a:r>
              <a:rPr lang="en-GB" i="1" dirty="0" err="1">
                <a:solidFill>
                  <a:schemeClr val="tx1"/>
                </a:solidFill>
              </a:rPr>
              <a:t>yapabilirsiniz</a:t>
            </a:r>
            <a:r>
              <a:rPr lang="en-GB" i="1" dirty="0">
                <a:solidFill>
                  <a:schemeClr val="tx1"/>
                </a:solidFill>
              </a:rPr>
              <a:t>. BİS </a:t>
            </a:r>
            <a:r>
              <a:rPr lang="en-GB" i="1" dirty="0" err="1">
                <a:solidFill>
                  <a:schemeClr val="tx1"/>
                </a:solidFill>
              </a:rPr>
              <a:t>raporunun</a:t>
            </a:r>
            <a:r>
              <a:rPr lang="en-GB" i="1" dirty="0">
                <a:solidFill>
                  <a:schemeClr val="tx1"/>
                </a:solidFill>
              </a:rPr>
              <a:t> </a:t>
            </a:r>
            <a:r>
              <a:rPr lang="en-GB" i="1" dirty="0" err="1">
                <a:solidFill>
                  <a:schemeClr val="tx1"/>
                </a:solidFill>
              </a:rPr>
              <a:t>içeriğine</a:t>
            </a:r>
            <a:r>
              <a:rPr lang="en-GB" i="1" dirty="0">
                <a:solidFill>
                  <a:schemeClr val="tx1"/>
                </a:solidFill>
              </a:rPr>
              <a:t> </a:t>
            </a:r>
            <a:r>
              <a:rPr lang="en-GB" i="1" dirty="0" err="1">
                <a:solidFill>
                  <a:schemeClr val="tx1"/>
                </a:solidFill>
              </a:rPr>
              <a:t>dair</a:t>
            </a:r>
            <a:r>
              <a:rPr lang="en-GB" i="1" dirty="0">
                <a:solidFill>
                  <a:schemeClr val="tx1"/>
                </a:solidFill>
              </a:rPr>
              <a:t> </a:t>
            </a:r>
            <a:r>
              <a:rPr lang="en-GB" i="1" dirty="0" err="1">
                <a:solidFill>
                  <a:schemeClr val="tx1"/>
                </a:solidFill>
              </a:rPr>
              <a:t>bilgiye</a:t>
            </a:r>
            <a:r>
              <a:rPr lang="en-GB" i="1" dirty="0">
                <a:solidFill>
                  <a:schemeClr val="tx1"/>
                </a:solidFill>
              </a:rPr>
              <a:t> "</a:t>
            </a:r>
            <a:r>
              <a:rPr lang="en-GB" i="1" dirty="0">
                <a:solidFill>
                  <a:schemeClr val="tx1"/>
                </a:solidFill>
                <a:hlinkClick r:id="rId3"/>
              </a:rPr>
              <a:t>www.efatura.gov.tr</a:t>
            </a:r>
            <a:r>
              <a:rPr lang="en-GB" i="1" dirty="0">
                <a:solidFill>
                  <a:schemeClr val="tx1"/>
                </a:solidFill>
              </a:rPr>
              <a:t>" </a:t>
            </a:r>
            <a:r>
              <a:rPr lang="en-GB" i="1" dirty="0" err="1">
                <a:solidFill>
                  <a:schemeClr val="tx1"/>
                </a:solidFill>
              </a:rPr>
              <a:t>sitesinde</a:t>
            </a:r>
            <a:r>
              <a:rPr lang="en-GB" i="1" dirty="0">
                <a:solidFill>
                  <a:schemeClr val="tx1"/>
                </a:solidFill>
              </a:rPr>
              <a:t> </a:t>
            </a:r>
            <a:r>
              <a:rPr lang="en-GB" i="1" dirty="0" err="1">
                <a:solidFill>
                  <a:schemeClr val="tx1"/>
                </a:solidFill>
              </a:rPr>
              <a:t>yer</a:t>
            </a:r>
            <a:r>
              <a:rPr lang="en-GB" i="1" dirty="0">
                <a:solidFill>
                  <a:schemeClr val="tx1"/>
                </a:solidFill>
              </a:rPr>
              <a:t> </a:t>
            </a:r>
            <a:r>
              <a:rPr lang="en-GB" i="1" dirty="0" err="1">
                <a:solidFill>
                  <a:schemeClr val="tx1"/>
                </a:solidFill>
              </a:rPr>
              <a:t>alan</a:t>
            </a:r>
            <a:r>
              <a:rPr lang="en-GB" i="1" dirty="0">
                <a:solidFill>
                  <a:schemeClr val="tx1"/>
                </a:solidFill>
              </a:rPr>
              <a:t> e-</a:t>
            </a:r>
            <a:r>
              <a:rPr lang="en-GB" i="1" dirty="0" err="1">
                <a:solidFill>
                  <a:schemeClr val="tx1"/>
                </a:solidFill>
              </a:rPr>
              <a:t>Fatura</a:t>
            </a:r>
            <a:r>
              <a:rPr lang="en-GB" i="1" dirty="0">
                <a:solidFill>
                  <a:schemeClr val="tx1"/>
                </a:solidFill>
              </a:rPr>
              <a:t> </a:t>
            </a:r>
            <a:r>
              <a:rPr lang="en-GB" i="1" dirty="0" err="1">
                <a:solidFill>
                  <a:schemeClr val="tx1"/>
                </a:solidFill>
              </a:rPr>
              <a:t>Uygulaması</a:t>
            </a:r>
            <a:r>
              <a:rPr lang="en-GB" i="1" dirty="0">
                <a:solidFill>
                  <a:schemeClr val="tx1"/>
                </a:solidFill>
              </a:rPr>
              <a:t> </a:t>
            </a:r>
            <a:r>
              <a:rPr lang="en-GB" i="1" dirty="0" err="1">
                <a:solidFill>
                  <a:schemeClr val="tx1"/>
                </a:solidFill>
              </a:rPr>
              <a:t>Özel</a:t>
            </a:r>
            <a:r>
              <a:rPr lang="en-GB" i="1" dirty="0">
                <a:solidFill>
                  <a:schemeClr val="tx1"/>
                </a:solidFill>
              </a:rPr>
              <a:t> </a:t>
            </a:r>
            <a:r>
              <a:rPr lang="en-GB" i="1" dirty="0" err="1">
                <a:solidFill>
                  <a:schemeClr val="tx1"/>
                </a:solidFill>
              </a:rPr>
              <a:t>Entegrasyon</a:t>
            </a:r>
            <a:r>
              <a:rPr lang="en-GB" i="1" dirty="0">
                <a:solidFill>
                  <a:schemeClr val="tx1"/>
                </a:solidFill>
              </a:rPr>
              <a:t> </a:t>
            </a:r>
            <a:r>
              <a:rPr lang="en-GB" i="1" dirty="0" err="1">
                <a:solidFill>
                  <a:schemeClr val="tx1"/>
                </a:solidFill>
              </a:rPr>
              <a:t>Kılavuzu'ndan</a:t>
            </a:r>
            <a:r>
              <a:rPr lang="en-GB" i="1" dirty="0">
                <a:solidFill>
                  <a:schemeClr val="tx1"/>
                </a:solidFill>
              </a:rPr>
              <a:t> </a:t>
            </a:r>
            <a:r>
              <a:rPr lang="en-GB" i="1" dirty="0" err="1">
                <a:solidFill>
                  <a:schemeClr val="tx1"/>
                </a:solidFill>
              </a:rPr>
              <a:t>ulaşabilirsiniz</a:t>
            </a:r>
            <a:r>
              <a:rPr lang="en-GB" i="1" dirty="0">
                <a:solidFill>
                  <a:schemeClr val="tx1"/>
                </a:solidFill>
              </a:rPr>
              <a:t>.</a:t>
            </a:r>
            <a:endParaRPr lang="tr-TR" i="1" dirty="0">
              <a:solidFill>
                <a:schemeClr val="tx1"/>
              </a:solidFill>
            </a:endParaRPr>
          </a:p>
          <a:p>
            <a:endParaRPr lang="tr-TR" dirty="0"/>
          </a:p>
        </p:txBody>
      </p:sp>
    </p:spTree>
    <p:extLst>
      <p:ext uri="{BB962C8B-B14F-4D97-AF65-F5344CB8AC3E}">
        <p14:creationId xmlns:p14="http://schemas.microsoft.com/office/powerpoint/2010/main" val="151995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1" y="260648"/>
            <a:ext cx="8541420" cy="1080120"/>
          </a:xfrm>
        </p:spPr>
        <p:txBody>
          <a:bodyPr>
            <a:normAutofit/>
          </a:bodyPr>
          <a:lstStyle/>
          <a:p>
            <a:r>
              <a:rPr lang="tr-TR" dirty="0"/>
              <a:t>e-Fatura Uygulaması yöntem seçimi</a:t>
            </a:r>
          </a:p>
        </p:txBody>
      </p:sp>
      <p:sp>
        <p:nvSpPr>
          <p:cNvPr id="3" name="Alt Başlık 2"/>
          <p:cNvSpPr>
            <a:spLocks noGrp="1"/>
          </p:cNvSpPr>
          <p:nvPr>
            <p:ph type="subTitle" idx="1"/>
          </p:nvPr>
        </p:nvSpPr>
        <p:spPr>
          <a:xfrm>
            <a:off x="1835696" y="6093296"/>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3" y="1340768"/>
            <a:ext cx="8325397"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spcBef>
                <a:spcPts val="0"/>
              </a:spcBef>
            </a:pPr>
            <a:endParaRPr lang="tr-TR" sz="1800" b="1" u="sng" dirty="0" smtClean="0">
              <a:solidFill>
                <a:prstClr val="black"/>
              </a:solidFill>
            </a:endParaRPr>
          </a:p>
          <a:p>
            <a:pPr marL="457200" lvl="0" indent="-457200" algn="l">
              <a:spcBef>
                <a:spcPts val="0"/>
              </a:spcBef>
            </a:pPr>
            <a:endParaRPr lang="tr-TR" sz="1800" b="1" u="sng" dirty="0">
              <a:solidFill>
                <a:prstClr val="black"/>
              </a:solidFill>
            </a:endParaRPr>
          </a:p>
          <a:p>
            <a:pPr marL="457200" lvl="0" indent="-457200" algn="l">
              <a:spcBef>
                <a:spcPts val="0"/>
              </a:spcBef>
            </a:pPr>
            <a:r>
              <a:rPr lang="tr-TR" sz="1800" b="1" u="sng" dirty="0" smtClean="0">
                <a:solidFill>
                  <a:prstClr val="black"/>
                </a:solidFill>
              </a:rPr>
              <a:t>2</a:t>
            </a:r>
            <a:r>
              <a:rPr lang="tr-TR" sz="2000" b="1" u="sng" dirty="0">
                <a:solidFill>
                  <a:prstClr val="black"/>
                </a:solidFill>
              </a:rPr>
              <a:t>. Yöntem :  </a:t>
            </a:r>
            <a:r>
              <a:rPr lang="tr-TR" sz="2000" dirty="0">
                <a:solidFill>
                  <a:prstClr val="black"/>
                </a:solidFill>
              </a:rPr>
              <a:t>Özel </a:t>
            </a:r>
            <a:r>
              <a:rPr lang="tr-TR" sz="2000" dirty="0" err="1" smtClean="0">
                <a:solidFill>
                  <a:prstClr val="black"/>
                </a:solidFill>
              </a:rPr>
              <a:t>Entegratör</a:t>
            </a:r>
            <a:endParaRPr lang="tr-TR" sz="2000" dirty="0" smtClean="0">
              <a:solidFill>
                <a:prstClr val="black"/>
              </a:solidFill>
            </a:endParaRPr>
          </a:p>
          <a:p>
            <a:pPr marL="457200" lvl="0" indent="-457200" algn="l">
              <a:spcBef>
                <a:spcPts val="0"/>
              </a:spcBef>
            </a:pPr>
            <a:endParaRPr lang="tr-TR" sz="2000" dirty="0">
              <a:solidFill>
                <a:prstClr val="black"/>
              </a:solidFill>
            </a:endParaRPr>
          </a:p>
          <a:p>
            <a:pPr marL="457200" indent="-457200" algn="l">
              <a:spcBef>
                <a:spcPts val="0"/>
              </a:spcBef>
            </a:pPr>
            <a:r>
              <a:rPr lang="tr-TR" sz="2000" dirty="0" smtClean="0">
                <a:solidFill>
                  <a:schemeClr val="tx1"/>
                </a:solidFill>
              </a:rPr>
              <a:t>         Faturalama </a:t>
            </a:r>
            <a:r>
              <a:rPr lang="tr-TR" sz="2000" dirty="0">
                <a:solidFill>
                  <a:schemeClr val="tx1"/>
                </a:solidFill>
              </a:rPr>
              <a:t>ihtiyaçları farklılık gösteren veya çok sayıda fatura düzenleyen </a:t>
            </a:r>
            <a:r>
              <a:rPr lang="tr-TR" sz="2000" dirty="0" smtClean="0">
                <a:solidFill>
                  <a:schemeClr val="tx1"/>
                </a:solidFill>
              </a:rPr>
              <a:t>mükellefler, kendilerine </a:t>
            </a:r>
            <a:r>
              <a:rPr lang="tr-TR" sz="2000" dirty="0">
                <a:solidFill>
                  <a:schemeClr val="tx1"/>
                </a:solidFill>
              </a:rPr>
              <a:t>ait bilgi işlem alt yapısının yetersiz olması halinde yada bilgi işlem sistemi işletmek istememeleri halinde teknik yeterliliğe sahip bir özel </a:t>
            </a:r>
            <a:r>
              <a:rPr lang="tr-TR" sz="2000" dirty="0" err="1">
                <a:solidFill>
                  <a:schemeClr val="tx1"/>
                </a:solidFill>
              </a:rPr>
              <a:t>entegratörün</a:t>
            </a:r>
            <a:r>
              <a:rPr lang="tr-TR" sz="2000" dirty="0">
                <a:solidFill>
                  <a:schemeClr val="tx1"/>
                </a:solidFill>
              </a:rPr>
              <a:t> bilgi işlem sistemi vasıtasıyla elektronik fatura alıp gönderebilme imkanı sağlanmıştır</a:t>
            </a:r>
            <a:r>
              <a:rPr lang="tr-TR" sz="2000" dirty="0" smtClean="0">
                <a:solidFill>
                  <a:schemeClr val="tx1"/>
                </a:solidFill>
              </a:rPr>
              <a:t>.</a:t>
            </a:r>
          </a:p>
          <a:p>
            <a:pPr marL="457200" indent="-457200" algn="l">
              <a:spcBef>
                <a:spcPts val="0"/>
              </a:spcBef>
            </a:pPr>
            <a:endParaRPr lang="tr-TR" sz="2000" dirty="0" smtClean="0">
              <a:solidFill>
                <a:schemeClr val="tx1"/>
              </a:solidFill>
            </a:endParaRPr>
          </a:p>
          <a:p>
            <a:pPr marL="457200" lvl="0" indent="-457200" algn="l">
              <a:spcBef>
                <a:spcPts val="0"/>
              </a:spcBef>
            </a:pPr>
            <a:r>
              <a:rPr lang="tr-TR" sz="2000" dirty="0">
                <a:solidFill>
                  <a:prstClr val="black"/>
                </a:solidFill>
              </a:rPr>
              <a:t>Tüm işlemler belirli ücretler karşılığı özel </a:t>
            </a:r>
            <a:r>
              <a:rPr lang="tr-TR" sz="2000" dirty="0" err="1">
                <a:solidFill>
                  <a:prstClr val="black"/>
                </a:solidFill>
              </a:rPr>
              <a:t>entegratör</a:t>
            </a:r>
            <a:r>
              <a:rPr lang="tr-TR" sz="2000" dirty="0">
                <a:solidFill>
                  <a:prstClr val="black"/>
                </a:solidFill>
              </a:rPr>
              <a:t> firmalarınca yapılmaktadır. </a:t>
            </a:r>
            <a:endParaRPr lang="tr-TR" sz="2000" dirty="0">
              <a:solidFill>
                <a:schemeClr val="tx1"/>
              </a:solidFill>
            </a:endParaRPr>
          </a:p>
        </p:txBody>
      </p:sp>
    </p:spTree>
    <p:extLst>
      <p:ext uri="{BB962C8B-B14F-4D97-AF65-F5344CB8AC3E}">
        <p14:creationId xmlns:p14="http://schemas.microsoft.com/office/powerpoint/2010/main" val="258743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5056" y="332656"/>
            <a:ext cx="8607424" cy="1152128"/>
          </a:xfrm>
        </p:spPr>
        <p:txBody>
          <a:bodyPr>
            <a:normAutofit fontScale="90000"/>
          </a:bodyPr>
          <a:lstStyle/>
          <a:p>
            <a:r>
              <a:rPr lang="tr-TR" b="1" smtClean="0"/>
              <a:t>E-Fatura Uygulamasına geçiş planlamasını nasıl yapabiliriz? </a:t>
            </a:r>
            <a:endParaRPr lang="tr-TR" dirty="0"/>
          </a:p>
        </p:txBody>
      </p:sp>
      <p:sp>
        <p:nvSpPr>
          <p:cNvPr id="3" name="Alt Başlık 2"/>
          <p:cNvSpPr>
            <a:spLocks noGrp="1"/>
          </p:cNvSpPr>
          <p:nvPr>
            <p:ph type="subTitle" idx="1"/>
          </p:nvPr>
        </p:nvSpPr>
        <p:spPr>
          <a:xfrm>
            <a:off x="2051720" y="6140896"/>
            <a:ext cx="6400800" cy="409600"/>
          </a:xfrm>
        </p:spPr>
        <p:txBody>
          <a:bodyPr>
            <a:normAutofit fontScale="77500" lnSpcReduction="20000"/>
          </a:bodyPr>
          <a:lstStyle/>
          <a:p>
            <a:r>
              <a:rPr lang="tr-TR" dirty="0" smtClean="0"/>
              <a:t>Gaziantep S.M.M.M. Odası Mevzuat Komisyonu</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110412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lt Başlık 2"/>
          <p:cNvSpPr txBox="1">
            <a:spLocks/>
          </p:cNvSpPr>
          <p:nvPr/>
        </p:nvSpPr>
        <p:spPr>
          <a:xfrm>
            <a:off x="467543" y="1556792"/>
            <a:ext cx="8325397" cy="33843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dirty="0"/>
          </a:p>
        </p:txBody>
      </p:sp>
      <p:sp>
        <p:nvSpPr>
          <p:cNvPr id="9" name="Alt Başlık 2"/>
          <p:cNvSpPr txBox="1">
            <a:spLocks/>
          </p:cNvSpPr>
          <p:nvPr/>
        </p:nvSpPr>
        <p:spPr>
          <a:xfrm>
            <a:off x="656037" y="1844824"/>
            <a:ext cx="8136904" cy="32403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dirty="0"/>
          </a:p>
        </p:txBody>
      </p:sp>
      <p:sp>
        <p:nvSpPr>
          <p:cNvPr id="11" name="Alt Başlık 2"/>
          <p:cNvSpPr txBox="1">
            <a:spLocks/>
          </p:cNvSpPr>
          <p:nvPr/>
        </p:nvSpPr>
        <p:spPr>
          <a:xfrm>
            <a:off x="467543" y="1556792"/>
            <a:ext cx="8325397" cy="432048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Arial" pitchFamily="34" charset="0"/>
              <a:buChar char="•"/>
            </a:pPr>
            <a:endParaRPr lang="tr-TR" sz="3000" b="1" dirty="0" smtClean="0">
              <a:solidFill>
                <a:prstClr val="black"/>
              </a:solidFill>
            </a:endParaRPr>
          </a:p>
          <a:p>
            <a:pPr marL="457200" lvl="0" indent="-457200" algn="l">
              <a:spcBef>
                <a:spcPts val="0"/>
              </a:spcBef>
            </a:pPr>
            <a:endParaRPr lang="tr-TR" sz="2000" dirty="0">
              <a:solidFill>
                <a:prstClr val="black"/>
              </a:solidFill>
            </a:endParaRPr>
          </a:p>
          <a:p>
            <a:pPr marL="457200" lvl="0" indent="-457200" algn="l">
              <a:spcBef>
                <a:spcPts val="0"/>
              </a:spcBef>
            </a:pPr>
            <a:r>
              <a:rPr lang="tr-TR" sz="3300" b="1" u="sng" dirty="0">
                <a:solidFill>
                  <a:prstClr val="black"/>
                </a:solidFill>
              </a:rPr>
              <a:t>3. Yöntem : </a:t>
            </a:r>
            <a:r>
              <a:rPr lang="tr-TR" sz="3300" b="1" dirty="0">
                <a:solidFill>
                  <a:srgbClr val="FF0000"/>
                </a:solidFill>
              </a:rPr>
              <a:t>e-Fatura </a:t>
            </a:r>
            <a:r>
              <a:rPr lang="tr-TR" sz="3300" b="1" dirty="0" err="1">
                <a:solidFill>
                  <a:srgbClr val="FF0000"/>
                </a:solidFill>
              </a:rPr>
              <a:t>Portalı</a:t>
            </a:r>
            <a:r>
              <a:rPr lang="tr-TR" sz="3300" b="1" dirty="0">
                <a:solidFill>
                  <a:srgbClr val="FF0000"/>
                </a:solidFill>
              </a:rPr>
              <a:t> </a:t>
            </a:r>
          </a:p>
          <a:p>
            <a:pPr marL="457200" lvl="0" indent="-457200" algn="l">
              <a:spcBef>
                <a:spcPts val="0"/>
              </a:spcBef>
            </a:pPr>
            <a:endParaRPr lang="tr-TR" sz="2900" b="1" dirty="0">
              <a:solidFill>
                <a:srgbClr val="FF0000"/>
              </a:solidFill>
            </a:endParaRPr>
          </a:p>
          <a:p>
            <a:pPr marL="457200" lvl="0" indent="-457200" algn="l">
              <a:spcBef>
                <a:spcPts val="0"/>
              </a:spcBef>
              <a:buFontTx/>
              <a:buChar char="-"/>
            </a:pPr>
            <a:r>
              <a:rPr lang="tr-TR" sz="3300" dirty="0">
                <a:solidFill>
                  <a:schemeClr val="tx1"/>
                </a:solidFill>
              </a:rPr>
              <a:t>Az sayıda fatura düzenleyen mükellefler için e-Fatura Uygulamasına ait temel fonksiyonların internet üzerinden kullanımını sağlamak amacı ile oluşturulan ve "www.efatura.gov.tr" internet adresinde hizmete sunulan e-Fatura </a:t>
            </a:r>
            <a:r>
              <a:rPr lang="tr-TR" sz="3300" dirty="0" err="1">
                <a:solidFill>
                  <a:schemeClr val="tx1"/>
                </a:solidFill>
              </a:rPr>
              <a:t>Portalı</a:t>
            </a:r>
            <a:r>
              <a:rPr lang="tr-TR" sz="3300" dirty="0">
                <a:solidFill>
                  <a:schemeClr val="tx1"/>
                </a:solidFill>
              </a:rPr>
              <a:t> aracılığıyla gerçekleştirilmektedir</a:t>
            </a:r>
            <a:r>
              <a:rPr lang="tr-TR" sz="3300" dirty="0" smtClean="0">
                <a:solidFill>
                  <a:schemeClr val="tx1"/>
                </a:solidFill>
              </a:rPr>
              <a:t>.</a:t>
            </a:r>
          </a:p>
          <a:p>
            <a:pPr lvl="0" algn="l">
              <a:spcBef>
                <a:spcPts val="0"/>
              </a:spcBef>
            </a:pPr>
            <a:endParaRPr lang="tr-TR" sz="3300" dirty="0">
              <a:solidFill>
                <a:schemeClr val="tx1"/>
              </a:solidFill>
            </a:endParaRPr>
          </a:p>
          <a:p>
            <a:pPr marL="457200" lvl="0" indent="-457200" algn="l">
              <a:spcBef>
                <a:spcPts val="0"/>
              </a:spcBef>
              <a:buFontTx/>
              <a:buChar char="-"/>
            </a:pPr>
            <a:r>
              <a:rPr lang="tr-TR" sz="3300" i="1" u="sng" dirty="0">
                <a:solidFill>
                  <a:srgbClr val="FF0000"/>
                </a:solidFill>
              </a:rPr>
              <a:t>e-Fatura </a:t>
            </a:r>
            <a:r>
              <a:rPr lang="tr-TR" sz="3300" i="1" u="sng" dirty="0" err="1">
                <a:solidFill>
                  <a:srgbClr val="FF0000"/>
                </a:solidFill>
              </a:rPr>
              <a:t>Portalı</a:t>
            </a:r>
            <a:r>
              <a:rPr lang="tr-TR" sz="3300" i="1" u="sng" dirty="0">
                <a:solidFill>
                  <a:srgbClr val="FF0000"/>
                </a:solidFill>
              </a:rPr>
              <a:t> üzerinden aylık en fazla 500 adet fatura yüklenebildiğini, ilerleyen dönemlerde bu sayının daha da düşürülmesinin planlandığını ve belirli sürelerde arşivin silindiğini dikkate alınız.</a:t>
            </a:r>
          </a:p>
          <a:p>
            <a:pPr marL="457200" lvl="0" indent="-457200" algn="l">
              <a:buFont typeface="Arial" pitchFamily="34" charset="0"/>
              <a:buChar char="•"/>
            </a:pPr>
            <a:endParaRPr lang="tr-TR" sz="3300" b="1" dirty="0" smtClean="0">
              <a:solidFill>
                <a:prstClr val="black"/>
              </a:solidFill>
            </a:endParaRPr>
          </a:p>
          <a:p>
            <a:pPr marL="342900" lvl="0" indent="-342900" algn="l">
              <a:buFont typeface="Arial" pitchFamily="34" charset="0"/>
              <a:buChar char="•"/>
            </a:pPr>
            <a:r>
              <a:rPr lang="tr-TR" sz="3300" b="1" u="sng" dirty="0">
                <a:solidFill>
                  <a:prstClr val="black"/>
                </a:solidFill>
              </a:rPr>
              <a:t>Mükellefler </a:t>
            </a:r>
            <a:r>
              <a:rPr lang="tr-TR" sz="3300" b="1" u="sng" dirty="0" smtClean="0">
                <a:solidFill>
                  <a:prstClr val="black"/>
                </a:solidFill>
              </a:rPr>
              <a:t>istemeleri halinde  e-Fatura </a:t>
            </a:r>
            <a:r>
              <a:rPr lang="tr-TR" sz="3300" b="1" u="sng" dirty="0">
                <a:solidFill>
                  <a:prstClr val="black"/>
                </a:solidFill>
              </a:rPr>
              <a:t>Uygulamasında kullandıkları yöntemi </a:t>
            </a:r>
            <a:r>
              <a:rPr lang="tr-TR" sz="3300" b="1" u="sng" dirty="0" smtClean="0">
                <a:solidFill>
                  <a:prstClr val="black"/>
                </a:solidFill>
              </a:rPr>
              <a:t>ilgili </a:t>
            </a:r>
            <a:r>
              <a:rPr lang="tr-TR" sz="3300" b="1" u="sng" dirty="0">
                <a:solidFill>
                  <a:prstClr val="black"/>
                </a:solidFill>
              </a:rPr>
              <a:t>yönteme ilişkin koşulları yerine getirmeleri şartıyla her zaman değiştirebilirler..</a:t>
            </a:r>
            <a:endParaRPr lang="tr-TR" sz="3300" b="1" u="sng" dirty="0" smtClean="0">
              <a:solidFill>
                <a:prstClr val="black"/>
              </a:solidFill>
            </a:endParaRPr>
          </a:p>
          <a:p>
            <a:pPr lvl="0" algn="l"/>
            <a:r>
              <a:rPr lang="tr-TR" sz="3300" dirty="0" smtClean="0">
                <a:solidFill>
                  <a:prstClr val="black"/>
                </a:solidFill>
              </a:rPr>
              <a:t>     </a:t>
            </a:r>
          </a:p>
          <a:p>
            <a:pPr lvl="0" algn="l"/>
            <a:r>
              <a:rPr lang="tr-TR" sz="3300" dirty="0">
                <a:solidFill>
                  <a:prstClr val="black"/>
                </a:solidFill>
              </a:rPr>
              <a:t> </a:t>
            </a:r>
            <a:r>
              <a:rPr lang="tr-TR" sz="3300" dirty="0" smtClean="0">
                <a:solidFill>
                  <a:prstClr val="black"/>
                </a:solidFill>
              </a:rPr>
              <a:t>     * </a:t>
            </a:r>
            <a:r>
              <a:rPr lang="tr-TR" sz="3300" dirty="0" err="1" smtClean="0">
                <a:solidFill>
                  <a:prstClr val="black"/>
                </a:solidFill>
              </a:rPr>
              <a:t>Örn</a:t>
            </a:r>
            <a:r>
              <a:rPr lang="tr-TR" sz="3300" dirty="0" smtClean="0">
                <a:solidFill>
                  <a:prstClr val="black"/>
                </a:solidFill>
              </a:rPr>
              <a:t>: Özel </a:t>
            </a:r>
            <a:r>
              <a:rPr lang="tr-TR" sz="3300" dirty="0" err="1">
                <a:solidFill>
                  <a:prstClr val="black"/>
                </a:solidFill>
              </a:rPr>
              <a:t>entegratör</a:t>
            </a:r>
            <a:r>
              <a:rPr lang="tr-TR" sz="3300" dirty="0">
                <a:solidFill>
                  <a:prstClr val="black"/>
                </a:solidFill>
              </a:rPr>
              <a:t> üzerindeki hesabınızın kapatılması durumunda portal </a:t>
            </a:r>
            <a:r>
              <a:rPr lang="tr-TR" sz="3300" dirty="0" smtClean="0">
                <a:solidFill>
                  <a:prstClr val="black"/>
                </a:solidFill>
              </a:rPr>
              <a:t>     hesabınız  otomatik </a:t>
            </a:r>
            <a:r>
              <a:rPr lang="tr-TR" sz="3300" dirty="0">
                <a:solidFill>
                  <a:prstClr val="black"/>
                </a:solidFill>
              </a:rPr>
              <a:t>olarak aktive olacaktır. </a:t>
            </a:r>
          </a:p>
          <a:p>
            <a:pPr marL="457200" indent="-457200">
              <a:buFont typeface="Arial" pitchFamily="34" charset="0"/>
              <a:buChar char="•"/>
            </a:pPr>
            <a:endParaRPr lang="tr-TR" sz="3300" dirty="0" smtClean="0">
              <a:solidFill>
                <a:schemeClr val="tx1"/>
              </a:solidFill>
            </a:endParaRPr>
          </a:p>
          <a:p>
            <a:pPr marL="457200" indent="-457200">
              <a:buFont typeface="Arial" pitchFamily="34" charset="0"/>
              <a:buChar char="•"/>
            </a:pPr>
            <a:endParaRPr lang="tr-TR" dirty="0" smtClean="0">
              <a:solidFill>
                <a:schemeClr val="tx1"/>
              </a:solidFill>
            </a:endParaRPr>
          </a:p>
          <a:p>
            <a:pPr marL="457200" indent="-457200">
              <a:buFont typeface="Arial" pitchFamily="34" charset="0"/>
              <a:buChar char="•"/>
            </a:pPr>
            <a:endParaRPr lang="tr-TR" dirty="0" smtClean="0">
              <a:solidFill>
                <a:schemeClr val="tx1"/>
              </a:solidFill>
            </a:endParaRPr>
          </a:p>
          <a:p>
            <a:pPr marL="457200" indent="-457200">
              <a:buFont typeface="Arial" pitchFamily="34" charset="0"/>
              <a:buChar char="•"/>
            </a:pPr>
            <a:endParaRPr lang="tr-TR" dirty="0" smtClean="0">
              <a:solidFill>
                <a:srgbClr val="0070C0"/>
              </a:solidFill>
            </a:endParaRPr>
          </a:p>
        </p:txBody>
      </p:sp>
    </p:spTree>
    <p:extLst>
      <p:ext uri="{BB962C8B-B14F-4D97-AF65-F5344CB8AC3E}">
        <p14:creationId xmlns:p14="http://schemas.microsoft.com/office/powerpoint/2010/main" val="2121358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2643</Words>
  <Application>Microsoft Office PowerPoint</Application>
  <PresentationFormat>Ekran Gösterisi (4:3)</PresentationFormat>
  <Paragraphs>245</Paragraphs>
  <Slides>50</Slides>
  <Notes>1</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PowerPoint Sunusu</vt:lpstr>
      <vt:lpstr>E-Fatura ve  E-Defter Uygulamasına Nasıl Başvuracağız? </vt:lpstr>
      <vt:lpstr>E-Fatura ve E-Defter Elektronik Başvuru </vt:lpstr>
      <vt:lpstr>E-Fatura Uygulamasına Elektronik Başvuru </vt:lpstr>
      <vt:lpstr>e-Fatura Uygulamasını Kullanmaya Başlama</vt:lpstr>
      <vt:lpstr>E-Fatura Uygulaması Genel </vt:lpstr>
      <vt:lpstr>e-Fatura Uygulaması yöntem seçimi</vt:lpstr>
      <vt:lpstr>e-Fatura Uygulaması yöntem seçimi</vt:lpstr>
      <vt:lpstr>E-Fatura Uygulamasına geçiş planlamasını nasıl yapabiliriz? </vt:lpstr>
      <vt:lpstr>E-Fatura ve E-Defter için Mali Mühür başvurusu</vt:lpstr>
      <vt:lpstr>Mali Mühür ve e-Fatura Başvuru Formunun Doldurulması </vt:lpstr>
      <vt:lpstr>PowerPoint Sunusu</vt:lpstr>
      <vt:lpstr>Başvuru Formunun Doldurulması </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Başvuru Formunun Doldurulması</vt:lpstr>
      <vt:lpstr>E-Fatura kullanmaya başlama</vt:lpstr>
      <vt:lpstr>Başvuru Formunun Doldurulması</vt:lpstr>
      <vt:lpstr>Geçiş tarihimizi planlayabilir miyiz?</vt:lpstr>
      <vt:lpstr>Geçiş tarihimizi planlayabilir miyiz?</vt:lpstr>
      <vt:lpstr>Geçiş tarihimizi planlayabilir miyiz?</vt:lpstr>
      <vt:lpstr>Geçiş tarihimizi planlayabilir miyiz?</vt:lpstr>
      <vt:lpstr>Geçiş tarihimizi planlayabilir miyiz?</vt:lpstr>
      <vt:lpstr>e-Defter uygulamasına geçiş</vt:lpstr>
      <vt:lpstr>e-Defter uygulamasına başvuru </vt:lpstr>
      <vt:lpstr>e-Defter uygulamasına başvuru </vt:lpstr>
      <vt:lpstr>e-Defter uygulamasına başvuru </vt:lpstr>
      <vt:lpstr>e-Defter Soru-Cevap </vt:lpstr>
      <vt:lpstr>e-Defter Soru-Cevap </vt:lpstr>
      <vt:lpstr>e-Defter Soru-Cevap </vt:lpstr>
      <vt:lpstr>e-Defter Soru-Cevap </vt:lpstr>
      <vt:lpstr>HSM nedir?</vt:lpstr>
      <vt:lpstr>HSM e-fatura uygulamasında nasıl kullanılır ?</vt:lpstr>
      <vt:lpstr>HSM e-fatura uygulamasında nasıl kullanılır ?</vt:lpstr>
      <vt:lpstr>HSM Görsel</vt:lpstr>
      <vt:lpstr>Dinlediğiniz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dc:creator>
  <cp:lastModifiedBy>redzone</cp:lastModifiedBy>
  <cp:revision>57</cp:revision>
  <dcterms:created xsi:type="dcterms:W3CDTF">2015-07-30T20:08:18Z</dcterms:created>
  <dcterms:modified xsi:type="dcterms:W3CDTF">2015-08-18T07:46:53Z</dcterms:modified>
</cp:coreProperties>
</file>