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5" r:id="rId1"/>
    <p:sldMasterId id="2147484037" r:id="rId2"/>
  </p:sldMasterIdLst>
  <p:notesMasterIdLst>
    <p:notesMasterId r:id="rId27"/>
  </p:notesMasterIdLst>
  <p:handoutMasterIdLst>
    <p:handoutMasterId r:id="rId28"/>
  </p:handoutMasterIdLst>
  <p:sldIdLst>
    <p:sldId id="260" r:id="rId3"/>
    <p:sldId id="261" r:id="rId4"/>
    <p:sldId id="262" r:id="rId5"/>
    <p:sldId id="304" r:id="rId6"/>
    <p:sldId id="395" r:id="rId7"/>
    <p:sldId id="369" r:id="rId8"/>
    <p:sldId id="328" r:id="rId9"/>
    <p:sldId id="410" r:id="rId10"/>
    <p:sldId id="334" r:id="rId11"/>
    <p:sldId id="285" r:id="rId12"/>
    <p:sldId id="368" r:id="rId13"/>
    <p:sldId id="336" r:id="rId14"/>
    <p:sldId id="397" r:id="rId15"/>
    <p:sldId id="402" r:id="rId16"/>
    <p:sldId id="409" r:id="rId17"/>
    <p:sldId id="406" r:id="rId18"/>
    <p:sldId id="337" r:id="rId19"/>
    <p:sldId id="408" r:id="rId20"/>
    <p:sldId id="404" r:id="rId21"/>
    <p:sldId id="405" r:id="rId22"/>
    <p:sldId id="407" r:id="rId23"/>
    <p:sldId id="398" r:id="rId24"/>
    <p:sldId id="401" r:id="rId25"/>
    <p:sldId id="399" r:id="rId2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82187" autoAdjust="0"/>
  </p:normalViewPr>
  <p:slideViewPr>
    <p:cSldViewPr>
      <p:cViewPr varScale="1">
        <p:scale>
          <a:sx n="62" d="100"/>
          <a:sy n="62" d="100"/>
        </p:scale>
        <p:origin x="162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6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10B54-C461-4A2E-9285-8457C38B67AE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AC4AD-FA3D-4B57-8922-CC8603FB5BE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6005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E3805-5D3A-48FE-92FC-409DACB76B0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02658-9D93-4F94-A7F5-CAFFA83E604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076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Abbava</a:t>
            </a:r>
            <a:r>
              <a:rPr lang="tr-TR" baseline="0" dirty="0" smtClean="0"/>
              <a:t> Tanıtım ve Eğitmen </a:t>
            </a:r>
            <a:r>
              <a:rPr lang="tr-TR" baseline="0" dirty="0" err="1" smtClean="0"/>
              <a:t>Tanııtım</a:t>
            </a:r>
            <a:r>
              <a:rPr lang="tr-TR" baseline="0" dirty="0" smtClean="0"/>
              <a:t> 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535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Anlamamız</a:t>
            </a:r>
            <a:r>
              <a:rPr lang="tr-TR" baseline="0" dirty="0" smtClean="0"/>
              <a:t> gerekenler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9589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Bazı müşterilerinizi sürekli uğramak, çoğu müşterinizi hiç ziyaret etmemek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Sizi her zaman kabul eden veya sohbeti güzel müşterilerinizle fazla zaman geçirmek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Ziyaret için ziyaret yapmak, amaçsız ziyaret yapmak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Ziyaret sonrası gerekli aksiyonları almamak ERKEN GECİKME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DÖNEMİ.İLERİ GECİKME DÖNEMİ</a:t>
            </a:r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834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Konu: Telefonda</a:t>
            </a:r>
            <a:r>
              <a:rPr lang="tr-TR" baseline="0" dirty="0" smtClean="0"/>
              <a:t> Geciken Tahsilat Görüşmesi</a:t>
            </a:r>
            <a:endParaRPr lang="tr-TR" dirty="0" smtClean="0"/>
          </a:p>
          <a:p>
            <a:r>
              <a:rPr lang="tr-TR" dirty="0" smtClean="0"/>
              <a:t>MM:</a:t>
            </a:r>
            <a:r>
              <a:rPr lang="tr-TR" baseline="0" dirty="0" smtClean="0"/>
              <a:t> Alo….!!! Geçen hafta sözleşmiş olduğumuz ödemenin yapılamaması sebebi ile aradım. Sanıyorum ödemenin yapılması ile alakalı bir sorun gerçekleşti. MÜKELLEF: Benim beklediğim ödemeler yapılmadığı için ödemeyi yapamadım. </a:t>
            </a:r>
          </a:p>
          <a:p>
            <a:r>
              <a:rPr lang="tr-TR" baseline="0" dirty="0" smtClean="0"/>
              <a:t>MM: Bununla ilgili nasıl bir çözüm üretebiliriz? Ödemeyi ne zaman gerçekleştireceksiniz?</a:t>
            </a:r>
          </a:p>
          <a:p>
            <a:r>
              <a:rPr lang="tr-TR" baseline="0" dirty="0" smtClean="0"/>
              <a:t>MÜKELLEF: Ödemelerim gerçekleştiğinde size ben dönüş yapayım.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5971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Konu: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MM’nin</a:t>
            </a:r>
            <a:r>
              <a:rPr lang="tr-TR" baseline="0" dirty="0" smtClean="0"/>
              <a:t> Mükellefine personel göndermesi</a:t>
            </a:r>
          </a:p>
          <a:p>
            <a:r>
              <a:rPr lang="tr-TR" baseline="0" dirty="0" smtClean="0"/>
              <a:t>Personel: Yıl sonu defter tasdiki için 1000tl gerekmektedir. Ne zaman ödeyebilirsiniz?</a:t>
            </a:r>
          </a:p>
          <a:p>
            <a:r>
              <a:rPr lang="tr-TR" baseline="0" dirty="0" smtClean="0"/>
              <a:t>Mükellef: Defter tasdiki bu kadar para olur mu?</a:t>
            </a:r>
          </a:p>
          <a:p>
            <a:r>
              <a:rPr lang="tr-TR" baseline="0" dirty="0" smtClean="0"/>
              <a:t>Personel: açıklama yapar…</a:t>
            </a:r>
          </a:p>
          <a:p>
            <a:r>
              <a:rPr lang="tr-TR" baseline="0" dirty="0" smtClean="0"/>
              <a:t>Mükellef: ??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286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86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Mm</a:t>
            </a:r>
            <a:r>
              <a:rPr lang="tr-TR" baseline="0" dirty="0" smtClean="0"/>
              <a:t> ne demektir?</a:t>
            </a:r>
          </a:p>
          <a:p>
            <a:r>
              <a:rPr lang="tr-TR" baseline="0" dirty="0" smtClean="0"/>
              <a:t>Mükellef gözüyle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540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Mükellefle ilk İletişim ilk </a:t>
            </a:r>
            <a:r>
              <a:rPr lang="tr-TR" dirty="0" err="1" smtClean="0"/>
              <a:t>intibanın</a:t>
            </a:r>
            <a:r>
              <a:rPr lang="tr-TR" dirty="0" smtClean="0"/>
              <a:t> önemi vurgulanmalı, Mükellef ile ilişkilerin</a:t>
            </a:r>
            <a:r>
              <a:rPr lang="tr-TR" baseline="0" dirty="0" smtClean="0"/>
              <a:t> yıpranmaması için </a:t>
            </a:r>
            <a:r>
              <a:rPr lang="tr-TR" baseline="0" dirty="0" err="1" smtClean="0"/>
              <a:t>metodlardan</a:t>
            </a:r>
            <a:r>
              <a:rPr lang="tr-TR" baseline="0" dirty="0" smtClean="0"/>
              <a:t> bahsedilmeli vs.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14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Tahsilat konusunda %100 bir çözüm yoktur. Ama </a:t>
            </a:r>
            <a:r>
              <a:rPr lang="tr-TR" sz="1200" b="0" i="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satışı kapatmadan veya siparişi almadan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önce bu konuyu muhakkak gündeme getirmek, ileride oluşacak problemleri minimize etmenize katkıda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bulunacaktir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Bir çok meslek mensubumuz  yoğun iş tempolarının yanı sıra birde mükellefleri ile tahsilat problemi yaşamaktadır. Uygulamada sistem olarak denetim ve tetkik  olmadığı için bu probleme tam anlamıyla çözüm üretilememektedir.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539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Mizah Katılacak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38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6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Doğru</a:t>
            </a:r>
            <a:r>
              <a:rPr lang="tr-TR" baseline="0" dirty="0" smtClean="0"/>
              <a:t> sorularla tahsilata sevk etmek </a:t>
            </a:r>
          </a:p>
          <a:p>
            <a:r>
              <a:rPr lang="tr-TR" dirty="0" smtClean="0"/>
              <a:t>Aylık peşin taksitli nasıl ödeyebilir?(avantajlı ödeme planı ayarlamak)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23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Tahsilat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Taktikleri,Müşteri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Ziyaretler, Tahsilat Satış ile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Başlar,Uzlaşmazlık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Yönetimi,kili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görüşmeler,Arabuluculuk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Borcu Yeniden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Yapılandırma,Yasal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Süreçler</a:t>
            </a:r>
          </a:p>
          <a:p>
            <a:endParaRPr lang="tr-T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111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rgbClr val="002060"/>
                </a:solidFill>
              </a:rPr>
              <a:t>Katı politika müşteri kaybına sebep olabilir.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rgbClr val="002060"/>
                </a:solidFill>
              </a:rPr>
              <a:t>Katı politika dolayısıyla ortaya çıkacak tahsil giderleri, alınacak sonuca değer olmalıdır.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2658-9D93-4F94-A7F5-CAFFA83E6043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643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7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571636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531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303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945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pic>
        <p:nvPicPr>
          <p:cNvPr id="17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571636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0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7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75260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5492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7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75260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639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54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8152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64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643074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141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65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7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75260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388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480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646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8361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3308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843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92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127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4962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91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7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752600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22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30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3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pic>
        <p:nvPicPr>
          <p:cNvPr id="5" name="Picture 3" descr="C:\Users\toshiba\Desktop\abbava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643074" cy="78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6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508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593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561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pPr/>
              <a:t>26.12.2014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084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bbava@abbava.com" TargetMode="External"/><Relationship Id="rId2" Type="http://schemas.openxmlformats.org/officeDocument/2006/relationships/hyperlink" Target="http://www.abbava.com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8244407" y="6181079"/>
            <a:ext cx="92337" cy="5623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>                </a:t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>  </a:t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tr-TR" sz="3600" b="1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tr-TR" sz="3600" b="1" dirty="0" smtClean="0">
                <a:solidFill>
                  <a:srgbClr val="002060"/>
                </a:solidFill>
                <a:latin typeface="Calibri" pitchFamily="34" charset="0"/>
              </a:rPr>
            </a:br>
            <a:endParaRPr lang="tr-TR" sz="36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50002" y="4667276"/>
            <a:ext cx="8308278" cy="1966914"/>
          </a:xfrm>
        </p:spPr>
        <p:txBody>
          <a:bodyPr>
            <a:normAutofit lnSpcReduction="10000"/>
          </a:bodyPr>
          <a:lstStyle/>
          <a:p>
            <a:endParaRPr lang="tr-TR" sz="1800" dirty="0" smtClean="0">
              <a:latin typeface="Calibri" pitchFamily="34" charset="0"/>
            </a:endParaRPr>
          </a:p>
          <a:p>
            <a:pPr algn="r"/>
            <a:endParaRPr lang="tr-TR" sz="1800" u="sng" dirty="0" smtClean="0">
              <a:latin typeface="Calibri" pitchFamily="34" charset="0"/>
            </a:endParaRPr>
          </a:p>
          <a:p>
            <a:pPr algn="r"/>
            <a:endParaRPr lang="tr-TR" sz="1800" u="sng" dirty="0">
              <a:latin typeface="Calibri" pitchFamily="34" charset="0"/>
            </a:endParaRPr>
          </a:p>
          <a:p>
            <a:pPr algn="r"/>
            <a:r>
              <a:rPr lang="tr-TR" sz="1800" b="1" dirty="0" smtClean="0">
                <a:solidFill>
                  <a:srgbClr val="002060"/>
                </a:solidFill>
                <a:latin typeface="Calibri" pitchFamily="34" charset="0"/>
              </a:rPr>
              <a:t>         ABBAVA </a:t>
            </a:r>
            <a:r>
              <a:rPr lang="tr-TR" sz="1800" b="1" dirty="0" err="1" smtClean="0">
                <a:solidFill>
                  <a:srgbClr val="002060"/>
                </a:solidFill>
                <a:latin typeface="Calibri" pitchFamily="34" charset="0"/>
              </a:rPr>
              <a:t>Consulting</a:t>
            </a:r>
            <a:endParaRPr lang="tr-TR" sz="1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r"/>
            <a:r>
              <a:rPr lang="tr-TR" b="1" u="sng" dirty="0" smtClean="0">
                <a:solidFill>
                  <a:srgbClr val="002060"/>
                </a:solidFill>
                <a:latin typeface="Calibri" pitchFamily="34" charset="0"/>
              </a:rPr>
              <a:t>Aralık/</a:t>
            </a:r>
            <a:r>
              <a:rPr lang="tr-TR" sz="1800" b="1" u="sng" dirty="0" smtClean="0">
                <a:solidFill>
                  <a:srgbClr val="002060"/>
                </a:solidFill>
                <a:latin typeface="Calibri" pitchFamily="34" charset="0"/>
              </a:rPr>
              <a:t>2014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285728"/>
            <a:ext cx="1872207" cy="78581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285728"/>
            <a:ext cx="1785950" cy="71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31" y="285728"/>
            <a:ext cx="1650969" cy="785818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 rot="10800000" flipV="1">
            <a:off x="1071538" y="2322276"/>
            <a:ext cx="807246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HİZMET </a:t>
            </a:r>
            <a:r>
              <a:rPr lang="tr-TR" sz="2800" b="1" dirty="0">
                <a:solidFill>
                  <a:srgbClr val="002060"/>
                </a:solidFill>
                <a:latin typeface="Calibri" pitchFamily="34" charset="0"/>
              </a:rPr>
              <a:t>SUNUMU   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Ve TAHSİLAT BECERİLERİ       </a:t>
            </a:r>
            <a:r>
              <a:rPr lang="tr-TR" sz="2800" b="1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tr-TR" sz="2800" b="1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tr-TR" sz="2800" b="1" dirty="0">
                <a:solidFill>
                  <a:srgbClr val="002060"/>
                </a:solidFill>
                <a:latin typeface="Calibri" pitchFamily="34" charset="0"/>
              </a:rPr>
              <a:t>     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EĞİTİMİ </a:t>
            </a:r>
          </a:p>
          <a:p>
            <a:pPr algn="ctr"/>
            <a:endParaRPr lang="tr-TR" sz="32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endParaRPr lang="tr-TR" sz="32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endParaRPr lang="tr-TR" sz="32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tr-TR" sz="3200" i="1" dirty="0" smtClean="0">
                <a:solidFill>
                  <a:srgbClr val="002060"/>
                </a:solidFill>
                <a:latin typeface="Calibri" pitchFamily="34" charset="0"/>
              </a:rPr>
              <a:t>                  Uzman/Eğitmen Neşe DERELİOĞLU</a:t>
            </a:r>
            <a:endParaRPr lang="tr-TR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371600" y="1143000"/>
            <a:ext cx="7772400" cy="500063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002060"/>
                </a:solidFill>
                <a:latin typeface="Calibri" pitchFamily="34" charset="0"/>
              </a:rPr>
              <a:t>Bu Kadar da Mutlu Olmasın </a:t>
            </a:r>
            <a:r>
              <a:rPr lang="tr-TR" dirty="0" smtClean="0">
                <a:solidFill>
                  <a:srgbClr val="002060"/>
                </a:solidFill>
                <a:latin typeface="Calibri" pitchFamily="34" charset="0"/>
                <a:sym typeface="Wingdings" pitchFamily="2" charset="2"/>
              </a:rPr>
              <a:t></a:t>
            </a:r>
            <a:endParaRPr lang="tr-TR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Picture 2" descr="C:\Users\toshiba\Desktop\images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1115616" y="2204864"/>
            <a:ext cx="7056784" cy="2851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" y="1447800"/>
            <a:ext cx="899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871700" y="233551"/>
            <a:ext cx="69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002060"/>
                </a:solidFill>
              </a:rPr>
              <a:t>Mükellef </a:t>
            </a:r>
            <a:r>
              <a:rPr lang="tr-TR" sz="3200" b="1" dirty="0" err="1" smtClean="0">
                <a:solidFill>
                  <a:srgbClr val="002060"/>
                </a:solidFill>
              </a:rPr>
              <a:t>Segmantasyonu</a:t>
            </a:r>
            <a:r>
              <a:rPr lang="tr-TR" sz="32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tr-TR" sz="3200" b="1" dirty="0" smtClean="0">
                <a:solidFill>
                  <a:srgbClr val="002060"/>
                </a:solidFill>
              </a:rPr>
              <a:t>(</a:t>
            </a:r>
            <a:r>
              <a:rPr lang="tr-TR" sz="3200" b="1" dirty="0">
                <a:solidFill>
                  <a:srgbClr val="002060"/>
                </a:solidFill>
              </a:rPr>
              <a:t>Tahsilatta Müşteri Önceliği </a:t>
            </a:r>
            <a:r>
              <a:rPr lang="tr-TR" sz="3200" b="1" dirty="0" smtClean="0">
                <a:solidFill>
                  <a:srgbClr val="002060"/>
                </a:solidFill>
              </a:rPr>
              <a:t>Tespiti)</a:t>
            </a:r>
          </a:p>
          <a:p>
            <a:endParaRPr lang="tr-TR" sz="3200" b="1" dirty="0">
              <a:solidFill>
                <a:srgbClr val="002060"/>
              </a:solidFill>
            </a:endParaRPr>
          </a:p>
          <a:p>
            <a:endParaRPr lang="tr-TR" sz="3200" b="1" dirty="0">
              <a:solidFill>
                <a:srgbClr val="00206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699792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857224" y="1231504"/>
            <a:ext cx="8275087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800" b="1" i="1" u="sng" dirty="0" smtClean="0">
              <a:solidFill>
                <a:srgbClr val="C00000"/>
              </a:solidFill>
            </a:endParaRPr>
          </a:p>
          <a:p>
            <a:r>
              <a:rPr lang="tr-TR" sz="2800" b="1" i="1" u="sng" dirty="0" smtClean="0">
                <a:solidFill>
                  <a:srgbClr val="C00000"/>
                </a:solidFill>
              </a:rPr>
              <a:t> </a:t>
            </a:r>
            <a:r>
              <a:rPr lang="tr-TR" sz="2800" b="1" u="sng" dirty="0" smtClean="0">
                <a:solidFill>
                  <a:srgbClr val="002060"/>
                </a:solidFill>
              </a:rPr>
              <a:t>A Sınıf </a:t>
            </a:r>
            <a:r>
              <a:rPr lang="tr-TR" sz="2800" b="1" u="sng" dirty="0">
                <a:solidFill>
                  <a:srgbClr val="002060"/>
                </a:solidFill>
              </a:rPr>
              <a:t>M</a:t>
            </a:r>
            <a:r>
              <a:rPr lang="tr-TR" sz="2800" b="1" u="sng" dirty="0" smtClean="0">
                <a:solidFill>
                  <a:srgbClr val="002060"/>
                </a:solidFill>
              </a:rPr>
              <a:t>ükellef </a:t>
            </a:r>
          </a:p>
          <a:p>
            <a:r>
              <a:rPr lang="tr-TR" sz="2800" dirty="0" smtClean="0">
                <a:solidFill>
                  <a:srgbClr val="002060"/>
                </a:solidFill>
              </a:rPr>
              <a:t>(Sağlam Mükellef)</a:t>
            </a:r>
          </a:p>
          <a:p>
            <a:endParaRPr lang="tr-TR" sz="2800" u="sng" dirty="0" smtClean="0">
              <a:solidFill>
                <a:srgbClr val="002060"/>
              </a:solidFill>
            </a:endParaRPr>
          </a:p>
          <a:p>
            <a:pPr algn="r"/>
            <a:r>
              <a:rPr lang="tr-TR" sz="2800" b="1" u="sng" dirty="0" smtClean="0">
                <a:solidFill>
                  <a:srgbClr val="002060"/>
                </a:solidFill>
              </a:rPr>
              <a:t>B </a:t>
            </a:r>
            <a:r>
              <a:rPr lang="tr-TR" sz="2800" b="1" u="sng" dirty="0">
                <a:solidFill>
                  <a:srgbClr val="002060"/>
                </a:solidFill>
              </a:rPr>
              <a:t>S</a:t>
            </a:r>
            <a:r>
              <a:rPr lang="tr-TR" sz="2800" b="1" u="sng" dirty="0" smtClean="0">
                <a:solidFill>
                  <a:srgbClr val="002060"/>
                </a:solidFill>
              </a:rPr>
              <a:t>ınıf Mükellef </a:t>
            </a:r>
          </a:p>
          <a:p>
            <a:pPr algn="r"/>
            <a:r>
              <a:rPr lang="tr-TR" sz="2800" dirty="0" smtClean="0">
                <a:solidFill>
                  <a:srgbClr val="002060"/>
                </a:solidFill>
              </a:rPr>
              <a:t>(Zamanında Ödemeyen </a:t>
            </a:r>
            <a:r>
              <a:rPr lang="tr-TR" sz="2800" dirty="0">
                <a:solidFill>
                  <a:srgbClr val="002060"/>
                </a:solidFill>
              </a:rPr>
              <a:t>M</a:t>
            </a:r>
            <a:r>
              <a:rPr lang="tr-TR" sz="2800" dirty="0" smtClean="0">
                <a:solidFill>
                  <a:srgbClr val="002060"/>
                </a:solidFill>
              </a:rPr>
              <a:t>ükellef</a:t>
            </a:r>
            <a:r>
              <a:rPr lang="tr-TR" sz="2800" u="sng" dirty="0" smtClean="0">
                <a:solidFill>
                  <a:srgbClr val="002060"/>
                </a:solidFill>
              </a:rPr>
              <a:t>)</a:t>
            </a:r>
          </a:p>
          <a:p>
            <a:endParaRPr lang="tr-TR" sz="2800" b="1" u="sng" dirty="0" smtClean="0">
              <a:solidFill>
                <a:srgbClr val="002060"/>
              </a:solidFill>
            </a:endParaRPr>
          </a:p>
          <a:p>
            <a:r>
              <a:rPr lang="tr-TR" sz="2800" b="1" u="sng" dirty="0" smtClean="0">
                <a:solidFill>
                  <a:srgbClr val="002060"/>
                </a:solidFill>
              </a:rPr>
              <a:t>C sınıf Mükellef </a:t>
            </a:r>
          </a:p>
          <a:p>
            <a:r>
              <a:rPr lang="tr-TR" sz="2800" dirty="0" smtClean="0">
                <a:solidFill>
                  <a:srgbClr val="002060"/>
                </a:solidFill>
              </a:rPr>
              <a:t>( Hiç Ödeme </a:t>
            </a:r>
            <a:r>
              <a:rPr lang="tr-TR" sz="2800" dirty="0">
                <a:solidFill>
                  <a:srgbClr val="002060"/>
                </a:solidFill>
              </a:rPr>
              <a:t>Y</a:t>
            </a:r>
            <a:r>
              <a:rPr lang="tr-TR" sz="2800" dirty="0" smtClean="0">
                <a:solidFill>
                  <a:srgbClr val="002060"/>
                </a:solidFill>
              </a:rPr>
              <a:t>apmayan </a:t>
            </a:r>
            <a:r>
              <a:rPr lang="tr-TR" sz="2800" dirty="0">
                <a:solidFill>
                  <a:srgbClr val="002060"/>
                </a:solidFill>
              </a:rPr>
              <a:t>M</a:t>
            </a:r>
            <a:r>
              <a:rPr lang="tr-TR" sz="2800" dirty="0" smtClean="0">
                <a:solidFill>
                  <a:srgbClr val="002060"/>
                </a:solidFill>
              </a:rPr>
              <a:t>ükellef)</a:t>
            </a:r>
          </a:p>
          <a:p>
            <a:endParaRPr lang="tr-TR" sz="2800" u="sng" dirty="0" smtClean="0">
              <a:solidFill>
                <a:srgbClr val="002060"/>
              </a:solidFill>
            </a:endParaRPr>
          </a:p>
          <a:p>
            <a:r>
              <a:rPr lang="tr-TR" sz="2800" dirty="0" smtClean="0">
                <a:solidFill>
                  <a:srgbClr val="002060"/>
                </a:solidFill>
              </a:rPr>
              <a:t>                                      ve </a:t>
            </a:r>
            <a:endParaRPr lang="tr-TR" sz="2800" dirty="0">
              <a:solidFill>
                <a:srgbClr val="002060"/>
              </a:solidFill>
            </a:endParaRPr>
          </a:p>
          <a:p>
            <a:endParaRPr lang="tr-TR" sz="2800" dirty="0" smtClean="0">
              <a:solidFill>
                <a:srgbClr val="002060"/>
              </a:solidFill>
            </a:endParaRPr>
          </a:p>
          <a:p>
            <a:pPr algn="r"/>
            <a:r>
              <a:rPr lang="tr-TR" sz="2800" b="1" dirty="0" smtClean="0">
                <a:solidFill>
                  <a:srgbClr val="002060"/>
                </a:solidFill>
              </a:rPr>
              <a:t>     Tahsilat </a:t>
            </a:r>
            <a:r>
              <a:rPr lang="tr-TR" sz="2800" b="1" dirty="0">
                <a:solidFill>
                  <a:srgbClr val="002060"/>
                </a:solidFill>
              </a:rPr>
              <a:t>Ö</a:t>
            </a:r>
            <a:r>
              <a:rPr lang="tr-TR" sz="2800" b="1" dirty="0" smtClean="0">
                <a:solidFill>
                  <a:srgbClr val="002060"/>
                </a:solidFill>
              </a:rPr>
              <a:t>nceliği </a:t>
            </a:r>
            <a:r>
              <a:rPr lang="tr-TR" sz="2800" b="1" dirty="0">
                <a:solidFill>
                  <a:srgbClr val="002060"/>
                </a:solidFill>
              </a:rPr>
              <a:t>P</a:t>
            </a:r>
            <a:r>
              <a:rPr lang="tr-TR" sz="2800" b="1" dirty="0" smtClean="0">
                <a:solidFill>
                  <a:srgbClr val="002060"/>
                </a:solidFill>
              </a:rPr>
              <a:t>lanlaması</a:t>
            </a:r>
          </a:p>
          <a:p>
            <a:endParaRPr lang="tr-T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tr-TR" sz="2400" dirty="0" smtClean="0"/>
          </a:p>
          <a:p>
            <a:endParaRPr lang="tr-TR" sz="2400" dirty="0" smtClean="0">
              <a:solidFill>
                <a:srgbClr val="C00000"/>
              </a:solidFill>
            </a:endParaRPr>
          </a:p>
          <a:p>
            <a:endParaRPr lang="tr-TR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3286124"/>
            <a:ext cx="6858000" cy="2819400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3200" dirty="0" smtClean="0"/>
              <a:t>	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619672" y="1052736"/>
            <a:ext cx="698477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25000" lnSpcReduction="20000"/>
          </a:bodyPr>
          <a:lstStyle/>
          <a:p>
            <a:r>
              <a:rPr lang="tr-TR" sz="11200" dirty="0">
                <a:solidFill>
                  <a:srgbClr val="002060"/>
                </a:solidFill>
              </a:rPr>
              <a:t>	</a:t>
            </a:r>
          </a:p>
          <a:p>
            <a:pPr marL="342900" indent="-342900">
              <a:buFontTx/>
              <a:buChar char="-"/>
            </a:pPr>
            <a:r>
              <a:rPr lang="tr-TR" sz="11200" dirty="0" smtClean="0">
                <a:solidFill>
                  <a:srgbClr val="002060"/>
                </a:solidFill>
              </a:rPr>
              <a:t>Tahsilat </a:t>
            </a:r>
            <a:r>
              <a:rPr lang="tr-TR" sz="11200" dirty="0">
                <a:solidFill>
                  <a:srgbClr val="002060"/>
                </a:solidFill>
              </a:rPr>
              <a:t>Yönetimi, </a:t>
            </a:r>
            <a:r>
              <a:rPr lang="tr-TR" sz="11200" dirty="0" smtClean="0">
                <a:solidFill>
                  <a:srgbClr val="002060"/>
                </a:solidFill>
              </a:rPr>
              <a:t>Tahsilat </a:t>
            </a:r>
            <a:r>
              <a:rPr lang="tr-TR" sz="11200" dirty="0">
                <a:solidFill>
                  <a:srgbClr val="002060"/>
                </a:solidFill>
              </a:rPr>
              <a:t>Yapılandırması </a:t>
            </a:r>
          </a:p>
          <a:p>
            <a:endParaRPr lang="tr-TR" sz="11200" dirty="0">
              <a:solidFill>
                <a:srgbClr val="002060"/>
              </a:solidFill>
            </a:endParaRPr>
          </a:p>
          <a:p>
            <a:endParaRPr lang="tr-TR" sz="11200" dirty="0">
              <a:solidFill>
                <a:srgbClr val="002060"/>
              </a:solidFill>
            </a:endParaRPr>
          </a:p>
          <a:p>
            <a:r>
              <a:rPr lang="tr-TR" sz="11200" dirty="0" smtClean="0">
                <a:solidFill>
                  <a:srgbClr val="002060"/>
                </a:solidFill>
              </a:rPr>
              <a:t>-    </a:t>
            </a:r>
            <a:r>
              <a:rPr lang="tr-TR" sz="11200" dirty="0">
                <a:solidFill>
                  <a:srgbClr val="002060"/>
                </a:solidFill>
              </a:rPr>
              <a:t>Tahsilat Gecikmelerinin Mali </a:t>
            </a:r>
            <a:r>
              <a:rPr lang="tr-TR" sz="11200" dirty="0" smtClean="0">
                <a:solidFill>
                  <a:srgbClr val="002060"/>
                </a:solidFill>
              </a:rPr>
              <a:t>       Tablolar Üzerindeki    </a:t>
            </a:r>
            <a:r>
              <a:rPr lang="tr-TR" sz="11200" dirty="0">
                <a:solidFill>
                  <a:srgbClr val="002060"/>
                </a:solidFill>
              </a:rPr>
              <a:t>Etkileri</a:t>
            </a:r>
          </a:p>
          <a:p>
            <a:endParaRPr lang="tr-TR" sz="11200" dirty="0">
              <a:solidFill>
                <a:srgbClr val="002060"/>
              </a:solidFill>
            </a:endParaRPr>
          </a:p>
          <a:p>
            <a:endParaRPr lang="tr-TR" sz="11200" dirty="0" smtClean="0">
              <a:solidFill>
                <a:srgbClr val="002060"/>
              </a:solidFill>
            </a:endParaRPr>
          </a:p>
          <a:p>
            <a:endParaRPr lang="tr-TR" sz="11200" dirty="0">
              <a:solidFill>
                <a:srgbClr val="002060"/>
              </a:solidFill>
            </a:endParaRPr>
          </a:p>
          <a:p>
            <a:r>
              <a:rPr lang="tr-TR" sz="11200" dirty="0" smtClean="0">
                <a:solidFill>
                  <a:srgbClr val="002060"/>
                </a:solidFill>
              </a:rPr>
              <a:t>-    Mükellef </a:t>
            </a:r>
            <a:r>
              <a:rPr lang="tr-TR" sz="11200" dirty="0">
                <a:solidFill>
                  <a:srgbClr val="002060"/>
                </a:solidFill>
              </a:rPr>
              <a:t>Kaybı Yaşanmadan Tahsilat </a:t>
            </a:r>
            <a:r>
              <a:rPr lang="tr-TR" sz="11200" dirty="0" smtClean="0">
                <a:solidFill>
                  <a:srgbClr val="002060"/>
                </a:solidFill>
              </a:rPr>
              <a:t>   </a:t>
            </a:r>
          </a:p>
          <a:p>
            <a:r>
              <a:rPr lang="tr-TR" sz="11200" dirty="0" smtClean="0">
                <a:solidFill>
                  <a:srgbClr val="002060"/>
                </a:solidFill>
              </a:rPr>
              <a:t>      Çözümleri</a:t>
            </a:r>
            <a:endParaRPr lang="tr-TR" sz="11200" dirty="0">
              <a:solidFill>
                <a:srgbClr val="002060"/>
              </a:solidFill>
            </a:endParaRPr>
          </a:p>
          <a:p>
            <a:pPr marL="609600" indent="-609600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tr-TR" sz="9600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448056" indent="-384048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n-US" sz="3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53993" y="1321297"/>
            <a:ext cx="7704667" cy="739551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002060"/>
                </a:solidFill>
              </a:rPr>
              <a:t>Tahsilat Yöntemi Belirleme</a:t>
            </a:r>
            <a:endParaRPr lang="tr-TR" sz="2800" b="1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53993" y="2420888"/>
            <a:ext cx="7506439" cy="239671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2060"/>
                </a:solidFill>
              </a:rPr>
              <a:t>Tahsilat politikası </a:t>
            </a:r>
            <a:r>
              <a:rPr lang="tr-TR" sz="2800" dirty="0">
                <a:solidFill>
                  <a:srgbClr val="002060"/>
                </a:solidFill>
              </a:rPr>
              <a:t>katı ve yumuşak </a:t>
            </a:r>
            <a:r>
              <a:rPr lang="tr-TR" sz="2800" dirty="0" smtClean="0">
                <a:solidFill>
                  <a:srgbClr val="002060"/>
                </a:solidFill>
              </a:rPr>
              <a:t>politika olarak ikiye </a:t>
            </a:r>
            <a:r>
              <a:rPr lang="tr-TR" sz="2800" dirty="0">
                <a:solidFill>
                  <a:srgbClr val="002060"/>
                </a:solidFill>
              </a:rPr>
              <a:t>ayrılabilir. Politikayı belirlerken şu iki noktaya dikkat etmek gerekir</a:t>
            </a:r>
            <a:r>
              <a:rPr lang="tr-TR" sz="3200" b="1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2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439333" y="260648"/>
            <a:ext cx="7704667" cy="1981200"/>
          </a:xfrm>
        </p:spPr>
        <p:txBody>
          <a:bodyPr>
            <a:noAutofit/>
          </a:bodyPr>
          <a:lstStyle/>
          <a:p>
            <a:pPr algn="l"/>
            <a:r>
              <a:rPr lang="tr-TR" sz="2800" dirty="0">
                <a:solidFill>
                  <a:srgbClr val="002060"/>
                </a:solidFill>
              </a:rPr>
              <a:t>a)Katı Tahsilat </a:t>
            </a:r>
            <a:r>
              <a:rPr lang="tr-TR" sz="2800" dirty="0" smtClean="0">
                <a:solidFill>
                  <a:srgbClr val="002060"/>
                </a:solidFill>
              </a:rPr>
              <a:t>Politikası Geliştirme:</a:t>
            </a:r>
            <a:r>
              <a:rPr lang="tr-TR" sz="3200" b="1" dirty="0">
                <a:solidFill>
                  <a:srgbClr val="C00000"/>
                </a:solidFill>
              </a:rPr>
              <a:t/>
            </a:r>
            <a:br>
              <a:rPr lang="tr-TR" sz="3200" b="1" dirty="0">
                <a:solidFill>
                  <a:srgbClr val="C00000"/>
                </a:solidFill>
              </a:rPr>
            </a:br>
            <a:endParaRPr lang="tr-TR" sz="105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87624" y="2272462"/>
            <a:ext cx="7704667" cy="333281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tr-TR" sz="12800" b="1" dirty="0" smtClean="0">
              <a:solidFill>
                <a:srgbClr val="C00000"/>
              </a:solidFill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9600" dirty="0" smtClean="0">
                <a:solidFill>
                  <a:srgbClr val="002060"/>
                </a:solidFill>
              </a:rPr>
              <a:t>Etkili </a:t>
            </a:r>
            <a:r>
              <a:rPr lang="tr-TR" sz="9600" dirty="0">
                <a:solidFill>
                  <a:srgbClr val="002060"/>
                </a:solidFill>
              </a:rPr>
              <a:t>bir tahsilat düzenlemesiyle </a:t>
            </a:r>
            <a:r>
              <a:rPr lang="tr-TR" sz="9600" dirty="0" smtClean="0">
                <a:solidFill>
                  <a:srgbClr val="002060"/>
                </a:solidFill>
              </a:rPr>
              <a:t>mükellef </a:t>
            </a:r>
            <a:r>
              <a:rPr lang="tr-TR" sz="9600" dirty="0">
                <a:solidFill>
                  <a:srgbClr val="002060"/>
                </a:solidFill>
              </a:rPr>
              <a:t>hesap kapatılıncaya kadar takip edilir. Yapılacak işler;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9600" dirty="0">
                <a:solidFill>
                  <a:srgbClr val="002060"/>
                </a:solidFill>
              </a:rPr>
              <a:t>Alacakların toplanma süresini uzatmamak için fatura ve fişlerin hemen gönderilmesi,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9600" dirty="0">
                <a:solidFill>
                  <a:srgbClr val="002060"/>
                </a:solidFill>
              </a:rPr>
              <a:t>Hesap özeti gönderme,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9600" dirty="0">
                <a:solidFill>
                  <a:srgbClr val="002060"/>
                </a:solidFill>
              </a:rPr>
              <a:t>Mektup, telefon, mail ile alacağın önce hatırlatılması, sonra istenmesi,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9600" dirty="0">
                <a:solidFill>
                  <a:srgbClr val="002060"/>
                </a:solidFill>
              </a:rPr>
              <a:t>Tahsildar göndererek isteme,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9600" dirty="0">
                <a:solidFill>
                  <a:srgbClr val="002060"/>
                </a:solidFill>
              </a:rPr>
              <a:t>Belli bir noktadan sonra dava ve takip </a:t>
            </a:r>
            <a:r>
              <a:rPr lang="tr-TR" sz="9600" dirty="0" smtClean="0">
                <a:solidFill>
                  <a:srgbClr val="002060"/>
                </a:solidFill>
              </a:rPr>
              <a:t>yoluna                                                       başvurma</a:t>
            </a:r>
            <a:r>
              <a:rPr lang="tr-TR" sz="9600" dirty="0">
                <a:solidFill>
                  <a:srgbClr val="002060"/>
                </a:solidFill>
              </a:rPr>
              <a:t>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4350"/>
            <a:ext cx="1691680" cy="17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3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002060"/>
                </a:solidFill>
              </a:rPr>
              <a:t>b) Yumuşak Tahsilat politikası Geliştirme</a:t>
            </a:r>
            <a:endParaRPr lang="tr-TR" sz="2800" dirty="0">
              <a:solidFill>
                <a:srgbClr val="00206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82133" y="0"/>
            <a:ext cx="7704667" cy="59998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tr-TR" dirty="0" smtClean="0">
                <a:solidFill>
                  <a:srgbClr val="002060"/>
                </a:solidFill>
              </a:rPr>
              <a:t>Yukarıdaki tedbirleri tam uygulamama veya gevşek uygulama</a:t>
            </a:r>
          </a:p>
          <a:p>
            <a:pPr>
              <a:buNone/>
            </a:pPr>
            <a:endParaRPr lang="tr-TR" dirty="0"/>
          </a:p>
        </p:txBody>
      </p:sp>
      <p:pic>
        <p:nvPicPr>
          <p:cNvPr id="4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3406180"/>
            <a:ext cx="2808312" cy="3451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Şener Şen Domates Satarken Komi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340768"/>
            <a:ext cx="6768752" cy="4124251"/>
          </a:xfrm>
        </p:spPr>
      </p:pic>
    </p:spTree>
    <p:extLst>
      <p:ext uri="{BB962C8B-B14F-4D97-AF65-F5344CB8AC3E}">
        <p14:creationId xmlns:p14="http://schemas.microsoft.com/office/powerpoint/2010/main" val="41303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85728"/>
            <a:ext cx="8229600" cy="285752"/>
          </a:xfrm>
        </p:spPr>
        <p:txBody>
          <a:bodyPr>
            <a:normAutofit fontScale="25000" lnSpcReduction="20000"/>
          </a:bodyPr>
          <a:lstStyle/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360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tr-TR" sz="360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         </a:t>
            </a: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360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tr-TR" sz="360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            </a:t>
            </a: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360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</a:t>
            </a:r>
            <a:endParaRPr lang="tr-TR" sz="3600" dirty="0" smtClean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3600" dirty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tr-TR" sz="3600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                                              </a:t>
            </a: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3600" b="1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3600" b="1" dirty="0" smtClean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3600" b="1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3600" b="1" dirty="0" smtClean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3600" b="1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3600" b="1" dirty="0" smtClean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11200" b="1" dirty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11200" b="1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+mj-cs"/>
              </a:rPr>
              <a:t>               </a:t>
            </a:r>
            <a:r>
              <a:rPr lang="tr-TR" sz="11200" b="1" dirty="0" smtClean="0">
                <a:solidFill>
                  <a:srgbClr val="002060"/>
                </a:solidFill>
                <a:latin typeface="Calibri" pitchFamily="34" charset="0"/>
                <a:ea typeface="+mj-ea"/>
                <a:cs typeface="Calibri" pitchFamily="34" charset="0"/>
              </a:rPr>
              <a:t>Telefonda Tahsilat ve Yüz yüze Tahsilat</a:t>
            </a: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endParaRPr lang="tr-TR" sz="14400" b="1" dirty="0" smtClean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  <a:p>
            <a:pPr marL="609600" indent="-609600" eaLnBrk="1" hangingPunct="1">
              <a:buFont typeface="Wingdings 2" pitchFamily="18" charset="2"/>
              <a:buNone/>
              <a:defRPr/>
            </a:pPr>
            <a:r>
              <a:rPr lang="tr-TR" sz="4000" dirty="0" smtClean="0"/>
              <a:t/>
            </a:r>
            <a:br>
              <a:rPr lang="tr-TR" sz="4000" dirty="0" smtClean="0"/>
            </a:b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sz="28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7" name="Picture 3" descr="C:\Users\ABBAVA\Desktop\640x480_3280yigit-ozgur-karikaturleri-3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000240"/>
            <a:ext cx="4000528" cy="4857760"/>
          </a:xfrm>
          <a:prstGeom prst="rect">
            <a:avLst/>
          </a:prstGeom>
          <a:noFill/>
        </p:spPr>
      </p:pic>
      <p:pic>
        <p:nvPicPr>
          <p:cNvPr id="1028" name="Picture 4" descr="C:\Users\ABBAVA\Desktop\babam cahil adamdi facebook'a gec yazdirm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8187" y="2000240"/>
            <a:ext cx="4395813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800" dirty="0" smtClean="0"/>
              <a:t>,</a:t>
            </a:r>
            <a:endParaRPr lang="tr-TR" sz="8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rgbClr val="002060"/>
                </a:solidFill>
              </a:rPr>
              <a:t>Açılış Cümlesi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i="1" dirty="0" smtClean="0">
                <a:solidFill>
                  <a:srgbClr val="002060"/>
                </a:solidFill>
              </a:rPr>
              <a:t>Tahsilat Problemini Anlatmak ve Çözmek (Gecikme vs.)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i="1" dirty="0" smtClean="0">
                <a:solidFill>
                  <a:srgbClr val="002060"/>
                </a:solidFill>
              </a:rPr>
              <a:t>İtirazlara Hazırlıklı Olmak ve Duygularımıza Hakim Olmak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i="1" dirty="0" smtClean="0">
                <a:solidFill>
                  <a:srgbClr val="002060"/>
                </a:solidFill>
              </a:rPr>
              <a:t>İkna ve Sonuca Bağlama</a:t>
            </a:r>
          </a:p>
          <a:p>
            <a:endParaRPr lang="tr-TR" dirty="0"/>
          </a:p>
        </p:txBody>
      </p:sp>
      <p:pic>
        <p:nvPicPr>
          <p:cNvPr id="4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642918"/>
            <a:ext cx="3571900" cy="1775666"/>
          </a:xfrm>
          <a:prstGeom prst="rect">
            <a:avLst/>
          </a:prstGeom>
        </p:spPr>
      </p:pic>
      <p:pic>
        <p:nvPicPr>
          <p:cNvPr id="2050" name="Picture 2" descr="C:\Users\ABBAVA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642918"/>
            <a:ext cx="3286148" cy="174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9592" y="1844824"/>
            <a:ext cx="7704667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 smtClean="0">
                <a:solidFill>
                  <a:srgbClr val="002060"/>
                </a:solidFill>
              </a:rPr>
              <a:t>ROLE PLAY</a:t>
            </a:r>
            <a:endParaRPr lang="tr-TR" sz="2800" b="1" dirty="0">
              <a:solidFill>
                <a:srgbClr val="002060"/>
              </a:solidFill>
            </a:endParaRPr>
          </a:p>
        </p:txBody>
      </p:sp>
      <p:sp>
        <p:nvSpPr>
          <p:cNvPr id="4" name="Komut Düğmesi: Film 3">
            <a:hlinkClick r:id="" action="ppaction://noaction" highlightClick="1"/>
          </p:cNvPr>
          <p:cNvSpPr/>
          <p:nvPr/>
        </p:nvSpPr>
        <p:spPr>
          <a:xfrm>
            <a:off x="3491880" y="4055622"/>
            <a:ext cx="2160240" cy="1152128"/>
          </a:xfrm>
          <a:prstGeom prst="actionButtonMovi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24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82133" y="836712"/>
            <a:ext cx="7704667" cy="894246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002060"/>
                </a:solidFill>
                <a:latin typeface="Calibri" pitchFamily="34" charset="0"/>
              </a:rPr>
              <a:t>Uzman/Eğitmen </a:t>
            </a:r>
            <a:r>
              <a:rPr lang="tr-TR" sz="2400" dirty="0" smtClean="0">
                <a:solidFill>
                  <a:srgbClr val="002060"/>
                </a:solidFill>
                <a:latin typeface="Calibri" pitchFamily="34" charset="0"/>
              </a:rPr>
              <a:t>Neşe DERELİOĞLU</a:t>
            </a:r>
            <a:endParaRPr lang="tr-TR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48371" y="5999163"/>
            <a:ext cx="25895" cy="46037"/>
          </a:xfr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2857496"/>
            <a:ext cx="1254148" cy="95675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3714752"/>
            <a:ext cx="1428750" cy="94391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3786190"/>
            <a:ext cx="1060577" cy="106057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13" y="1928802"/>
            <a:ext cx="3630187" cy="196029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5000636"/>
            <a:ext cx="2071702" cy="50665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4786323"/>
            <a:ext cx="1919143" cy="2071678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4786322"/>
            <a:ext cx="1571636" cy="2071678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58" y="4798421"/>
            <a:ext cx="1643042" cy="2059579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3214686"/>
            <a:ext cx="1757625" cy="565767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2500306"/>
            <a:ext cx="1143008" cy="53665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2143116"/>
            <a:ext cx="1470947" cy="756487"/>
          </a:xfrm>
          <a:prstGeom prst="rect">
            <a:avLst/>
          </a:prstGeom>
        </p:spPr>
      </p:pic>
      <p:pic>
        <p:nvPicPr>
          <p:cNvPr id="20" name="Picture 8" descr="C:\Users\toshiba\Desktop\abbava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85918" y="1714488"/>
            <a:ext cx="1357322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2"/>
          <p:cNvSpPr>
            <a:spLocks noGrp="1"/>
          </p:cNvSpPr>
          <p:nvPr>
            <p:ph idx="1"/>
          </p:nvPr>
        </p:nvSpPr>
        <p:spPr>
          <a:xfrm>
            <a:off x="899592" y="1844824"/>
            <a:ext cx="7704667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 smtClean="0">
                <a:solidFill>
                  <a:srgbClr val="002060"/>
                </a:solidFill>
              </a:rPr>
              <a:t>ROLE PLAY</a:t>
            </a:r>
            <a:endParaRPr lang="tr-TR" sz="2800" b="1" dirty="0">
              <a:solidFill>
                <a:srgbClr val="002060"/>
              </a:solidFill>
            </a:endParaRPr>
          </a:p>
        </p:txBody>
      </p:sp>
      <p:sp>
        <p:nvSpPr>
          <p:cNvPr id="6" name="Komut Düğmesi: Film 5">
            <a:hlinkClick r:id="" action="ppaction://noaction" highlightClick="1"/>
          </p:cNvPr>
          <p:cNvSpPr/>
          <p:nvPr/>
        </p:nvSpPr>
        <p:spPr>
          <a:xfrm>
            <a:off x="3491880" y="4055622"/>
            <a:ext cx="2160240" cy="1152128"/>
          </a:xfrm>
          <a:prstGeom prst="actionButtonMovi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54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er sen jilet şener ş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980728"/>
            <a:ext cx="7272808" cy="4824536"/>
          </a:xfrm>
        </p:spPr>
      </p:pic>
    </p:spTree>
    <p:extLst>
      <p:ext uri="{BB962C8B-B14F-4D97-AF65-F5344CB8AC3E}">
        <p14:creationId xmlns:p14="http://schemas.microsoft.com/office/powerpoint/2010/main" val="183065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71600" y="1412776"/>
            <a:ext cx="7704667" cy="333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2800" b="1" dirty="0" smtClean="0">
                <a:solidFill>
                  <a:srgbClr val="002060"/>
                </a:solidFill>
              </a:rPr>
              <a:t>“Önemli </a:t>
            </a:r>
            <a:r>
              <a:rPr lang="tr-TR" sz="2800" b="1" dirty="0">
                <a:solidFill>
                  <a:srgbClr val="002060"/>
                </a:solidFill>
              </a:rPr>
              <a:t>olan, haklı </a:t>
            </a:r>
            <a:r>
              <a:rPr lang="tr-TR" sz="2800" b="1" dirty="0" smtClean="0">
                <a:solidFill>
                  <a:srgbClr val="002060"/>
                </a:solidFill>
              </a:rPr>
              <a:t>olmak değil</a:t>
            </a:r>
            <a:r>
              <a:rPr lang="tr-TR" sz="2800" b="1" dirty="0">
                <a:solidFill>
                  <a:srgbClr val="002060"/>
                </a:solidFill>
              </a:rPr>
              <a:t>, </a:t>
            </a:r>
            <a:endParaRPr lang="tr-TR" sz="28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tr-TR" sz="2800" b="1" dirty="0" smtClean="0">
                <a:solidFill>
                  <a:srgbClr val="002060"/>
                </a:solidFill>
              </a:rPr>
              <a:t>haklı </a:t>
            </a:r>
            <a:r>
              <a:rPr lang="tr-TR" sz="2800" b="1" dirty="0">
                <a:solidFill>
                  <a:srgbClr val="002060"/>
                </a:solidFill>
              </a:rPr>
              <a:t>kalabilmektir</a:t>
            </a:r>
            <a:r>
              <a:rPr lang="tr-TR" sz="2800" b="1" dirty="0" smtClean="0">
                <a:solidFill>
                  <a:srgbClr val="002060"/>
                </a:solidFill>
              </a:rPr>
              <a:t>.”</a:t>
            </a:r>
            <a:endParaRPr lang="tr-T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1835696" y="548680"/>
            <a:ext cx="7704667" cy="1099591"/>
          </a:xfrm>
        </p:spPr>
        <p:txBody>
          <a:bodyPr>
            <a:normAutofit/>
          </a:bodyPr>
          <a:lstStyle/>
          <a:p>
            <a:pPr algn="l"/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                              </a:t>
            </a:r>
            <a:r>
              <a:rPr lang="tr-TR" sz="2800" b="1" u="sng" dirty="0" smtClean="0">
                <a:solidFill>
                  <a:srgbClr val="002060"/>
                </a:solidFill>
                <a:latin typeface="Calibri" pitchFamily="34" charset="0"/>
              </a:rPr>
              <a:t>Saygınlık</a:t>
            </a:r>
            <a:endParaRPr lang="tr-TR" sz="2800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1439333" y="1500174"/>
            <a:ext cx="7704667" cy="53578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r-TR" sz="9600" b="1" dirty="0" smtClean="0">
                <a:solidFill>
                  <a:srgbClr val="002060"/>
                </a:solidFill>
              </a:rPr>
              <a:t>Mükellefleri </a:t>
            </a:r>
            <a:r>
              <a:rPr lang="tr-TR" sz="9600" b="1" dirty="0">
                <a:solidFill>
                  <a:srgbClr val="002060"/>
                </a:solidFill>
              </a:rPr>
              <a:t>Sürekli Hatırlama ve Hatırlatma</a:t>
            </a:r>
          </a:p>
          <a:p>
            <a:pPr marL="0" indent="0" algn="ctr">
              <a:buNone/>
            </a:pPr>
            <a:r>
              <a:rPr lang="tr-TR" sz="9600" b="1" dirty="0" smtClean="0"/>
              <a:t> </a:t>
            </a:r>
            <a:r>
              <a:rPr lang="tr-TR" sz="9600" b="1" dirty="0"/>
              <a:t>(</a:t>
            </a:r>
            <a:r>
              <a:rPr lang="tr-TR" sz="9600" dirty="0">
                <a:solidFill>
                  <a:srgbClr val="002060"/>
                </a:solidFill>
              </a:rPr>
              <a:t>Olanaklar ölçüsünde müşterilerin özel günlerde kart ya </a:t>
            </a:r>
            <a:r>
              <a:rPr lang="tr-TR" sz="9600" dirty="0" smtClean="0">
                <a:solidFill>
                  <a:srgbClr val="002060"/>
                </a:solidFill>
              </a:rPr>
              <a:t>da telefonla </a:t>
            </a:r>
            <a:r>
              <a:rPr lang="tr-TR" sz="9600" dirty="0">
                <a:solidFill>
                  <a:srgbClr val="002060"/>
                </a:solidFill>
              </a:rPr>
              <a:t>hatırlanması.)	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Bilgili ve profesyonel çalışanlar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 Çabukluk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Sözlerin tutulması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Anlayış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Güven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Takip etme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Tutarlılık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İletişim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9600" dirty="0">
                <a:solidFill>
                  <a:srgbClr val="002060"/>
                </a:solidFill>
              </a:rPr>
              <a:t>Ulaşılabilirlik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936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827584" y="1857364"/>
            <a:ext cx="7744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Katılımınız İçin Teşekkürler</a:t>
            </a:r>
          </a:p>
          <a:p>
            <a:r>
              <a:rPr lang="tr-TR" sz="2800" b="1" i="1" dirty="0" smtClean="0">
                <a:solidFill>
                  <a:srgbClr val="002060"/>
                </a:solidFill>
              </a:rPr>
              <a:t>                              Uzman/Eğitmen </a:t>
            </a:r>
            <a:r>
              <a:rPr lang="tr-TR" sz="2800" i="1" dirty="0" smtClean="0">
                <a:solidFill>
                  <a:srgbClr val="002060"/>
                </a:solidFill>
              </a:rPr>
              <a:t>Neşe DERELİOĞLU</a:t>
            </a:r>
            <a:endParaRPr lang="tr-TR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642910" y="3105834"/>
            <a:ext cx="8286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ABBAVA  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</a:rPr>
              <a:t>Consulting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  -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</a:rPr>
              <a:t>Training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</a:rPr>
              <a:t>and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</a:rPr>
              <a:t>Foreign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</a:rPr>
              <a:t>Trade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</a:rPr>
              <a:t>Co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  <a:p>
            <a:endParaRPr lang="tr-TR" sz="2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  <a:hlinkClick r:id="rId2"/>
              </a:rPr>
              <a:t>Web: www.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  <a:hlinkClick r:id="rId2"/>
              </a:rPr>
              <a:t>abbava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  <a:hlinkClick r:id="rId2"/>
              </a:rPr>
              <a:t>.com</a:t>
            </a:r>
            <a:endParaRPr lang="tr-TR" sz="2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Mail: 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abbava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@</a:t>
            </a:r>
            <a:r>
              <a:rPr lang="tr-TR" sz="2800" b="1" dirty="0" err="1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abbava</a:t>
            </a:r>
            <a:r>
              <a:rPr lang="tr-TR" sz="2800" b="1" dirty="0" smtClean="0">
                <a:solidFill>
                  <a:srgbClr val="002060"/>
                </a:solidFill>
                <a:latin typeface="Calibri" pitchFamily="34" charset="0"/>
                <a:hlinkClick r:id="rId3"/>
              </a:rPr>
              <a:t>.com</a:t>
            </a:r>
            <a:endParaRPr lang="tr-TR" sz="2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endParaRPr lang="tr-TR" sz="28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tr-TR" sz="2800" u="sng" dirty="0" err="1" smtClean="0">
                <a:solidFill>
                  <a:srgbClr val="002060"/>
                </a:solidFill>
                <a:latin typeface="Calibri" pitchFamily="34" charset="0"/>
              </a:rPr>
              <a:t>Tlf</a:t>
            </a:r>
            <a:r>
              <a:rPr lang="tr-TR" sz="2800" u="sng" dirty="0" smtClean="0">
                <a:solidFill>
                  <a:srgbClr val="002060"/>
                </a:solidFill>
                <a:latin typeface="Calibri" pitchFamily="34" charset="0"/>
              </a:rPr>
              <a:t>: 0 342 339 99 20</a:t>
            </a:r>
          </a:p>
          <a:p>
            <a:endParaRPr lang="tr-TR" sz="28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800" dirty="0" smtClean="0">
                <a:latin typeface="Calibri" pitchFamily="34" charset="0"/>
              </a:rPr>
              <a:t>,</a:t>
            </a:r>
            <a:endParaRPr lang="tr-TR" sz="800" dirty="0">
              <a:latin typeface="Calibri" pitchFamily="34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28800"/>
            <a:ext cx="2664296" cy="3277564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3024336" cy="3277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1142984"/>
            <a:ext cx="77724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   </a:t>
            </a:r>
            <a:br>
              <a:rPr lang="tr-TR" dirty="0" smtClean="0"/>
            </a:br>
            <a:r>
              <a:rPr lang="tr-TR" dirty="0" smtClean="0"/>
              <a:t> </a:t>
            </a:r>
            <a:r>
              <a:rPr lang="tr-TR" sz="3100" b="1" dirty="0" smtClean="0">
                <a:solidFill>
                  <a:srgbClr val="002060"/>
                </a:solidFill>
                <a:latin typeface="Calibri" pitchFamily="34" charset="0"/>
              </a:rPr>
              <a:t>Eğitim Sihirli Bir Değnek midir?</a:t>
            </a:r>
            <a:endParaRPr lang="tr-TR" sz="31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55576" y="1857364"/>
            <a:ext cx="7772400" cy="3371836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buNone/>
            </a:pP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buNone/>
            </a:pP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buNone/>
            </a:pP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buNone/>
            </a:pPr>
            <a:r>
              <a:rPr lang="tr-TR" sz="2800" dirty="0" smtClean="0">
                <a:solidFill>
                  <a:srgbClr val="002060"/>
                </a:solidFill>
                <a:latin typeface="Calibri" pitchFamily="34" charset="0"/>
              </a:rPr>
              <a:t>     Eylem olmadan bilgi yararsızdır.  </a:t>
            </a:r>
          </a:p>
          <a:p>
            <a:pPr algn="ctr">
              <a:buNone/>
            </a:pP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buNone/>
            </a:pPr>
            <a:r>
              <a:rPr lang="tr-TR" sz="2800" dirty="0" smtClean="0">
                <a:solidFill>
                  <a:srgbClr val="002060"/>
                </a:solidFill>
                <a:latin typeface="Calibri" pitchFamily="34" charset="0"/>
              </a:rPr>
              <a:t>Bilgi olmadan eylem kördür.</a:t>
            </a:r>
            <a:endParaRPr lang="tr-TR" sz="28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3960440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5715000" cy="1399032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tr-TR" sz="3600" dirty="0" smtClean="0">
                <a:solidFill>
                  <a:srgbClr val="002060"/>
                </a:solidFill>
                <a:latin typeface="Calibri" pitchFamily="34" charset="0"/>
              </a:rPr>
              <a:t>Eğitimin Amacı !!</a:t>
            </a:r>
            <a:endParaRPr lang="en-US" sz="36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547664" y="2714620"/>
            <a:ext cx="6758136" cy="39547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tr-TR" sz="3000" u="sng" dirty="0" smtClean="0">
                <a:solidFill>
                  <a:srgbClr val="002060"/>
                </a:solidFill>
              </a:rPr>
              <a:t>Hizmet Sunumu=Satış</a:t>
            </a:r>
            <a:r>
              <a:rPr lang="tr-TR" sz="3000" dirty="0">
                <a:solidFill>
                  <a:srgbClr val="002060"/>
                </a:solidFill>
              </a:rPr>
              <a:t>; organizasyonların var olma sebepleri ve para kaynaklarıdır. Bu değerli aktivitenin mümkün olduğunca nakde dönüşmesinin sağlanması, firmaların iktisadî olarak güçlenmelerini ve büyümelerini getirecektir. Bu nedenle; satış işinin nakde zamanında dönebilmesi </a:t>
            </a:r>
            <a:r>
              <a:rPr lang="tr-TR" sz="3000" dirty="0" smtClean="0">
                <a:solidFill>
                  <a:srgbClr val="002060"/>
                </a:solidFill>
              </a:rPr>
              <a:t>YANİ tahsilat becerisine sahip olmak son </a:t>
            </a:r>
            <a:r>
              <a:rPr lang="tr-TR" sz="3000" dirty="0">
                <a:solidFill>
                  <a:srgbClr val="002060"/>
                </a:solidFill>
              </a:rPr>
              <a:t>derece önemlidir.</a:t>
            </a:r>
          </a:p>
          <a:p>
            <a:pPr marL="0" indent="0" eaLnBrk="1" hangingPunct="1">
              <a:buNone/>
            </a:pPr>
            <a:endParaRPr lang="tr-TR" sz="28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3 Resim" descr="louv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73804"/>
            <a:ext cx="3212117" cy="2476128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8072562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1071546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tr-TR" sz="2800" dirty="0" smtClean="0">
                <a:solidFill>
                  <a:srgbClr val="002060"/>
                </a:solidFill>
                <a:latin typeface="Calibri" pitchFamily="34" charset="0"/>
              </a:rPr>
              <a:t>Mükellef ve Mükellef Memnuniyeti  Sonucunda Tahsilat Yönetimi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 flipH="1">
            <a:off x="6228183" y="7245422"/>
            <a:ext cx="3240359" cy="45719"/>
          </a:xfrm>
        </p:spPr>
        <p:txBody>
          <a:bodyPr>
            <a:normAutofit fontScale="25000" lnSpcReduction="20000"/>
          </a:bodyPr>
          <a:lstStyle/>
          <a:p>
            <a:pPr algn="ctr"/>
            <a:endParaRPr lang="tr-TR" sz="3600" dirty="0" smtClean="0">
              <a:solidFill>
                <a:srgbClr val="002060"/>
              </a:solidFill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3" name="Düz Ok Bağlayıcısı 12"/>
          <p:cNvCxnSpPr/>
          <p:nvPr/>
        </p:nvCxnSpPr>
        <p:spPr>
          <a:xfrm flipV="1">
            <a:off x="5489627" y="6703082"/>
            <a:ext cx="1189079" cy="16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Yuvarlatılmış Dikdörtgen 11"/>
          <p:cNvSpPr/>
          <p:nvPr/>
        </p:nvSpPr>
        <p:spPr>
          <a:xfrm>
            <a:off x="1475656" y="2787685"/>
            <a:ext cx="2263172" cy="102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Mükellef</a:t>
            </a:r>
            <a:endParaRPr lang="tr-TR" dirty="0"/>
          </a:p>
          <a:p>
            <a:pPr algn="ctr"/>
            <a:r>
              <a:rPr lang="tr-TR" dirty="0" smtClean="0"/>
              <a:t>Memnuniyeti</a:t>
            </a:r>
            <a:endParaRPr lang="tr-TR" dirty="0"/>
          </a:p>
        </p:txBody>
      </p:sp>
      <p:sp>
        <p:nvSpPr>
          <p:cNvPr id="14" name="Yuvarlatılmış Dikdörtgen 13"/>
          <p:cNvSpPr/>
          <p:nvPr/>
        </p:nvSpPr>
        <p:spPr>
          <a:xfrm>
            <a:off x="4362270" y="2819269"/>
            <a:ext cx="2318110" cy="102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Satış (Tahsilatta </a:t>
            </a:r>
            <a:r>
              <a:rPr lang="tr-TR" dirty="0" smtClean="0"/>
              <a:t>Mükellef </a:t>
            </a:r>
            <a:r>
              <a:rPr lang="tr-TR" dirty="0"/>
              <a:t>Önceliği Tespiti)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4969527" y="5737944"/>
            <a:ext cx="2263172" cy="102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Tahsilat Esnasında Personel Yönetimi</a:t>
            </a:r>
          </a:p>
          <a:p>
            <a:pPr algn="ctr"/>
            <a:endParaRPr lang="tr-TR" dirty="0"/>
          </a:p>
        </p:txBody>
      </p:sp>
      <p:sp>
        <p:nvSpPr>
          <p:cNvPr id="17" name="Yuvarlatılmış Dikdörtgen 16"/>
          <p:cNvSpPr/>
          <p:nvPr/>
        </p:nvSpPr>
        <p:spPr>
          <a:xfrm>
            <a:off x="5708081" y="4185976"/>
            <a:ext cx="2263172" cy="102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Pratik Çözüm Uygulamaları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2064236" y="5754342"/>
            <a:ext cx="2263172" cy="102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Saygınlık</a:t>
            </a:r>
            <a:endParaRPr lang="tr-TR" dirty="0"/>
          </a:p>
        </p:txBody>
      </p:sp>
      <p:sp>
        <p:nvSpPr>
          <p:cNvPr id="19" name="Yuvarlatılmış Dikdörtgen 18"/>
          <p:cNvSpPr/>
          <p:nvPr/>
        </p:nvSpPr>
        <p:spPr>
          <a:xfrm>
            <a:off x="2706355" y="4224195"/>
            <a:ext cx="2263172" cy="10248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Telefonda ve </a:t>
            </a:r>
            <a:r>
              <a:rPr lang="tr-TR" dirty="0" smtClean="0"/>
              <a:t>Yüz Yüze </a:t>
            </a:r>
            <a:r>
              <a:rPr lang="tr-TR" dirty="0"/>
              <a:t>Tahsilat</a:t>
            </a:r>
          </a:p>
          <a:p>
            <a:pPr algn="ctr"/>
            <a:endParaRPr lang="tr-TR" dirty="0"/>
          </a:p>
        </p:txBody>
      </p:sp>
      <p:sp>
        <p:nvSpPr>
          <p:cNvPr id="20" name="Sağ Ok 19"/>
          <p:cNvSpPr/>
          <p:nvPr/>
        </p:nvSpPr>
        <p:spPr>
          <a:xfrm>
            <a:off x="3761642" y="3212976"/>
            <a:ext cx="6006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Sağ Ok 20"/>
          <p:cNvSpPr/>
          <p:nvPr/>
        </p:nvSpPr>
        <p:spPr>
          <a:xfrm rot="7949791">
            <a:off x="4827160" y="3876432"/>
            <a:ext cx="6006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Sağ Ok 21"/>
          <p:cNvSpPr/>
          <p:nvPr/>
        </p:nvSpPr>
        <p:spPr>
          <a:xfrm>
            <a:off x="5036225" y="4566682"/>
            <a:ext cx="6718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Sağ Ok 22"/>
          <p:cNvSpPr/>
          <p:nvPr/>
        </p:nvSpPr>
        <p:spPr>
          <a:xfrm rot="7949791">
            <a:off x="6301281" y="5273244"/>
            <a:ext cx="6006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Sağ Ok 23"/>
          <p:cNvSpPr/>
          <p:nvPr/>
        </p:nvSpPr>
        <p:spPr>
          <a:xfrm rot="10800000">
            <a:off x="4348154" y="6034368"/>
            <a:ext cx="6006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1115616" y="1785926"/>
            <a:ext cx="8229600" cy="467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tr-T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Gülerken göbeği </a:t>
            </a:r>
          </a:p>
          <a:p>
            <a:pPr eaLnBrk="1" hangingPunct="1">
              <a:defRPr/>
            </a:pPr>
            <a:r>
              <a:rPr lang="tr-T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oynamayan adamdan </a:t>
            </a:r>
          </a:p>
          <a:p>
            <a:pPr eaLnBrk="1" hangingPunct="1">
              <a:defRPr/>
            </a:pPr>
            <a:r>
              <a:rPr lang="tr-T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korkun!</a:t>
            </a:r>
          </a:p>
          <a:p>
            <a:pPr eaLnBrk="1" hangingPunct="1">
              <a:defRPr/>
            </a:pPr>
            <a:r>
              <a:rPr lang="tr-T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Çin Atasözü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09600" y="609600"/>
            <a:ext cx="8229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1" hangingPunct="1">
              <a:defRPr/>
            </a:pPr>
            <a:r>
              <a:rPr lang="tr-T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Gülmesini bilmeyen dükkan açmasın.</a:t>
            </a:r>
          </a:p>
          <a:p>
            <a:pPr algn="r" eaLnBrk="1" hangingPunct="1">
              <a:defRPr/>
            </a:pPr>
            <a:r>
              <a:rPr lang="tr-TR" sz="2800" dirty="0">
                <a:solidFill>
                  <a:srgbClr val="002060"/>
                </a:solidFill>
                <a:latin typeface="Calibri" pitchFamily="34" charset="0"/>
              </a:rPr>
              <a:t>Çin Atasözü</a:t>
            </a:r>
          </a:p>
        </p:txBody>
      </p:sp>
      <p:pic>
        <p:nvPicPr>
          <p:cNvPr id="9221" name="Picture 5" descr="C:\Users\tin\Pictures\727030_eating_watermelon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700" y="2492896"/>
            <a:ext cx="2857500" cy="279349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1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1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1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1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1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1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1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1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18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BBAVA\Desktop\Yıpranmasın-diye-karikatür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9275" y="1047750"/>
            <a:ext cx="550545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6604216" cy="1296144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tr-TR" dirty="0" smtClean="0">
                <a:solidFill>
                  <a:srgbClr val="FF0000"/>
                </a:solidFill>
              </a:rPr>
              <a:t>  </a:t>
            </a:r>
            <a:r>
              <a:rPr lang="tr-TR" sz="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Müşteri=Mükellef </a:t>
            </a:r>
            <a:r>
              <a:rPr lang="tr-TR" sz="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Memnuniyeti</a:t>
            </a:r>
            <a:br>
              <a:rPr lang="tr-TR" sz="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endParaRPr lang="en-US" sz="28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2564904"/>
            <a:ext cx="8229600" cy="3168351"/>
          </a:xfrm>
        </p:spPr>
        <p:txBody>
          <a:bodyPr>
            <a:normAutofit fontScale="25000" lnSpcReduction="20000"/>
          </a:bodyPr>
          <a:lstStyle/>
          <a:p>
            <a:pPr>
              <a:buFontTx/>
              <a:buChar char="-"/>
              <a:defRPr/>
            </a:pPr>
            <a:r>
              <a:rPr lang="tr-TR" sz="9600" dirty="0" smtClean="0">
                <a:solidFill>
                  <a:srgbClr val="002060"/>
                </a:solidFill>
              </a:rPr>
              <a:t>Mükellefinizin taleplerini </a:t>
            </a:r>
            <a:r>
              <a:rPr lang="tr-TR" sz="9600" dirty="0">
                <a:solidFill>
                  <a:srgbClr val="002060"/>
                </a:solidFill>
              </a:rPr>
              <a:t>açık, şeffaf, hızlı, güven verici ve müşteri odaklı bir şekilde çözmeyi taahhüt </a:t>
            </a:r>
            <a:r>
              <a:rPr lang="tr-TR" sz="9600" dirty="0" smtClean="0">
                <a:solidFill>
                  <a:srgbClr val="002060"/>
                </a:solidFill>
              </a:rPr>
              <a:t>etmeliyiz.</a:t>
            </a:r>
          </a:p>
          <a:p>
            <a:pPr>
              <a:buFontTx/>
              <a:buChar char="-"/>
              <a:defRPr/>
            </a:pPr>
            <a:r>
              <a:rPr lang="tr-TR" sz="9600" dirty="0" smtClean="0">
                <a:solidFill>
                  <a:srgbClr val="002060"/>
                </a:solidFill>
              </a:rPr>
              <a:t>Mükellefinizin sizin için öncelikli olarak bir müşteri değil değerli kıldığınızı belirten yaklaşımlarda bulunun.</a:t>
            </a:r>
          </a:p>
          <a:p>
            <a:pPr>
              <a:buFontTx/>
              <a:buChar char="-"/>
              <a:defRPr/>
            </a:pPr>
            <a:r>
              <a:rPr lang="tr-TR" sz="9600" dirty="0" smtClean="0">
                <a:solidFill>
                  <a:srgbClr val="002060"/>
                </a:solidFill>
              </a:rPr>
              <a:t>Mükellefinizi </a:t>
            </a:r>
            <a:r>
              <a:rPr lang="tr-TR" sz="9600" dirty="0">
                <a:solidFill>
                  <a:srgbClr val="002060"/>
                </a:solidFill>
              </a:rPr>
              <a:t>ayda bir arayın. Dosyalarında bir gelişme olsun olmasın </a:t>
            </a:r>
            <a:r>
              <a:rPr lang="tr-TR" sz="9600" dirty="0" smtClean="0">
                <a:solidFill>
                  <a:srgbClr val="002060"/>
                </a:solidFill>
              </a:rPr>
              <a:t>arayın-arattırın. </a:t>
            </a:r>
            <a:r>
              <a:rPr lang="tr-TR" sz="9600" dirty="0">
                <a:solidFill>
                  <a:srgbClr val="002060"/>
                </a:solidFill>
              </a:rPr>
              <a:t>Bu şekilde, onları düşündüğünüzü, onları unutmadığınızı ve işlerini en iyi şekilde takip ettiğinizi onlara hissettirin.</a:t>
            </a:r>
          </a:p>
          <a:p>
            <a:pPr>
              <a:buFontTx/>
              <a:buChar char="-"/>
              <a:defRPr/>
            </a:pPr>
            <a:r>
              <a:rPr lang="tr-TR" sz="9600" dirty="0">
                <a:solidFill>
                  <a:srgbClr val="002060"/>
                </a:solidFill>
              </a:rPr>
              <a:t>Daha iyi bir müşteri deneyimi </a:t>
            </a:r>
            <a:r>
              <a:rPr lang="tr-TR" sz="9600" dirty="0" smtClean="0">
                <a:solidFill>
                  <a:srgbClr val="002060"/>
                </a:solidFill>
              </a:rPr>
              <a:t>sunun (referans olmalarını sağlayın)</a:t>
            </a:r>
            <a:r>
              <a:rPr lang="tr-TR" sz="5000" dirty="0" smtClean="0">
                <a:solidFill>
                  <a:srgbClr val="002060"/>
                </a:solidFill>
              </a:rPr>
              <a:t>	</a:t>
            </a:r>
            <a:r>
              <a:rPr lang="tr-TR" sz="2000" dirty="0" smtClean="0"/>
              <a:t>	</a:t>
            </a:r>
          </a:p>
          <a:p>
            <a:pPr>
              <a:buFontTx/>
              <a:buChar char="-"/>
              <a:defRPr/>
            </a:pPr>
            <a:endParaRPr lang="tr-TR" sz="2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2961"/>
            <a:ext cx="2411760" cy="1821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laks">
  <a:themeElements>
    <a:clrScheme name="Paralaks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TM02900771[[fn=Dilim]]</Template>
  <TotalTime>4956</TotalTime>
  <Words>688</Words>
  <Application>Microsoft Office PowerPoint</Application>
  <PresentationFormat>Ekran Gösterisi (4:3)</PresentationFormat>
  <Paragraphs>166</Paragraphs>
  <Slides>24</Slides>
  <Notes>14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Corbel</vt:lpstr>
      <vt:lpstr>Wingdings</vt:lpstr>
      <vt:lpstr>Wingdings 2</vt:lpstr>
      <vt:lpstr>HDOfficeLightV0</vt:lpstr>
      <vt:lpstr>Paralaks</vt:lpstr>
      <vt:lpstr>                                      </vt:lpstr>
      <vt:lpstr>Uzman/Eğitmen Neşe DERELİOĞLU</vt:lpstr>
      <vt:lpstr>,</vt:lpstr>
      <vt:lpstr>          Eğitim Sihirli Bir Değnek midir?</vt:lpstr>
      <vt:lpstr>Eğitimin Amacı !!</vt:lpstr>
      <vt:lpstr> Mükellef ve Mükellef Memnuniyeti  Sonucunda Tahsilat Yönetimi</vt:lpstr>
      <vt:lpstr>PowerPoint Sunusu</vt:lpstr>
      <vt:lpstr>PowerPoint Sunusu</vt:lpstr>
      <vt:lpstr>  Müşteri=Mükellef Memnuniyeti </vt:lpstr>
      <vt:lpstr>Bu Kadar da Mutlu Olmasın </vt:lpstr>
      <vt:lpstr>PowerPoint Sunusu</vt:lpstr>
      <vt:lpstr>PowerPoint Sunusu</vt:lpstr>
      <vt:lpstr>Tahsilat Yöntemi Belirleme</vt:lpstr>
      <vt:lpstr>a)Katı Tahsilat Politikası Geliştirme: </vt:lpstr>
      <vt:lpstr>b) Yumuşak Tahsilat politikası Geliştirme</vt:lpstr>
      <vt:lpstr>PowerPoint Sunusu</vt:lpstr>
      <vt:lpstr>PowerPoint Sunusu</vt:lpstr>
      <vt:lpstr>,</vt:lpstr>
      <vt:lpstr>PowerPoint Sunusu</vt:lpstr>
      <vt:lpstr>PowerPoint Sunusu</vt:lpstr>
      <vt:lpstr>PowerPoint Sunusu</vt:lpstr>
      <vt:lpstr>PowerPoint Sunusu</vt:lpstr>
      <vt:lpstr>                              Saygınlık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toshiba</dc:creator>
  <cp:lastModifiedBy>neşe kucukali</cp:lastModifiedBy>
  <cp:revision>240</cp:revision>
  <dcterms:created xsi:type="dcterms:W3CDTF">2014-04-24T05:24:40Z</dcterms:created>
  <dcterms:modified xsi:type="dcterms:W3CDTF">2014-12-26T11:44:19Z</dcterms:modified>
</cp:coreProperties>
</file>