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9"/>
  </p:notesMasterIdLst>
  <p:handoutMasterIdLst>
    <p:handoutMasterId r:id="rId40"/>
  </p:handoutMasterIdLst>
  <p:sldIdLst>
    <p:sldId id="276" r:id="rId2"/>
    <p:sldId id="325" r:id="rId3"/>
    <p:sldId id="327" r:id="rId4"/>
    <p:sldId id="328" r:id="rId5"/>
    <p:sldId id="258" r:id="rId6"/>
    <p:sldId id="294" r:id="rId7"/>
    <p:sldId id="259" r:id="rId8"/>
    <p:sldId id="283" r:id="rId9"/>
    <p:sldId id="261" r:id="rId10"/>
    <p:sldId id="288" r:id="rId11"/>
    <p:sldId id="289" r:id="rId12"/>
    <p:sldId id="290" r:id="rId13"/>
    <p:sldId id="267" r:id="rId14"/>
    <p:sldId id="324" r:id="rId15"/>
    <p:sldId id="323" r:id="rId16"/>
    <p:sldId id="280" r:id="rId17"/>
    <p:sldId id="281" r:id="rId18"/>
    <p:sldId id="329" r:id="rId19"/>
    <p:sldId id="331" r:id="rId20"/>
    <p:sldId id="332" r:id="rId21"/>
    <p:sldId id="334" r:id="rId22"/>
    <p:sldId id="335" r:id="rId23"/>
    <p:sldId id="336" r:id="rId24"/>
    <p:sldId id="337" r:id="rId25"/>
    <p:sldId id="338" r:id="rId26"/>
    <p:sldId id="339" r:id="rId27"/>
    <p:sldId id="340" r:id="rId28"/>
    <p:sldId id="341" r:id="rId29"/>
    <p:sldId id="342" r:id="rId30"/>
    <p:sldId id="343" r:id="rId31"/>
    <p:sldId id="344" r:id="rId32"/>
    <p:sldId id="318" r:id="rId33"/>
    <p:sldId id="317" r:id="rId34"/>
    <p:sldId id="300" r:id="rId35"/>
    <p:sldId id="302" r:id="rId36"/>
    <p:sldId id="303" r:id="rId37"/>
    <p:sldId id="315" r:id="rId38"/>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929F9F4-4A8F-4326-A1B4-22849713DDAB}" styleName="Koyu Stil 1 - Vurgu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67" autoAdjust="0"/>
    <p:restoredTop sz="98273" autoAdjust="0"/>
  </p:normalViewPr>
  <p:slideViewPr>
    <p:cSldViewPr>
      <p:cViewPr>
        <p:scale>
          <a:sx n="55" d="100"/>
          <a:sy n="55" d="100"/>
        </p:scale>
        <p:origin x="-833" y="-57"/>
      </p:cViewPr>
      <p:guideLst>
        <p:guide orient="horz" pos="2160"/>
        <p:guide pos="2880"/>
      </p:guideLst>
    </p:cSldViewPr>
  </p:slideViewPr>
  <p:notesTextViewPr>
    <p:cViewPr>
      <p:scale>
        <a:sx n="1" d="1"/>
        <a:sy n="1" d="1"/>
      </p:scale>
      <p:origin x="0" y="0"/>
    </p:cViewPr>
  </p:notesTextViewPr>
  <p:sorterViewPr>
    <p:cViewPr>
      <p:scale>
        <a:sx n="100" d="100"/>
        <a:sy n="100" d="100"/>
      </p:scale>
      <p:origin x="0" y="1212"/>
    </p:cViewPr>
  </p:sorterViewPr>
  <p:notesViewPr>
    <p:cSldViewPr>
      <p:cViewPr varScale="1">
        <p:scale>
          <a:sx n="52" d="100"/>
          <a:sy n="52" d="100"/>
        </p:scale>
        <p:origin x="-289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7CD56B7-B681-495E-B086-5E0FB67D7487}" type="datetimeFigureOut">
              <a:rPr lang="tr-TR"/>
              <a:pPr>
                <a:defRPr/>
              </a:pPr>
              <a:t>05.10.2015</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82B03CA1-86DC-4A55-8FC9-99B82A45DC0A}" type="slidenum">
              <a:rPr lang="tr-TR"/>
              <a:pPr>
                <a:defRPr/>
              </a:pPr>
              <a:t>‹#›</a:t>
            </a:fld>
            <a:endParaRPr lang="tr-TR"/>
          </a:p>
        </p:txBody>
      </p:sp>
    </p:spTree>
    <p:extLst>
      <p:ext uri="{BB962C8B-B14F-4D97-AF65-F5344CB8AC3E}">
        <p14:creationId xmlns:p14="http://schemas.microsoft.com/office/powerpoint/2010/main" val="7548596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0DD813DE-7FA3-4F48-B017-B13B512B29CA}" type="datetimeFigureOut">
              <a:rPr lang="tr-TR"/>
              <a:pPr>
                <a:defRPr/>
              </a:pPr>
              <a:t>05.10.2015</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B2E42ECC-B55D-404F-8053-F789354627B5}" type="slidenum">
              <a:rPr lang="tr-TR"/>
              <a:pPr>
                <a:defRPr/>
              </a:pPr>
              <a:t>‹#›</a:t>
            </a:fld>
            <a:endParaRPr lang="tr-TR"/>
          </a:p>
        </p:txBody>
      </p:sp>
    </p:spTree>
    <p:extLst>
      <p:ext uri="{BB962C8B-B14F-4D97-AF65-F5344CB8AC3E}">
        <p14:creationId xmlns:p14="http://schemas.microsoft.com/office/powerpoint/2010/main" val="24232071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ayt Görüntüsü Yer Tutucusu 1"/>
          <p:cNvSpPr>
            <a:spLocks noGrp="1" noRot="1" noChangeAspect="1"/>
          </p:cNvSpPr>
          <p:nvPr>
            <p:ph type="sldImg"/>
          </p:nvPr>
        </p:nvSpPr>
        <p:spPr bwMode="auto">
          <a:noFill/>
          <a:ln>
            <a:solidFill>
              <a:srgbClr val="000000"/>
            </a:solidFill>
            <a:miter lim="800000"/>
            <a:headEnd/>
            <a:tailEnd/>
          </a:ln>
        </p:spPr>
      </p:sp>
      <p:sp>
        <p:nvSpPr>
          <p:cNvPr id="14338"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4339" name="Slayt Numarası Yer Tutucus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3A87B78-4ECB-46CF-8F7A-2CDBCF7F7BEA}" type="slidenum">
              <a:rPr lang="tr-TR"/>
              <a:pPr fontAlgn="base">
                <a:spcBef>
                  <a:spcPct val="0"/>
                </a:spcBef>
                <a:spcAft>
                  <a:spcPct val="0"/>
                </a:spcAft>
                <a:defRPr/>
              </a:pPr>
              <a:t>5</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2_Başlık Slaydı">
    <p:bg>
      <p:bgPr>
        <a:solidFill>
          <a:srgbClr val="FFFFFF"/>
        </a:solidFill>
        <a:effectLst/>
      </p:bgPr>
    </p:bg>
    <p:spTree>
      <p:nvGrpSpPr>
        <p:cNvPr id="1" name=""/>
        <p:cNvGrpSpPr/>
        <p:nvPr/>
      </p:nvGrpSpPr>
      <p:grpSpPr>
        <a:xfrm>
          <a:off x="0" y="0"/>
          <a:ext cx="0" cy="0"/>
          <a:chOff x="0" y="0"/>
          <a:chExt cx="0" cy="0"/>
        </a:xfrm>
      </p:grpSpPr>
      <p:sp>
        <p:nvSpPr>
          <p:cNvPr id="4" name="Freeform 107"/>
          <p:cNvSpPr>
            <a:spLocks/>
          </p:cNvSpPr>
          <p:nvPr userDrawn="1"/>
        </p:nvSpPr>
        <p:spPr bwMode="ltGray">
          <a:xfrm>
            <a:off x="0" y="1792288"/>
            <a:ext cx="9097963" cy="341312"/>
          </a:xfrm>
          <a:custGeom>
            <a:avLst/>
            <a:gdLst>
              <a:gd name="T0" fmla="*/ 0 w 5731"/>
              <a:gd name="T1" fmla="*/ 0 h 808"/>
              <a:gd name="T2" fmla="*/ 2147483647 w 5731"/>
              <a:gd name="T3" fmla="*/ 2147483647 h 808"/>
              <a:gd name="T4" fmla="*/ 2147483647 w 5731"/>
              <a:gd name="T5" fmla="*/ 2147483647 h 808"/>
              <a:gd name="T6" fmla="*/ 2147483647 w 5731"/>
              <a:gd name="T7" fmla="*/ 2147483647 h 808"/>
              <a:gd name="T8" fmla="*/ 2147483647 w 5731"/>
              <a:gd name="T9" fmla="*/ 2147483647 h 808"/>
              <a:gd name="T10" fmla="*/ 2147483647 w 5731"/>
              <a:gd name="T11" fmla="*/ 2147483647 h 808"/>
              <a:gd name="T12" fmla="*/ 0 w 5731"/>
              <a:gd name="T13" fmla="*/ 0 h 8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31" h="808">
                <a:moveTo>
                  <a:pt x="0" y="0"/>
                </a:moveTo>
                <a:lnTo>
                  <a:pt x="19" y="279"/>
                </a:lnTo>
                <a:cubicBezTo>
                  <a:pt x="321" y="399"/>
                  <a:pt x="1170" y="671"/>
                  <a:pt x="1824" y="739"/>
                </a:cubicBezTo>
                <a:cubicBezTo>
                  <a:pt x="2478" y="808"/>
                  <a:pt x="3295" y="769"/>
                  <a:pt x="3946" y="695"/>
                </a:cubicBezTo>
                <a:cubicBezTo>
                  <a:pt x="4597" y="621"/>
                  <a:pt x="5435" y="387"/>
                  <a:pt x="5731" y="297"/>
                </a:cubicBezTo>
                <a:lnTo>
                  <a:pt x="5722" y="153"/>
                </a:lnTo>
                <a:lnTo>
                  <a:pt x="0" y="0"/>
                </a:lnTo>
                <a:close/>
              </a:path>
            </a:pathLst>
          </a:custGeom>
          <a:solidFill>
            <a:schemeClr val="bg1"/>
          </a:solidFill>
          <a:ln>
            <a:noFill/>
          </a:ln>
          <a:extLst/>
        </p:spPr>
        <p:txBody>
          <a:bodyPr/>
          <a:lstStyle/>
          <a:p>
            <a:pPr>
              <a:defRPr/>
            </a:pPr>
            <a:endParaRPr lang="tr-TR">
              <a:solidFill>
                <a:srgbClr val="046CA6"/>
              </a:solidFill>
            </a:endParaRPr>
          </a:p>
        </p:txBody>
      </p:sp>
      <p:grpSp>
        <p:nvGrpSpPr>
          <p:cNvPr id="5" name="Group 89"/>
          <p:cNvGrpSpPr>
            <a:grpSpLocks/>
          </p:cNvGrpSpPr>
          <p:nvPr userDrawn="1"/>
        </p:nvGrpSpPr>
        <p:grpSpPr bwMode="auto">
          <a:xfrm>
            <a:off x="0" y="0"/>
            <a:ext cx="9144000" cy="2089150"/>
            <a:chOff x="0" y="0"/>
            <a:chExt cx="5760" cy="1316"/>
          </a:xfrm>
        </p:grpSpPr>
        <p:grpSp>
          <p:nvGrpSpPr>
            <p:cNvPr id="6" name="Group 90"/>
            <p:cNvGrpSpPr>
              <a:grpSpLocks/>
            </p:cNvGrpSpPr>
            <p:nvPr userDrawn="1"/>
          </p:nvGrpSpPr>
          <p:grpSpPr bwMode="auto">
            <a:xfrm flipV="1">
              <a:off x="18" y="0"/>
              <a:ext cx="5742" cy="1128"/>
              <a:chOff x="0" y="2640"/>
              <a:chExt cx="5760" cy="1680"/>
            </a:xfrm>
          </p:grpSpPr>
          <p:sp>
            <p:nvSpPr>
              <p:cNvPr id="8" name="Rectangle 91"/>
              <p:cNvSpPr>
                <a:spLocks noChangeArrowheads="1"/>
              </p:cNvSpPr>
              <p:nvPr userDrawn="1"/>
            </p:nvSpPr>
            <p:spPr bwMode="ltGray">
              <a:xfrm>
                <a:off x="0" y="2640"/>
                <a:ext cx="5760" cy="1680"/>
              </a:xfrm>
              <a:prstGeom prst="rect">
                <a:avLst/>
              </a:prstGeom>
              <a:solidFill>
                <a:schemeClr val="tx1"/>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sp>
            <p:nvSpPr>
              <p:cNvPr id="9" name="Rectangle 92"/>
              <p:cNvSpPr>
                <a:spLocks noChangeArrowheads="1"/>
              </p:cNvSpPr>
              <p:nvPr userDrawn="1"/>
            </p:nvSpPr>
            <p:spPr bwMode="ltGray">
              <a:xfrm>
                <a:off x="0" y="2640"/>
                <a:ext cx="5760" cy="95"/>
              </a:xfrm>
              <a:prstGeom prst="rect">
                <a:avLst/>
              </a:prstGeom>
              <a:solidFill>
                <a:schemeClr val="tx1"/>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grpSp>
        <p:sp>
          <p:nvSpPr>
            <p:cNvPr id="7" name="Freeform 93"/>
            <p:cNvSpPr>
              <a:spLocks/>
            </p:cNvSpPr>
            <p:nvPr userDrawn="1"/>
          </p:nvSpPr>
          <p:spPr bwMode="ltGray">
            <a:xfrm>
              <a:off x="0" y="1092"/>
              <a:ext cx="5731" cy="224"/>
            </a:xfrm>
            <a:custGeom>
              <a:avLst/>
              <a:gdLst>
                <a:gd name="T0" fmla="*/ 0 w 5731"/>
                <a:gd name="T1" fmla="*/ 0 h 842"/>
                <a:gd name="T2" fmla="*/ 26 w 5731"/>
                <a:gd name="T3" fmla="*/ 0 h 842"/>
                <a:gd name="T4" fmla="*/ 1795 w 5731"/>
                <a:gd name="T5" fmla="*/ 0 h 842"/>
                <a:gd name="T6" fmla="*/ 3821 w 5731"/>
                <a:gd name="T7" fmla="*/ 0 h 842"/>
                <a:gd name="T8" fmla="*/ 5731 w 5731"/>
                <a:gd name="T9" fmla="*/ 0 h 842"/>
                <a:gd name="T10" fmla="*/ 5693 w 5731"/>
                <a:gd name="T11" fmla="*/ 0 h 842"/>
                <a:gd name="T12" fmla="*/ 0 w 5731"/>
                <a:gd name="T13" fmla="*/ 0 h 8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31" h="842">
                  <a:moveTo>
                    <a:pt x="0" y="36"/>
                  </a:moveTo>
                  <a:lnTo>
                    <a:pt x="26" y="315"/>
                  </a:lnTo>
                  <a:cubicBezTo>
                    <a:pt x="325" y="438"/>
                    <a:pt x="1163" y="700"/>
                    <a:pt x="1795" y="771"/>
                  </a:cubicBezTo>
                  <a:cubicBezTo>
                    <a:pt x="2427" y="842"/>
                    <a:pt x="3165" y="817"/>
                    <a:pt x="3821" y="742"/>
                  </a:cubicBezTo>
                  <a:cubicBezTo>
                    <a:pt x="4477" y="667"/>
                    <a:pt x="5419" y="444"/>
                    <a:pt x="5731" y="320"/>
                  </a:cubicBezTo>
                  <a:lnTo>
                    <a:pt x="5693" y="0"/>
                  </a:lnTo>
                  <a:lnTo>
                    <a:pt x="0" y="36"/>
                  </a:lnTo>
                  <a:close/>
                </a:path>
              </a:pathLst>
            </a:custGeom>
            <a:solidFill>
              <a:schemeClr val="tx1"/>
            </a:solidFill>
            <a:ln>
              <a:noFill/>
            </a:ln>
            <a:extLst/>
          </p:spPr>
          <p:txBody>
            <a:bodyPr/>
            <a:lstStyle/>
            <a:p>
              <a:pPr>
                <a:defRPr/>
              </a:pPr>
              <a:endParaRPr lang="tr-TR">
                <a:solidFill>
                  <a:srgbClr val="046CA6"/>
                </a:solidFill>
              </a:endParaRPr>
            </a:p>
          </p:txBody>
        </p:sp>
      </p:grpSp>
      <p:grpSp>
        <p:nvGrpSpPr>
          <p:cNvPr id="10" name="Group 94"/>
          <p:cNvGrpSpPr>
            <a:grpSpLocks/>
          </p:cNvGrpSpPr>
          <p:nvPr userDrawn="1"/>
        </p:nvGrpSpPr>
        <p:grpSpPr bwMode="auto">
          <a:xfrm>
            <a:off x="0" y="4689475"/>
            <a:ext cx="9144000" cy="2168525"/>
            <a:chOff x="0" y="2908"/>
            <a:chExt cx="5760" cy="1412"/>
          </a:xfrm>
        </p:grpSpPr>
        <p:grpSp>
          <p:nvGrpSpPr>
            <p:cNvPr id="11" name="Group 95"/>
            <p:cNvGrpSpPr>
              <a:grpSpLocks/>
            </p:cNvGrpSpPr>
            <p:nvPr/>
          </p:nvGrpSpPr>
          <p:grpSpPr bwMode="auto">
            <a:xfrm>
              <a:off x="18" y="3135"/>
              <a:ext cx="5742" cy="1178"/>
              <a:chOff x="0" y="2647"/>
              <a:chExt cx="5760" cy="1673"/>
            </a:xfrm>
          </p:grpSpPr>
          <p:sp>
            <p:nvSpPr>
              <p:cNvPr id="15" name="Rectangle 96"/>
              <p:cNvSpPr>
                <a:spLocks noChangeArrowheads="1"/>
              </p:cNvSpPr>
              <p:nvPr userDrawn="1"/>
            </p:nvSpPr>
            <p:spPr bwMode="ltGray">
              <a:xfrm>
                <a:off x="0" y="2647"/>
                <a:ext cx="5760" cy="1673"/>
              </a:xfrm>
              <a:prstGeom prst="rect">
                <a:avLst/>
              </a:prstGeom>
              <a:solidFill>
                <a:schemeClr val="accent1"/>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sp>
            <p:nvSpPr>
              <p:cNvPr id="16" name="Rectangle 97"/>
              <p:cNvSpPr>
                <a:spLocks noChangeArrowheads="1"/>
              </p:cNvSpPr>
              <p:nvPr userDrawn="1"/>
            </p:nvSpPr>
            <p:spPr bwMode="ltGray">
              <a:xfrm>
                <a:off x="0" y="2647"/>
                <a:ext cx="5760" cy="95"/>
              </a:xfrm>
              <a:prstGeom prst="rect">
                <a:avLst/>
              </a:prstGeom>
              <a:solidFill>
                <a:schemeClr val="accent1"/>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grpSp>
        <p:grpSp>
          <p:nvGrpSpPr>
            <p:cNvPr id="12" name="Group 98"/>
            <p:cNvGrpSpPr>
              <a:grpSpLocks/>
            </p:cNvGrpSpPr>
            <p:nvPr/>
          </p:nvGrpSpPr>
          <p:grpSpPr bwMode="auto">
            <a:xfrm>
              <a:off x="0" y="2902"/>
              <a:ext cx="5731" cy="264"/>
              <a:chOff x="0" y="2702"/>
              <a:chExt cx="5731" cy="426"/>
            </a:xfrm>
          </p:grpSpPr>
          <p:sp>
            <p:nvSpPr>
              <p:cNvPr id="13" name="Freeform 99"/>
              <p:cNvSpPr>
                <a:spLocks/>
              </p:cNvSpPr>
              <p:nvPr/>
            </p:nvSpPr>
            <p:spPr bwMode="ltGray">
              <a:xfrm flipV="1">
                <a:off x="0" y="2702"/>
                <a:ext cx="5731" cy="365"/>
              </a:xfrm>
              <a:custGeom>
                <a:avLst/>
                <a:gdLst>
                  <a:gd name="T0" fmla="*/ 0 w 5731"/>
                  <a:gd name="T1" fmla="*/ 0 h 808"/>
                  <a:gd name="T2" fmla="*/ 19 w 5731"/>
                  <a:gd name="T3" fmla="*/ 0 h 808"/>
                  <a:gd name="T4" fmla="*/ 1824 w 5731"/>
                  <a:gd name="T5" fmla="*/ 0 h 808"/>
                  <a:gd name="T6" fmla="*/ 3946 w 5731"/>
                  <a:gd name="T7" fmla="*/ 0 h 808"/>
                  <a:gd name="T8" fmla="*/ 5731 w 5731"/>
                  <a:gd name="T9" fmla="*/ 0 h 808"/>
                  <a:gd name="T10" fmla="*/ 5722 w 5731"/>
                  <a:gd name="T11" fmla="*/ 0 h 808"/>
                  <a:gd name="T12" fmla="*/ 0 w 5731"/>
                  <a:gd name="T13" fmla="*/ 0 h 8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31" h="808">
                    <a:moveTo>
                      <a:pt x="0" y="0"/>
                    </a:moveTo>
                    <a:lnTo>
                      <a:pt x="19" y="279"/>
                    </a:lnTo>
                    <a:cubicBezTo>
                      <a:pt x="321" y="399"/>
                      <a:pt x="1170" y="671"/>
                      <a:pt x="1824" y="739"/>
                    </a:cubicBezTo>
                    <a:cubicBezTo>
                      <a:pt x="2478" y="808"/>
                      <a:pt x="3295" y="769"/>
                      <a:pt x="3946" y="695"/>
                    </a:cubicBezTo>
                    <a:cubicBezTo>
                      <a:pt x="4597" y="621"/>
                      <a:pt x="5435" y="387"/>
                      <a:pt x="5731" y="297"/>
                    </a:cubicBezTo>
                    <a:lnTo>
                      <a:pt x="5722" y="153"/>
                    </a:lnTo>
                    <a:lnTo>
                      <a:pt x="0" y="0"/>
                    </a:lnTo>
                    <a:close/>
                  </a:path>
                </a:pathLst>
              </a:custGeom>
              <a:solidFill>
                <a:schemeClr val="bg1"/>
              </a:solidFill>
              <a:ln>
                <a:noFill/>
              </a:ln>
              <a:extLst/>
            </p:spPr>
            <p:txBody>
              <a:bodyPr/>
              <a:lstStyle/>
              <a:p>
                <a:pPr>
                  <a:defRPr/>
                </a:pPr>
                <a:endParaRPr lang="tr-TR">
                  <a:solidFill>
                    <a:srgbClr val="046CA6"/>
                  </a:solidFill>
                </a:endParaRPr>
              </a:p>
            </p:txBody>
          </p:sp>
          <p:sp>
            <p:nvSpPr>
              <p:cNvPr id="14" name="Freeform 100"/>
              <p:cNvSpPr>
                <a:spLocks/>
              </p:cNvSpPr>
              <p:nvPr/>
            </p:nvSpPr>
            <p:spPr bwMode="ltGray">
              <a:xfrm flipV="1">
                <a:off x="0" y="2748"/>
                <a:ext cx="5731" cy="380"/>
              </a:xfrm>
              <a:custGeom>
                <a:avLst/>
                <a:gdLst>
                  <a:gd name="T0" fmla="*/ 0 w 5731"/>
                  <a:gd name="T1" fmla="*/ 0 h 842"/>
                  <a:gd name="T2" fmla="*/ 26 w 5731"/>
                  <a:gd name="T3" fmla="*/ 0 h 842"/>
                  <a:gd name="T4" fmla="*/ 1795 w 5731"/>
                  <a:gd name="T5" fmla="*/ 0 h 842"/>
                  <a:gd name="T6" fmla="*/ 3821 w 5731"/>
                  <a:gd name="T7" fmla="*/ 0 h 842"/>
                  <a:gd name="T8" fmla="*/ 5731 w 5731"/>
                  <a:gd name="T9" fmla="*/ 0 h 842"/>
                  <a:gd name="T10" fmla="*/ 5693 w 5731"/>
                  <a:gd name="T11" fmla="*/ 0 h 842"/>
                  <a:gd name="T12" fmla="*/ 0 w 5731"/>
                  <a:gd name="T13" fmla="*/ 0 h 8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31" h="842">
                    <a:moveTo>
                      <a:pt x="0" y="36"/>
                    </a:moveTo>
                    <a:lnTo>
                      <a:pt x="26" y="315"/>
                    </a:lnTo>
                    <a:cubicBezTo>
                      <a:pt x="325" y="438"/>
                      <a:pt x="1163" y="700"/>
                      <a:pt x="1795" y="771"/>
                    </a:cubicBezTo>
                    <a:cubicBezTo>
                      <a:pt x="2427" y="842"/>
                      <a:pt x="3165" y="817"/>
                      <a:pt x="3821" y="742"/>
                    </a:cubicBezTo>
                    <a:cubicBezTo>
                      <a:pt x="4477" y="667"/>
                      <a:pt x="5419" y="444"/>
                      <a:pt x="5731" y="320"/>
                    </a:cubicBezTo>
                    <a:lnTo>
                      <a:pt x="5693" y="0"/>
                    </a:lnTo>
                    <a:lnTo>
                      <a:pt x="0" y="36"/>
                    </a:lnTo>
                    <a:close/>
                  </a:path>
                </a:pathLst>
              </a:custGeom>
              <a:solidFill>
                <a:schemeClr val="accent1"/>
              </a:solidFill>
              <a:ln>
                <a:noFill/>
              </a:ln>
              <a:extLst/>
            </p:spPr>
            <p:txBody>
              <a:bodyPr/>
              <a:lstStyle/>
              <a:p>
                <a:pPr>
                  <a:defRPr/>
                </a:pPr>
                <a:endParaRPr lang="tr-TR">
                  <a:solidFill>
                    <a:srgbClr val="046CA6"/>
                  </a:solidFill>
                </a:endParaRPr>
              </a:p>
            </p:txBody>
          </p:sp>
        </p:grpSp>
      </p:grpSp>
      <p:grpSp>
        <p:nvGrpSpPr>
          <p:cNvPr id="17" name="Group 101"/>
          <p:cNvGrpSpPr>
            <a:grpSpLocks/>
          </p:cNvGrpSpPr>
          <p:nvPr userDrawn="1"/>
        </p:nvGrpSpPr>
        <p:grpSpPr bwMode="auto">
          <a:xfrm>
            <a:off x="0" y="0"/>
            <a:ext cx="9144000" cy="6867525"/>
            <a:chOff x="0" y="0"/>
            <a:chExt cx="5760" cy="4326"/>
          </a:xfrm>
        </p:grpSpPr>
        <p:sp>
          <p:nvSpPr>
            <p:cNvPr id="18" name="AutoShape 102"/>
            <p:cNvSpPr>
              <a:spLocks noChangeArrowheads="1"/>
            </p:cNvSpPr>
            <p:nvPr/>
          </p:nvSpPr>
          <p:spPr bwMode="white">
            <a:xfrm>
              <a:off x="27" y="24"/>
              <a:ext cx="5709" cy="4272"/>
            </a:xfrm>
            <a:prstGeom prst="roundRect">
              <a:avLst>
                <a:gd name="adj" fmla="val 6227"/>
              </a:avLst>
            </a:prstGeom>
            <a:noFill/>
            <a:ln w="76200">
              <a:solidFill>
                <a:schemeClr val="bg1"/>
              </a:solidFill>
              <a:round/>
              <a:headEnd/>
              <a:tailEnd/>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sp>
          <p:nvSpPr>
            <p:cNvPr id="19" name="Freeform 103"/>
            <p:cNvSpPr>
              <a:spLocks/>
            </p:cNvSpPr>
            <p:nvPr/>
          </p:nvSpPr>
          <p:spPr bwMode="white">
            <a:xfrm>
              <a:off x="3" y="0"/>
              <a:ext cx="288" cy="288"/>
            </a:xfrm>
            <a:custGeom>
              <a:avLst/>
              <a:gdLst>
                <a:gd name="T0" fmla="*/ 0 w 336"/>
                <a:gd name="T1" fmla="*/ 2 h 384"/>
                <a:gd name="T2" fmla="*/ 0 w 336"/>
                <a:gd name="T3" fmla="*/ 2 h 384"/>
                <a:gd name="T4" fmla="*/ 3 w 336"/>
                <a:gd name="T5" fmla="*/ 2 h 384"/>
                <a:gd name="T6" fmla="*/ 3 w 336"/>
                <a:gd name="T7" fmla="*/ 2 h 384"/>
                <a:gd name="T8" fmla="*/ 3 w 336"/>
                <a:gd name="T9" fmla="*/ 0 h 384"/>
                <a:gd name="T10" fmla="*/ 0 w 336"/>
                <a:gd name="T11" fmla="*/ 0 h 38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6" h="384">
                  <a:moveTo>
                    <a:pt x="0" y="48"/>
                  </a:moveTo>
                  <a:lnTo>
                    <a:pt x="0" y="384"/>
                  </a:lnTo>
                  <a:lnTo>
                    <a:pt x="96" y="192"/>
                  </a:lnTo>
                  <a:lnTo>
                    <a:pt x="192" y="48"/>
                  </a:lnTo>
                  <a:lnTo>
                    <a:pt x="336" y="0"/>
                  </a:lnTo>
                  <a:lnTo>
                    <a:pt x="0" y="0"/>
                  </a:lnTo>
                </a:path>
              </a:pathLst>
            </a:custGeom>
            <a:solidFill>
              <a:schemeClr val="bg1"/>
            </a:solidFill>
            <a:ln>
              <a:noFill/>
            </a:ln>
            <a:extLst/>
          </p:spPr>
          <p:txBody>
            <a:bodyPr/>
            <a:lstStyle/>
            <a:p>
              <a:pPr>
                <a:defRPr/>
              </a:pPr>
              <a:endParaRPr lang="tr-TR">
                <a:solidFill>
                  <a:srgbClr val="046CA6"/>
                </a:solidFill>
              </a:endParaRPr>
            </a:p>
          </p:txBody>
        </p:sp>
        <p:sp>
          <p:nvSpPr>
            <p:cNvPr id="20" name="Freeform 104"/>
            <p:cNvSpPr>
              <a:spLocks/>
            </p:cNvSpPr>
            <p:nvPr/>
          </p:nvSpPr>
          <p:spPr bwMode="white">
            <a:xfrm rot="-5408600">
              <a:off x="-47" y="4030"/>
              <a:ext cx="336" cy="242"/>
            </a:xfrm>
            <a:custGeom>
              <a:avLst/>
              <a:gdLst>
                <a:gd name="T0" fmla="*/ 0 w 336"/>
                <a:gd name="T1" fmla="*/ 1 h 384"/>
                <a:gd name="T2" fmla="*/ 0 w 336"/>
                <a:gd name="T3" fmla="*/ 1 h 384"/>
                <a:gd name="T4" fmla="*/ 96 w 336"/>
                <a:gd name="T5" fmla="*/ 1 h 384"/>
                <a:gd name="T6" fmla="*/ 192 w 336"/>
                <a:gd name="T7" fmla="*/ 1 h 384"/>
                <a:gd name="T8" fmla="*/ 336 w 336"/>
                <a:gd name="T9" fmla="*/ 0 h 384"/>
                <a:gd name="T10" fmla="*/ 0 w 336"/>
                <a:gd name="T11" fmla="*/ 0 h 38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6" h="384">
                  <a:moveTo>
                    <a:pt x="0" y="48"/>
                  </a:moveTo>
                  <a:lnTo>
                    <a:pt x="0" y="384"/>
                  </a:lnTo>
                  <a:lnTo>
                    <a:pt x="96" y="192"/>
                  </a:lnTo>
                  <a:lnTo>
                    <a:pt x="192" y="48"/>
                  </a:lnTo>
                  <a:lnTo>
                    <a:pt x="336" y="0"/>
                  </a:lnTo>
                  <a:lnTo>
                    <a:pt x="0" y="0"/>
                  </a:lnTo>
                </a:path>
              </a:pathLst>
            </a:custGeom>
            <a:solidFill>
              <a:schemeClr val="bg1"/>
            </a:solidFill>
            <a:ln>
              <a:noFill/>
            </a:ln>
            <a:extLst/>
          </p:spPr>
          <p:txBody>
            <a:bodyPr/>
            <a:lstStyle/>
            <a:p>
              <a:pPr>
                <a:defRPr/>
              </a:pPr>
              <a:endParaRPr lang="tr-TR">
                <a:solidFill>
                  <a:srgbClr val="046CA6"/>
                </a:solidFill>
              </a:endParaRPr>
            </a:p>
          </p:txBody>
        </p:sp>
        <p:sp>
          <p:nvSpPr>
            <p:cNvPr id="21" name="Freeform 105"/>
            <p:cNvSpPr>
              <a:spLocks/>
            </p:cNvSpPr>
            <p:nvPr/>
          </p:nvSpPr>
          <p:spPr bwMode="white">
            <a:xfrm>
              <a:off x="5520" y="3978"/>
              <a:ext cx="240" cy="348"/>
            </a:xfrm>
            <a:custGeom>
              <a:avLst/>
              <a:gdLst>
                <a:gd name="T0" fmla="*/ 115 w 246"/>
                <a:gd name="T1" fmla="*/ 0 h 348"/>
                <a:gd name="T2" fmla="*/ 77 w 246"/>
                <a:gd name="T3" fmla="*/ 196 h 348"/>
                <a:gd name="T4" fmla="*/ 41 w 246"/>
                <a:gd name="T5" fmla="*/ 282 h 348"/>
                <a:gd name="T6" fmla="*/ 0 w 246"/>
                <a:gd name="T7" fmla="*/ 342 h 348"/>
                <a:gd name="T8" fmla="*/ 115 w 246"/>
                <a:gd name="T9" fmla="*/ 348 h 3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6" h="348">
                  <a:moveTo>
                    <a:pt x="246" y="0"/>
                  </a:moveTo>
                  <a:lnTo>
                    <a:pt x="164" y="196"/>
                  </a:lnTo>
                  <a:lnTo>
                    <a:pt x="84" y="282"/>
                  </a:lnTo>
                  <a:lnTo>
                    <a:pt x="0" y="342"/>
                  </a:lnTo>
                  <a:lnTo>
                    <a:pt x="246" y="348"/>
                  </a:lnTo>
                </a:path>
              </a:pathLst>
            </a:custGeom>
            <a:solidFill>
              <a:schemeClr val="bg1"/>
            </a:solidFill>
            <a:ln>
              <a:noFill/>
            </a:ln>
            <a:extLst/>
          </p:spPr>
          <p:txBody>
            <a:bodyPr/>
            <a:lstStyle/>
            <a:p>
              <a:pPr>
                <a:defRPr/>
              </a:pPr>
              <a:endParaRPr lang="tr-TR">
                <a:solidFill>
                  <a:srgbClr val="046CA6"/>
                </a:solidFill>
              </a:endParaRPr>
            </a:p>
          </p:txBody>
        </p:sp>
        <p:sp>
          <p:nvSpPr>
            <p:cNvPr id="22" name="Freeform 106"/>
            <p:cNvSpPr>
              <a:spLocks/>
            </p:cNvSpPr>
            <p:nvPr/>
          </p:nvSpPr>
          <p:spPr bwMode="white">
            <a:xfrm rot="5400000">
              <a:off x="5472" y="0"/>
              <a:ext cx="288" cy="288"/>
            </a:xfrm>
            <a:custGeom>
              <a:avLst/>
              <a:gdLst>
                <a:gd name="T0" fmla="*/ 0 w 336"/>
                <a:gd name="T1" fmla="*/ 2 h 384"/>
                <a:gd name="T2" fmla="*/ 0 w 336"/>
                <a:gd name="T3" fmla="*/ 2 h 384"/>
                <a:gd name="T4" fmla="*/ 3 w 336"/>
                <a:gd name="T5" fmla="*/ 2 h 384"/>
                <a:gd name="T6" fmla="*/ 3 w 336"/>
                <a:gd name="T7" fmla="*/ 2 h 384"/>
                <a:gd name="T8" fmla="*/ 3 w 336"/>
                <a:gd name="T9" fmla="*/ 0 h 384"/>
                <a:gd name="T10" fmla="*/ 0 w 336"/>
                <a:gd name="T11" fmla="*/ 0 h 38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6" h="384">
                  <a:moveTo>
                    <a:pt x="0" y="48"/>
                  </a:moveTo>
                  <a:lnTo>
                    <a:pt x="0" y="384"/>
                  </a:lnTo>
                  <a:lnTo>
                    <a:pt x="96" y="192"/>
                  </a:lnTo>
                  <a:lnTo>
                    <a:pt x="192" y="48"/>
                  </a:lnTo>
                  <a:lnTo>
                    <a:pt x="336" y="0"/>
                  </a:lnTo>
                  <a:lnTo>
                    <a:pt x="0" y="0"/>
                  </a:lnTo>
                </a:path>
              </a:pathLst>
            </a:custGeom>
            <a:solidFill>
              <a:schemeClr val="bg1"/>
            </a:solidFill>
            <a:ln>
              <a:noFill/>
            </a:ln>
            <a:extLst/>
          </p:spPr>
          <p:txBody>
            <a:bodyPr/>
            <a:lstStyle/>
            <a:p>
              <a:pPr>
                <a:defRPr/>
              </a:pPr>
              <a:endParaRPr lang="tr-TR">
                <a:solidFill>
                  <a:srgbClr val="046CA6"/>
                </a:solidFill>
              </a:endParaRPr>
            </a:p>
          </p:txBody>
        </p:sp>
      </p:grpSp>
      <p:pic>
        <p:nvPicPr>
          <p:cNvPr id="23" name="22 Resim" descr="bina.png"/>
          <p:cNvPicPr>
            <a:picLocks noChangeAspect="1"/>
          </p:cNvPicPr>
          <p:nvPr userDrawn="1"/>
        </p:nvPicPr>
        <p:blipFill>
          <a:blip r:embed="rId2" cstate="print"/>
          <a:stretch>
            <a:fillRect/>
          </a:stretch>
        </p:blipFill>
        <p:spPr>
          <a:xfrm>
            <a:off x="2285984" y="2143116"/>
            <a:ext cx="4670961" cy="2511482"/>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24" name="32 Resim" descr="q1.png"/>
          <p:cNvPicPr>
            <a:picLocks noChangeAspect="1"/>
          </p:cNvPicPr>
          <p:nvPr userDrawn="1"/>
        </p:nvPicPr>
        <p:blipFill>
          <a:blip r:embed="rId3"/>
          <a:srcRect/>
          <a:stretch>
            <a:fillRect/>
          </a:stretch>
        </p:blipFill>
        <p:spPr bwMode="auto">
          <a:xfrm>
            <a:off x="0" y="214313"/>
            <a:ext cx="2430463" cy="1452562"/>
          </a:xfrm>
          <a:prstGeom prst="rect">
            <a:avLst/>
          </a:prstGeom>
          <a:noFill/>
          <a:ln w="9525">
            <a:noFill/>
            <a:miter lim="800000"/>
            <a:headEnd/>
            <a:tailEnd/>
          </a:ln>
        </p:spPr>
      </p:pic>
      <p:sp>
        <p:nvSpPr>
          <p:cNvPr id="3074" name="Rectangle 2"/>
          <p:cNvSpPr>
            <a:spLocks noGrp="1" noChangeArrowheads="1"/>
          </p:cNvSpPr>
          <p:nvPr>
            <p:ph type="ctrTitle"/>
          </p:nvPr>
        </p:nvSpPr>
        <p:spPr>
          <a:xfrm>
            <a:off x="2786050" y="142852"/>
            <a:ext cx="6000792" cy="1714512"/>
          </a:xfrm>
        </p:spPr>
        <p:txBody>
          <a:bodyPr/>
          <a:lstStyle>
            <a:lvl1pPr algn="l">
              <a:defRPr sz="4000" b="1" baseline="0"/>
            </a:lvl1pPr>
          </a:lstStyle>
          <a:p>
            <a:r>
              <a:rPr lang="tr-TR" smtClean="0"/>
              <a:t>Asıl başlık stili için tıklatın</a:t>
            </a:r>
            <a:endParaRPr lang="en-US" dirty="0"/>
          </a:p>
        </p:txBody>
      </p:sp>
      <p:sp>
        <p:nvSpPr>
          <p:cNvPr id="3075" name="Rectangle 3"/>
          <p:cNvSpPr>
            <a:spLocks noGrp="1" noChangeArrowheads="1"/>
          </p:cNvSpPr>
          <p:nvPr>
            <p:ph type="subTitle" idx="1"/>
          </p:nvPr>
        </p:nvSpPr>
        <p:spPr bwMode="white">
          <a:xfrm>
            <a:off x="214282" y="5000636"/>
            <a:ext cx="8643998" cy="1643074"/>
          </a:xfrm>
          <a:prstGeom prst="rect">
            <a:avLst/>
          </a:prstGeom>
        </p:spPr>
        <p:txBody>
          <a:bodyPr/>
          <a:lstStyle>
            <a:lvl1pPr marL="0" indent="0" algn="ctr">
              <a:buFont typeface="Wingdings" pitchFamily="2" charset="2"/>
              <a:buNone/>
              <a:defRPr sz="2400" b="0" baseline="0">
                <a:solidFill>
                  <a:schemeClr val="bg1"/>
                </a:solidFill>
              </a:defRPr>
            </a:lvl1pPr>
          </a:lstStyle>
          <a:p>
            <a:r>
              <a:rPr lang="tr-TR" smtClean="0"/>
              <a:t>Asıl alt başlık stilini düzenlemek için tıklatın</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3_Başlık Slaydı">
    <p:bg>
      <p:bgPr>
        <a:solidFill>
          <a:srgbClr val="FFFFFF"/>
        </a:solidFill>
        <a:effectLst/>
      </p:bgPr>
    </p:bg>
    <p:spTree>
      <p:nvGrpSpPr>
        <p:cNvPr id="1" name=""/>
        <p:cNvGrpSpPr/>
        <p:nvPr/>
      </p:nvGrpSpPr>
      <p:grpSpPr>
        <a:xfrm>
          <a:off x="0" y="0"/>
          <a:ext cx="0" cy="0"/>
          <a:chOff x="0" y="0"/>
          <a:chExt cx="0" cy="0"/>
        </a:xfrm>
      </p:grpSpPr>
      <p:grpSp>
        <p:nvGrpSpPr>
          <p:cNvPr id="5" name="Group 89"/>
          <p:cNvGrpSpPr>
            <a:grpSpLocks/>
          </p:cNvGrpSpPr>
          <p:nvPr userDrawn="1"/>
        </p:nvGrpSpPr>
        <p:grpSpPr bwMode="auto">
          <a:xfrm>
            <a:off x="0" y="0"/>
            <a:ext cx="9144000" cy="1428750"/>
            <a:chOff x="0" y="0"/>
            <a:chExt cx="5760" cy="1316"/>
          </a:xfrm>
        </p:grpSpPr>
        <p:grpSp>
          <p:nvGrpSpPr>
            <p:cNvPr id="6" name="Group 90"/>
            <p:cNvGrpSpPr>
              <a:grpSpLocks/>
            </p:cNvGrpSpPr>
            <p:nvPr userDrawn="1"/>
          </p:nvGrpSpPr>
          <p:grpSpPr bwMode="auto">
            <a:xfrm flipV="1">
              <a:off x="18" y="2"/>
              <a:ext cx="5742" cy="1126"/>
              <a:chOff x="0" y="2641"/>
              <a:chExt cx="5760" cy="1677"/>
            </a:xfrm>
          </p:grpSpPr>
          <p:sp>
            <p:nvSpPr>
              <p:cNvPr id="8" name="Rectangle 91"/>
              <p:cNvSpPr>
                <a:spLocks noChangeArrowheads="1"/>
              </p:cNvSpPr>
              <p:nvPr userDrawn="1"/>
            </p:nvSpPr>
            <p:spPr bwMode="ltGray">
              <a:xfrm>
                <a:off x="0" y="2641"/>
                <a:ext cx="5760" cy="1677"/>
              </a:xfrm>
              <a:prstGeom prst="rect">
                <a:avLst/>
              </a:prstGeom>
              <a:solidFill>
                <a:schemeClr val="tx1"/>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sp>
            <p:nvSpPr>
              <p:cNvPr id="9" name="Rectangle 92"/>
              <p:cNvSpPr>
                <a:spLocks noChangeArrowheads="1"/>
              </p:cNvSpPr>
              <p:nvPr userDrawn="1"/>
            </p:nvSpPr>
            <p:spPr bwMode="ltGray">
              <a:xfrm>
                <a:off x="0" y="2641"/>
                <a:ext cx="5760" cy="96"/>
              </a:xfrm>
              <a:prstGeom prst="rect">
                <a:avLst/>
              </a:prstGeom>
              <a:solidFill>
                <a:schemeClr val="tx1"/>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grpSp>
        <p:sp>
          <p:nvSpPr>
            <p:cNvPr id="7" name="Freeform 93"/>
            <p:cNvSpPr>
              <a:spLocks/>
            </p:cNvSpPr>
            <p:nvPr userDrawn="1"/>
          </p:nvSpPr>
          <p:spPr bwMode="ltGray">
            <a:xfrm>
              <a:off x="0" y="1092"/>
              <a:ext cx="5731" cy="224"/>
            </a:xfrm>
            <a:custGeom>
              <a:avLst/>
              <a:gdLst>
                <a:gd name="T0" fmla="*/ 0 w 5731"/>
                <a:gd name="T1" fmla="*/ 0 h 842"/>
                <a:gd name="T2" fmla="*/ 26 w 5731"/>
                <a:gd name="T3" fmla="*/ 0 h 842"/>
                <a:gd name="T4" fmla="*/ 1795 w 5731"/>
                <a:gd name="T5" fmla="*/ 0 h 842"/>
                <a:gd name="T6" fmla="*/ 3821 w 5731"/>
                <a:gd name="T7" fmla="*/ 0 h 842"/>
                <a:gd name="T8" fmla="*/ 5731 w 5731"/>
                <a:gd name="T9" fmla="*/ 0 h 842"/>
                <a:gd name="T10" fmla="*/ 5693 w 5731"/>
                <a:gd name="T11" fmla="*/ 0 h 842"/>
                <a:gd name="T12" fmla="*/ 0 w 5731"/>
                <a:gd name="T13" fmla="*/ 0 h 8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31" h="842">
                  <a:moveTo>
                    <a:pt x="0" y="36"/>
                  </a:moveTo>
                  <a:lnTo>
                    <a:pt x="26" y="315"/>
                  </a:lnTo>
                  <a:cubicBezTo>
                    <a:pt x="325" y="438"/>
                    <a:pt x="1163" y="700"/>
                    <a:pt x="1795" y="771"/>
                  </a:cubicBezTo>
                  <a:cubicBezTo>
                    <a:pt x="2427" y="842"/>
                    <a:pt x="3165" y="817"/>
                    <a:pt x="3821" y="742"/>
                  </a:cubicBezTo>
                  <a:cubicBezTo>
                    <a:pt x="4477" y="667"/>
                    <a:pt x="5419" y="444"/>
                    <a:pt x="5731" y="320"/>
                  </a:cubicBezTo>
                  <a:lnTo>
                    <a:pt x="5693" y="0"/>
                  </a:lnTo>
                  <a:lnTo>
                    <a:pt x="0" y="36"/>
                  </a:lnTo>
                  <a:close/>
                </a:path>
              </a:pathLst>
            </a:custGeom>
            <a:solidFill>
              <a:schemeClr val="tx1"/>
            </a:solidFill>
            <a:ln>
              <a:noFill/>
            </a:ln>
            <a:extLst/>
          </p:spPr>
          <p:txBody>
            <a:bodyPr/>
            <a:lstStyle/>
            <a:p>
              <a:pPr>
                <a:defRPr/>
              </a:pPr>
              <a:endParaRPr lang="tr-TR">
                <a:solidFill>
                  <a:srgbClr val="046CA6"/>
                </a:solidFill>
              </a:endParaRPr>
            </a:p>
          </p:txBody>
        </p:sp>
      </p:grpSp>
      <p:grpSp>
        <p:nvGrpSpPr>
          <p:cNvPr id="10" name="Group 94"/>
          <p:cNvGrpSpPr>
            <a:grpSpLocks/>
          </p:cNvGrpSpPr>
          <p:nvPr userDrawn="1"/>
        </p:nvGrpSpPr>
        <p:grpSpPr bwMode="auto">
          <a:xfrm>
            <a:off x="0" y="5429250"/>
            <a:ext cx="9144000" cy="1428750"/>
            <a:chOff x="0" y="2908"/>
            <a:chExt cx="5760" cy="1412"/>
          </a:xfrm>
        </p:grpSpPr>
        <p:grpSp>
          <p:nvGrpSpPr>
            <p:cNvPr id="11" name="Group 95"/>
            <p:cNvGrpSpPr>
              <a:grpSpLocks/>
            </p:cNvGrpSpPr>
            <p:nvPr/>
          </p:nvGrpSpPr>
          <p:grpSpPr bwMode="auto">
            <a:xfrm>
              <a:off x="18" y="3136"/>
              <a:ext cx="5742" cy="1183"/>
              <a:chOff x="0" y="2643"/>
              <a:chExt cx="5760" cy="1678"/>
            </a:xfrm>
          </p:grpSpPr>
          <p:sp>
            <p:nvSpPr>
              <p:cNvPr id="15" name="Rectangle 96"/>
              <p:cNvSpPr>
                <a:spLocks noChangeArrowheads="1"/>
              </p:cNvSpPr>
              <p:nvPr userDrawn="1"/>
            </p:nvSpPr>
            <p:spPr bwMode="ltGray">
              <a:xfrm>
                <a:off x="0" y="2643"/>
                <a:ext cx="5760" cy="1678"/>
              </a:xfrm>
              <a:prstGeom prst="rect">
                <a:avLst/>
              </a:prstGeom>
              <a:solidFill>
                <a:schemeClr val="accent1"/>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sp>
            <p:nvSpPr>
              <p:cNvPr id="16" name="Rectangle 97"/>
              <p:cNvSpPr>
                <a:spLocks noChangeArrowheads="1"/>
              </p:cNvSpPr>
              <p:nvPr userDrawn="1"/>
            </p:nvSpPr>
            <p:spPr bwMode="ltGray">
              <a:xfrm>
                <a:off x="0" y="2643"/>
                <a:ext cx="5760" cy="96"/>
              </a:xfrm>
              <a:prstGeom prst="rect">
                <a:avLst/>
              </a:prstGeom>
              <a:solidFill>
                <a:schemeClr val="accent1"/>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grpSp>
        <p:grpSp>
          <p:nvGrpSpPr>
            <p:cNvPr id="12" name="Group 98"/>
            <p:cNvGrpSpPr>
              <a:grpSpLocks/>
            </p:cNvGrpSpPr>
            <p:nvPr/>
          </p:nvGrpSpPr>
          <p:grpSpPr bwMode="auto">
            <a:xfrm>
              <a:off x="0" y="2902"/>
              <a:ext cx="5731" cy="264"/>
              <a:chOff x="0" y="2702"/>
              <a:chExt cx="5731" cy="426"/>
            </a:xfrm>
          </p:grpSpPr>
          <p:sp>
            <p:nvSpPr>
              <p:cNvPr id="13" name="Freeform 99"/>
              <p:cNvSpPr>
                <a:spLocks/>
              </p:cNvSpPr>
              <p:nvPr/>
            </p:nvSpPr>
            <p:spPr bwMode="ltGray">
              <a:xfrm flipV="1">
                <a:off x="0" y="2702"/>
                <a:ext cx="5731" cy="365"/>
              </a:xfrm>
              <a:custGeom>
                <a:avLst/>
                <a:gdLst>
                  <a:gd name="T0" fmla="*/ 0 w 5731"/>
                  <a:gd name="T1" fmla="*/ 0 h 808"/>
                  <a:gd name="T2" fmla="*/ 19 w 5731"/>
                  <a:gd name="T3" fmla="*/ 0 h 808"/>
                  <a:gd name="T4" fmla="*/ 1824 w 5731"/>
                  <a:gd name="T5" fmla="*/ 0 h 808"/>
                  <a:gd name="T6" fmla="*/ 3946 w 5731"/>
                  <a:gd name="T7" fmla="*/ 0 h 808"/>
                  <a:gd name="T8" fmla="*/ 5731 w 5731"/>
                  <a:gd name="T9" fmla="*/ 0 h 808"/>
                  <a:gd name="T10" fmla="*/ 5722 w 5731"/>
                  <a:gd name="T11" fmla="*/ 0 h 808"/>
                  <a:gd name="T12" fmla="*/ 0 w 5731"/>
                  <a:gd name="T13" fmla="*/ 0 h 8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31" h="808">
                    <a:moveTo>
                      <a:pt x="0" y="0"/>
                    </a:moveTo>
                    <a:lnTo>
                      <a:pt x="19" y="279"/>
                    </a:lnTo>
                    <a:cubicBezTo>
                      <a:pt x="321" y="399"/>
                      <a:pt x="1170" y="671"/>
                      <a:pt x="1824" y="739"/>
                    </a:cubicBezTo>
                    <a:cubicBezTo>
                      <a:pt x="2478" y="808"/>
                      <a:pt x="3295" y="769"/>
                      <a:pt x="3946" y="695"/>
                    </a:cubicBezTo>
                    <a:cubicBezTo>
                      <a:pt x="4597" y="621"/>
                      <a:pt x="5435" y="387"/>
                      <a:pt x="5731" y="297"/>
                    </a:cubicBezTo>
                    <a:lnTo>
                      <a:pt x="5722" y="153"/>
                    </a:lnTo>
                    <a:lnTo>
                      <a:pt x="0" y="0"/>
                    </a:lnTo>
                    <a:close/>
                  </a:path>
                </a:pathLst>
              </a:custGeom>
              <a:solidFill>
                <a:schemeClr val="bg1"/>
              </a:solidFill>
              <a:ln>
                <a:noFill/>
              </a:ln>
              <a:extLst/>
            </p:spPr>
            <p:txBody>
              <a:bodyPr/>
              <a:lstStyle/>
              <a:p>
                <a:pPr>
                  <a:defRPr/>
                </a:pPr>
                <a:endParaRPr lang="tr-TR">
                  <a:solidFill>
                    <a:srgbClr val="046CA6"/>
                  </a:solidFill>
                </a:endParaRPr>
              </a:p>
            </p:txBody>
          </p:sp>
          <p:sp>
            <p:nvSpPr>
              <p:cNvPr id="14" name="Freeform 100"/>
              <p:cNvSpPr>
                <a:spLocks/>
              </p:cNvSpPr>
              <p:nvPr/>
            </p:nvSpPr>
            <p:spPr bwMode="ltGray">
              <a:xfrm flipV="1">
                <a:off x="0" y="2750"/>
                <a:ext cx="5731" cy="378"/>
              </a:xfrm>
              <a:custGeom>
                <a:avLst/>
                <a:gdLst>
                  <a:gd name="T0" fmla="*/ 0 w 5731"/>
                  <a:gd name="T1" fmla="*/ 0 h 842"/>
                  <a:gd name="T2" fmla="*/ 26 w 5731"/>
                  <a:gd name="T3" fmla="*/ 0 h 842"/>
                  <a:gd name="T4" fmla="*/ 1795 w 5731"/>
                  <a:gd name="T5" fmla="*/ 0 h 842"/>
                  <a:gd name="T6" fmla="*/ 3821 w 5731"/>
                  <a:gd name="T7" fmla="*/ 0 h 842"/>
                  <a:gd name="T8" fmla="*/ 5731 w 5731"/>
                  <a:gd name="T9" fmla="*/ 0 h 842"/>
                  <a:gd name="T10" fmla="*/ 5693 w 5731"/>
                  <a:gd name="T11" fmla="*/ 0 h 842"/>
                  <a:gd name="T12" fmla="*/ 0 w 5731"/>
                  <a:gd name="T13" fmla="*/ 0 h 8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31" h="842">
                    <a:moveTo>
                      <a:pt x="0" y="36"/>
                    </a:moveTo>
                    <a:lnTo>
                      <a:pt x="26" y="315"/>
                    </a:lnTo>
                    <a:cubicBezTo>
                      <a:pt x="325" y="438"/>
                      <a:pt x="1163" y="700"/>
                      <a:pt x="1795" y="771"/>
                    </a:cubicBezTo>
                    <a:cubicBezTo>
                      <a:pt x="2427" y="842"/>
                      <a:pt x="3165" y="817"/>
                      <a:pt x="3821" y="742"/>
                    </a:cubicBezTo>
                    <a:cubicBezTo>
                      <a:pt x="4477" y="667"/>
                      <a:pt x="5419" y="444"/>
                      <a:pt x="5731" y="320"/>
                    </a:cubicBezTo>
                    <a:lnTo>
                      <a:pt x="5693" y="0"/>
                    </a:lnTo>
                    <a:lnTo>
                      <a:pt x="0" y="36"/>
                    </a:lnTo>
                    <a:close/>
                  </a:path>
                </a:pathLst>
              </a:custGeom>
              <a:solidFill>
                <a:schemeClr val="accent1"/>
              </a:solidFill>
              <a:ln>
                <a:noFill/>
              </a:ln>
              <a:extLst/>
            </p:spPr>
            <p:txBody>
              <a:bodyPr/>
              <a:lstStyle/>
              <a:p>
                <a:pPr>
                  <a:defRPr/>
                </a:pPr>
                <a:endParaRPr lang="tr-TR">
                  <a:solidFill>
                    <a:srgbClr val="046CA6"/>
                  </a:solidFill>
                </a:endParaRPr>
              </a:p>
            </p:txBody>
          </p:sp>
        </p:grpSp>
      </p:grpSp>
      <p:grpSp>
        <p:nvGrpSpPr>
          <p:cNvPr id="17" name="Group 101"/>
          <p:cNvGrpSpPr>
            <a:grpSpLocks/>
          </p:cNvGrpSpPr>
          <p:nvPr userDrawn="1"/>
        </p:nvGrpSpPr>
        <p:grpSpPr bwMode="auto">
          <a:xfrm>
            <a:off x="0" y="0"/>
            <a:ext cx="9144000" cy="6867525"/>
            <a:chOff x="0" y="0"/>
            <a:chExt cx="5760" cy="4326"/>
          </a:xfrm>
        </p:grpSpPr>
        <p:sp>
          <p:nvSpPr>
            <p:cNvPr id="18" name="AutoShape 102"/>
            <p:cNvSpPr>
              <a:spLocks noChangeArrowheads="1"/>
            </p:cNvSpPr>
            <p:nvPr/>
          </p:nvSpPr>
          <p:spPr bwMode="white">
            <a:xfrm>
              <a:off x="27" y="24"/>
              <a:ext cx="5709" cy="4272"/>
            </a:xfrm>
            <a:prstGeom prst="roundRect">
              <a:avLst>
                <a:gd name="adj" fmla="val 6227"/>
              </a:avLst>
            </a:prstGeom>
            <a:noFill/>
            <a:ln w="76200">
              <a:solidFill>
                <a:schemeClr val="bg1"/>
              </a:solidFill>
              <a:round/>
              <a:headEnd/>
              <a:tailEnd/>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sp>
          <p:nvSpPr>
            <p:cNvPr id="19" name="Freeform 103"/>
            <p:cNvSpPr>
              <a:spLocks/>
            </p:cNvSpPr>
            <p:nvPr/>
          </p:nvSpPr>
          <p:spPr bwMode="white">
            <a:xfrm>
              <a:off x="3" y="0"/>
              <a:ext cx="288" cy="288"/>
            </a:xfrm>
            <a:custGeom>
              <a:avLst/>
              <a:gdLst>
                <a:gd name="T0" fmla="*/ 0 w 336"/>
                <a:gd name="T1" fmla="*/ 2 h 384"/>
                <a:gd name="T2" fmla="*/ 0 w 336"/>
                <a:gd name="T3" fmla="*/ 2 h 384"/>
                <a:gd name="T4" fmla="*/ 3 w 336"/>
                <a:gd name="T5" fmla="*/ 2 h 384"/>
                <a:gd name="T6" fmla="*/ 3 w 336"/>
                <a:gd name="T7" fmla="*/ 2 h 384"/>
                <a:gd name="T8" fmla="*/ 3 w 336"/>
                <a:gd name="T9" fmla="*/ 0 h 384"/>
                <a:gd name="T10" fmla="*/ 0 w 336"/>
                <a:gd name="T11" fmla="*/ 0 h 38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6" h="384">
                  <a:moveTo>
                    <a:pt x="0" y="48"/>
                  </a:moveTo>
                  <a:lnTo>
                    <a:pt x="0" y="384"/>
                  </a:lnTo>
                  <a:lnTo>
                    <a:pt x="96" y="192"/>
                  </a:lnTo>
                  <a:lnTo>
                    <a:pt x="192" y="48"/>
                  </a:lnTo>
                  <a:lnTo>
                    <a:pt x="336" y="0"/>
                  </a:lnTo>
                  <a:lnTo>
                    <a:pt x="0" y="0"/>
                  </a:lnTo>
                </a:path>
              </a:pathLst>
            </a:custGeom>
            <a:solidFill>
              <a:schemeClr val="bg1"/>
            </a:solidFill>
            <a:ln>
              <a:noFill/>
            </a:ln>
            <a:extLst/>
          </p:spPr>
          <p:txBody>
            <a:bodyPr/>
            <a:lstStyle/>
            <a:p>
              <a:pPr>
                <a:defRPr/>
              </a:pPr>
              <a:endParaRPr lang="tr-TR">
                <a:solidFill>
                  <a:srgbClr val="046CA6"/>
                </a:solidFill>
              </a:endParaRPr>
            </a:p>
          </p:txBody>
        </p:sp>
        <p:sp>
          <p:nvSpPr>
            <p:cNvPr id="20" name="Freeform 104"/>
            <p:cNvSpPr>
              <a:spLocks/>
            </p:cNvSpPr>
            <p:nvPr/>
          </p:nvSpPr>
          <p:spPr bwMode="white">
            <a:xfrm rot="-5408600">
              <a:off x="-47" y="4030"/>
              <a:ext cx="336" cy="242"/>
            </a:xfrm>
            <a:custGeom>
              <a:avLst/>
              <a:gdLst>
                <a:gd name="T0" fmla="*/ 0 w 336"/>
                <a:gd name="T1" fmla="*/ 1 h 384"/>
                <a:gd name="T2" fmla="*/ 0 w 336"/>
                <a:gd name="T3" fmla="*/ 1 h 384"/>
                <a:gd name="T4" fmla="*/ 96 w 336"/>
                <a:gd name="T5" fmla="*/ 1 h 384"/>
                <a:gd name="T6" fmla="*/ 192 w 336"/>
                <a:gd name="T7" fmla="*/ 1 h 384"/>
                <a:gd name="T8" fmla="*/ 336 w 336"/>
                <a:gd name="T9" fmla="*/ 0 h 384"/>
                <a:gd name="T10" fmla="*/ 0 w 336"/>
                <a:gd name="T11" fmla="*/ 0 h 38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6" h="384">
                  <a:moveTo>
                    <a:pt x="0" y="48"/>
                  </a:moveTo>
                  <a:lnTo>
                    <a:pt x="0" y="384"/>
                  </a:lnTo>
                  <a:lnTo>
                    <a:pt x="96" y="192"/>
                  </a:lnTo>
                  <a:lnTo>
                    <a:pt x="192" y="48"/>
                  </a:lnTo>
                  <a:lnTo>
                    <a:pt x="336" y="0"/>
                  </a:lnTo>
                  <a:lnTo>
                    <a:pt x="0" y="0"/>
                  </a:lnTo>
                </a:path>
              </a:pathLst>
            </a:custGeom>
            <a:solidFill>
              <a:schemeClr val="bg1"/>
            </a:solidFill>
            <a:ln>
              <a:noFill/>
            </a:ln>
            <a:extLst/>
          </p:spPr>
          <p:txBody>
            <a:bodyPr/>
            <a:lstStyle/>
            <a:p>
              <a:pPr>
                <a:defRPr/>
              </a:pPr>
              <a:endParaRPr lang="tr-TR">
                <a:solidFill>
                  <a:srgbClr val="046CA6"/>
                </a:solidFill>
              </a:endParaRPr>
            </a:p>
          </p:txBody>
        </p:sp>
        <p:sp>
          <p:nvSpPr>
            <p:cNvPr id="21" name="Freeform 105"/>
            <p:cNvSpPr>
              <a:spLocks/>
            </p:cNvSpPr>
            <p:nvPr/>
          </p:nvSpPr>
          <p:spPr bwMode="white">
            <a:xfrm>
              <a:off x="5520" y="3978"/>
              <a:ext cx="240" cy="348"/>
            </a:xfrm>
            <a:custGeom>
              <a:avLst/>
              <a:gdLst>
                <a:gd name="T0" fmla="*/ 115 w 246"/>
                <a:gd name="T1" fmla="*/ 0 h 348"/>
                <a:gd name="T2" fmla="*/ 77 w 246"/>
                <a:gd name="T3" fmla="*/ 196 h 348"/>
                <a:gd name="T4" fmla="*/ 41 w 246"/>
                <a:gd name="T5" fmla="*/ 282 h 348"/>
                <a:gd name="T6" fmla="*/ 0 w 246"/>
                <a:gd name="T7" fmla="*/ 342 h 348"/>
                <a:gd name="T8" fmla="*/ 115 w 246"/>
                <a:gd name="T9" fmla="*/ 348 h 3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6" h="348">
                  <a:moveTo>
                    <a:pt x="246" y="0"/>
                  </a:moveTo>
                  <a:lnTo>
                    <a:pt x="164" y="196"/>
                  </a:lnTo>
                  <a:lnTo>
                    <a:pt x="84" y="282"/>
                  </a:lnTo>
                  <a:lnTo>
                    <a:pt x="0" y="342"/>
                  </a:lnTo>
                  <a:lnTo>
                    <a:pt x="246" y="348"/>
                  </a:lnTo>
                </a:path>
              </a:pathLst>
            </a:custGeom>
            <a:solidFill>
              <a:schemeClr val="bg1"/>
            </a:solidFill>
            <a:ln>
              <a:noFill/>
            </a:ln>
            <a:extLst/>
          </p:spPr>
          <p:txBody>
            <a:bodyPr/>
            <a:lstStyle/>
            <a:p>
              <a:pPr>
                <a:defRPr/>
              </a:pPr>
              <a:endParaRPr lang="tr-TR">
                <a:solidFill>
                  <a:srgbClr val="046CA6"/>
                </a:solidFill>
              </a:endParaRPr>
            </a:p>
          </p:txBody>
        </p:sp>
        <p:sp>
          <p:nvSpPr>
            <p:cNvPr id="22" name="Freeform 106"/>
            <p:cNvSpPr>
              <a:spLocks/>
            </p:cNvSpPr>
            <p:nvPr/>
          </p:nvSpPr>
          <p:spPr bwMode="white">
            <a:xfrm rot="5400000">
              <a:off x="5472" y="0"/>
              <a:ext cx="288" cy="288"/>
            </a:xfrm>
            <a:custGeom>
              <a:avLst/>
              <a:gdLst>
                <a:gd name="T0" fmla="*/ 0 w 336"/>
                <a:gd name="T1" fmla="*/ 2 h 384"/>
                <a:gd name="T2" fmla="*/ 0 w 336"/>
                <a:gd name="T3" fmla="*/ 2 h 384"/>
                <a:gd name="T4" fmla="*/ 3 w 336"/>
                <a:gd name="T5" fmla="*/ 2 h 384"/>
                <a:gd name="T6" fmla="*/ 3 w 336"/>
                <a:gd name="T7" fmla="*/ 2 h 384"/>
                <a:gd name="T8" fmla="*/ 3 w 336"/>
                <a:gd name="T9" fmla="*/ 0 h 384"/>
                <a:gd name="T10" fmla="*/ 0 w 336"/>
                <a:gd name="T11" fmla="*/ 0 h 38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6" h="384">
                  <a:moveTo>
                    <a:pt x="0" y="48"/>
                  </a:moveTo>
                  <a:lnTo>
                    <a:pt x="0" y="384"/>
                  </a:lnTo>
                  <a:lnTo>
                    <a:pt x="96" y="192"/>
                  </a:lnTo>
                  <a:lnTo>
                    <a:pt x="192" y="48"/>
                  </a:lnTo>
                  <a:lnTo>
                    <a:pt x="336" y="0"/>
                  </a:lnTo>
                  <a:lnTo>
                    <a:pt x="0" y="0"/>
                  </a:lnTo>
                </a:path>
              </a:pathLst>
            </a:custGeom>
            <a:solidFill>
              <a:schemeClr val="bg1"/>
            </a:solidFill>
            <a:ln>
              <a:noFill/>
            </a:ln>
            <a:extLst/>
          </p:spPr>
          <p:txBody>
            <a:bodyPr/>
            <a:lstStyle/>
            <a:p>
              <a:pPr>
                <a:defRPr/>
              </a:pPr>
              <a:endParaRPr lang="tr-TR">
                <a:solidFill>
                  <a:srgbClr val="046CA6"/>
                </a:solidFill>
              </a:endParaRPr>
            </a:p>
          </p:txBody>
        </p:sp>
      </p:grpSp>
      <p:pic>
        <p:nvPicPr>
          <p:cNvPr id="23" name="30 Resim" descr="q1.png"/>
          <p:cNvPicPr>
            <a:picLocks noChangeAspect="1"/>
          </p:cNvPicPr>
          <p:nvPr userDrawn="1"/>
        </p:nvPicPr>
        <p:blipFill>
          <a:blip r:embed="rId2"/>
          <a:srcRect/>
          <a:stretch>
            <a:fillRect/>
          </a:stretch>
        </p:blipFill>
        <p:spPr bwMode="auto">
          <a:xfrm>
            <a:off x="0" y="-71438"/>
            <a:ext cx="2430463" cy="1452563"/>
          </a:xfrm>
          <a:prstGeom prst="rect">
            <a:avLst/>
          </a:prstGeom>
          <a:noFill/>
          <a:ln w="9525">
            <a:noFill/>
            <a:miter lim="800000"/>
            <a:headEnd/>
            <a:tailEnd/>
          </a:ln>
        </p:spPr>
      </p:pic>
      <p:sp>
        <p:nvSpPr>
          <p:cNvPr id="3074" name="Rectangle 2"/>
          <p:cNvSpPr>
            <a:spLocks noGrp="1" noChangeArrowheads="1"/>
          </p:cNvSpPr>
          <p:nvPr>
            <p:ph type="ctrTitle"/>
          </p:nvPr>
        </p:nvSpPr>
        <p:spPr>
          <a:xfrm>
            <a:off x="2786050" y="142852"/>
            <a:ext cx="6000792" cy="1214446"/>
          </a:xfrm>
        </p:spPr>
        <p:txBody>
          <a:bodyPr/>
          <a:lstStyle>
            <a:lvl1pPr algn="l">
              <a:defRPr sz="4000" b="1" baseline="0"/>
            </a:lvl1pPr>
          </a:lstStyle>
          <a:p>
            <a:r>
              <a:rPr lang="tr-TR" smtClean="0"/>
              <a:t>Asıl başlık stili için tıklatın</a:t>
            </a:r>
            <a:endParaRPr lang="en-US" dirty="0"/>
          </a:p>
        </p:txBody>
      </p:sp>
      <p:sp>
        <p:nvSpPr>
          <p:cNvPr id="3075" name="Rectangle 3"/>
          <p:cNvSpPr>
            <a:spLocks noGrp="1" noChangeArrowheads="1"/>
          </p:cNvSpPr>
          <p:nvPr>
            <p:ph type="subTitle" idx="1"/>
          </p:nvPr>
        </p:nvSpPr>
        <p:spPr bwMode="white">
          <a:xfrm>
            <a:off x="214282" y="5572140"/>
            <a:ext cx="8643998" cy="1071570"/>
          </a:xfrm>
          <a:prstGeom prst="rect">
            <a:avLst/>
          </a:prstGeom>
        </p:spPr>
        <p:txBody>
          <a:bodyPr/>
          <a:lstStyle>
            <a:lvl1pPr marL="0" indent="0" algn="ctr">
              <a:buFont typeface="Wingdings" pitchFamily="2" charset="2"/>
              <a:buNone/>
              <a:defRPr sz="2400" b="0" baseline="0">
                <a:solidFill>
                  <a:schemeClr val="bg1"/>
                </a:solidFill>
              </a:defRPr>
            </a:lvl1pPr>
          </a:lstStyle>
          <a:p>
            <a:r>
              <a:rPr lang="tr-TR" smtClean="0"/>
              <a:t>Asıl alt başlık stilini düzenlemek için tıklatın</a:t>
            </a:r>
            <a:endParaRPr lang="en-US" dirty="0"/>
          </a:p>
        </p:txBody>
      </p:sp>
      <p:sp>
        <p:nvSpPr>
          <p:cNvPr id="24" name="2 İçerik Yer Tutucusu"/>
          <p:cNvSpPr>
            <a:spLocks noGrp="1"/>
          </p:cNvSpPr>
          <p:nvPr>
            <p:ph idx="10"/>
          </p:nvPr>
        </p:nvSpPr>
        <p:spPr>
          <a:xfrm>
            <a:off x="457200" y="1600201"/>
            <a:ext cx="8229600" cy="3829064"/>
          </a:xfrm>
          <a:prstGeom prst="rect">
            <a:avLst/>
          </a:prstGeom>
        </p:spPr>
        <p:txBody>
          <a:bodyPr/>
          <a:lstStyle>
            <a:lvl1pPr>
              <a:buFont typeface="Wingdings" pitchFamily="2" charset="2"/>
              <a:buChar char="q"/>
              <a:defRPr kumimoji="0" lang="tr-TR" sz="2000" b="1" i="0" u="none" strike="noStrike" kern="0" cap="none" spc="0" normalizeH="0" baseline="0" noProof="0" smtClean="0">
                <a:ln>
                  <a:noFill/>
                </a:ln>
                <a:solidFill>
                  <a:schemeClr val="tx1"/>
                </a:solidFill>
                <a:effectLst/>
                <a:uLnTx/>
                <a:uFillTx/>
                <a:latin typeface="Calibri" pitchFamily="34" charset="0"/>
              </a:defRPr>
            </a:lvl1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4" name="9 Veri Yer Tutucusu"/>
          <p:cNvSpPr txBox="1">
            <a:spLocks/>
          </p:cNvSpPr>
          <p:nvPr userDrawn="1"/>
        </p:nvSpPr>
        <p:spPr>
          <a:xfrm>
            <a:off x="357188" y="6492875"/>
            <a:ext cx="1357312" cy="365125"/>
          </a:xfrm>
          <a:prstGeom prst="rect">
            <a:avLst/>
          </a:prstGeom>
        </p:spPr>
        <p:txBody>
          <a:bodyPr anchor="ctr"/>
          <a:lstStyle>
            <a:lvl1pPr algn="l">
              <a:defRPr sz="1200" b="1">
                <a:solidFill>
                  <a:schemeClr val="tx1"/>
                </a:solidFill>
              </a:defRPr>
            </a:lvl1pPr>
          </a:lstStyle>
          <a:p>
            <a:pPr>
              <a:defRPr/>
            </a:pPr>
            <a:endParaRPr lang="tr-TR" dirty="0">
              <a:solidFill>
                <a:srgbClr val="046CA6"/>
              </a:solidFill>
            </a:endParaRPr>
          </a:p>
        </p:txBody>
      </p:sp>
      <p:sp>
        <p:nvSpPr>
          <p:cNvPr id="2" name="1 Başlık"/>
          <p:cNvSpPr>
            <a:spLocks noGrp="1"/>
          </p:cNvSpPr>
          <p:nvPr>
            <p:ph type="title"/>
          </p:nvPr>
        </p:nvSpPr>
        <p:spPr>
          <a:xfrm>
            <a:off x="2571750" y="-24"/>
            <a:ext cx="6572250" cy="706419"/>
          </a:xfrm>
        </p:spPr>
        <p:txBody>
          <a:bodyPr/>
          <a:lstStyle>
            <a:lvl1pPr>
              <a:defRPr sz="2400"/>
            </a:lvl1pPr>
          </a:lstStyle>
          <a:p>
            <a:r>
              <a:rPr lang="tr-TR" dirty="0" smtClean="0"/>
              <a:t>Asıl başlık stili için tıklatın</a:t>
            </a:r>
            <a:endParaRPr lang="tr-TR" dirty="0"/>
          </a:p>
        </p:txBody>
      </p:sp>
      <p:sp>
        <p:nvSpPr>
          <p:cNvPr id="3" name="2 İçerik Yer Tutucusu"/>
          <p:cNvSpPr>
            <a:spLocks noGrp="1"/>
          </p:cNvSpPr>
          <p:nvPr>
            <p:ph idx="1"/>
          </p:nvPr>
        </p:nvSpPr>
        <p:spPr>
          <a:xfrm>
            <a:off x="304800" y="1071546"/>
            <a:ext cx="8610600" cy="5357850"/>
          </a:xfrm>
          <a:prstGeom prst="rect">
            <a:avLst/>
          </a:prstGeom>
          <a:ln>
            <a:solidFill>
              <a:schemeClr val="tx1"/>
            </a:solidFill>
          </a:ln>
        </p:spPr>
        <p:txBody>
          <a:bodyPr/>
          <a:lstStyle>
            <a:lvl1pPr>
              <a:buClr>
                <a:schemeClr val="tx1"/>
              </a:buClr>
              <a:buFont typeface="Wingdings" pitchFamily="2" charset="2"/>
              <a:buChar char="q"/>
              <a:defRPr sz="1800" b="1">
                <a:solidFill>
                  <a:schemeClr val="tx1"/>
                </a:solidFill>
              </a:defRPr>
            </a:lvl1pPr>
            <a:lvl2pPr>
              <a:buFont typeface="Wingdings" pitchFamily="2" charset="2"/>
              <a:buChar char="§"/>
              <a:defRPr sz="1800" b="1">
                <a:solidFill>
                  <a:schemeClr val="tx1"/>
                </a:solidFill>
              </a:defRPr>
            </a:lvl2pPr>
            <a:lvl3pPr>
              <a:buFont typeface="Arial" pitchFamily="34" charset="0"/>
              <a:buChar char="•"/>
              <a:defRPr sz="1800" b="1">
                <a:solidFill>
                  <a:schemeClr val="tx1"/>
                </a:solidFill>
              </a:defRPr>
            </a:lvl3pPr>
            <a:lvl4pPr>
              <a:buFont typeface="Calibri" pitchFamily="34" charset="0"/>
              <a:buChar char="−"/>
              <a:defRPr sz="1800" b="1">
                <a:solidFill>
                  <a:schemeClr val="tx1"/>
                </a:solidFill>
              </a:defRPr>
            </a:lvl4pPr>
            <a:lvl5pPr>
              <a:buFont typeface="Calibri" pitchFamily="34" charset="0"/>
              <a:buChar char="»"/>
              <a:defRPr sz="1800" b="1">
                <a:solidFill>
                  <a:schemeClr val="tx1"/>
                </a:solidFill>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smtClean="0"/>
          </a:p>
        </p:txBody>
      </p:sp>
      <p:sp>
        <p:nvSpPr>
          <p:cNvPr id="5" name="4 Veri Yer Tutucusu"/>
          <p:cNvSpPr>
            <a:spLocks noGrp="1"/>
          </p:cNvSpPr>
          <p:nvPr>
            <p:ph type="dt" sz="half" idx="10"/>
          </p:nvPr>
        </p:nvSpPr>
        <p:spPr>
          <a:xfrm>
            <a:off x="6248400" y="0"/>
            <a:ext cx="2667000" cy="228600"/>
          </a:xfrm>
          <a:prstGeom prst="rect">
            <a:avLst/>
          </a:prstGeom>
        </p:spPr>
        <p:txBody>
          <a:bodyPr/>
          <a:lstStyle>
            <a:lvl1pPr>
              <a:defRPr>
                <a:solidFill>
                  <a:srgbClr val="046CA6"/>
                </a:solidFill>
              </a:defRPr>
            </a:lvl1pPr>
          </a:lstStyle>
          <a:p>
            <a:pPr>
              <a:defRPr/>
            </a:pPr>
            <a:endParaRPr lang="en-US"/>
          </a:p>
        </p:txBody>
      </p:sp>
      <p:sp>
        <p:nvSpPr>
          <p:cNvPr id="6" name="11 Altbilgi Yer Tutucusu"/>
          <p:cNvSpPr>
            <a:spLocks noGrp="1"/>
          </p:cNvSpPr>
          <p:nvPr>
            <p:ph type="ftr" sz="quarter" idx="11"/>
          </p:nvPr>
        </p:nvSpPr>
        <p:spPr>
          <a:xfrm>
            <a:off x="1714500" y="6492875"/>
            <a:ext cx="6170613" cy="365125"/>
          </a:xfrm>
        </p:spPr>
        <p:txBody>
          <a:bodyPr/>
          <a:lstStyle>
            <a:lvl1pPr algn="ctr" fontAlgn="auto">
              <a:spcBef>
                <a:spcPts val="0"/>
              </a:spcBef>
              <a:spcAft>
                <a:spcPts val="0"/>
              </a:spcAft>
              <a:defRPr sz="1200" b="1">
                <a:solidFill>
                  <a:srgbClr val="046CA6"/>
                </a:solidFill>
              </a:defRPr>
            </a:lvl1pPr>
          </a:lstStyle>
          <a:p>
            <a:pPr>
              <a:defRPr/>
            </a:pPr>
            <a:endParaRPr lang="tr-TR"/>
          </a:p>
        </p:txBody>
      </p:sp>
      <p:sp>
        <p:nvSpPr>
          <p:cNvPr id="7" name="12 Slayt Numarası Yer Tutucusu"/>
          <p:cNvSpPr>
            <a:spLocks noGrp="1"/>
          </p:cNvSpPr>
          <p:nvPr>
            <p:ph type="sldNum" sz="quarter" idx="12"/>
          </p:nvPr>
        </p:nvSpPr>
        <p:spPr>
          <a:xfrm>
            <a:off x="7956550" y="6492875"/>
            <a:ext cx="830263" cy="365125"/>
          </a:xfrm>
          <a:prstGeom prst="rect">
            <a:avLst/>
          </a:prstGeom>
        </p:spPr>
        <p:txBody>
          <a:bodyPr/>
          <a:lstStyle>
            <a:lvl1pPr algn="r">
              <a:defRPr sz="1200" b="1">
                <a:solidFill>
                  <a:srgbClr val="046CA6"/>
                </a:solidFill>
              </a:defRPr>
            </a:lvl1pPr>
          </a:lstStyle>
          <a:p>
            <a:pPr>
              <a:defRPr/>
            </a:pPr>
            <a:fld id="{BC27C8AD-29DB-4460-B769-5559DB4B9357}" type="slidenum">
              <a:rPr lang="tr-TR"/>
              <a:pPr>
                <a:defRPr/>
              </a:pPr>
              <a:t>‹#›</a:t>
            </a:fld>
            <a:r>
              <a:rPr lang="tr-TR" dirty="0"/>
              <a:t>/19</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4_Başlık Slaydı">
    <p:bg>
      <p:bgPr>
        <a:solidFill>
          <a:srgbClr val="FFFFFF"/>
        </a:solidFill>
        <a:effectLst/>
      </p:bgPr>
    </p:bg>
    <p:spTree>
      <p:nvGrpSpPr>
        <p:cNvPr id="1" name=""/>
        <p:cNvGrpSpPr/>
        <p:nvPr/>
      </p:nvGrpSpPr>
      <p:grpSpPr>
        <a:xfrm>
          <a:off x="0" y="0"/>
          <a:ext cx="0" cy="0"/>
          <a:chOff x="0" y="0"/>
          <a:chExt cx="0" cy="0"/>
        </a:xfrm>
      </p:grpSpPr>
      <p:sp>
        <p:nvSpPr>
          <p:cNvPr id="4" name="Freeform 107"/>
          <p:cNvSpPr>
            <a:spLocks/>
          </p:cNvSpPr>
          <p:nvPr userDrawn="1"/>
        </p:nvSpPr>
        <p:spPr bwMode="ltGray">
          <a:xfrm>
            <a:off x="0" y="1792288"/>
            <a:ext cx="9097963" cy="341312"/>
          </a:xfrm>
          <a:custGeom>
            <a:avLst/>
            <a:gdLst>
              <a:gd name="T0" fmla="*/ 0 w 5731"/>
              <a:gd name="T1" fmla="*/ 0 h 808"/>
              <a:gd name="T2" fmla="*/ 2147483647 w 5731"/>
              <a:gd name="T3" fmla="*/ 2147483647 h 808"/>
              <a:gd name="T4" fmla="*/ 2147483647 w 5731"/>
              <a:gd name="T5" fmla="*/ 2147483647 h 808"/>
              <a:gd name="T6" fmla="*/ 2147483647 w 5731"/>
              <a:gd name="T7" fmla="*/ 2147483647 h 808"/>
              <a:gd name="T8" fmla="*/ 2147483647 w 5731"/>
              <a:gd name="T9" fmla="*/ 2147483647 h 808"/>
              <a:gd name="T10" fmla="*/ 2147483647 w 5731"/>
              <a:gd name="T11" fmla="*/ 2147483647 h 808"/>
              <a:gd name="T12" fmla="*/ 0 w 5731"/>
              <a:gd name="T13" fmla="*/ 0 h 8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31" h="808">
                <a:moveTo>
                  <a:pt x="0" y="0"/>
                </a:moveTo>
                <a:lnTo>
                  <a:pt x="19" y="279"/>
                </a:lnTo>
                <a:cubicBezTo>
                  <a:pt x="321" y="399"/>
                  <a:pt x="1170" y="671"/>
                  <a:pt x="1824" y="739"/>
                </a:cubicBezTo>
                <a:cubicBezTo>
                  <a:pt x="2478" y="808"/>
                  <a:pt x="3295" y="769"/>
                  <a:pt x="3946" y="695"/>
                </a:cubicBezTo>
                <a:cubicBezTo>
                  <a:pt x="4597" y="621"/>
                  <a:pt x="5435" y="387"/>
                  <a:pt x="5731" y="297"/>
                </a:cubicBezTo>
                <a:lnTo>
                  <a:pt x="5722" y="153"/>
                </a:lnTo>
                <a:lnTo>
                  <a:pt x="0" y="0"/>
                </a:lnTo>
                <a:close/>
              </a:path>
            </a:pathLst>
          </a:custGeom>
          <a:solidFill>
            <a:schemeClr val="bg1"/>
          </a:solidFill>
          <a:ln>
            <a:noFill/>
          </a:ln>
          <a:extLst/>
        </p:spPr>
        <p:txBody>
          <a:bodyPr/>
          <a:lstStyle/>
          <a:p>
            <a:pPr>
              <a:defRPr/>
            </a:pPr>
            <a:endParaRPr lang="tr-TR">
              <a:solidFill>
                <a:srgbClr val="046CA6"/>
              </a:solidFill>
            </a:endParaRPr>
          </a:p>
        </p:txBody>
      </p:sp>
      <p:grpSp>
        <p:nvGrpSpPr>
          <p:cNvPr id="5" name="Group 89"/>
          <p:cNvGrpSpPr>
            <a:grpSpLocks/>
          </p:cNvGrpSpPr>
          <p:nvPr userDrawn="1"/>
        </p:nvGrpSpPr>
        <p:grpSpPr bwMode="auto">
          <a:xfrm>
            <a:off x="0" y="0"/>
            <a:ext cx="9144000" cy="2089150"/>
            <a:chOff x="0" y="0"/>
            <a:chExt cx="5760" cy="1316"/>
          </a:xfrm>
        </p:grpSpPr>
        <p:grpSp>
          <p:nvGrpSpPr>
            <p:cNvPr id="6" name="Group 90"/>
            <p:cNvGrpSpPr>
              <a:grpSpLocks/>
            </p:cNvGrpSpPr>
            <p:nvPr userDrawn="1"/>
          </p:nvGrpSpPr>
          <p:grpSpPr bwMode="auto">
            <a:xfrm flipV="1">
              <a:off x="18" y="0"/>
              <a:ext cx="5742" cy="1128"/>
              <a:chOff x="0" y="2640"/>
              <a:chExt cx="5760" cy="1680"/>
            </a:xfrm>
          </p:grpSpPr>
          <p:sp>
            <p:nvSpPr>
              <p:cNvPr id="8" name="Rectangle 91"/>
              <p:cNvSpPr>
                <a:spLocks noChangeArrowheads="1"/>
              </p:cNvSpPr>
              <p:nvPr userDrawn="1"/>
            </p:nvSpPr>
            <p:spPr bwMode="ltGray">
              <a:xfrm>
                <a:off x="0" y="2640"/>
                <a:ext cx="5760" cy="1680"/>
              </a:xfrm>
              <a:prstGeom prst="rect">
                <a:avLst/>
              </a:prstGeom>
              <a:solidFill>
                <a:schemeClr val="tx1"/>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sp>
            <p:nvSpPr>
              <p:cNvPr id="9" name="Rectangle 92"/>
              <p:cNvSpPr>
                <a:spLocks noChangeArrowheads="1"/>
              </p:cNvSpPr>
              <p:nvPr userDrawn="1"/>
            </p:nvSpPr>
            <p:spPr bwMode="ltGray">
              <a:xfrm>
                <a:off x="0" y="2640"/>
                <a:ext cx="5760" cy="95"/>
              </a:xfrm>
              <a:prstGeom prst="rect">
                <a:avLst/>
              </a:prstGeom>
              <a:solidFill>
                <a:schemeClr val="tx1"/>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grpSp>
        <p:sp>
          <p:nvSpPr>
            <p:cNvPr id="7" name="Freeform 93"/>
            <p:cNvSpPr>
              <a:spLocks/>
            </p:cNvSpPr>
            <p:nvPr userDrawn="1"/>
          </p:nvSpPr>
          <p:spPr bwMode="ltGray">
            <a:xfrm>
              <a:off x="0" y="1092"/>
              <a:ext cx="5731" cy="224"/>
            </a:xfrm>
            <a:custGeom>
              <a:avLst/>
              <a:gdLst>
                <a:gd name="T0" fmla="*/ 0 w 5731"/>
                <a:gd name="T1" fmla="*/ 0 h 842"/>
                <a:gd name="T2" fmla="*/ 26 w 5731"/>
                <a:gd name="T3" fmla="*/ 0 h 842"/>
                <a:gd name="T4" fmla="*/ 1795 w 5731"/>
                <a:gd name="T5" fmla="*/ 0 h 842"/>
                <a:gd name="T6" fmla="*/ 3821 w 5731"/>
                <a:gd name="T7" fmla="*/ 0 h 842"/>
                <a:gd name="T8" fmla="*/ 5731 w 5731"/>
                <a:gd name="T9" fmla="*/ 0 h 842"/>
                <a:gd name="T10" fmla="*/ 5693 w 5731"/>
                <a:gd name="T11" fmla="*/ 0 h 842"/>
                <a:gd name="T12" fmla="*/ 0 w 5731"/>
                <a:gd name="T13" fmla="*/ 0 h 8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31" h="842">
                  <a:moveTo>
                    <a:pt x="0" y="36"/>
                  </a:moveTo>
                  <a:lnTo>
                    <a:pt x="26" y="315"/>
                  </a:lnTo>
                  <a:cubicBezTo>
                    <a:pt x="325" y="438"/>
                    <a:pt x="1163" y="700"/>
                    <a:pt x="1795" y="771"/>
                  </a:cubicBezTo>
                  <a:cubicBezTo>
                    <a:pt x="2427" y="842"/>
                    <a:pt x="3165" y="817"/>
                    <a:pt x="3821" y="742"/>
                  </a:cubicBezTo>
                  <a:cubicBezTo>
                    <a:pt x="4477" y="667"/>
                    <a:pt x="5419" y="444"/>
                    <a:pt x="5731" y="320"/>
                  </a:cubicBezTo>
                  <a:lnTo>
                    <a:pt x="5693" y="0"/>
                  </a:lnTo>
                  <a:lnTo>
                    <a:pt x="0" y="36"/>
                  </a:lnTo>
                  <a:close/>
                </a:path>
              </a:pathLst>
            </a:custGeom>
            <a:solidFill>
              <a:schemeClr val="tx1"/>
            </a:solidFill>
            <a:ln>
              <a:noFill/>
            </a:ln>
            <a:extLst/>
          </p:spPr>
          <p:txBody>
            <a:bodyPr/>
            <a:lstStyle/>
            <a:p>
              <a:pPr>
                <a:defRPr/>
              </a:pPr>
              <a:endParaRPr lang="tr-TR">
                <a:solidFill>
                  <a:srgbClr val="046CA6"/>
                </a:solidFill>
              </a:endParaRPr>
            </a:p>
          </p:txBody>
        </p:sp>
      </p:grpSp>
      <p:grpSp>
        <p:nvGrpSpPr>
          <p:cNvPr id="10" name="Group 94"/>
          <p:cNvGrpSpPr>
            <a:grpSpLocks/>
          </p:cNvGrpSpPr>
          <p:nvPr userDrawn="1"/>
        </p:nvGrpSpPr>
        <p:grpSpPr bwMode="auto">
          <a:xfrm>
            <a:off x="0" y="4689475"/>
            <a:ext cx="9144000" cy="2168525"/>
            <a:chOff x="0" y="2908"/>
            <a:chExt cx="5760" cy="1412"/>
          </a:xfrm>
        </p:grpSpPr>
        <p:grpSp>
          <p:nvGrpSpPr>
            <p:cNvPr id="11" name="Group 95"/>
            <p:cNvGrpSpPr>
              <a:grpSpLocks/>
            </p:cNvGrpSpPr>
            <p:nvPr/>
          </p:nvGrpSpPr>
          <p:grpSpPr bwMode="auto">
            <a:xfrm>
              <a:off x="18" y="3135"/>
              <a:ext cx="5742" cy="1178"/>
              <a:chOff x="0" y="2647"/>
              <a:chExt cx="5760" cy="1673"/>
            </a:xfrm>
          </p:grpSpPr>
          <p:sp>
            <p:nvSpPr>
              <p:cNvPr id="15" name="Rectangle 96"/>
              <p:cNvSpPr>
                <a:spLocks noChangeArrowheads="1"/>
              </p:cNvSpPr>
              <p:nvPr userDrawn="1"/>
            </p:nvSpPr>
            <p:spPr bwMode="ltGray">
              <a:xfrm>
                <a:off x="0" y="2647"/>
                <a:ext cx="5760" cy="1673"/>
              </a:xfrm>
              <a:prstGeom prst="rect">
                <a:avLst/>
              </a:prstGeom>
              <a:solidFill>
                <a:schemeClr val="accent1"/>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sp>
            <p:nvSpPr>
              <p:cNvPr id="16" name="Rectangle 97"/>
              <p:cNvSpPr>
                <a:spLocks noChangeArrowheads="1"/>
              </p:cNvSpPr>
              <p:nvPr userDrawn="1"/>
            </p:nvSpPr>
            <p:spPr bwMode="ltGray">
              <a:xfrm>
                <a:off x="0" y="2647"/>
                <a:ext cx="5760" cy="95"/>
              </a:xfrm>
              <a:prstGeom prst="rect">
                <a:avLst/>
              </a:prstGeom>
              <a:solidFill>
                <a:schemeClr val="accent1"/>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grpSp>
        <p:grpSp>
          <p:nvGrpSpPr>
            <p:cNvPr id="12" name="Group 98"/>
            <p:cNvGrpSpPr>
              <a:grpSpLocks/>
            </p:cNvGrpSpPr>
            <p:nvPr/>
          </p:nvGrpSpPr>
          <p:grpSpPr bwMode="auto">
            <a:xfrm>
              <a:off x="0" y="2902"/>
              <a:ext cx="5731" cy="264"/>
              <a:chOff x="0" y="2702"/>
              <a:chExt cx="5731" cy="426"/>
            </a:xfrm>
          </p:grpSpPr>
          <p:sp>
            <p:nvSpPr>
              <p:cNvPr id="13" name="Freeform 99"/>
              <p:cNvSpPr>
                <a:spLocks/>
              </p:cNvSpPr>
              <p:nvPr/>
            </p:nvSpPr>
            <p:spPr bwMode="ltGray">
              <a:xfrm flipV="1">
                <a:off x="0" y="2702"/>
                <a:ext cx="5731" cy="365"/>
              </a:xfrm>
              <a:custGeom>
                <a:avLst/>
                <a:gdLst>
                  <a:gd name="T0" fmla="*/ 0 w 5731"/>
                  <a:gd name="T1" fmla="*/ 0 h 808"/>
                  <a:gd name="T2" fmla="*/ 19 w 5731"/>
                  <a:gd name="T3" fmla="*/ 0 h 808"/>
                  <a:gd name="T4" fmla="*/ 1824 w 5731"/>
                  <a:gd name="T5" fmla="*/ 0 h 808"/>
                  <a:gd name="T6" fmla="*/ 3946 w 5731"/>
                  <a:gd name="T7" fmla="*/ 0 h 808"/>
                  <a:gd name="T8" fmla="*/ 5731 w 5731"/>
                  <a:gd name="T9" fmla="*/ 0 h 808"/>
                  <a:gd name="T10" fmla="*/ 5722 w 5731"/>
                  <a:gd name="T11" fmla="*/ 0 h 808"/>
                  <a:gd name="T12" fmla="*/ 0 w 5731"/>
                  <a:gd name="T13" fmla="*/ 0 h 8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31" h="808">
                    <a:moveTo>
                      <a:pt x="0" y="0"/>
                    </a:moveTo>
                    <a:lnTo>
                      <a:pt x="19" y="279"/>
                    </a:lnTo>
                    <a:cubicBezTo>
                      <a:pt x="321" y="399"/>
                      <a:pt x="1170" y="671"/>
                      <a:pt x="1824" y="739"/>
                    </a:cubicBezTo>
                    <a:cubicBezTo>
                      <a:pt x="2478" y="808"/>
                      <a:pt x="3295" y="769"/>
                      <a:pt x="3946" y="695"/>
                    </a:cubicBezTo>
                    <a:cubicBezTo>
                      <a:pt x="4597" y="621"/>
                      <a:pt x="5435" y="387"/>
                      <a:pt x="5731" y="297"/>
                    </a:cubicBezTo>
                    <a:lnTo>
                      <a:pt x="5722" y="153"/>
                    </a:lnTo>
                    <a:lnTo>
                      <a:pt x="0" y="0"/>
                    </a:lnTo>
                    <a:close/>
                  </a:path>
                </a:pathLst>
              </a:custGeom>
              <a:solidFill>
                <a:schemeClr val="bg1"/>
              </a:solidFill>
              <a:ln>
                <a:noFill/>
              </a:ln>
              <a:extLst/>
            </p:spPr>
            <p:txBody>
              <a:bodyPr/>
              <a:lstStyle/>
              <a:p>
                <a:pPr>
                  <a:defRPr/>
                </a:pPr>
                <a:endParaRPr lang="tr-TR">
                  <a:solidFill>
                    <a:srgbClr val="046CA6"/>
                  </a:solidFill>
                </a:endParaRPr>
              </a:p>
            </p:txBody>
          </p:sp>
          <p:sp>
            <p:nvSpPr>
              <p:cNvPr id="14" name="Freeform 100"/>
              <p:cNvSpPr>
                <a:spLocks/>
              </p:cNvSpPr>
              <p:nvPr/>
            </p:nvSpPr>
            <p:spPr bwMode="ltGray">
              <a:xfrm flipV="1">
                <a:off x="0" y="2748"/>
                <a:ext cx="5731" cy="380"/>
              </a:xfrm>
              <a:custGeom>
                <a:avLst/>
                <a:gdLst>
                  <a:gd name="T0" fmla="*/ 0 w 5731"/>
                  <a:gd name="T1" fmla="*/ 0 h 842"/>
                  <a:gd name="T2" fmla="*/ 26 w 5731"/>
                  <a:gd name="T3" fmla="*/ 0 h 842"/>
                  <a:gd name="T4" fmla="*/ 1795 w 5731"/>
                  <a:gd name="T5" fmla="*/ 0 h 842"/>
                  <a:gd name="T6" fmla="*/ 3821 w 5731"/>
                  <a:gd name="T7" fmla="*/ 0 h 842"/>
                  <a:gd name="T8" fmla="*/ 5731 w 5731"/>
                  <a:gd name="T9" fmla="*/ 0 h 842"/>
                  <a:gd name="T10" fmla="*/ 5693 w 5731"/>
                  <a:gd name="T11" fmla="*/ 0 h 842"/>
                  <a:gd name="T12" fmla="*/ 0 w 5731"/>
                  <a:gd name="T13" fmla="*/ 0 h 8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31" h="842">
                    <a:moveTo>
                      <a:pt x="0" y="36"/>
                    </a:moveTo>
                    <a:lnTo>
                      <a:pt x="26" y="315"/>
                    </a:lnTo>
                    <a:cubicBezTo>
                      <a:pt x="325" y="438"/>
                      <a:pt x="1163" y="700"/>
                      <a:pt x="1795" y="771"/>
                    </a:cubicBezTo>
                    <a:cubicBezTo>
                      <a:pt x="2427" y="842"/>
                      <a:pt x="3165" y="817"/>
                      <a:pt x="3821" y="742"/>
                    </a:cubicBezTo>
                    <a:cubicBezTo>
                      <a:pt x="4477" y="667"/>
                      <a:pt x="5419" y="444"/>
                      <a:pt x="5731" y="320"/>
                    </a:cubicBezTo>
                    <a:lnTo>
                      <a:pt x="5693" y="0"/>
                    </a:lnTo>
                    <a:lnTo>
                      <a:pt x="0" y="36"/>
                    </a:lnTo>
                    <a:close/>
                  </a:path>
                </a:pathLst>
              </a:custGeom>
              <a:solidFill>
                <a:schemeClr val="accent1"/>
              </a:solidFill>
              <a:ln>
                <a:noFill/>
              </a:ln>
              <a:extLst/>
            </p:spPr>
            <p:txBody>
              <a:bodyPr/>
              <a:lstStyle/>
              <a:p>
                <a:pPr>
                  <a:defRPr/>
                </a:pPr>
                <a:endParaRPr lang="tr-TR">
                  <a:solidFill>
                    <a:srgbClr val="046CA6"/>
                  </a:solidFill>
                </a:endParaRPr>
              </a:p>
            </p:txBody>
          </p:sp>
        </p:grpSp>
      </p:grpSp>
      <p:grpSp>
        <p:nvGrpSpPr>
          <p:cNvPr id="17" name="Group 101"/>
          <p:cNvGrpSpPr>
            <a:grpSpLocks/>
          </p:cNvGrpSpPr>
          <p:nvPr userDrawn="1"/>
        </p:nvGrpSpPr>
        <p:grpSpPr bwMode="auto">
          <a:xfrm>
            <a:off x="0" y="0"/>
            <a:ext cx="9144000" cy="6867525"/>
            <a:chOff x="0" y="0"/>
            <a:chExt cx="5760" cy="4326"/>
          </a:xfrm>
        </p:grpSpPr>
        <p:sp>
          <p:nvSpPr>
            <p:cNvPr id="18" name="AutoShape 102"/>
            <p:cNvSpPr>
              <a:spLocks noChangeArrowheads="1"/>
            </p:cNvSpPr>
            <p:nvPr/>
          </p:nvSpPr>
          <p:spPr bwMode="white">
            <a:xfrm>
              <a:off x="27" y="24"/>
              <a:ext cx="5709" cy="4272"/>
            </a:xfrm>
            <a:prstGeom prst="roundRect">
              <a:avLst>
                <a:gd name="adj" fmla="val 6227"/>
              </a:avLst>
            </a:prstGeom>
            <a:noFill/>
            <a:ln w="76200">
              <a:solidFill>
                <a:schemeClr val="bg1"/>
              </a:solidFill>
              <a:round/>
              <a:headEnd/>
              <a:tailEnd/>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sp>
          <p:nvSpPr>
            <p:cNvPr id="19" name="Freeform 103"/>
            <p:cNvSpPr>
              <a:spLocks/>
            </p:cNvSpPr>
            <p:nvPr/>
          </p:nvSpPr>
          <p:spPr bwMode="white">
            <a:xfrm>
              <a:off x="3" y="0"/>
              <a:ext cx="288" cy="288"/>
            </a:xfrm>
            <a:custGeom>
              <a:avLst/>
              <a:gdLst>
                <a:gd name="T0" fmla="*/ 0 w 336"/>
                <a:gd name="T1" fmla="*/ 2 h 384"/>
                <a:gd name="T2" fmla="*/ 0 w 336"/>
                <a:gd name="T3" fmla="*/ 2 h 384"/>
                <a:gd name="T4" fmla="*/ 3 w 336"/>
                <a:gd name="T5" fmla="*/ 2 h 384"/>
                <a:gd name="T6" fmla="*/ 3 w 336"/>
                <a:gd name="T7" fmla="*/ 2 h 384"/>
                <a:gd name="T8" fmla="*/ 3 w 336"/>
                <a:gd name="T9" fmla="*/ 0 h 384"/>
                <a:gd name="T10" fmla="*/ 0 w 336"/>
                <a:gd name="T11" fmla="*/ 0 h 38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6" h="384">
                  <a:moveTo>
                    <a:pt x="0" y="48"/>
                  </a:moveTo>
                  <a:lnTo>
                    <a:pt x="0" y="384"/>
                  </a:lnTo>
                  <a:lnTo>
                    <a:pt x="96" y="192"/>
                  </a:lnTo>
                  <a:lnTo>
                    <a:pt x="192" y="48"/>
                  </a:lnTo>
                  <a:lnTo>
                    <a:pt x="336" y="0"/>
                  </a:lnTo>
                  <a:lnTo>
                    <a:pt x="0" y="0"/>
                  </a:lnTo>
                </a:path>
              </a:pathLst>
            </a:custGeom>
            <a:solidFill>
              <a:schemeClr val="bg1"/>
            </a:solidFill>
            <a:ln>
              <a:noFill/>
            </a:ln>
            <a:extLst/>
          </p:spPr>
          <p:txBody>
            <a:bodyPr/>
            <a:lstStyle/>
            <a:p>
              <a:pPr>
                <a:defRPr/>
              </a:pPr>
              <a:endParaRPr lang="tr-TR">
                <a:solidFill>
                  <a:srgbClr val="046CA6"/>
                </a:solidFill>
              </a:endParaRPr>
            </a:p>
          </p:txBody>
        </p:sp>
        <p:sp>
          <p:nvSpPr>
            <p:cNvPr id="20" name="Freeform 104"/>
            <p:cNvSpPr>
              <a:spLocks/>
            </p:cNvSpPr>
            <p:nvPr/>
          </p:nvSpPr>
          <p:spPr bwMode="white">
            <a:xfrm rot="-5408600">
              <a:off x="-47" y="4030"/>
              <a:ext cx="336" cy="242"/>
            </a:xfrm>
            <a:custGeom>
              <a:avLst/>
              <a:gdLst>
                <a:gd name="T0" fmla="*/ 0 w 336"/>
                <a:gd name="T1" fmla="*/ 1 h 384"/>
                <a:gd name="T2" fmla="*/ 0 w 336"/>
                <a:gd name="T3" fmla="*/ 1 h 384"/>
                <a:gd name="T4" fmla="*/ 96 w 336"/>
                <a:gd name="T5" fmla="*/ 1 h 384"/>
                <a:gd name="T6" fmla="*/ 192 w 336"/>
                <a:gd name="T7" fmla="*/ 1 h 384"/>
                <a:gd name="T8" fmla="*/ 336 w 336"/>
                <a:gd name="T9" fmla="*/ 0 h 384"/>
                <a:gd name="T10" fmla="*/ 0 w 336"/>
                <a:gd name="T11" fmla="*/ 0 h 38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6" h="384">
                  <a:moveTo>
                    <a:pt x="0" y="48"/>
                  </a:moveTo>
                  <a:lnTo>
                    <a:pt x="0" y="384"/>
                  </a:lnTo>
                  <a:lnTo>
                    <a:pt x="96" y="192"/>
                  </a:lnTo>
                  <a:lnTo>
                    <a:pt x="192" y="48"/>
                  </a:lnTo>
                  <a:lnTo>
                    <a:pt x="336" y="0"/>
                  </a:lnTo>
                  <a:lnTo>
                    <a:pt x="0" y="0"/>
                  </a:lnTo>
                </a:path>
              </a:pathLst>
            </a:custGeom>
            <a:solidFill>
              <a:schemeClr val="bg1"/>
            </a:solidFill>
            <a:ln>
              <a:noFill/>
            </a:ln>
            <a:extLst/>
          </p:spPr>
          <p:txBody>
            <a:bodyPr/>
            <a:lstStyle/>
            <a:p>
              <a:pPr>
                <a:defRPr/>
              </a:pPr>
              <a:endParaRPr lang="tr-TR">
                <a:solidFill>
                  <a:srgbClr val="046CA6"/>
                </a:solidFill>
              </a:endParaRPr>
            </a:p>
          </p:txBody>
        </p:sp>
        <p:sp>
          <p:nvSpPr>
            <p:cNvPr id="21" name="Freeform 105"/>
            <p:cNvSpPr>
              <a:spLocks/>
            </p:cNvSpPr>
            <p:nvPr/>
          </p:nvSpPr>
          <p:spPr bwMode="white">
            <a:xfrm>
              <a:off x="5520" y="3978"/>
              <a:ext cx="240" cy="348"/>
            </a:xfrm>
            <a:custGeom>
              <a:avLst/>
              <a:gdLst>
                <a:gd name="T0" fmla="*/ 115 w 246"/>
                <a:gd name="T1" fmla="*/ 0 h 348"/>
                <a:gd name="T2" fmla="*/ 77 w 246"/>
                <a:gd name="T3" fmla="*/ 196 h 348"/>
                <a:gd name="T4" fmla="*/ 41 w 246"/>
                <a:gd name="T5" fmla="*/ 282 h 348"/>
                <a:gd name="T6" fmla="*/ 0 w 246"/>
                <a:gd name="T7" fmla="*/ 342 h 348"/>
                <a:gd name="T8" fmla="*/ 115 w 246"/>
                <a:gd name="T9" fmla="*/ 348 h 3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6" h="348">
                  <a:moveTo>
                    <a:pt x="246" y="0"/>
                  </a:moveTo>
                  <a:lnTo>
                    <a:pt x="164" y="196"/>
                  </a:lnTo>
                  <a:lnTo>
                    <a:pt x="84" y="282"/>
                  </a:lnTo>
                  <a:lnTo>
                    <a:pt x="0" y="342"/>
                  </a:lnTo>
                  <a:lnTo>
                    <a:pt x="246" y="348"/>
                  </a:lnTo>
                </a:path>
              </a:pathLst>
            </a:custGeom>
            <a:solidFill>
              <a:schemeClr val="bg1"/>
            </a:solidFill>
            <a:ln>
              <a:noFill/>
            </a:ln>
            <a:extLst/>
          </p:spPr>
          <p:txBody>
            <a:bodyPr/>
            <a:lstStyle/>
            <a:p>
              <a:pPr>
                <a:defRPr/>
              </a:pPr>
              <a:endParaRPr lang="tr-TR">
                <a:solidFill>
                  <a:srgbClr val="046CA6"/>
                </a:solidFill>
              </a:endParaRPr>
            </a:p>
          </p:txBody>
        </p:sp>
        <p:sp>
          <p:nvSpPr>
            <p:cNvPr id="22" name="Freeform 106"/>
            <p:cNvSpPr>
              <a:spLocks/>
            </p:cNvSpPr>
            <p:nvPr/>
          </p:nvSpPr>
          <p:spPr bwMode="white">
            <a:xfrm rot="5400000">
              <a:off x="5472" y="0"/>
              <a:ext cx="288" cy="288"/>
            </a:xfrm>
            <a:custGeom>
              <a:avLst/>
              <a:gdLst>
                <a:gd name="T0" fmla="*/ 0 w 336"/>
                <a:gd name="T1" fmla="*/ 2 h 384"/>
                <a:gd name="T2" fmla="*/ 0 w 336"/>
                <a:gd name="T3" fmla="*/ 2 h 384"/>
                <a:gd name="T4" fmla="*/ 3 w 336"/>
                <a:gd name="T5" fmla="*/ 2 h 384"/>
                <a:gd name="T6" fmla="*/ 3 w 336"/>
                <a:gd name="T7" fmla="*/ 2 h 384"/>
                <a:gd name="T8" fmla="*/ 3 w 336"/>
                <a:gd name="T9" fmla="*/ 0 h 384"/>
                <a:gd name="T10" fmla="*/ 0 w 336"/>
                <a:gd name="T11" fmla="*/ 0 h 38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6" h="384">
                  <a:moveTo>
                    <a:pt x="0" y="48"/>
                  </a:moveTo>
                  <a:lnTo>
                    <a:pt x="0" y="384"/>
                  </a:lnTo>
                  <a:lnTo>
                    <a:pt x="96" y="192"/>
                  </a:lnTo>
                  <a:lnTo>
                    <a:pt x="192" y="48"/>
                  </a:lnTo>
                  <a:lnTo>
                    <a:pt x="336" y="0"/>
                  </a:lnTo>
                  <a:lnTo>
                    <a:pt x="0" y="0"/>
                  </a:lnTo>
                </a:path>
              </a:pathLst>
            </a:custGeom>
            <a:solidFill>
              <a:schemeClr val="bg1"/>
            </a:solidFill>
            <a:ln>
              <a:noFill/>
            </a:ln>
            <a:extLst/>
          </p:spPr>
          <p:txBody>
            <a:bodyPr/>
            <a:lstStyle/>
            <a:p>
              <a:pPr>
                <a:defRPr/>
              </a:pPr>
              <a:endParaRPr lang="tr-TR">
                <a:solidFill>
                  <a:srgbClr val="046CA6"/>
                </a:solidFill>
              </a:endParaRPr>
            </a:p>
          </p:txBody>
        </p:sp>
      </p:grpSp>
      <p:pic>
        <p:nvPicPr>
          <p:cNvPr id="23" name="31 Resim" descr="q1.png"/>
          <p:cNvPicPr>
            <a:picLocks noChangeAspect="1"/>
          </p:cNvPicPr>
          <p:nvPr userDrawn="1"/>
        </p:nvPicPr>
        <p:blipFill>
          <a:blip r:embed="rId2"/>
          <a:srcRect/>
          <a:stretch>
            <a:fillRect/>
          </a:stretch>
        </p:blipFill>
        <p:spPr bwMode="auto">
          <a:xfrm>
            <a:off x="0" y="214313"/>
            <a:ext cx="2430463" cy="1452562"/>
          </a:xfrm>
          <a:prstGeom prst="rect">
            <a:avLst/>
          </a:prstGeom>
          <a:noFill/>
          <a:ln w="9525">
            <a:noFill/>
            <a:miter lim="800000"/>
            <a:headEnd/>
            <a:tailEnd/>
          </a:ln>
        </p:spPr>
      </p:pic>
      <p:sp>
        <p:nvSpPr>
          <p:cNvPr id="24" name="Rectangle 2"/>
          <p:cNvSpPr txBox="1">
            <a:spLocks noChangeArrowheads="1"/>
          </p:cNvSpPr>
          <p:nvPr userDrawn="1"/>
        </p:nvSpPr>
        <p:spPr bwMode="white">
          <a:xfrm>
            <a:off x="2286000" y="2643188"/>
            <a:ext cx="4857750" cy="1714500"/>
          </a:xfrm>
          <a:prstGeom prst="rect">
            <a:avLst/>
          </a:prstGeom>
          <a:noFill/>
          <a:ln>
            <a:noFill/>
          </a:ln>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tr-TR" sz="4000" b="1" smtClean="0">
                <a:solidFill>
                  <a:srgbClr val="046CA6"/>
                </a:solidFill>
                <a:latin typeface="Calibri" pitchFamily="34" charset="0"/>
              </a:rPr>
              <a:t>Arz / Teşekkür Ederiz.</a:t>
            </a:r>
            <a:endParaRPr lang="en-US" sz="4000" b="1" smtClean="0">
              <a:solidFill>
                <a:srgbClr val="046CA6"/>
              </a:solidFill>
              <a:latin typeface="Calibri" pitchFamily="34" charset="0"/>
            </a:endParaRPr>
          </a:p>
        </p:txBody>
      </p:sp>
      <p:sp>
        <p:nvSpPr>
          <p:cNvPr id="3074" name="Rectangle 2"/>
          <p:cNvSpPr>
            <a:spLocks noGrp="1" noChangeArrowheads="1"/>
          </p:cNvSpPr>
          <p:nvPr>
            <p:ph type="ctrTitle"/>
          </p:nvPr>
        </p:nvSpPr>
        <p:spPr>
          <a:xfrm>
            <a:off x="2786050" y="142852"/>
            <a:ext cx="6000792" cy="1714512"/>
          </a:xfrm>
        </p:spPr>
        <p:txBody>
          <a:bodyPr/>
          <a:lstStyle>
            <a:lvl1pPr algn="l">
              <a:defRPr sz="4000" b="1" baseline="0"/>
            </a:lvl1pPr>
          </a:lstStyle>
          <a:p>
            <a:r>
              <a:rPr lang="tr-TR" smtClean="0"/>
              <a:t>Asıl başlık stili için tıklatın</a:t>
            </a:r>
            <a:endParaRPr lang="en-US" dirty="0"/>
          </a:p>
        </p:txBody>
      </p:sp>
      <p:sp>
        <p:nvSpPr>
          <p:cNvPr id="3075" name="Rectangle 3"/>
          <p:cNvSpPr>
            <a:spLocks noGrp="1" noChangeArrowheads="1"/>
          </p:cNvSpPr>
          <p:nvPr>
            <p:ph type="subTitle" idx="1"/>
          </p:nvPr>
        </p:nvSpPr>
        <p:spPr bwMode="white">
          <a:xfrm>
            <a:off x="214282" y="5000636"/>
            <a:ext cx="8643998" cy="1643074"/>
          </a:xfrm>
          <a:prstGeom prst="rect">
            <a:avLst/>
          </a:prstGeom>
        </p:spPr>
        <p:txBody>
          <a:bodyPr/>
          <a:lstStyle>
            <a:lvl1pPr marL="0" indent="0" algn="ctr">
              <a:buFont typeface="Wingdings" pitchFamily="2" charset="2"/>
              <a:buNone/>
              <a:defRPr sz="2400" b="0" baseline="0">
                <a:solidFill>
                  <a:schemeClr val="bg1"/>
                </a:solidFill>
              </a:defRPr>
            </a:lvl1pPr>
          </a:lstStyle>
          <a:p>
            <a:r>
              <a:rPr lang="tr-TR" smtClean="0"/>
              <a:t>Asıl alt başlık stilini düzenlemek için tıklatın</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3" name="9 Veri Yer Tutucusu"/>
          <p:cNvSpPr txBox="1">
            <a:spLocks/>
          </p:cNvSpPr>
          <p:nvPr userDrawn="1"/>
        </p:nvSpPr>
        <p:spPr>
          <a:xfrm>
            <a:off x="357188" y="6492875"/>
            <a:ext cx="1766887" cy="280988"/>
          </a:xfrm>
          <a:prstGeom prst="rect">
            <a:avLst/>
          </a:prstGeom>
        </p:spPr>
        <p:txBody>
          <a:bodyPr anchor="ctr"/>
          <a:lstStyle>
            <a:lvl1pPr algn="l">
              <a:defRPr sz="1200" b="1">
                <a:solidFill>
                  <a:schemeClr val="tx1"/>
                </a:solidFill>
              </a:defRPr>
            </a:lvl1pPr>
          </a:lstStyle>
          <a:p>
            <a:pPr>
              <a:defRPr/>
            </a:pPr>
            <a:fld id="{7EFC573B-7069-4A5C-9596-597F9A83DC07}" type="datetime4">
              <a:rPr lang="tr-TR" smtClean="0">
                <a:solidFill>
                  <a:srgbClr val="046CA6"/>
                </a:solidFill>
              </a:rPr>
              <a:pPr>
                <a:defRPr/>
              </a:pPr>
              <a:t>5 Ekim 2015</a:t>
            </a:fld>
            <a:endParaRPr lang="tr-TR" dirty="0">
              <a:solidFill>
                <a:srgbClr val="046CA6"/>
              </a:solidFill>
            </a:endParaRPr>
          </a:p>
        </p:txBody>
      </p:sp>
      <p:sp>
        <p:nvSpPr>
          <p:cNvPr id="2" name="1 Başlık"/>
          <p:cNvSpPr>
            <a:spLocks noGrp="1"/>
          </p:cNvSpPr>
          <p:nvPr>
            <p:ph type="title"/>
          </p:nvPr>
        </p:nvSpPr>
        <p:spPr>
          <a:xfrm>
            <a:off x="2571750" y="-24"/>
            <a:ext cx="6572250" cy="706419"/>
          </a:xfrm>
        </p:spPr>
        <p:txBody>
          <a:bodyPr/>
          <a:lstStyle>
            <a:lvl1pPr>
              <a:defRPr sz="2400"/>
            </a:lvl1pPr>
          </a:lstStyle>
          <a:p>
            <a:r>
              <a:rPr lang="tr-TR" dirty="0" smtClean="0"/>
              <a:t>Asıl başlık stili için tıklatın</a:t>
            </a:r>
            <a:endParaRPr lang="tr-TR" dirty="0"/>
          </a:p>
        </p:txBody>
      </p:sp>
      <p:sp>
        <p:nvSpPr>
          <p:cNvPr id="4" name="4 Veri Yer Tutucusu"/>
          <p:cNvSpPr>
            <a:spLocks noGrp="1"/>
          </p:cNvSpPr>
          <p:nvPr>
            <p:ph type="dt" sz="half" idx="10"/>
          </p:nvPr>
        </p:nvSpPr>
        <p:spPr>
          <a:xfrm>
            <a:off x="6248400" y="0"/>
            <a:ext cx="2667000" cy="228600"/>
          </a:xfrm>
          <a:prstGeom prst="rect">
            <a:avLst/>
          </a:prstGeom>
        </p:spPr>
        <p:txBody>
          <a:bodyPr/>
          <a:lstStyle>
            <a:lvl1pPr>
              <a:defRPr>
                <a:solidFill>
                  <a:srgbClr val="046CA6"/>
                </a:solidFill>
              </a:defRPr>
            </a:lvl1pPr>
          </a:lstStyle>
          <a:p>
            <a:pPr>
              <a:defRPr/>
            </a:pPr>
            <a:endParaRPr lang="en-US"/>
          </a:p>
        </p:txBody>
      </p:sp>
      <p:sp>
        <p:nvSpPr>
          <p:cNvPr id="5" name="11 Altbilgi Yer Tutucusu"/>
          <p:cNvSpPr>
            <a:spLocks noGrp="1"/>
          </p:cNvSpPr>
          <p:nvPr>
            <p:ph type="ftr" sz="quarter" idx="11"/>
          </p:nvPr>
        </p:nvSpPr>
        <p:spPr>
          <a:xfrm>
            <a:off x="1714500" y="6492875"/>
            <a:ext cx="6170613" cy="365125"/>
          </a:xfrm>
        </p:spPr>
        <p:txBody>
          <a:bodyPr/>
          <a:lstStyle>
            <a:lvl1pPr algn="ctr" fontAlgn="auto">
              <a:spcBef>
                <a:spcPts val="0"/>
              </a:spcBef>
              <a:spcAft>
                <a:spcPts val="0"/>
              </a:spcAft>
              <a:defRPr sz="1200" b="1">
                <a:solidFill>
                  <a:srgbClr val="046CA6"/>
                </a:solidFill>
              </a:defRPr>
            </a:lvl1pPr>
          </a:lstStyle>
          <a:p>
            <a:pPr>
              <a:defRPr/>
            </a:pPr>
            <a:endParaRPr lang="tr-TR"/>
          </a:p>
        </p:txBody>
      </p:sp>
      <p:sp>
        <p:nvSpPr>
          <p:cNvPr id="6" name="12 Slayt Numarası Yer Tutucusu"/>
          <p:cNvSpPr>
            <a:spLocks noGrp="1"/>
          </p:cNvSpPr>
          <p:nvPr>
            <p:ph type="sldNum" sz="quarter" idx="12"/>
          </p:nvPr>
        </p:nvSpPr>
        <p:spPr>
          <a:xfrm>
            <a:off x="7164388" y="6532563"/>
            <a:ext cx="1477962" cy="280987"/>
          </a:xfrm>
          <a:prstGeom prst="rect">
            <a:avLst/>
          </a:prstGeom>
        </p:spPr>
        <p:txBody>
          <a:bodyPr/>
          <a:lstStyle>
            <a:lvl1pPr algn="r">
              <a:defRPr sz="1200" b="1">
                <a:solidFill>
                  <a:srgbClr val="046CA6"/>
                </a:solidFill>
              </a:defRPr>
            </a:lvl1pPr>
          </a:lstStyle>
          <a:p>
            <a:pPr>
              <a:defRPr/>
            </a:pPr>
            <a:r>
              <a:rPr lang="tr-TR"/>
              <a:t>2/21</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Başlık ve İçerik">
    <p:spTree>
      <p:nvGrpSpPr>
        <p:cNvPr id="1" name=""/>
        <p:cNvGrpSpPr/>
        <p:nvPr/>
      </p:nvGrpSpPr>
      <p:grpSpPr>
        <a:xfrm>
          <a:off x="0" y="0"/>
          <a:ext cx="0" cy="0"/>
          <a:chOff x="0" y="0"/>
          <a:chExt cx="0" cy="0"/>
        </a:xfrm>
      </p:grpSpPr>
      <p:sp>
        <p:nvSpPr>
          <p:cNvPr id="3" name="9 Veri Yer Tutucusu"/>
          <p:cNvSpPr txBox="1">
            <a:spLocks/>
          </p:cNvSpPr>
          <p:nvPr userDrawn="1"/>
        </p:nvSpPr>
        <p:spPr>
          <a:xfrm>
            <a:off x="357188" y="6492875"/>
            <a:ext cx="1766887" cy="280988"/>
          </a:xfrm>
          <a:prstGeom prst="rect">
            <a:avLst/>
          </a:prstGeom>
        </p:spPr>
        <p:txBody>
          <a:bodyPr anchor="ctr"/>
          <a:lstStyle>
            <a:lvl1pPr algn="l">
              <a:defRPr sz="1200" b="1">
                <a:solidFill>
                  <a:schemeClr val="tx1"/>
                </a:solidFill>
              </a:defRPr>
            </a:lvl1pPr>
          </a:lstStyle>
          <a:p>
            <a:pPr>
              <a:defRPr/>
            </a:pPr>
            <a:fld id="{7EFC573B-7069-4A5C-9596-597F9A83DC07}" type="datetime4">
              <a:rPr lang="tr-TR" smtClean="0">
                <a:solidFill>
                  <a:srgbClr val="046CA6"/>
                </a:solidFill>
              </a:rPr>
              <a:pPr>
                <a:defRPr/>
              </a:pPr>
              <a:t>5 Ekim 2015</a:t>
            </a:fld>
            <a:endParaRPr lang="tr-TR" dirty="0">
              <a:solidFill>
                <a:srgbClr val="046CA6"/>
              </a:solidFill>
            </a:endParaRPr>
          </a:p>
        </p:txBody>
      </p:sp>
      <p:sp>
        <p:nvSpPr>
          <p:cNvPr id="4" name="4 Metin kutusu"/>
          <p:cNvSpPr txBox="1">
            <a:spLocks noChangeArrowheads="1"/>
          </p:cNvSpPr>
          <p:nvPr userDrawn="1"/>
        </p:nvSpPr>
        <p:spPr bwMode="auto">
          <a:xfrm>
            <a:off x="8597900" y="6543675"/>
            <a:ext cx="571500" cy="461963"/>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sz="1200" b="1" smtClean="0">
              <a:solidFill>
                <a:srgbClr val="046CA6"/>
              </a:solidFill>
            </a:endParaRPr>
          </a:p>
          <a:p>
            <a:pPr eaLnBrk="1" hangingPunct="1">
              <a:defRPr/>
            </a:pPr>
            <a:endParaRPr lang="tr-TR" sz="1200" b="1" smtClean="0">
              <a:solidFill>
                <a:srgbClr val="046CA6"/>
              </a:solidFill>
            </a:endParaRPr>
          </a:p>
        </p:txBody>
      </p:sp>
      <p:sp>
        <p:nvSpPr>
          <p:cNvPr id="2" name="1 Başlık"/>
          <p:cNvSpPr>
            <a:spLocks noGrp="1"/>
          </p:cNvSpPr>
          <p:nvPr>
            <p:ph type="title"/>
          </p:nvPr>
        </p:nvSpPr>
        <p:spPr>
          <a:xfrm>
            <a:off x="2571750" y="-24"/>
            <a:ext cx="6572250" cy="706419"/>
          </a:xfrm>
        </p:spPr>
        <p:txBody>
          <a:bodyPr/>
          <a:lstStyle>
            <a:lvl1pPr>
              <a:defRPr sz="2400"/>
            </a:lvl1pPr>
          </a:lstStyle>
          <a:p>
            <a:r>
              <a:rPr lang="tr-TR" dirty="0" smtClean="0"/>
              <a:t>Asıl başlık stili için tıklatın</a:t>
            </a:r>
            <a:endParaRPr lang="tr-TR" dirty="0"/>
          </a:p>
        </p:txBody>
      </p:sp>
      <p:sp>
        <p:nvSpPr>
          <p:cNvPr id="5" name="4 Veri Yer Tutucusu"/>
          <p:cNvSpPr>
            <a:spLocks noGrp="1"/>
          </p:cNvSpPr>
          <p:nvPr>
            <p:ph type="dt" sz="half" idx="10"/>
          </p:nvPr>
        </p:nvSpPr>
        <p:spPr>
          <a:xfrm>
            <a:off x="6248400" y="0"/>
            <a:ext cx="2667000" cy="228600"/>
          </a:xfrm>
          <a:prstGeom prst="rect">
            <a:avLst/>
          </a:prstGeom>
        </p:spPr>
        <p:txBody>
          <a:bodyPr/>
          <a:lstStyle>
            <a:lvl1pPr>
              <a:defRPr>
                <a:solidFill>
                  <a:srgbClr val="046CA6"/>
                </a:solidFill>
              </a:defRPr>
            </a:lvl1pPr>
          </a:lstStyle>
          <a:p>
            <a:pPr>
              <a:defRPr/>
            </a:pPr>
            <a:endParaRPr lang="en-US"/>
          </a:p>
        </p:txBody>
      </p:sp>
      <p:sp>
        <p:nvSpPr>
          <p:cNvPr id="6" name="11 Altbilgi Yer Tutucusu"/>
          <p:cNvSpPr>
            <a:spLocks noGrp="1"/>
          </p:cNvSpPr>
          <p:nvPr>
            <p:ph type="ftr" sz="quarter" idx="11"/>
          </p:nvPr>
        </p:nvSpPr>
        <p:spPr>
          <a:xfrm>
            <a:off x="1714500" y="6492875"/>
            <a:ext cx="6170613" cy="365125"/>
          </a:xfrm>
        </p:spPr>
        <p:txBody>
          <a:bodyPr/>
          <a:lstStyle>
            <a:lvl1pPr algn="ctr" fontAlgn="auto">
              <a:spcBef>
                <a:spcPts val="0"/>
              </a:spcBef>
              <a:spcAft>
                <a:spcPts val="0"/>
              </a:spcAft>
              <a:defRPr sz="1200" b="1">
                <a:solidFill>
                  <a:srgbClr val="046CA6"/>
                </a:solidFill>
              </a:defRPr>
            </a:lvl1pPr>
          </a:lstStyle>
          <a:p>
            <a:pPr>
              <a:defRPr/>
            </a:pPr>
            <a:endParaRPr lang="tr-TR"/>
          </a:p>
        </p:txBody>
      </p:sp>
      <p:sp>
        <p:nvSpPr>
          <p:cNvPr id="7" name="12 Slayt Numarası Yer Tutucusu"/>
          <p:cNvSpPr>
            <a:spLocks noGrp="1"/>
          </p:cNvSpPr>
          <p:nvPr>
            <p:ph type="sldNum" sz="quarter" idx="12"/>
          </p:nvPr>
        </p:nvSpPr>
        <p:spPr>
          <a:xfrm>
            <a:off x="7956550" y="6492875"/>
            <a:ext cx="830263" cy="365125"/>
          </a:xfrm>
          <a:prstGeom prst="rect">
            <a:avLst/>
          </a:prstGeom>
        </p:spPr>
        <p:txBody>
          <a:bodyPr/>
          <a:lstStyle>
            <a:lvl1pPr algn="r">
              <a:defRPr sz="1200" b="1">
                <a:solidFill>
                  <a:srgbClr val="046CA6"/>
                </a:solidFill>
              </a:defRPr>
            </a:lvl1pPr>
          </a:lstStyle>
          <a:p>
            <a:pPr>
              <a:defRPr/>
            </a:pPr>
            <a:r>
              <a:rPr lang="tr-TR"/>
              <a:t>2/21</a:t>
            </a:r>
          </a:p>
          <a:p>
            <a:pPr>
              <a:defRPr/>
            </a:pPr>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4_Başlık ve İçerik">
    <p:spTree>
      <p:nvGrpSpPr>
        <p:cNvPr id="1" name=""/>
        <p:cNvGrpSpPr/>
        <p:nvPr/>
      </p:nvGrpSpPr>
      <p:grpSpPr>
        <a:xfrm>
          <a:off x="0" y="0"/>
          <a:ext cx="0" cy="0"/>
          <a:chOff x="0" y="0"/>
          <a:chExt cx="0" cy="0"/>
        </a:xfrm>
      </p:grpSpPr>
      <p:sp>
        <p:nvSpPr>
          <p:cNvPr id="3" name="9 Veri Yer Tutucusu"/>
          <p:cNvSpPr txBox="1">
            <a:spLocks/>
          </p:cNvSpPr>
          <p:nvPr userDrawn="1"/>
        </p:nvSpPr>
        <p:spPr>
          <a:xfrm>
            <a:off x="357188" y="6492875"/>
            <a:ext cx="1766887" cy="280988"/>
          </a:xfrm>
          <a:prstGeom prst="rect">
            <a:avLst/>
          </a:prstGeom>
        </p:spPr>
        <p:txBody>
          <a:bodyPr anchor="ctr"/>
          <a:lstStyle>
            <a:lvl1pPr algn="l">
              <a:defRPr sz="1200" b="1">
                <a:solidFill>
                  <a:schemeClr val="tx1"/>
                </a:solidFill>
              </a:defRPr>
            </a:lvl1pPr>
          </a:lstStyle>
          <a:p>
            <a:pPr>
              <a:defRPr/>
            </a:pPr>
            <a:fld id="{7EFC573B-7069-4A5C-9596-597F9A83DC07}" type="datetime4">
              <a:rPr lang="tr-TR" smtClean="0">
                <a:solidFill>
                  <a:srgbClr val="046CA6"/>
                </a:solidFill>
              </a:rPr>
              <a:pPr>
                <a:defRPr/>
              </a:pPr>
              <a:t>5 Ekim 2015</a:t>
            </a:fld>
            <a:endParaRPr lang="tr-TR" dirty="0">
              <a:solidFill>
                <a:srgbClr val="046CA6"/>
              </a:solidFill>
            </a:endParaRPr>
          </a:p>
        </p:txBody>
      </p:sp>
      <p:sp>
        <p:nvSpPr>
          <p:cNvPr id="4" name="4 Metin kutusu"/>
          <p:cNvSpPr txBox="1">
            <a:spLocks noChangeArrowheads="1"/>
          </p:cNvSpPr>
          <p:nvPr userDrawn="1"/>
        </p:nvSpPr>
        <p:spPr bwMode="auto">
          <a:xfrm>
            <a:off x="8597900" y="6543675"/>
            <a:ext cx="571500" cy="461963"/>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sz="1200" b="1" smtClean="0">
              <a:solidFill>
                <a:srgbClr val="046CA6"/>
              </a:solidFill>
            </a:endParaRPr>
          </a:p>
          <a:p>
            <a:pPr eaLnBrk="1" hangingPunct="1">
              <a:defRPr/>
            </a:pPr>
            <a:endParaRPr lang="tr-TR" sz="1200" b="1" smtClean="0">
              <a:solidFill>
                <a:srgbClr val="046CA6"/>
              </a:solidFill>
            </a:endParaRPr>
          </a:p>
        </p:txBody>
      </p:sp>
      <p:sp>
        <p:nvSpPr>
          <p:cNvPr id="2" name="1 Başlık"/>
          <p:cNvSpPr>
            <a:spLocks noGrp="1"/>
          </p:cNvSpPr>
          <p:nvPr>
            <p:ph type="title"/>
          </p:nvPr>
        </p:nvSpPr>
        <p:spPr>
          <a:xfrm>
            <a:off x="2571750" y="-24"/>
            <a:ext cx="6572250" cy="706419"/>
          </a:xfrm>
        </p:spPr>
        <p:txBody>
          <a:bodyPr/>
          <a:lstStyle>
            <a:lvl1pPr>
              <a:defRPr sz="2400"/>
            </a:lvl1pPr>
          </a:lstStyle>
          <a:p>
            <a:r>
              <a:rPr lang="tr-TR" dirty="0" smtClean="0"/>
              <a:t>Asıl başlık stili için tıklatın</a:t>
            </a:r>
            <a:endParaRPr lang="tr-TR" dirty="0"/>
          </a:p>
        </p:txBody>
      </p:sp>
      <p:sp>
        <p:nvSpPr>
          <p:cNvPr id="5" name="4 Veri Yer Tutucusu"/>
          <p:cNvSpPr>
            <a:spLocks noGrp="1"/>
          </p:cNvSpPr>
          <p:nvPr>
            <p:ph type="dt" sz="half" idx="10"/>
          </p:nvPr>
        </p:nvSpPr>
        <p:spPr>
          <a:xfrm>
            <a:off x="6248400" y="0"/>
            <a:ext cx="2667000" cy="228600"/>
          </a:xfrm>
          <a:prstGeom prst="rect">
            <a:avLst/>
          </a:prstGeom>
        </p:spPr>
        <p:txBody>
          <a:bodyPr/>
          <a:lstStyle>
            <a:lvl1pPr>
              <a:defRPr>
                <a:solidFill>
                  <a:srgbClr val="046CA6"/>
                </a:solidFill>
              </a:defRPr>
            </a:lvl1pPr>
          </a:lstStyle>
          <a:p>
            <a:pPr>
              <a:defRPr/>
            </a:pPr>
            <a:endParaRPr lang="en-US"/>
          </a:p>
        </p:txBody>
      </p:sp>
      <p:sp>
        <p:nvSpPr>
          <p:cNvPr id="6" name="11 Altbilgi Yer Tutucusu"/>
          <p:cNvSpPr>
            <a:spLocks noGrp="1"/>
          </p:cNvSpPr>
          <p:nvPr>
            <p:ph type="ftr" sz="quarter" idx="11"/>
          </p:nvPr>
        </p:nvSpPr>
        <p:spPr>
          <a:xfrm>
            <a:off x="1714500" y="6492875"/>
            <a:ext cx="6170613" cy="365125"/>
          </a:xfrm>
        </p:spPr>
        <p:txBody>
          <a:bodyPr/>
          <a:lstStyle>
            <a:lvl1pPr algn="ctr" fontAlgn="auto">
              <a:spcBef>
                <a:spcPts val="0"/>
              </a:spcBef>
              <a:spcAft>
                <a:spcPts val="0"/>
              </a:spcAft>
              <a:defRPr sz="1200" b="1">
                <a:solidFill>
                  <a:srgbClr val="046CA6"/>
                </a:solidFill>
              </a:defRPr>
            </a:lvl1pPr>
          </a:lstStyle>
          <a:p>
            <a:pPr>
              <a:defRPr/>
            </a:pPr>
            <a:endParaRPr lang="tr-TR"/>
          </a:p>
        </p:txBody>
      </p:sp>
      <p:sp>
        <p:nvSpPr>
          <p:cNvPr id="7" name="12 Slayt Numarası Yer Tutucusu"/>
          <p:cNvSpPr>
            <a:spLocks noGrp="1"/>
          </p:cNvSpPr>
          <p:nvPr>
            <p:ph type="sldNum" sz="quarter" idx="12"/>
          </p:nvPr>
        </p:nvSpPr>
        <p:spPr>
          <a:xfrm>
            <a:off x="7956550" y="6492875"/>
            <a:ext cx="830263" cy="365125"/>
          </a:xfrm>
          <a:prstGeom prst="rect">
            <a:avLst/>
          </a:prstGeom>
        </p:spPr>
        <p:txBody>
          <a:bodyPr/>
          <a:lstStyle>
            <a:lvl1pPr algn="r">
              <a:defRPr sz="1200" b="1">
                <a:solidFill>
                  <a:srgbClr val="046CA6"/>
                </a:solidFill>
              </a:defRPr>
            </a:lvl1pPr>
          </a:lstStyle>
          <a:p>
            <a:pPr>
              <a:defRPr/>
            </a:pPr>
            <a:fld id="{967E4DE9-3C7D-472B-ABDF-13001627E19F}" type="slidenum">
              <a:rPr lang="tr-TR"/>
              <a:pPr>
                <a:defRPr/>
              </a:pPr>
              <a:t>‹#›</a:t>
            </a:fld>
            <a:r>
              <a:rPr lang="tr-TR"/>
              <a:t>/19</a:t>
            </a:r>
          </a:p>
          <a:p>
            <a:pPr>
              <a:defRPr/>
            </a:pPr>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a:xfrm>
            <a:off x="357188" y="6492875"/>
            <a:ext cx="1357312" cy="365125"/>
          </a:xfrm>
          <a:prstGeom prst="rect">
            <a:avLst/>
          </a:prstGeom>
        </p:spPr>
        <p:txBody>
          <a:bodyPr/>
          <a:lstStyle>
            <a:lvl1pPr>
              <a:defRPr>
                <a:solidFill>
                  <a:srgbClr val="046CA6"/>
                </a:solidFill>
              </a:defRPr>
            </a:lvl1pPr>
          </a:lstStyle>
          <a:p>
            <a:pPr>
              <a:defRPr/>
            </a:pPr>
            <a:endParaRPr lang="tr-TR"/>
          </a:p>
        </p:txBody>
      </p:sp>
      <p:sp>
        <p:nvSpPr>
          <p:cNvPr id="3" name="21 Altbilgi Yer Tutucusu"/>
          <p:cNvSpPr>
            <a:spLocks noGrp="1"/>
          </p:cNvSpPr>
          <p:nvPr>
            <p:ph type="ftr" sz="quarter" idx="11"/>
          </p:nvPr>
        </p:nvSpPr>
        <p:spPr/>
        <p:txBody>
          <a:bodyPr/>
          <a:lstStyle>
            <a:lvl1pPr fontAlgn="auto">
              <a:spcBef>
                <a:spcPts val="0"/>
              </a:spcBef>
              <a:spcAft>
                <a:spcPts val="0"/>
              </a:spcAft>
              <a:defRPr/>
            </a:lvl1pPr>
          </a:lstStyle>
          <a:p>
            <a:pPr>
              <a:defRPr/>
            </a:pPr>
            <a:endParaRPr lang="tr-TR"/>
          </a:p>
        </p:txBody>
      </p:sp>
      <p:sp>
        <p:nvSpPr>
          <p:cNvPr id="4" name="17 Slayt Numarası Yer Tutucusu"/>
          <p:cNvSpPr>
            <a:spLocks noGrp="1"/>
          </p:cNvSpPr>
          <p:nvPr>
            <p:ph type="sldNum" sz="quarter" idx="12"/>
          </p:nvPr>
        </p:nvSpPr>
        <p:spPr>
          <a:xfrm>
            <a:off x="8143875" y="6492875"/>
            <a:ext cx="820738" cy="365125"/>
          </a:xfrm>
          <a:prstGeom prst="rect">
            <a:avLst/>
          </a:prstGeom>
        </p:spPr>
        <p:txBody>
          <a:bodyPr/>
          <a:lstStyle>
            <a:lvl1pPr marL="0" marR="0" indent="0" algn="l" defTabSz="914400" rtl="0" eaLnBrk="1" fontAlgn="base" latinLnBrk="0" hangingPunct="1">
              <a:lnSpc>
                <a:spcPct val="100000"/>
              </a:lnSpc>
              <a:spcBef>
                <a:spcPct val="0"/>
              </a:spcBef>
              <a:spcAft>
                <a:spcPct val="0"/>
              </a:spcAft>
              <a:buClrTx/>
              <a:buSzTx/>
              <a:buFontTx/>
              <a:buNone/>
              <a:tabLst/>
              <a:defRPr>
                <a:solidFill>
                  <a:srgbClr val="046CA6"/>
                </a:solidFill>
              </a:defRPr>
            </a:lvl1pPr>
          </a:lstStyle>
          <a:p>
            <a:pPr>
              <a:defRPr/>
            </a:pPr>
            <a:fld id="{34929080-85A3-4E99-976F-4075B9DACB7D}" type="slidenum">
              <a:rPr lang="tr-TR"/>
              <a:pPr>
                <a:defRPr/>
              </a:pPr>
              <a:t>‹#›</a:t>
            </a:fld>
            <a:r>
              <a:rPr lang="tr-TR"/>
              <a:t>/19</a:t>
            </a:r>
          </a:p>
          <a:p>
            <a:pPr>
              <a:defRPr/>
            </a:pPr>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10 Resim" descr="v2_u.png"/>
          <p:cNvPicPr>
            <a:picLocks noChangeAspect="1"/>
          </p:cNvPicPr>
          <p:nvPr/>
        </p:nvPicPr>
        <p:blipFill>
          <a:blip r:embed="rId10"/>
          <a:srcRect/>
          <a:stretch>
            <a:fillRect/>
          </a:stretch>
        </p:blipFill>
        <p:spPr bwMode="auto">
          <a:xfrm>
            <a:off x="0" y="0"/>
            <a:ext cx="9144000" cy="731838"/>
          </a:xfrm>
          <a:prstGeom prst="rect">
            <a:avLst/>
          </a:prstGeom>
          <a:noFill/>
          <a:ln w="9525">
            <a:noFill/>
            <a:miter lim="800000"/>
            <a:headEnd/>
            <a:tailEnd/>
          </a:ln>
        </p:spPr>
      </p:pic>
      <p:sp>
        <p:nvSpPr>
          <p:cNvPr id="1027" name="Freeform 91"/>
          <p:cNvSpPr>
            <a:spLocks/>
          </p:cNvSpPr>
          <p:nvPr/>
        </p:nvSpPr>
        <p:spPr bwMode="white">
          <a:xfrm>
            <a:off x="-6350" y="950913"/>
            <a:ext cx="9156700" cy="461962"/>
          </a:xfrm>
          <a:custGeom>
            <a:avLst/>
            <a:gdLst>
              <a:gd name="T0" fmla="*/ 2147483647 w 5768"/>
              <a:gd name="T1" fmla="*/ 2147483647 h 366"/>
              <a:gd name="T2" fmla="*/ 0 w 5768"/>
              <a:gd name="T3" fmla="*/ 2147483647 h 366"/>
              <a:gd name="T4" fmla="*/ 2147483647 w 5768"/>
              <a:gd name="T5" fmla="*/ 2147483647 h 366"/>
              <a:gd name="T6" fmla="*/ 2147483647 w 5768"/>
              <a:gd name="T7" fmla="*/ 2147483647 h 366"/>
              <a:gd name="T8" fmla="*/ 2147483647 w 5768"/>
              <a:gd name="T9" fmla="*/ 2147483647 h 366"/>
              <a:gd name="T10" fmla="*/ 2147483647 w 5768"/>
              <a:gd name="T11" fmla="*/ 2147483647 h 366"/>
              <a:gd name="T12" fmla="*/ 2147483647 w 5768"/>
              <a:gd name="T13" fmla="*/ 2147483647 h 3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68" h="366">
                <a:moveTo>
                  <a:pt x="4" y="365"/>
                </a:moveTo>
                <a:lnTo>
                  <a:pt x="0" y="246"/>
                </a:lnTo>
                <a:cubicBezTo>
                  <a:pt x="304" y="192"/>
                  <a:pt x="1175" y="64"/>
                  <a:pt x="1837" y="32"/>
                </a:cubicBezTo>
                <a:cubicBezTo>
                  <a:pt x="2499" y="0"/>
                  <a:pt x="3316" y="19"/>
                  <a:pt x="3970" y="52"/>
                </a:cubicBezTo>
                <a:cubicBezTo>
                  <a:pt x="4624" y="85"/>
                  <a:pt x="5464" y="179"/>
                  <a:pt x="5764" y="231"/>
                </a:cubicBezTo>
                <a:lnTo>
                  <a:pt x="5768" y="366"/>
                </a:lnTo>
                <a:lnTo>
                  <a:pt x="4" y="365"/>
                </a:lnTo>
                <a:close/>
              </a:path>
            </a:pathLst>
          </a:custGeom>
          <a:solidFill>
            <a:schemeClr val="bg1"/>
          </a:solidFill>
          <a:ln>
            <a:noFill/>
          </a:ln>
          <a:extLst/>
        </p:spPr>
        <p:txBody>
          <a:bodyPr/>
          <a:lstStyle/>
          <a:p>
            <a:pPr>
              <a:defRPr/>
            </a:pPr>
            <a:endParaRPr lang="tr-TR">
              <a:solidFill>
                <a:srgbClr val="046CA6"/>
              </a:solidFill>
            </a:endParaRPr>
          </a:p>
        </p:txBody>
      </p:sp>
      <p:sp>
        <p:nvSpPr>
          <p:cNvPr id="1028" name="Rectangle 2"/>
          <p:cNvSpPr>
            <a:spLocks noGrp="1" noChangeArrowheads="1"/>
          </p:cNvSpPr>
          <p:nvPr>
            <p:ph type="title"/>
          </p:nvPr>
        </p:nvSpPr>
        <p:spPr bwMode="white">
          <a:xfrm>
            <a:off x="2571750" y="79375"/>
            <a:ext cx="6572250" cy="563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endParaRPr lang="en-US" altLang="tr-TR" smtClean="0"/>
          </a:p>
        </p:txBody>
      </p:sp>
      <p:sp>
        <p:nvSpPr>
          <p:cNvPr id="1029" name="Line 92"/>
          <p:cNvSpPr>
            <a:spLocks noChangeShapeType="1"/>
          </p:cNvSpPr>
          <p:nvPr/>
        </p:nvSpPr>
        <p:spPr bwMode="auto">
          <a:xfrm>
            <a:off x="425450" y="6524625"/>
            <a:ext cx="8353425" cy="0"/>
          </a:xfrm>
          <a:prstGeom prst="line">
            <a:avLst/>
          </a:prstGeom>
          <a:noFill/>
          <a:ln w="9525">
            <a:solidFill>
              <a:schemeClr val="tx1"/>
            </a:solidFill>
            <a:round/>
            <a:headEnd/>
            <a:tailEnd/>
          </a:ln>
          <a:extLst/>
        </p:spPr>
        <p:txBody>
          <a:bodyPr/>
          <a:lstStyle/>
          <a:p>
            <a:pPr>
              <a:defRPr/>
            </a:pPr>
            <a:endParaRPr lang="tr-TR">
              <a:solidFill>
                <a:srgbClr val="046CA6"/>
              </a:solidFill>
            </a:endParaRPr>
          </a:p>
        </p:txBody>
      </p:sp>
      <p:sp>
        <p:nvSpPr>
          <p:cNvPr id="12" name="11 Altbilgi Yer Tutucusu"/>
          <p:cNvSpPr>
            <a:spLocks noGrp="1"/>
          </p:cNvSpPr>
          <p:nvPr>
            <p:ph type="ftr" sz="quarter" idx="3"/>
          </p:nvPr>
        </p:nvSpPr>
        <p:spPr>
          <a:xfrm>
            <a:off x="1714500" y="6492875"/>
            <a:ext cx="6357938" cy="365125"/>
          </a:xfrm>
          <a:prstGeom prst="rect">
            <a:avLst/>
          </a:prstGeom>
        </p:spPr>
        <p:txBody>
          <a:bodyPr vert="horz" lIns="91440" tIns="45720" rIns="91440" bIns="45720" rtlCol="0" anchor="ctr"/>
          <a:lstStyle>
            <a:lvl1pPr algn="ctr">
              <a:defRPr sz="1200" b="1">
                <a:solidFill>
                  <a:srgbClr val="046CA6"/>
                </a:solidFill>
                <a:latin typeface="Arial" charset="0"/>
              </a:defRPr>
            </a:lvl1pPr>
          </a:lstStyle>
          <a:p>
            <a:pPr>
              <a:defRPr/>
            </a:pPr>
            <a:endParaRPr lang="tr-TR"/>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Lst>
  <p:timing>
    <p:tnLst>
      <p:par>
        <p:cTn id="1" dur="indefinite" restart="never" nodeType="tmRoot"/>
      </p:par>
    </p:tnLst>
  </p:timing>
  <p:hf hdr="0" ftr="0" dt="0"/>
  <p:txStyles>
    <p:titleStyle>
      <a:lvl1pPr algn="r" rtl="0" eaLnBrk="0" fontAlgn="base" hangingPunct="0">
        <a:spcBef>
          <a:spcPct val="0"/>
        </a:spcBef>
        <a:spcAft>
          <a:spcPct val="0"/>
        </a:spcAft>
        <a:defRPr sz="3200">
          <a:solidFill>
            <a:schemeClr val="bg1"/>
          </a:solidFill>
          <a:latin typeface="Calibri" pitchFamily="34" charset="0"/>
          <a:ea typeface="+mj-ea"/>
          <a:cs typeface="+mj-cs"/>
        </a:defRPr>
      </a:lvl1pPr>
      <a:lvl2pPr algn="r" rtl="0" eaLnBrk="0" fontAlgn="base" hangingPunct="0">
        <a:spcBef>
          <a:spcPct val="0"/>
        </a:spcBef>
        <a:spcAft>
          <a:spcPct val="0"/>
        </a:spcAft>
        <a:defRPr sz="3200">
          <a:solidFill>
            <a:schemeClr val="bg1"/>
          </a:solidFill>
          <a:latin typeface="Calibri" pitchFamily="34" charset="0"/>
        </a:defRPr>
      </a:lvl2pPr>
      <a:lvl3pPr algn="r" rtl="0" eaLnBrk="0" fontAlgn="base" hangingPunct="0">
        <a:spcBef>
          <a:spcPct val="0"/>
        </a:spcBef>
        <a:spcAft>
          <a:spcPct val="0"/>
        </a:spcAft>
        <a:defRPr sz="3200">
          <a:solidFill>
            <a:schemeClr val="bg1"/>
          </a:solidFill>
          <a:latin typeface="Calibri" pitchFamily="34" charset="0"/>
        </a:defRPr>
      </a:lvl3pPr>
      <a:lvl4pPr algn="r" rtl="0" eaLnBrk="0" fontAlgn="base" hangingPunct="0">
        <a:spcBef>
          <a:spcPct val="0"/>
        </a:spcBef>
        <a:spcAft>
          <a:spcPct val="0"/>
        </a:spcAft>
        <a:defRPr sz="3200">
          <a:solidFill>
            <a:schemeClr val="bg1"/>
          </a:solidFill>
          <a:latin typeface="Calibri" pitchFamily="34" charset="0"/>
        </a:defRPr>
      </a:lvl4pPr>
      <a:lvl5pPr algn="r" rtl="0" eaLnBrk="0" fontAlgn="base" hangingPunct="0">
        <a:spcBef>
          <a:spcPct val="0"/>
        </a:spcBef>
        <a:spcAft>
          <a:spcPct val="0"/>
        </a:spcAft>
        <a:defRPr sz="3200">
          <a:solidFill>
            <a:schemeClr val="bg1"/>
          </a:solidFill>
          <a:latin typeface="Calibri" pitchFamily="34" charset="0"/>
        </a:defRPr>
      </a:lvl5pPr>
      <a:lvl6pPr marL="457200" algn="r" rtl="0" eaLnBrk="1" fontAlgn="base" hangingPunct="1">
        <a:spcBef>
          <a:spcPct val="0"/>
        </a:spcBef>
        <a:spcAft>
          <a:spcPct val="0"/>
        </a:spcAft>
        <a:defRPr sz="3200">
          <a:solidFill>
            <a:schemeClr val="bg1"/>
          </a:solidFill>
          <a:latin typeface="Verdana" pitchFamily="34" charset="0"/>
        </a:defRPr>
      </a:lvl6pPr>
      <a:lvl7pPr marL="914400" algn="r" rtl="0" eaLnBrk="1" fontAlgn="base" hangingPunct="1">
        <a:spcBef>
          <a:spcPct val="0"/>
        </a:spcBef>
        <a:spcAft>
          <a:spcPct val="0"/>
        </a:spcAft>
        <a:defRPr sz="3200">
          <a:solidFill>
            <a:schemeClr val="bg1"/>
          </a:solidFill>
          <a:latin typeface="Verdana" pitchFamily="34" charset="0"/>
        </a:defRPr>
      </a:lvl7pPr>
      <a:lvl8pPr marL="1371600" algn="r" rtl="0" eaLnBrk="1" fontAlgn="base" hangingPunct="1">
        <a:spcBef>
          <a:spcPct val="0"/>
        </a:spcBef>
        <a:spcAft>
          <a:spcPct val="0"/>
        </a:spcAft>
        <a:defRPr sz="3200">
          <a:solidFill>
            <a:schemeClr val="bg1"/>
          </a:solidFill>
          <a:latin typeface="Verdana" pitchFamily="34" charset="0"/>
        </a:defRPr>
      </a:lvl8pPr>
      <a:lvl9pPr marL="1828800" algn="r" rtl="0" eaLnBrk="1" fontAlgn="base" hangingPunct="1">
        <a:spcBef>
          <a:spcPct val="0"/>
        </a:spcBef>
        <a:spcAft>
          <a:spcPct val="0"/>
        </a:spcAft>
        <a:defRPr sz="3200">
          <a:solidFill>
            <a:schemeClr val="bg1"/>
          </a:solidFill>
          <a:latin typeface="Verdana" pitchFamily="34" charset="0"/>
        </a:defRPr>
      </a:lvl9pPr>
    </p:titleStyle>
    <p:bodyStyle>
      <a:lvl1pPr marL="342900" indent="-342900" algn="l" rtl="0" eaLnBrk="0" fontAlgn="base" hangingPunct="0">
        <a:spcBef>
          <a:spcPct val="20000"/>
        </a:spcBef>
        <a:spcAft>
          <a:spcPct val="0"/>
        </a:spcAft>
        <a:buClr>
          <a:schemeClr val="tx1"/>
        </a:buClr>
        <a:buFont typeface="Wingdings" pitchFamily="2" charset="2"/>
        <a:buChar char="q"/>
        <a:defRPr sz="2800" b="1">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lr>
          <a:schemeClr val="tx1"/>
        </a:buClr>
        <a:buFont typeface="Wingdings" pitchFamily="2" charset="2"/>
        <a:buChar char="§"/>
        <a:defRPr sz="2400">
          <a:solidFill>
            <a:schemeClr val="tx1"/>
          </a:solidFill>
          <a:latin typeface="Calibri" pitchFamily="34" charset="0"/>
        </a:defRPr>
      </a:lvl2pPr>
      <a:lvl3pPr marL="1143000" indent="-228600" algn="l" rtl="0" eaLnBrk="0" fontAlgn="base" hangingPunct="0">
        <a:spcBef>
          <a:spcPct val="20000"/>
        </a:spcBef>
        <a:spcAft>
          <a:spcPct val="0"/>
        </a:spcAft>
        <a:buClr>
          <a:schemeClr val="tx1"/>
        </a:buClr>
        <a:buChar char="•"/>
        <a:defRPr sz="2200">
          <a:solidFill>
            <a:schemeClr val="tx1"/>
          </a:solidFill>
          <a:latin typeface="Calibri" pitchFamily="34" charset="0"/>
        </a:defRPr>
      </a:lvl3pPr>
      <a:lvl4pPr marL="1600200" indent="-228600" algn="l" rtl="0" eaLnBrk="0" fontAlgn="base" hangingPunct="0">
        <a:spcBef>
          <a:spcPct val="20000"/>
        </a:spcBef>
        <a:spcAft>
          <a:spcPct val="0"/>
        </a:spcAft>
        <a:buFont typeface="Calibri" pitchFamily="34" charset="0"/>
        <a:buChar char="−"/>
        <a:defRPr sz="2000">
          <a:solidFill>
            <a:schemeClr val="tx1"/>
          </a:solidFill>
          <a:latin typeface="Calibri" pitchFamily="34" charset="0"/>
        </a:defRPr>
      </a:lvl4pPr>
      <a:lvl5pPr marL="2057400" indent="-228600" algn="l" rtl="0" eaLnBrk="0" fontAlgn="base" hangingPunct="0">
        <a:spcBef>
          <a:spcPct val="20000"/>
        </a:spcBef>
        <a:spcAft>
          <a:spcPct val="0"/>
        </a:spcAft>
        <a:buFont typeface="Calibri" pitchFamily="34" charset="0"/>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Başlık 2"/>
          <p:cNvSpPr>
            <a:spLocks noGrp="1"/>
          </p:cNvSpPr>
          <p:nvPr>
            <p:ph type="ctrTitle"/>
          </p:nvPr>
        </p:nvSpPr>
        <p:spPr>
          <a:xfrm>
            <a:off x="2786063" y="142875"/>
            <a:ext cx="6000750" cy="1714500"/>
          </a:xfrm>
        </p:spPr>
        <p:txBody>
          <a:bodyPr/>
          <a:lstStyle/>
          <a:p>
            <a:pPr algn="ctr"/>
            <a:r>
              <a:rPr lang="tr-TR" sz="2800" dirty="0" smtClean="0"/>
              <a:t>GAZİANTEP SOSYAL GÜVENLİK İL MÜDÜRLÜĞÜ</a:t>
            </a:r>
          </a:p>
        </p:txBody>
      </p:sp>
      <p:sp>
        <p:nvSpPr>
          <p:cNvPr id="12290" name="Alt Başlık 3"/>
          <p:cNvSpPr>
            <a:spLocks noGrp="1"/>
          </p:cNvSpPr>
          <p:nvPr>
            <p:ph type="subTitle" idx="1"/>
          </p:nvPr>
        </p:nvSpPr>
        <p:spPr>
          <a:xfrm>
            <a:off x="214313" y="4724400"/>
            <a:ext cx="8643937" cy="1919288"/>
          </a:xfrm>
          <a:noFill/>
          <a:ln>
            <a:miter lim="800000"/>
            <a:headEnd/>
            <a:tailEnd/>
          </a:ln>
        </p:spPr>
        <p:txBody>
          <a:bodyPr vert="horz" wrap="square" lIns="91440" tIns="45720" rIns="91440" bIns="45720" numCol="1" anchor="t" anchorCtr="0" compatLnSpc="1">
            <a:prstTxWarp prst="textNoShape">
              <a:avLst/>
            </a:prstTxWarp>
          </a:bodyPr>
          <a:lstStyle/>
          <a:p>
            <a:endParaRPr lang="tr-TR" sz="2000" b="1" dirty="0" smtClean="0">
              <a:solidFill>
                <a:srgbClr val="FFFFFF"/>
              </a:solidFill>
              <a:ea typeface="+mj-ea"/>
              <a:cs typeface="+mj-cs"/>
            </a:endParaRPr>
          </a:p>
          <a:p>
            <a:r>
              <a:rPr lang="tr-TR" b="1" dirty="0" smtClean="0">
                <a:solidFill>
                  <a:schemeClr val="tx1"/>
                </a:solidFill>
              </a:rPr>
              <a:t>5510 </a:t>
            </a:r>
            <a:r>
              <a:rPr lang="tr-TR" b="1" dirty="0">
                <a:solidFill>
                  <a:schemeClr val="tx1"/>
                </a:solidFill>
              </a:rPr>
              <a:t>sayılı </a:t>
            </a:r>
            <a:r>
              <a:rPr lang="tr-TR" b="1" dirty="0" smtClean="0">
                <a:solidFill>
                  <a:schemeClr val="tx1"/>
                </a:solidFill>
              </a:rPr>
              <a:t>Kanun ve diğer Kanunlarda belirtilen işverenlere Yönelik Teşvik Uygulamaları</a:t>
            </a:r>
            <a:endParaRPr lang="tr-TR" b="1" dirty="0" smtClean="0">
              <a:solidFill>
                <a:srgbClr val="FFFFFF"/>
              </a:solidFill>
              <a:ea typeface="+mj-ea"/>
              <a:cs typeface="+mj-cs"/>
            </a:endParaRPr>
          </a:p>
          <a:p>
            <a:endParaRPr lang="tr-TR" sz="2000" b="1" dirty="0">
              <a:solidFill>
                <a:srgbClr val="FFFFFF"/>
              </a:solidFill>
              <a:ea typeface="+mj-ea"/>
              <a:cs typeface="+mj-cs"/>
            </a:endParaRPr>
          </a:p>
          <a:p>
            <a:r>
              <a:rPr lang="tr-TR" sz="2000" b="1" dirty="0" smtClean="0">
                <a:solidFill>
                  <a:srgbClr val="FFFFFF"/>
                </a:solidFill>
                <a:ea typeface="+mj-ea"/>
                <a:cs typeface="+mj-cs"/>
              </a:rPr>
              <a:t>2015/Ekim</a:t>
            </a:r>
            <a:endParaRPr lang="tr-TR" sz="2000" b="1" dirty="0" smtClean="0"/>
          </a:p>
        </p:txBody>
      </p:sp>
      <p:pic>
        <p:nvPicPr>
          <p:cNvPr id="1026" name="Picture 2" descr="C:\Users\mustafa\AppData\Local\Microsoft\Windows\Temporary Internet Files\Content.IE5\YLT2GKCQ\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95736" y="2132856"/>
            <a:ext cx="5040560" cy="266429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Başlık"/>
          <p:cNvSpPr>
            <a:spLocks noGrp="1"/>
          </p:cNvSpPr>
          <p:nvPr>
            <p:ph type="title"/>
          </p:nvPr>
        </p:nvSpPr>
        <p:spPr>
          <a:xfrm>
            <a:off x="2571750" y="0"/>
            <a:ext cx="6572250" cy="706438"/>
          </a:xfrm>
        </p:spPr>
        <p:txBody>
          <a:bodyPr/>
          <a:lstStyle/>
          <a:p>
            <a:pPr algn="just"/>
            <a:r>
              <a:rPr lang="tr-TR" altLang="tr-TR" b="1" kern="1200" dirty="0" smtClean="0">
                <a:solidFill>
                  <a:srgbClr val="FFFFFF"/>
                </a:solidFill>
              </a:rPr>
              <a:t>Yatırımlarda Devlet Yardımları Hakkında Kararlar Uyarınca Uygulanan Teşvik</a:t>
            </a:r>
            <a:endParaRPr lang="tr-TR" sz="1800" b="1" dirty="0"/>
          </a:p>
        </p:txBody>
      </p:sp>
      <p:sp>
        <p:nvSpPr>
          <p:cNvPr id="25602" name="2 Slayt Numarası Yer Tutucusu"/>
          <p:cNvSpPr>
            <a:spLocks noGrp="1"/>
          </p:cNvSpPr>
          <p:nvPr>
            <p:ph type="sldNum"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tr-TR" dirty="0" smtClean="0"/>
              <a:t>9</a:t>
            </a:r>
            <a:r>
              <a:rPr lang="tr-TR" dirty="0" smtClean="0"/>
              <a:t>/36</a:t>
            </a:r>
            <a:endParaRPr lang="tr-TR" dirty="0" smtClean="0"/>
          </a:p>
        </p:txBody>
      </p:sp>
      <p:sp>
        <p:nvSpPr>
          <p:cNvPr id="25603" name="3 Dikdörtgen"/>
          <p:cNvSpPr>
            <a:spLocks noChangeArrowheads="1"/>
          </p:cNvSpPr>
          <p:nvPr/>
        </p:nvSpPr>
        <p:spPr bwMode="auto">
          <a:xfrm>
            <a:off x="395288" y="765175"/>
            <a:ext cx="8280400" cy="951030"/>
          </a:xfrm>
          <a:prstGeom prst="rect">
            <a:avLst/>
          </a:prstGeom>
          <a:noFill/>
          <a:ln w="9525">
            <a:noFill/>
            <a:miter lim="800000"/>
            <a:headEnd/>
            <a:tailEnd/>
          </a:ln>
        </p:spPr>
        <p:txBody>
          <a:bodyPr>
            <a:spAutoFit/>
          </a:bodyPr>
          <a:lstStyle/>
          <a:p>
            <a:pPr lvl="0" algn="just" fontAlgn="auto">
              <a:lnSpc>
                <a:spcPct val="90000"/>
              </a:lnSpc>
              <a:spcBef>
                <a:spcPts val="0"/>
              </a:spcBef>
              <a:spcAft>
                <a:spcPts val="0"/>
              </a:spcAft>
              <a:defRPr/>
            </a:pPr>
            <a:endParaRPr lang="tr-TR" altLang="tr-TR" sz="2000" dirty="0" smtClean="0">
              <a:solidFill>
                <a:schemeClr val="tx2"/>
              </a:solidFill>
              <a:latin typeface="Calibri" pitchFamily="34" charset="0"/>
              <a:cs typeface="Times New Roman" pitchFamily="18" charset="0"/>
            </a:endParaRPr>
          </a:p>
          <a:p>
            <a:pPr lvl="0" algn="just" fontAlgn="auto">
              <a:lnSpc>
                <a:spcPct val="90000"/>
              </a:lnSpc>
              <a:spcBef>
                <a:spcPts val="0"/>
              </a:spcBef>
              <a:spcAft>
                <a:spcPts val="0"/>
              </a:spcAft>
              <a:defRPr/>
            </a:pPr>
            <a:endParaRPr lang="tr-TR" sz="2400" dirty="0">
              <a:solidFill>
                <a:prstClr val="black"/>
              </a:solidFill>
              <a:latin typeface="Calibri" panose="020F0502020204030204" pitchFamily="34" charset="0"/>
            </a:endParaRPr>
          </a:p>
          <a:p>
            <a:pPr lvl="0" algn="just" fontAlgn="auto">
              <a:lnSpc>
                <a:spcPct val="90000"/>
              </a:lnSpc>
              <a:spcBef>
                <a:spcPts val="0"/>
              </a:spcBef>
              <a:spcAft>
                <a:spcPts val="0"/>
              </a:spcAft>
              <a:defRPr/>
            </a:pPr>
            <a:endParaRPr lang="tr-TR" altLang="tr-TR" dirty="0">
              <a:solidFill>
                <a:schemeClr val="tx2"/>
              </a:solidFill>
              <a:latin typeface="Calibri" pitchFamily="34" charset="0"/>
              <a:cs typeface="Times New Roman" pitchFamily="18" charset="0"/>
            </a:endParaRPr>
          </a:p>
        </p:txBody>
      </p:sp>
      <p:sp>
        <p:nvSpPr>
          <p:cNvPr id="3" name="Dikdörtgen 2"/>
          <p:cNvSpPr/>
          <p:nvPr/>
        </p:nvSpPr>
        <p:spPr>
          <a:xfrm>
            <a:off x="182762" y="765175"/>
            <a:ext cx="8781725" cy="5746188"/>
          </a:xfrm>
          <a:prstGeom prst="rect">
            <a:avLst/>
          </a:prstGeom>
        </p:spPr>
        <p:txBody>
          <a:bodyPr wrap="square">
            <a:spAutoFit/>
          </a:bodyPr>
          <a:lstStyle/>
          <a:p>
            <a:pPr lvl="0" algn="just" fontAlgn="auto">
              <a:lnSpc>
                <a:spcPct val="90000"/>
              </a:lnSpc>
              <a:spcBef>
                <a:spcPct val="20000"/>
              </a:spcBef>
              <a:spcAft>
                <a:spcPts val="0"/>
              </a:spcAft>
              <a:buClr>
                <a:srgbClr val="31B6FD"/>
              </a:buClr>
              <a:buSzPct val="100000"/>
              <a:defRPr/>
            </a:pPr>
            <a:r>
              <a:rPr lang="tr-TR" sz="2000" b="1" u="sng" dirty="0" smtClean="0">
                <a:solidFill>
                  <a:srgbClr val="046CA6"/>
                </a:solidFill>
                <a:latin typeface="Calibri" pitchFamily="34" charset="0"/>
              </a:rPr>
              <a:t>YASAL </a:t>
            </a:r>
            <a:r>
              <a:rPr lang="tr-TR" sz="2000" b="1" u="sng" dirty="0">
                <a:solidFill>
                  <a:srgbClr val="046CA6"/>
                </a:solidFill>
                <a:latin typeface="Calibri" pitchFamily="34" charset="0"/>
              </a:rPr>
              <a:t>DAYANAK</a:t>
            </a:r>
            <a:endParaRPr lang="tr-TR" b="1" dirty="0">
              <a:solidFill>
                <a:srgbClr val="046CA6"/>
              </a:solidFill>
              <a:latin typeface="Calibri" pitchFamily="34" charset="0"/>
            </a:endParaRPr>
          </a:p>
          <a:p>
            <a:pPr marL="285750" lvl="0" indent="-285750" algn="just" fontAlgn="auto">
              <a:lnSpc>
                <a:spcPct val="90000"/>
              </a:lnSpc>
              <a:spcBef>
                <a:spcPct val="20000"/>
              </a:spcBef>
              <a:spcAft>
                <a:spcPts val="0"/>
              </a:spcAft>
              <a:buClr>
                <a:srgbClr val="046CA6"/>
              </a:buClr>
              <a:buSzPct val="100000"/>
              <a:buFont typeface="Wingdings" pitchFamily="2" charset="2"/>
              <a:buChar char="v"/>
              <a:defRPr/>
            </a:pPr>
            <a:r>
              <a:rPr lang="tr-TR" dirty="0">
                <a:solidFill>
                  <a:srgbClr val="046CA6"/>
                </a:solidFill>
                <a:latin typeface="Calibri" pitchFamily="34" charset="0"/>
              </a:rPr>
              <a:t>5510 sayılı Kanunun Ek 2 </a:t>
            </a:r>
            <a:r>
              <a:rPr lang="tr-TR" dirty="0" err="1">
                <a:solidFill>
                  <a:srgbClr val="046CA6"/>
                </a:solidFill>
                <a:latin typeface="Calibri" pitchFamily="34" charset="0"/>
              </a:rPr>
              <a:t>nci</a:t>
            </a:r>
            <a:r>
              <a:rPr lang="tr-TR" dirty="0">
                <a:solidFill>
                  <a:srgbClr val="046CA6"/>
                </a:solidFill>
                <a:latin typeface="Calibri" pitchFamily="34" charset="0"/>
              </a:rPr>
              <a:t> Maddesi</a:t>
            </a:r>
          </a:p>
          <a:p>
            <a:pPr marL="285750" lvl="0" indent="-285750" algn="just" fontAlgn="auto">
              <a:lnSpc>
                <a:spcPct val="90000"/>
              </a:lnSpc>
              <a:spcBef>
                <a:spcPct val="20000"/>
              </a:spcBef>
              <a:spcAft>
                <a:spcPts val="600"/>
              </a:spcAft>
              <a:buClr>
                <a:srgbClr val="046CA6"/>
              </a:buClr>
              <a:buSzPct val="100000"/>
              <a:buFont typeface="Wingdings" pitchFamily="2" charset="2"/>
              <a:buChar char="v"/>
              <a:defRPr/>
            </a:pPr>
            <a:r>
              <a:rPr lang="tr-TR" dirty="0">
                <a:solidFill>
                  <a:srgbClr val="046CA6"/>
                </a:solidFill>
                <a:latin typeface="Calibri" pitchFamily="34" charset="0"/>
              </a:rPr>
              <a:t>14/7/2009 tarihli, 2009/15199  sayılı ve 15/6/2012 tarihli, 2012/3305 sayılı  Bakanlar Kurulu Kararları</a:t>
            </a:r>
          </a:p>
          <a:p>
            <a:pPr marL="285750" lvl="0" indent="-285750" algn="just" fontAlgn="auto">
              <a:lnSpc>
                <a:spcPct val="90000"/>
              </a:lnSpc>
              <a:spcBef>
                <a:spcPct val="20000"/>
              </a:spcBef>
              <a:spcAft>
                <a:spcPts val="600"/>
              </a:spcAft>
              <a:buClr>
                <a:srgbClr val="046CA6"/>
              </a:buClr>
              <a:buSzPct val="100000"/>
              <a:buFont typeface="Wingdings" pitchFamily="2" charset="2"/>
              <a:buChar char="v"/>
              <a:defRPr/>
            </a:pPr>
            <a:r>
              <a:rPr lang="tr-TR" dirty="0">
                <a:solidFill>
                  <a:srgbClr val="046CA6"/>
                </a:solidFill>
                <a:latin typeface="Calibri" pitchFamily="34" charset="0"/>
              </a:rPr>
              <a:t>2009/1 ve 2012/1 sayılı Tebliğler</a:t>
            </a:r>
          </a:p>
          <a:p>
            <a:pPr marL="285750" lvl="0" indent="-285750" algn="just" fontAlgn="auto">
              <a:lnSpc>
                <a:spcPct val="90000"/>
              </a:lnSpc>
              <a:spcBef>
                <a:spcPct val="20000"/>
              </a:spcBef>
              <a:spcAft>
                <a:spcPts val="0"/>
              </a:spcAft>
              <a:buClr>
                <a:srgbClr val="046CA6"/>
              </a:buClr>
              <a:buSzPct val="100000"/>
              <a:buFont typeface="Wingdings" pitchFamily="2" charset="2"/>
              <a:buChar char="v"/>
              <a:defRPr/>
            </a:pPr>
            <a:r>
              <a:rPr lang="tr-TR" dirty="0">
                <a:solidFill>
                  <a:srgbClr val="046CA6"/>
                </a:solidFill>
                <a:latin typeface="Calibri" pitchFamily="34" charset="0"/>
              </a:rPr>
              <a:t>2011-54, 2012-30 ve 2012/37 sayılı </a:t>
            </a:r>
            <a:r>
              <a:rPr lang="tr-TR" dirty="0" smtClean="0">
                <a:solidFill>
                  <a:srgbClr val="046CA6"/>
                </a:solidFill>
                <a:latin typeface="Calibri" pitchFamily="34" charset="0"/>
              </a:rPr>
              <a:t>Genelgeler</a:t>
            </a:r>
            <a:endParaRPr lang="tr-TR" dirty="0">
              <a:solidFill>
                <a:srgbClr val="046CA6"/>
              </a:solidFill>
              <a:latin typeface="Calibri" pitchFamily="34" charset="0"/>
            </a:endParaRPr>
          </a:p>
          <a:p>
            <a:pPr lvl="0" algn="just" fontAlgn="auto">
              <a:lnSpc>
                <a:spcPct val="90000"/>
              </a:lnSpc>
              <a:spcBef>
                <a:spcPct val="20000"/>
              </a:spcBef>
              <a:spcAft>
                <a:spcPts val="0"/>
              </a:spcAft>
              <a:buClr>
                <a:srgbClr val="31B6FD"/>
              </a:buClr>
              <a:buSzPct val="100000"/>
              <a:defRPr/>
            </a:pPr>
            <a:r>
              <a:rPr lang="tr-TR" sz="2000" b="1" u="sng" dirty="0">
                <a:solidFill>
                  <a:srgbClr val="046CA6"/>
                </a:solidFill>
                <a:latin typeface="Calibri" pitchFamily="34" charset="0"/>
                <a:sym typeface="Wingdings" pitchFamily="2" charset="2"/>
              </a:rPr>
              <a:t>BAŞLAMA TARİHİ</a:t>
            </a:r>
            <a:r>
              <a:rPr lang="tr-TR" sz="2000" dirty="0">
                <a:solidFill>
                  <a:srgbClr val="046CA6"/>
                </a:solidFill>
                <a:latin typeface="Calibri" pitchFamily="34" charset="0"/>
                <a:sym typeface="Wingdings" pitchFamily="2" charset="2"/>
              </a:rPr>
              <a:t>       </a:t>
            </a:r>
            <a:r>
              <a:rPr lang="tr-TR" dirty="0">
                <a:solidFill>
                  <a:srgbClr val="046CA6"/>
                </a:solidFill>
                <a:latin typeface="Calibri" pitchFamily="34" charset="0"/>
                <a:sym typeface="Wingdings" pitchFamily="2" charset="2"/>
              </a:rPr>
              <a:t>:1/6/</a:t>
            </a:r>
            <a:r>
              <a:rPr lang="tr-TR" dirty="0">
                <a:solidFill>
                  <a:srgbClr val="046CA6"/>
                </a:solidFill>
                <a:latin typeface="Calibri" pitchFamily="34" charset="0"/>
              </a:rPr>
              <a:t>2011</a:t>
            </a:r>
            <a:endParaRPr lang="tr-TR" b="1" u="sng" dirty="0">
              <a:solidFill>
                <a:srgbClr val="046CA6"/>
              </a:solidFill>
              <a:latin typeface="Calibri" pitchFamily="34" charset="0"/>
              <a:sym typeface="Wingdings" pitchFamily="2" charset="2"/>
            </a:endParaRPr>
          </a:p>
          <a:p>
            <a:pPr lvl="0" algn="just" fontAlgn="auto">
              <a:lnSpc>
                <a:spcPct val="90000"/>
              </a:lnSpc>
              <a:spcBef>
                <a:spcPct val="20000"/>
              </a:spcBef>
              <a:spcAft>
                <a:spcPts val="0"/>
              </a:spcAft>
              <a:buClr>
                <a:srgbClr val="31B6FD"/>
              </a:buClr>
              <a:buSzPct val="100000"/>
              <a:defRPr/>
            </a:pPr>
            <a:r>
              <a:rPr lang="tr-TR" sz="2000" b="1" u="sng" dirty="0">
                <a:solidFill>
                  <a:srgbClr val="046CA6"/>
                </a:solidFill>
                <a:latin typeface="Calibri" pitchFamily="34" charset="0"/>
                <a:sym typeface="Wingdings" pitchFamily="2" charset="2"/>
              </a:rPr>
              <a:t>FİNANSMANI</a:t>
            </a:r>
            <a:r>
              <a:rPr lang="tr-TR" b="1" dirty="0">
                <a:solidFill>
                  <a:srgbClr val="046CA6"/>
                </a:solidFill>
                <a:latin typeface="Calibri" pitchFamily="34" charset="0"/>
                <a:sym typeface="Wingdings" pitchFamily="2" charset="2"/>
              </a:rPr>
              <a:t>	       </a:t>
            </a:r>
            <a:r>
              <a:rPr lang="tr-TR" dirty="0">
                <a:solidFill>
                  <a:srgbClr val="046CA6"/>
                </a:solidFill>
                <a:latin typeface="Calibri" pitchFamily="34" charset="0"/>
                <a:sym typeface="Wingdings" pitchFamily="2" charset="2"/>
              </a:rPr>
              <a:t>:</a:t>
            </a:r>
            <a:r>
              <a:rPr lang="tr-TR" dirty="0">
                <a:solidFill>
                  <a:srgbClr val="046CA6"/>
                </a:solidFill>
                <a:latin typeface="Calibri" pitchFamily="34" charset="0"/>
              </a:rPr>
              <a:t>Hazine Müsteşarlığı/Ekonomi Bakanlığı</a:t>
            </a:r>
          </a:p>
          <a:p>
            <a:pPr marL="3175" lvl="0" indent="-3175" algn="just" fontAlgn="auto">
              <a:spcBef>
                <a:spcPts val="0"/>
              </a:spcBef>
              <a:spcAft>
                <a:spcPts val="0"/>
              </a:spcAft>
              <a:defRPr/>
            </a:pPr>
            <a:endParaRPr lang="tr-TR" altLang="tr-TR" sz="1600" b="1" dirty="0">
              <a:solidFill>
                <a:srgbClr val="046CA6"/>
              </a:solidFill>
              <a:latin typeface="Times New Roman" pitchFamily="18" charset="0"/>
              <a:cs typeface="Times New Roman" pitchFamily="18" charset="0"/>
            </a:endParaRPr>
          </a:p>
          <a:p>
            <a:pPr marL="3175" lvl="0" indent="-3175" algn="just" fontAlgn="auto">
              <a:spcBef>
                <a:spcPts val="0"/>
              </a:spcBef>
              <a:spcAft>
                <a:spcPts val="0"/>
              </a:spcAft>
              <a:defRPr/>
            </a:pPr>
            <a:r>
              <a:rPr lang="tr-TR" altLang="tr-TR" sz="1600" b="1" u="sng" dirty="0">
                <a:solidFill>
                  <a:srgbClr val="046CA6"/>
                </a:solidFill>
                <a:latin typeface="Calibri" pitchFamily="34" charset="0"/>
                <a:cs typeface="Times New Roman" pitchFamily="18" charset="0"/>
              </a:rPr>
              <a:t>ÖRNEK</a:t>
            </a:r>
            <a:r>
              <a:rPr lang="tr-TR" altLang="tr-TR" sz="1600" b="1" dirty="0">
                <a:solidFill>
                  <a:srgbClr val="046CA6"/>
                </a:solidFill>
                <a:latin typeface="Calibri" pitchFamily="34" charset="0"/>
                <a:cs typeface="Times New Roman" pitchFamily="18" charset="0"/>
              </a:rPr>
              <a:t>:</a:t>
            </a:r>
          </a:p>
          <a:p>
            <a:pPr marL="3175" lvl="0" indent="-3175" algn="just" fontAlgn="auto">
              <a:spcBef>
                <a:spcPts val="0"/>
              </a:spcBef>
              <a:spcAft>
                <a:spcPts val="0"/>
              </a:spcAft>
              <a:defRPr/>
            </a:pPr>
            <a:r>
              <a:rPr lang="tr-TR" altLang="tr-TR" sz="1400" dirty="0">
                <a:solidFill>
                  <a:srgbClr val="046CA6"/>
                </a:solidFill>
                <a:latin typeface="Calibri"/>
              </a:rPr>
              <a:t>(D) Limited Şirketince, </a:t>
            </a:r>
            <a:r>
              <a:rPr lang="tr-TR" altLang="tr-TR" sz="1400" dirty="0" smtClean="0">
                <a:solidFill>
                  <a:srgbClr val="046CA6"/>
                </a:solidFill>
                <a:latin typeface="Calibri"/>
              </a:rPr>
              <a:t>2015/Ekim </a:t>
            </a:r>
            <a:r>
              <a:rPr lang="tr-TR" altLang="tr-TR" sz="1400" dirty="0">
                <a:solidFill>
                  <a:srgbClr val="046CA6"/>
                </a:solidFill>
                <a:latin typeface="Calibri"/>
              </a:rPr>
              <a:t>ayına ilişkin  25510 sayılı kanun numarası seçilmek suretiyle düzenlenen aylık prim ve hizmet belgesinde kayıtlı 5 sigortalı için;</a:t>
            </a:r>
          </a:p>
          <a:p>
            <a:pPr marL="3175" lvl="0" indent="-3175" algn="just" fontAlgn="auto">
              <a:spcBef>
                <a:spcPts val="0"/>
              </a:spcBef>
              <a:spcAft>
                <a:spcPts val="0"/>
              </a:spcAft>
              <a:defRPr/>
            </a:pPr>
            <a:r>
              <a:rPr lang="tr-TR" altLang="tr-TR" sz="1400" dirty="0">
                <a:solidFill>
                  <a:srgbClr val="046CA6"/>
                </a:solidFill>
                <a:latin typeface="Calibri"/>
              </a:rPr>
              <a:t>Prim ödeme gün sayısının   : 140 gün </a:t>
            </a:r>
          </a:p>
          <a:p>
            <a:pPr lvl="0" algn="just" fontAlgn="auto">
              <a:lnSpc>
                <a:spcPct val="90000"/>
              </a:lnSpc>
              <a:spcBef>
                <a:spcPts val="0"/>
              </a:spcBef>
              <a:spcAft>
                <a:spcPts val="0"/>
              </a:spcAft>
              <a:buClr>
                <a:srgbClr val="FFFFCC"/>
              </a:buClr>
              <a:buSzPct val="60000"/>
            </a:pPr>
            <a:r>
              <a:rPr lang="tr-TR" altLang="tr-TR" sz="1400" dirty="0">
                <a:solidFill>
                  <a:srgbClr val="046CA6"/>
                </a:solidFill>
                <a:latin typeface="Calibri"/>
              </a:rPr>
              <a:t>Prime esas kazanç tutarının: 7.000,00 TL</a:t>
            </a:r>
          </a:p>
          <a:p>
            <a:pPr lvl="0" algn="just" fontAlgn="auto">
              <a:lnSpc>
                <a:spcPct val="90000"/>
              </a:lnSpc>
              <a:spcBef>
                <a:spcPts val="0"/>
              </a:spcBef>
              <a:spcAft>
                <a:spcPts val="0"/>
              </a:spcAft>
              <a:buClr>
                <a:srgbClr val="FFFFCC"/>
              </a:buClr>
              <a:buSzPct val="60000"/>
            </a:pPr>
            <a:r>
              <a:rPr lang="tr-TR" altLang="tr-TR" sz="1400" dirty="0">
                <a:solidFill>
                  <a:srgbClr val="046CA6"/>
                </a:solidFill>
                <a:latin typeface="Calibri"/>
              </a:rPr>
              <a:t>olduğu varsayıldığında, </a:t>
            </a:r>
          </a:p>
          <a:p>
            <a:pPr lvl="0" algn="just" fontAlgn="auto">
              <a:lnSpc>
                <a:spcPct val="90000"/>
              </a:lnSpc>
              <a:spcBef>
                <a:spcPts val="0"/>
              </a:spcBef>
              <a:spcAft>
                <a:spcPts val="0"/>
              </a:spcAft>
              <a:buClr>
                <a:srgbClr val="FFFFCC"/>
              </a:buClr>
              <a:buSzPct val="60000"/>
            </a:pPr>
            <a:r>
              <a:rPr lang="tr-TR" altLang="tr-TR" sz="1400" dirty="0">
                <a:solidFill>
                  <a:srgbClr val="046CA6"/>
                </a:solidFill>
                <a:latin typeface="Calibri"/>
              </a:rPr>
              <a:t>7.000,00 * 5 / 100                = </a:t>
            </a:r>
            <a:r>
              <a:rPr lang="tr-TR" altLang="tr-TR" sz="1400" b="1" dirty="0">
                <a:solidFill>
                  <a:srgbClr val="046CA6"/>
                </a:solidFill>
                <a:latin typeface="Calibri"/>
              </a:rPr>
              <a:t>350,00 TL (05510) Hazinece karşılanacak tutar</a:t>
            </a:r>
          </a:p>
          <a:p>
            <a:pPr lvl="0" algn="just" fontAlgn="auto">
              <a:lnSpc>
                <a:spcPct val="90000"/>
              </a:lnSpc>
              <a:spcBef>
                <a:spcPts val="0"/>
              </a:spcBef>
              <a:spcAft>
                <a:spcPts val="0"/>
              </a:spcAft>
              <a:buClr>
                <a:srgbClr val="FFFFCC"/>
              </a:buClr>
              <a:buSzPct val="60000"/>
            </a:pPr>
            <a:r>
              <a:rPr lang="tr-TR" altLang="tr-TR" sz="1400" dirty="0" smtClean="0">
                <a:solidFill>
                  <a:srgbClr val="046CA6"/>
                </a:solidFill>
                <a:latin typeface="Calibri"/>
              </a:rPr>
              <a:t>42,45 </a:t>
            </a:r>
            <a:r>
              <a:rPr lang="tr-TR" altLang="tr-TR" sz="1400" dirty="0">
                <a:solidFill>
                  <a:srgbClr val="046CA6"/>
                </a:solidFill>
                <a:latin typeface="Calibri"/>
              </a:rPr>
              <a:t>* 140                           = </a:t>
            </a:r>
            <a:r>
              <a:rPr lang="tr-TR" altLang="tr-TR" sz="1400" dirty="0" smtClean="0">
                <a:solidFill>
                  <a:srgbClr val="046CA6"/>
                </a:solidFill>
                <a:latin typeface="Calibri"/>
              </a:rPr>
              <a:t>5.943,00 </a:t>
            </a:r>
            <a:r>
              <a:rPr lang="tr-TR" altLang="tr-TR" sz="1400" dirty="0">
                <a:solidFill>
                  <a:srgbClr val="046CA6"/>
                </a:solidFill>
                <a:latin typeface="Calibri"/>
              </a:rPr>
              <a:t>TL (140 güne isabet eden prime esas kazanç alt sınırı)</a:t>
            </a:r>
          </a:p>
          <a:p>
            <a:pPr lvl="0" algn="just" fontAlgn="auto">
              <a:lnSpc>
                <a:spcPct val="90000"/>
              </a:lnSpc>
              <a:spcBef>
                <a:spcPts val="0"/>
              </a:spcBef>
              <a:spcAft>
                <a:spcPts val="0"/>
              </a:spcAft>
              <a:buClr>
                <a:srgbClr val="FFFFCC"/>
              </a:buClr>
              <a:buSzPct val="60000"/>
            </a:pPr>
            <a:r>
              <a:rPr lang="tr-TR" altLang="tr-TR" sz="1400" dirty="0">
                <a:solidFill>
                  <a:srgbClr val="046CA6"/>
                </a:solidFill>
                <a:latin typeface="Calibri"/>
              </a:rPr>
              <a:t>20,5 – 5                                  = 15,5 Beş puanlık kısım düşüldükten sonra kalan işveren hissesi</a:t>
            </a:r>
          </a:p>
          <a:p>
            <a:pPr lvl="0" algn="just" fontAlgn="auto">
              <a:lnSpc>
                <a:spcPct val="90000"/>
              </a:lnSpc>
              <a:spcBef>
                <a:spcPts val="0"/>
              </a:spcBef>
              <a:spcAft>
                <a:spcPts val="0"/>
              </a:spcAft>
              <a:buClr>
                <a:srgbClr val="FFFFCC"/>
              </a:buClr>
              <a:buSzPct val="60000"/>
            </a:pPr>
            <a:r>
              <a:rPr lang="tr-TR" altLang="tr-TR" sz="1400" dirty="0" smtClean="0">
                <a:solidFill>
                  <a:srgbClr val="046CA6"/>
                </a:solidFill>
                <a:latin typeface="Calibri"/>
              </a:rPr>
              <a:t>5.943,00 </a:t>
            </a:r>
            <a:r>
              <a:rPr lang="tr-TR" altLang="tr-TR" sz="1400" dirty="0">
                <a:solidFill>
                  <a:srgbClr val="046CA6"/>
                </a:solidFill>
                <a:latin typeface="Calibri"/>
              </a:rPr>
              <a:t>* 15,5 / 100          = </a:t>
            </a:r>
            <a:r>
              <a:rPr lang="tr-TR" altLang="tr-TR" sz="1400" b="1" dirty="0" smtClean="0">
                <a:solidFill>
                  <a:srgbClr val="046CA6"/>
                </a:solidFill>
                <a:latin typeface="Calibri"/>
              </a:rPr>
              <a:t>921,20 </a:t>
            </a:r>
            <a:r>
              <a:rPr lang="tr-TR" altLang="tr-TR" sz="1400" b="1" dirty="0">
                <a:solidFill>
                  <a:srgbClr val="046CA6"/>
                </a:solidFill>
                <a:latin typeface="Calibri"/>
              </a:rPr>
              <a:t>TL (25510) T.C. Ekonomi Bakanlığınca karşılanacak tutar olacaktır. </a:t>
            </a:r>
          </a:p>
          <a:p>
            <a:pPr lvl="0" algn="just" fontAlgn="auto">
              <a:lnSpc>
                <a:spcPct val="90000"/>
              </a:lnSpc>
              <a:spcBef>
                <a:spcPts val="0"/>
              </a:spcBef>
              <a:spcAft>
                <a:spcPts val="0"/>
              </a:spcAft>
              <a:buClr>
                <a:srgbClr val="FFFFCC"/>
              </a:buClr>
              <a:buSzPct val="60000"/>
            </a:pPr>
            <a:r>
              <a:rPr lang="tr-TR" altLang="tr-TR" sz="1400" dirty="0">
                <a:solidFill>
                  <a:srgbClr val="046CA6"/>
                </a:solidFill>
                <a:latin typeface="Calibri"/>
              </a:rPr>
              <a:t>Bu durumda işveren tarafından ödenecek olan tutar;</a:t>
            </a:r>
          </a:p>
          <a:p>
            <a:pPr lvl="0" algn="just" fontAlgn="auto">
              <a:lnSpc>
                <a:spcPct val="90000"/>
              </a:lnSpc>
              <a:spcBef>
                <a:spcPts val="0"/>
              </a:spcBef>
              <a:spcAft>
                <a:spcPts val="0"/>
              </a:spcAft>
              <a:buClr>
                <a:srgbClr val="FFFFCC"/>
              </a:buClr>
              <a:buSzPct val="60000"/>
            </a:pPr>
            <a:r>
              <a:rPr lang="tr-TR" altLang="tr-TR" sz="1400" dirty="0">
                <a:solidFill>
                  <a:srgbClr val="046CA6"/>
                </a:solidFill>
                <a:latin typeface="Calibri"/>
              </a:rPr>
              <a:t>7.000,00 * 34.5 /100                = 2.415,00 TL değil, </a:t>
            </a:r>
          </a:p>
          <a:p>
            <a:pPr lvl="0" algn="just" fontAlgn="auto">
              <a:lnSpc>
                <a:spcPct val="90000"/>
              </a:lnSpc>
              <a:spcBef>
                <a:spcPts val="0"/>
              </a:spcBef>
              <a:spcAft>
                <a:spcPts val="0"/>
              </a:spcAft>
              <a:buClr>
                <a:srgbClr val="FFFFCC"/>
              </a:buClr>
              <a:buSzPct val="60000"/>
            </a:pPr>
            <a:r>
              <a:rPr lang="tr-TR" altLang="tr-TR" sz="1400" dirty="0">
                <a:solidFill>
                  <a:srgbClr val="046CA6"/>
                </a:solidFill>
                <a:latin typeface="Calibri"/>
              </a:rPr>
              <a:t>2.415,00 – (350,00 + </a:t>
            </a:r>
            <a:r>
              <a:rPr lang="tr-TR" altLang="tr-TR" sz="1400" dirty="0" smtClean="0">
                <a:solidFill>
                  <a:srgbClr val="046CA6"/>
                </a:solidFill>
                <a:latin typeface="Calibri"/>
              </a:rPr>
              <a:t>921,20)  </a:t>
            </a:r>
            <a:r>
              <a:rPr lang="tr-TR" altLang="tr-TR" sz="1400" dirty="0">
                <a:solidFill>
                  <a:srgbClr val="046CA6"/>
                </a:solidFill>
                <a:latin typeface="Calibri"/>
              </a:rPr>
              <a:t>= </a:t>
            </a:r>
            <a:r>
              <a:rPr lang="tr-TR" altLang="tr-TR" sz="1400" b="1" dirty="0" smtClean="0">
                <a:solidFill>
                  <a:srgbClr val="046CA6"/>
                </a:solidFill>
                <a:latin typeface="Calibri"/>
              </a:rPr>
              <a:t>1.143,80 </a:t>
            </a:r>
            <a:r>
              <a:rPr lang="tr-TR" altLang="tr-TR" sz="1400" b="1" dirty="0">
                <a:solidFill>
                  <a:srgbClr val="046CA6"/>
                </a:solidFill>
                <a:latin typeface="Calibri"/>
              </a:rPr>
              <a:t>TL olacaktır.</a:t>
            </a:r>
          </a:p>
          <a:p>
            <a:pPr lvl="0" algn="just" fontAlgn="auto">
              <a:lnSpc>
                <a:spcPct val="90000"/>
              </a:lnSpc>
              <a:spcBef>
                <a:spcPts val="0"/>
              </a:spcBef>
              <a:spcAft>
                <a:spcPts val="0"/>
              </a:spcAft>
              <a:defRPr/>
            </a:pPr>
            <a:endParaRPr lang="tr-TR" sz="1400" b="1"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 Başlık"/>
          <p:cNvSpPr>
            <a:spLocks noGrp="1"/>
          </p:cNvSpPr>
          <p:nvPr>
            <p:ph type="title"/>
          </p:nvPr>
        </p:nvSpPr>
        <p:spPr>
          <a:xfrm>
            <a:off x="2571750" y="0"/>
            <a:ext cx="6572250" cy="706438"/>
          </a:xfrm>
        </p:spPr>
        <p:txBody>
          <a:bodyPr/>
          <a:lstStyle/>
          <a:p>
            <a:pPr algn="just"/>
            <a:r>
              <a:rPr lang="tr-TR" altLang="tr-TR" b="1" kern="1200" dirty="0">
                <a:solidFill>
                  <a:srgbClr val="FFFFFF"/>
                </a:solidFill>
              </a:rPr>
              <a:t>Yatırımlarda Devlet Yardımları Hakkında Kararlar Uyarınca Uygulanan Teşvik</a:t>
            </a:r>
            <a:endParaRPr lang="tr-TR" altLang="tr-TR" sz="1800" b="1" kern="1200" dirty="0">
              <a:solidFill>
                <a:srgbClr val="FFFFFF"/>
              </a:solidFill>
            </a:endParaRPr>
          </a:p>
        </p:txBody>
      </p:sp>
      <p:sp>
        <p:nvSpPr>
          <p:cNvPr id="27650" name="2 Slayt Numarası Yer Tutucusu"/>
          <p:cNvSpPr>
            <a:spLocks noGrp="1"/>
          </p:cNvSpPr>
          <p:nvPr>
            <p:ph type="sldNum"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tr-TR" dirty="0" smtClean="0"/>
              <a:t>10/36</a:t>
            </a:r>
            <a:endParaRPr lang="tr-TR" dirty="0" smtClean="0"/>
          </a:p>
        </p:txBody>
      </p:sp>
      <p:sp>
        <p:nvSpPr>
          <p:cNvPr id="27651" name="3 Dikdörtgen"/>
          <p:cNvSpPr>
            <a:spLocks noChangeArrowheads="1"/>
          </p:cNvSpPr>
          <p:nvPr/>
        </p:nvSpPr>
        <p:spPr bwMode="auto">
          <a:xfrm>
            <a:off x="280862" y="1196752"/>
            <a:ext cx="8395594" cy="4924425"/>
          </a:xfrm>
          <a:prstGeom prst="rect">
            <a:avLst/>
          </a:prstGeom>
          <a:noFill/>
          <a:ln w="9525">
            <a:noFill/>
            <a:miter lim="800000"/>
            <a:headEnd/>
            <a:tailEnd/>
          </a:ln>
        </p:spPr>
        <p:txBody>
          <a:bodyPr wrap="square">
            <a:spAutoFit/>
          </a:bodyPr>
          <a:lstStyle/>
          <a:p>
            <a:pPr lvl="0" algn="just" fontAlgn="auto">
              <a:spcBef>
                <a:spcPts val="0"/>
              </a:spcBef>
              <a:spcAft>
                <a:spcPts val="0"/>
              </a:spcAft>
              <a:tabLst>
                <a:tab pos="228600" algn="l"/>
              </a:tabLst>
            </a:pPr>
            <a:r>
              <a:rPr lang="tr-TR" sz="2000" b="1" u="sng" dirty="0">
                <a:solidFill>
                  <a:srgbClr val="046CA6"/>
                </a:solidFill>
                <a:latin typeface="Calibri" pitchFamily="34" charset="0"/>
                <a:ea typeface="Times New Roman"/>
              </a:rPr>
              <a:t>KAPSAMDA OLANLAR</a:t>
            </a:r>
          </a:p>
          <a:p>
            <a:pPr lvl="0" algn="just" fontAlgn="auto">
              <a:spcBef>
                <a:spcPts val="0"/>
              </a:spcBef>
              <a:spcAft>
                <a:spcPts val="0"/>
              </a:spcAft>
              <a:tabLst>
                <a:tab pos="228600" algn="l"/>
              </a:tabLst>
            </a:pPr>
            <a:endParaRPr lang="tr-TR" b="1" u="sng" dirty="0">
              <a:solidFill>
                <a:srgbClr val="046CA6"/>
              </a:solidFill>
              <a:latin typeface="Calibri" pitchFamily="34" charset="0"/>
              <a:ea typeface="Times New Roman"/>
            </a:endParaRPr>
          </a:p>
          <a:p>
            <a:pPr marL="285750" lvl="0" indent="-285750" algn="just" fontAlgn="auto">
              <a:spcBef>
                <a:spcPts val="0"/>
              </a:spcBef>
              <a:spcAft>
                <a:spcPts val="0"/>
              </a:spcAft>
              <a:buClr>
                <a:srgbClr val="046CA6"/>
              </a:buClr>
              <a:buFont typeface="Wingdings" pitchFamily="2" charset="2"/>
              <a:buChar char="v"/>
            </a:pPr>
            <a:r>
              <a:rPr lang="tr-TR" altLang="tr-TR" dirty="0">
                <a:solidFill>
                  <a:srgbClr val="046CA6"/>
                </a:solidFill>
                <a:latin typeface="Calibri" pitchFamily="34" charset="0"/>
              </a:rPr>
              <a:t> Büyük ölçekli yatırımlar, stratejik yatırımlar ve bölgesel teşvik uygulamaları kapsamında teşvik belgesi düzenlenerek tamamlama vizesi yapılmış işyerleri,</a:t>
            </a:r>
          </a:p>
          <a:p>
            <a:pPr marL="285750" lvl="0" indent="-285750" algn="just" fontAlgn="auto">
              <a:spcBef>
                <a:spcPts val="0"/>
              </a:spcBef>
              <a:spcAft>
                <a:spcPts val="0"/>
              </a:spcAft>
              <a:buClr>
                <a:srgbClr val="046CA6"/>
              </a:buClr>
              <a:buFont typeface="Wingdings" pitchFamily="2" charset="2"/>
              <a:buChar char="v"/>
            </a:pPr>
            <a:r>
              <a:rPr lang="tr-TR" altLang="tr-TR" dirty="0">
                <a:solidFill>
                  <a:srgbClr val="046CA6"/>
                </a:solidFill>
                <a:latin typeface="Calibri" pitchFamily="34" charset="0"/>
              </a:rPr>
              <a:t> Gemi inşa yatırımları,</a:t>
            </a:r>
          </a:p>
          <a:p>
            <a:pPr lvl="0" algn="just" fontAlgn="auto">
              <a:spcBef>
                <a:spcPts val="0"/>
              </a:spcBef>
              <a:spcAft>
                <a:spcPts val="0"/>
              </a:spcAft>
              <a:buClr>
                <a:srgbClr val="000000"/>
              </a:buClr>
            </a:pPr>
            <a:r>
              <a:rPr lang="tr-TR" altLang="tr-TR" dirty="0">
                <a:solidFill>
                  <a:srgbClr val="046CA6"/>
                </a:solidFill>
                <a:latin typeface="Calibri" pitchFamily="34" charset="0"/>
              </a:rPr>
              <a:t>     </a:t>
            </a:r>
          </a:p>
          <a:p>
            <a:pPr lvl="0" algn="just" fontAlgn="auto">
              <a:spcBef>
                <a:spcPts val="0"/>
              </a:spcBef>
              <a:spcAft>
                <a:spcPts val="0"/>
              </a:spcAft>
              <a:buClr>
                <a:srgbClr val="000000"/>
              </a:buClr>
            </a:pPr>
            <a:r>
              <a:rPr lang="tr-TR" altLang="tr-TR" dirty="0" smtClean="0">
                <a:solidFill>
                  <a:srgbClr val="046CA6"/>
                </a:solidFill>
                <a:latin typeface="Calibri" pitchFamily="34" charset="0"/>
              </a:rPr>
              <a:t>teşvik </a:t>
            </a:r>
            <a:r>
              <a:rPr lang="tr-TR" altLang="tr-TR" dirty="0">
                <a:solidFill>
                  <a:srgbClr val="046CA6"/>
                </a:solidFill>
                <a:latin typeface="Calibri" pitchFamily="34" charset="0"/>
              </a:rPr>
              <a:t>kapsamındadır. </a:t>
            </a:r>
          </a:p>
          <a:p>
            <a:pPr lvl="0" algn="just" fontAlgn="auto">
              <a:spcBef>
                <a:spcPts val="0"/>
              </a:spcBef>
              <a:spcAft>
                <a:spcPts val="0"/>
              </a:spcAft>
            </a:pPr>
            <a:endParaRPr lang="tr-TR" altLang="tr-TR" b="1" u="sng" dirty="0">
              <a:solidFill>
                <a:srgbClr val="046CA6"/>
              </a:solidFill>
              <a:latin typeface="Calibri" pitchFamily="34" charset="0"/>
            </a:endParaRPr>
          </a:p>
          <a:p>
            <a:pPr lvl="0" algn="just" fontAlgn="auto">
              <a:spcBef>
                <a:spcPts val="0"/>
              </a:spcBef>
              <a:spcAft>
                <a:spcPts val="0"/>
              </a:spcAft>
            </a:pPr>
            <a:r>
              <a:rPr lang="tr-TR" altLang="tr-TR" sz="2000" b="1" u="sng" dirty="0">
                <a:solidFill>
                  <a:srgbClr val="046CA6"/>
                </a:solidFill>
                <a:latin typeface="Calibri" pitchFamily="34" charset="0"/>
              </a:rPr>
              <a:t>KAPSAM DIŞI OLANLAR</a:t>
            </a:r>
          </a:p>
          <a:p>
            <a:pPr lvl="0" algn="just" fontAlgn="auto">
              <a:spcBef>
                <a:spcPts val="0"/>
              </a:spcBef>
              <a:spcAft>
                <a:spcPts val="0"/>
              </a:spcAft>
            </a:pPr>
            <a:endParaRPr lang="tr-TR" altLang="tr-TR" sz="2000" b="1" u="sng" dirty="0">
              <a:solidFill>
                <a:srgbClr val="046CA6"/>
              </a:solidFill>
              <a:latin typeface="Calibri" pitchFamily="34" charset="0"/>
            </a:endParaRPr>
          </a:p>
          <a:p>
            <a:pPr lvl="0" algn="just" fontAlgn="auto">
              <a:spcBef>
                <a:spcPts val="0"/>
              </a:spcBef>
              <a:spcAft>
                <a:spcPts val="0"/>
              </a:spcAft>
            </a:pPr>
            <a:r>
              <a:rPr lang="tr-TR" altLang="tr-TR" dirty="0">
                <a:solidFill>
                  <a:srgbClr val="046CA6"/>
                </a:solidFill>
                <a:latin typeface="Calibri" pitchFamily="34" charset="0"/>
              </a:rPr>
              <a:t>     15/6/2012 tarihi itibariyle;</a:t>
            </a:r>
            <a:endParaRPr lang="tr-TR" altLang="tr-TR" b="1" dirty="0">
              <a:solidFill>
                <a:srgbClr val="046CA6"/>
              </a:solidFill>
              <a:latin typeface="Calibri" pitchFamily="34" charset="0"/>
            </a:endParaRPr>
          </a:p>
          <a:p>
            <a:pPr marL="285750" lvl="0" indent="-285750" algn="just" fontAlgn="auto">
              <a:spcBef>
                <a:spcPts val="0"/>
              </a:spcBef>
              <a:spcAft>
                <a:spcPts val="0"/>
              </a:spcAft>
              <a:buFont typeface="Wingdings" pitchFamily="2" charset="2"/>
              <a:buChar char="v"/>
            </a:pPr>
            <a:r>
              <a:rPr lang="tr-TR" altLang="tr-TR" dirty="0">
                <a:solidFill>
                  <a:srgbClr val="046CA6"/>
                </a:solidFill>
                <a:latin typeface="Calibri" pitchFamily="34" charset="0"/>
              </a:rPr>
              <a:t>21/4/2005 tarihli ve </a:t>
            </a:r>
            <a:r>
              <a:rPr lang="tr-TR" altLang="tr-TR" b="1" dirty="0">
                <a:solidFill>
                  <a:srgbClr val="046CA6"/>
                </a:solidFill>
                <a:latin typeface="Calibri" pitchFamily="34" charset="0"/>
              </a:rPr>
              <a:t>5335 sayılı Bazı Kanun ve Kanun Hükmünde Kararnamelerde Değişiklik Yapılmasına Dair Kanunun 30 uncu maddesinin ikinci fıkrası kapsamına </a:t>
            </a:r>
            <a:r>
              <a:rPr lang="tr-TR" altLang="tr-TR" dirty="0">
                <a:solidFill>
                  <a:srgbClr val="046CA6"/>
                </a:solidFill>
                <a:latin typeface="Calibri" pitchFamily="34" charset="0"/>
              </a:rPr>
              <a:t>giren kurum ve kuruluşlara ait işyerleri,</a:t>
            </a:r>
          </a:p>
          <a:p>
            <a:pPr marL="285750" lvl="0" indent="-285750" algn="just" fontAlgn="auto">
              <a:spcBef>
                <a:spcPts val="0"/>
              </a:spcBef>
              <a:spcAft>
                <a:spcPts val="0"/>
              </a:spcAft>
              <a:buFont typeface="Wingdings" pitchFamily="2" charset="2"/>
              <a:buChar char="v"/>
            </a:pPr>
            <a:r>
              <a:rPr lang="tr-TR" altLang="tr-TR" dirty="0">
                <a:solidFill>
                  <a:srgbClr val="046CA6"/>
                </a:solidFill>
                <a:latin typeface="Calibri" pitchFamily="34" charset="0"/>
              </a:rPr>
              <a:t> Sosyal güvenlik destek primine tabi çalışanlar ve yurt dışında çalışan sigortalılar, </a:t>
            </a:r>
          </a:p>
          <a:p>
            <a:pPr lvl="0" algn="just" fontAlgn="auto">
              <a:spcBef>
                <a:spcPts val="0"/>
              </a:spcBef>
              <a:spcAft>
                <a:spcPts val="0"/>
              </a:spcAft>
            </a:pPr>
            <a:r>
              <a:rPr lang="tr-TR" altLang="tr-TR" dirty="0">
                <a:solidFill>
                  <a:srgbClr val="046CA6"/>
                </a:solidFill>
                <a:latin typeface="Calibri" pitchFamily="34" charset="0"/>
              </a:rPr>
              <a:t>       hakkında  teşvik hükümleri uygulanmaz. </a:t>
            </a:r>
          </a:p>
          <a:p>
            <a:pPr algn="just">
              <a:buClr>
                <a:srgbClr val="FFFFCC"/>
              </a:buClr>
              <a:buSzPct val="60000"/>
            </a:pPr>
            <a:r>
              <a:rPr lang="tr-TR" altLang="tr-TR" sz="2000" dirty="0" smtClean="0">
                <a:latin typeface="Calibri" pitchFamily="34" charset="0"/>
              </a:rPr>
              <a:t> </a:t>
            </a:r>
            <a:endParaRPr lang="nn-NO" sz="2000" dirty="0">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1 Başlık"/>
          <p:cNvSpPr>
            <a:spLocks noGrp="1"/>
          </p:cNvSpPr>
          <p:nvPr>
            <p:ph type="title"/>
          </p:nvPr>
        </p:nvSpPr>
        <p:spPr>
          <a:xfrm>
            <a:off x="2571750" y="0"/>
            <a:ext cx="6572250" cy="706438"/>
          </a:xfrm>
        </p:spPr>
        <p:txBody>
          <a:bodyPr/>
          <a:lstStyle/>
          <a:p>
            <a:pPr lvl="0"/>
            <a:r>
              <a:rPr lang="tr-TR" altLang="tr-TR" b="1" kern="1200" dirty="0">
                <a:solidFill>
                  <a:srgbClr val="FFFFFF"/>
                </a:solidFill>
              </a:rPr>
              <a:t>Yatırımlarda Devlet Yardımları Hakkında Kararlar Uyarınca Uygulanan Teşvik</a:t>
            </a:r>
            <a:endParaRPr lang="tr-TR" sz="1800" dirty="0" smtClean="0"/>
          </a:p>
        </p:txBody>
      </p:sp>
      <p:sp>
        <p:nvSpPr>
          <p:cNvPr id="28674" name="2 Slayt Numarası Yer Tutucusu"/>
          <p:cNvSpPr>
            <a:spLocks noGrp="1"/>
          </p:cNvSpPr>
          <p:nvPr>
            <p:ph type="sldNum"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tr-TR" dirty="0" smtClean="0"/>
              <a:t>11/36</a:t>
            </a:r>
            <a:endParaRPr lang="tr-TR" dirty="0" smtClean="0"/>
          </a:p>
        </p:txBody>
      </p:sp>
      <p:sp>
        <p:nvSpPr>
          <p:cNvPr id="28675" name="3 Dikdörtgen"/>
          <p:cNvSpPr>
            <a:spLocks noChangeArrowheads="1"/>
          </p:cNvSpPr>
          <p:nvPr/>
        </p:nvSpPr>
        <p:spPr bwMode="auto">
          <a:xfrm>
            <a:off x="179512" y="836713"/>
            <a:ext cx="8784976" cy="5558445"/>
          </a:xfrm>
          <a:prstGeom prst="rect">
            <a:avLst/>
          </a:prstGeom>
          <a:noFill/>
          <a:ln w="9525">
            <a:noFill/>
            <a:miter lim="800000"/>
            <a:headEnd/>
            <a:tailEnd/>
          </a:ln>
        </p:spPr>
        <p:txBody>
          <a:bodyPr wrap="square">
            <a:spAutoFit/>
          </a:bodyPr>
          <a:lstStyle/>
          <a:p>
            <a:pPr lvl="0" algn="just" fontAlgn="auto">
              <a:lnSpc>
                <a:spcPct val="90000"/>
              </a:lnSpc>
              <a:spcBef>
                <a:spcPts val="600"/>
              </a:spcBef>
              <a:spcAft>
                <a:spcPts val="600"/>
              </a:spcAft>
              <a:tabLst>
                <a:tab pos="4848225" algn="l"/>
              </a:tabLst>
            </a:pPr>
            <a:r>
              <a:rPr lang="tr-TR" altLang="tr-TR" dirty="0">
                <a:solidFill>
                  <a:srgbClr val="046CA6"/>
                </a:solidFill>
                <a:latin typeface="Calibri"/>
              </a:rPr>
              <a:t> </a:t>
            </a:r>
            <a:r>
              <a:rPr lang="tr-TR" altLang="tr-TR" b="1" dirty="0">
                <a:solidFill>
                  <a:srgbClr val="046CA6"/>
                </a:solidFill>
                <a:latin typeface="Calibri"/>
              </a:rPr>
              <a:t>Sigorta primi teşvikinden yararlanılabilmesi için;</a:t>
            </a:r>
          </a:p>
          <a:p>
            <a:pPr marL="342900" lvl="0" indent="-342900" algn="just" fontAlgn="auto">
              <a:lnSpc>
                <a:spcPct val="90000"/>
              </a:lnSpc>
              <a:spcBef>
                <a:spcPts val="600"/>
              </a:spcBef>
              <a:spcAft>
                <a:spcPts val="600"/>
              </a:spcAft>
              <a:buFont typeface="Wingdings" pitchFamily="2" charset="2"/>
              <a:buChar char="v"/>
              <a:tabLst>
                <a:tab pos="4848225" algn="l"/>
              </a:tabLst>
            </a:pPr>
            <a:r>
              <a:rPr lang="tr-TR" altLang="tr-TR" dirty="0">
                <a:solidFill>
                  <a:srgbClr val="046CA6"/>
                </a:solidFill>
                <a:latin typeface="Calibri"/>
              </a:rPr>
              <a:t>Ekonomi Bakanlığınca düzenlenen </a:t>
            </a:r>
            <a:r>
              <a:rPr lang="tr-TR" altLang="tr-TR" b="1" dirty="0">
                <a:solidFill>
                  <a:srgbClr val="046CA6"/>
                </a:solidFill>
                <a:latin typeface="Calibri"/>
              </a:rPr>
              <a:t>teşvik belgesinin</a:t>
            </a:r>
            <a:r>
              <a:rPr lang="tr-TR" altLang="tr-TR" dirty="0">
                <a:solidFill>
                  <a:srgbClr val="046CA6"/>
                </a:solidFill>
                <a:latin typeface="Calibri"/>
              </a:rPr>
              <a:t> alınmış olması,</a:t>
            </a:r>
          </a:p>
          <a:p>
            <a:pPr lvl="0" algn="just" fontAlgn="auto">
              <a:lnSpc>
                <a:spcPct val="90000"/>
              </a:lnSpc>
              <a:spcBef>
                <a:spcPts val="0"/>
              </a:spcBef>
              <a:spcAft>
                <a:spcPts val="0"/>
              </a:spcAft>
              <a:defRPr/>
            </a:pPr>
            <a:r>
              <a:rPr lang="tr-TR" altLang="tr-TR" dirty="0">
                <a:solidFill>
                  <a:srgbClr val="046CA6"/>
                </a:solidFill>
                <a:latin typeface="Calibri"/>
              </a:rPr>
              <a:t> </a:t>
            </a:r>
          </a:p>
          <a:p>
            <a:pPr marL="342900" lvl="0" indent="-342900" algn="just" fontAlgn="auto">
              <a:lnSpc>
                <a:spcPct val="90000"/>
              </a:lnSpc>
              <a:spcBef>
                <a:spcPts val="0"/>
              </a:spcBef>
              <a:spcAft>
                <a:spcPts val="0"/>
              </a:spcAft>
              <a:buFont typeface="Wingdings" pitchFamily="2" charset="2"/>
              <a:buChar char="v"/>
              <a:defRPr/>
            </a:pPr>
            <a:r>
              <a:rPr lang="tr-TR" altLang="tr-TR" dirty="0">
                <a:solidFill>
                  <a:srgbClr val="046CA6"/>
                </a:solidFill>
                <a:latin typeface="Calibri"/>
              </a:rPr>
              <a:t>Teşvik belgesinin </a:t>
            </a:r>
            <a:r>
              <a:rPr lang="tr-TR" altLang="tr-TR" b="1" dirty="0">
                <a:solidFill>
                  <a:srgbClr val="046CA6"/>
                </a:solidFill>
                <a:latin typeface="Calibri"/>
              </a:rPr>
              <a:t>tamamlama vizesinin yapılmış </a:t>
            </a:r>
            <a:r>
              <a:rPr lang="tr-TR" altLang="tr-TR" dirty="0">
                <a:solidFill>
                  <a:srgbClr val="046CA6"/>
                </a:solidFill>
                <a:latin typeface="Calibri"/>
              </a:rPr>
              <a:t>olması (gemi yatırımları hariç),	</a:t>
            </a:r>
          </a:p>
          <a:p>
            <a:pPr lvl="0" algn="just" fontAlgn="auto">
              <a:lnSpc>
                <a:spcPct val="90000"/>
              </a:lnSpc>
              <a:spcBef>
                <a:spcPts val="0"/>
              </a:spcBef>
              <a:spcAft>
                <a:spcPts val="0"/>
              </a:spcAft>
              <a:defRPr/>
            </a:pPr>
            <a:r>
              <a:rPr lang="tr-TR" altLang="tr-TR" dirty="0">
                <a:solidFill>
                  <a:srgbClr val="046CA6"/>
                </a:solidFill>
                <a:latin typeface="Calibri"/>
              </a:rPr>
              <a:t>  </a:t>
            </a:r>
          </a:p>
          <a:p>
            <a:pPr marL="342900" lvl="0" indent="-342900" algn="just" fontAlgn="auto">
              <a:lnSpc>
                <a:spcPct val="90000"/>
              </a:lnSpc>
              <a:spcBef>
                <a:spcPts val="0"/>
              </a:spcBef>
              <a:spcAft>
                <a:spcPts val="0"/>
              </a:spcAft>
              <a:buFont typeface="Wingdings" pitchFamily="2" charset="2"/>
              <a:buChar char="v"/>
              <a:defRPr/>
            </a:pPr>
            <a:r>
              <a:rPr lang="tr-TR" altLang="tr-TR" dirty="0">
                <a:solidFill>
                  <a:srgbClr val="046CA6"/>
                </a:solidFill>
                <a:latin typeface="Calibri"/>
              </a:rPr>
              <a:t>İşverenin </a:t>
            </a:r>
            <a:r>
              <a:rPr lang="tr-TR" altLang="tr-TR" b="1" dirty="0">
                <a:solidFill>
                  <a:srgbClr val="046CA6"/>
                </a:solidFill>
                <a:latin typeface="Calibri"/>
              </a:rPr>
              <a:t>Türkiye genelinde </a:t>
            </a:r>
            <a:r>
              <a:rPr lang="tr-TR" altLang="tr-TR" dirty="0">
                <a:solidFill>
                  <a:srgbClr val="046CA6"/>
                </a:solidFill>
                <a:latin typeface="Calibri"/>
              </a:rPr>
              <a:t>yasal ödeme süresi geçmiş prim ve idari para cezası </a:t>
            </a:r>
            <a:r>
              <a:rPr lang="tr-TR" altLang="tr-TR" b="1" dirty="0">
                <a:solidFill>
                  <a:srgbClr val="046CA6"/>
                </a:solidFill>
                <a:latin typeface="Calibri"/>
              </a:rPr>
              <a:t>borcunun bulunmaması</a:t>
            </a:r>
            <a:r>
              <a:rPr lang="tr-TR" altLang="tr-TR" dirty="0">
                <a:solidFill>
                  <a:srgbClr val="046CA6"/>
                </a:solidFill>
                <a:latin typeface="Calibri"/>
              </a:rPr>
              <a:t>, </a:t>
            </a:r>
          </a:p>
          <a:p>
            <a:pPr lvl="0" algn="just" fontAlgn="auto">
              <a:lnSpc>
                <a:spcPct val="90000"/>
              </a:lnSpc>
              <a:spcBef>
                <a:spcPts val="0"/>
              </a:spcBef>
              <a:spcAft>
                <a:spcPts val="0"/>
              </a:spcAft>
              <a:defRPr/>
            </a:pPr>
            <a:r>
              <a:rPr lang="tr-TR" altLang="tr-TR" dirty="0">
                <a:solidFill>
                  <a:srgbClr val="046CA6"/>
                </a:solidFill>
                <a:latin typeface="Calibri"/>
              </a:rPr>
              <a:t>   </a:t>
            </a:r>
          </a:p>
          <a:p>
            <a:pPr marL="342900" lvl="0" indent="-342900" algn="just" fontAlgn="auto">
              <a:lnSpc>
                <a:spcPct val="90000"/>
              </a:lnSpc>
              <a:spcBef>
                <a:spcPts val="0"/>
              </a:spcBef>
              <a:spcAft>
                <a:spcPts val="0"/>
              </a:spcAft>
              <a:buFont typeface="Wingdings" pitchFamily="2" charset="2"/>
              <a:buChar char="v"/>
              <a:defRPr/>
            </a:pPr>
            <a:r>
              <a:rPr lang="tr-TR" altLang="tr-TR" dirty="0">
                <a:solidFill>
                  <a:srgbClr val="046CA6"/>
                </a:solidFill>
                <a:latin typeface="Calibri"/>
              </a:rPr>
              <a:t>6183 sayılı Amme Alacaklarının Tahsil Usulü Hakkında Kanunun 22/A maddesi uyarınca Maliye Bakanlığı tahsilat dairelerine müracaat tarihinden önceki </a:t>
            </a:r>
            <a:r>
              <a:rPr lang="tr-TR" altLang="tr-TR" b="1" dirty="0">
                <a:solidFill>
                  <a:srgbClr val="046CA6"/>
                </a:solidFill>
                <a:latin typeface="Calibri"/>
              </a:rPr>
              <a:t>15 gün içinde vadesi geçmiş vergi borcunun bulunmaması</a:t>
            </a:r>
            <a:r>
              <a:rPr lang="tr-TR" altLang="tr-TR" dirty="0">
                <a:solidFill>
                  <a:srgbClr val="046CA6"/>
                </a:solidFill>
                <a:latin typeface="Calibri"/>
              </a:rPr>
              <a:t>,</a:t>
            </a:r>
          </a:p>
          <a:p>
            <a:pPr lvl="0" algn="just" fontAlgn="auto">
              <a:lnSpc>
                <a:spcPct val="90000"/>
              </a:lnSpc>
              <a:spcBef>
                <a:spcPts val="0"/>
              </a:spcBef>
              <a:spcAft>
                <a:spcPts val="0"/>
              </a:spcAft>
              <a:defRPr/>
            </a:pPr>
            <a:r>
              <a:rPr lang="tr-TR" altLang="tr-TR" dirty="0">
                <a:solidFill>
                  <a:srgbClr val="046CA6"/>
                </a:solidFill>
                <a:latin typeface="Calibri"/>
              </a:rPr>
              <a:t>  </a:t>
            </a:r>
          </a:p>
          <a:p>
            <a:pPr marL="342900" lvl="0" indent="-342900" algn="just" fontAlgn="auto">
              <a:lnSpc>
                <a:spcPct val="90000"/>
              </a:lnSpc>
              <a:spcBef>
                <a:spcPts val="0"/>
              </a:spcBef>
              <a:spcAft>
                <a:spcPts val="0"/>
              </a:spcAft>
              <a:buFont typeface="Wingdings" pitchFamily="2" charset="2"/>
              <a:buChar char="v"/>
              <a:defRPr/>
            </a:pPr>
            <a:r>
              <a:rPr lang="tr-TR" altLang="tr-TR" b="1" dirty="0">
                <a:solidFill>
                  <a:srgbClr val="046CA6"/>
                </a:solidFill>
                <a:latin typeface="Calibri"/>
              </a:rPr>
              <a:t>e-Borcu Yoktur </a:t>
            </a:r>
            <a:r>
              <a:rPr lang="tr-TR" altLang="tr-TR" dirty="0">
                <a:solidFill>
                  <a:srgbClr val="046CA6"/>
                </a:solidFill>
                <a:latin typeface="Calibri"/>
              </a:rPr>
              <a:t>aktivasyonu için başvuruda bulunulması,</a:t>
            </a:r>
          </a:p>
          <a:p>
            <a:pPr lvl="0" algn="just" fontAlgn="auto">
              <a:lnSpc>
                <a:spcPct val="90000"/>
              </a:lnSpc>
              <a:spcBef>
                <a:spcPts val="0"/>
              </a:spcBef>
              <a:spcAft>
                <a:spcPts val="0"/>
              </a:spcAft>
              <a:defRPr/>
            </a:pPr>
            <a:r>
              <a:rPr lang="tr-TR" altLang="tr-TR" dirty="0">
                <a:solidFill>
                  <a:srgbClr val="046CA6"/>
                </a:solidFill>
                <a:latin typeface="Calibri"/>
              </a:rPr>
              <a:t>   </a:t>
            </a:r>
          </a:p>
          <a:p>
            <a:pPr marL="342900" lvl="0" indent="-342900" algn="just" fontAlgn="auto">
              <a:lnSpc>
                <a:spcPct val="90000"/>
              </a:lnSpc>
              <a:spcBef>
                <a:spcPts val="0"/>
              </a:spcBef>
              <a:spcAft>
                <a:spcPts val="0"/>
              </a:spcAft>
              <a:buFont typeface="Wingdings" pitchFamily="2" charset="2"/>
              <a:buChar char="v"/>
              <a:defRPr/>
            </a:pPr>
            <a:r>
              <a:rPr lang="tr-TR" altLang="tr-TR" dirty="0">
                <a:solidFill>
                  <a:srgbClr val="046CA6"/>
                </a:solidFill>
                <a:latin typeface="Calibri"/>
              </a:rPr>
              <a:t>Aylık prim ve hizmet belgelerinin (25510,16322,26322) </a:t>
            </a:r>
            <a:r>
              <a:rPr lang="tr-TR" altLang="tr-TR" b="1" dirty="0">
                <a:solidFill>
                  <a:srgbClr val="046CA6"/>
                </a:solidFill>
                <a:latin typeface="Calibri"/>
              </a:rPr>
              <a:t>yasal süresi içinde </a:t>
            </a:r>
            <a:r>
              <a:rPr lang="tr-TR" altLang="tr-TR" dirty="0">
                <a:solidFill>
                  <a:srgbClr val="046CA6"/>
                </a:solidFill>
                <a:latin typeface="Calibri"/>
              </a:rPr>
              <a:t>Kuruma verilmesi,</a:t>
            </a:r>
          </a:p>
          <a:p>
            <a:pPr lvl="0" algn="just" fontAlgn="auto">
              <a:lnSpc>
                <a:spcPct val="90000"/>
              </a:lnSpc>
              <a:spcBef>
                <a:spcPts val="0"/>
              </a:spcBef>
              <a:spcAft>
                <a:spcPts val="0"/>
              </a:spcAft>
              <a:defRPr/>
            </a:pPr>
            <a:r>
              <a:rPr lang="tr-TR" altLang="tr-TR" dirty="0">
                <a:solidFill>
                  <a:srgbClr val="046CA6"/>
                </a:solidFill>
                <a:latin typeface="Calibri"/>
              </a:rPr>
              <a:t>   </a:t>
            </a:r>
          </a:p>
          <a:p>
            <a:pPr marL="342900" lvl="0" indent="-342900" algn="just" fontAlgn="auto">
              <a:lnSpc>
                <a:spcPct val="90000"/>
              </a:lnSpc>
              <a:spcBef>
                <a:spcPts val="0"/>
              </a:spcBef>
              <a:spcAft>
                <a:spcPts val="0"/>
              </a:spcAft>
              <a:buFont typeface="Wingdings" pitchFamily="2" charset="2"/>
              <a:buChar char="v"/>
              <a:defRPr/>
            </a:pPr>
            <a:r>
              <a:rPr lang="tr-TR" altLang="tr-TR" dirty="0">
                <a:solidFill>
                  <a:srgbClr val="046CA6"/>
                </a:solidFill>
                <a:latin typeface="Calibri"/>
              </a:rPr>
              <a:t>Tahakkuk eden sigorta primlerinin </a:t>
            </a:r>
            <a:r>
              <a:rPr lang="tr-TR" altLang="tr-TR" b="1" dirty="0">
                <a:solidFill>
                  <a:srgbClr val="046CA6"/>
                </a:solidFill>
                <a:latin typeface="Calibri"/>
              </a:rPr>
              <a:t>yasal süresi </a:t>
            </a:r>
            <a:r>
              <a:rPr lang="tr-TR" altLang="tr-TR" dirty="0">
                <a:solidFill>
                  <a:srgbClr val="046CA6"/>
                </a:solidFill>
                <a:latin typeface="Calibri"/>
              </a:rPr>
              <a:t>içinde ödenmesi,</a:t>
            </a:r>
          </a:p>
          <a:p>
            <a:pPr lvl="0" algn="just" fontAlgn="auto">
              <a:lnSpc>
                <a:spcPct val="90000"/>
              </a:lnSpc>
              <a:spcBef>
                <a:spcPts val="0"/>
              </a:spcBef>
              <a:spcAft>
                <a:spcPts val="0"/>
              </a:spcAft>
              <a:defRPr/>
            </a:pPr>
            <a:r>
              <a:rPr lang="tr-TR" altLang="tr-TR" dirty="0">
                <a:solidFill>
                  <a:srgbClr val="046CA6"/>
                </a:solidFill>
                <a:latin typeface="Calibri"/>
              </a:rPr>
              <a:t>   </a:t>
            </a:r>
          </a:p>
          <a:p>
            <a:pPr marL="342900" lvl="0" indent="-342900" algn="just" fontAlgn="auto">
              <a:lnSpc>
                <a:spcPct val="90000"/>
              </a:lnSpc>
              <a:spcBef>
                <a:spcPts val="0"/>
              </a:spcBef>
              <a:spcAft>
                <a:spcPts val="0"/>
              </a:spcAft>
              <a:buFont typeface="Wingdings" pitchFamily="2" charset="2"/>
              <a:buChar char="v"/>
              <a:defRPr/>
            </a:pPr>
            <a:r>
              <a:rPr lang="tr-TR" altLang="tr-TR" b="1" dirty="0">
                <a:solidFill>
                  <a:srgbClr val="046CA6"/>
                </a:solidFill>
                <a:latin typeface="Calibri"/>
              </a:rPr>
              <a:t>Kayıt dışı sigortalı</a:t>
            </a:r>
            <a:r>
              <a:rPr lang="tr-TR" altLang="tr-TR" dirty="0">
                <a:solidFill>
                  <a:srgbClr val="046CA6"/>
                </a:solidFill>
                <a:latin typeface="Calibri"/>
              </a:rPr>
              <a:t> çalıştırıldığı veya </a:t>
            </a:r>
            <a:r>
              <a:rPr lang="tr-TR" altLang="tr-TR" b="1" dirty="0">
                <a:solidFill>
                  <a:srgbClr val="046CA6"/>
                </a:solidFill>
                <a:latin typeface="Calibri"/>
              </a:rPr>
              <a:t>sahte sigortalı </a:t>
            </a:r>
            <a:r>
              <a:rPr lang="tr-TR" altLang="tr-TR" dirty="0">
                <a:solidFill>
                  <a:srgbClr val="046CA6"/>
                </a:solidFill>
                <a:latin typeface="Calibri"/>
              </a:rPr>
              <a:t>bildiriminde bulunulduğu yönünde bir tespitin </a:t>
            </a:r>
            <a:r>
              <a:rPr lang="tr-TR" altLang="tr-TR" dirty="0" smtClean="0">
                <a:solidFill>
                  <a:srgbClr val="046CA6"/>
                </a:solidFill>
                <a:latin typeface="Calibri"/>
              </a:rPr>
              <a:t>bulunmaması, gerekmektedir</a:t>
            </a:r>
            <a:r>
              <a:rPr lang="tr-TR" altLang="tr-TR" dirty="0">
                <a:solidFill>
                  <a:srgbClr val="046CA6"/>
                </a:solidFill>
                <a:latin typeface="Calibri"/>
              </a:rPr>
              <a:t>.</a:t>
            </a:r>
            <a:endParaRPr lang="tr-TR" altLang="tr-TR" dirty="0">
              <a:latin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2571750" y="0"/>
            <a:ext cx="6572250" cy="706438"/>
          </a:xfrm>
        </p:spPr>
        <p:txBody>
          <a:bodyPr/>
          <a:lstStyle/>
          <a:p>
            <a:pPr lvl="0" algn="just" eaLnBrk="1" fontAlgn="auto" hangingPunct="1">
              <a:lnSpc>
                <a:spcPct val="90000"/>
              </a:lnSpc>
              <a:spcBef>
                <a:spcPts val="600"/>
              </a:spcBef>
              <a:spcAft>
                <a:spcPts val="600"/>
              </a:spcAft>
              <a:tabLst>
                <a:tab pos="4848225" algn="l"/>
              </a:tabLst>
            </a:pPr>
            <a:r>
              <a:rPr lang="tr-TR" sz="2000" b="1" kern="1200" dirty="0" smtClean="0">
                <a:solidFill>
                  <a:prstClr val="black"/>
                </a:solidFill>
                <a:ea typeface="+mn-ea"/>
                <a:cs typeface="+mn-cs"/>
              </a:rPr>
              <a:t/>
            </a:r>
            <a:br>
              <a:rPr lang="tr-TR" sz="2000" b="1" kern="1200" dirty="0" smtClean="0">
                <a:solidFill>
                  <a:prstClr val="black"/>
                </a:solidFill>
                <a:ea typeface="+mn-ea"/>
                <a:cs typeface="+mn-cs"/>
              </a:rPr>
            </a:br>
            <a:r>
              <a:rPr lang="tr-TR" b="1" kern="1200" dirty="0" smtClean="0">
                <a:solidFill>
                  <a:srgbClr val="FFFFFF"/>
                </a:solidFill>
              </a:rPr>
              <a:t>2009/1 Sayılı Yatırım Teşviki Tebliği Kapsamında Teşvikten Yararlanılacak İller Ve Süreleri</a:t>
            </a:r>
            <a:endParaRPr lang="tr-TR" altLang="tr-TR" b="1" dirty="0" smtClean="0">
              <a:cs typeface="Arial" charset="0"/>
            </a:endParaRPr>
          </a:p>
        </p:txBody>
      </p:sp>
      <p:sp>
        <p:nvSpPr>
          <p:cNvPr id="29698" name="Slayt Numarası Yer Tutucusu 1"/>
          <p:cNvSpPr>
            <a:spLocks noGrp="1"/>
          </p:cNvSpPr>
          <p:nvPr>
            <p:ph type="sldNum"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tr-TR" dirty="0" smtClean="0"/>
              <a:t>14/34</a:t>
            </a:r>
          </a:p>
        </p:txBody>
      </p:sp>
      <p:graphicFrame>
        <p:nvGraphicFramePr>
          <p:cNvPr id="5" name="Tablo 4"/>
          <p:cNvGraphicFramePr>
            <a:graphicFrameLocks noGrp="1"/>
          </p:cNvGraphicFramePr>
          <p:nvPr>
            <p:extLst>
              <p:ext uri="{D42A27DB-BD31-4B8C-83A1-F6EECF244321}">
                <p14:modId xmlns:p14="http://schemas.microsoft.com/office/powerpoint/2010/main" val="1218034822"/>
              </p:ext>
            </p:extLst>
          </p:nvPr>
        </p:nvGraphicFramePr>
        <p:xfrm>
          <a:off x="253084" y="836711"/>
          <a:ext cx="8711404" cy="6510447"/>
        </p:xfrm>
        <a:graphic>
          <a:graphicData uri="http://schemas.openxmlformats.org/drawingml/2006/table">
            <a:tbl>
              <a:tblPr firstRow="1" bandRow="1">
                <a:tableStyleId>{5C22544A-7EE6-4342-B048-85BDC9FD1C3A}</a:tableStyleId>
              </a:tblPr>
              <a:tblGrid>
                <a:gridCol w="2177851"/>
                <a:gridCol w="2177851"/>
                <a:gridCol w="2177851"/>
                <a:gridCol w="2177851"/>
              </a:tblGrid>
              <a:tr h="168244">
                <a:tc>
                  <a:txBody>
                    <a:bodyPr/>
                    <a:lstStyle/>
                    <a:p>
                      <a:pPr>
                        <a:lnSpc>
                          <a:spcPct val="115000"/>
                        </a:lnSpc>
                        <a:spcAft>
                          <a:spcPts val="1000"/>
                        </a:spcAft>
                      </a:pPr>
                      <a:r>
                        <a:rPr lang="tr-TR" sz="1050" dirty="0">
                          <a:effectLst/>
                        </a:rPr>
                        <a:t>1.BÖLGE</a:t>
                      </a:r>
                      <a:endParaRPr lang="tr-TR" sz="1050" dirty="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2. BÖLGE</a:t>
                      </a:r>
                      <a:endParaRPr lang="tr-TR" sz="105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3. BÖLGE</a:t>
                      </a:r>
                      <a:endParaRPr lang="tr-TR" sz="105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4. BÖLGE</a:t>
                      </a:r>
                      <a:endParaRPr lang="tr-TR" sz="1050">
                        <a:effectLst/>
                        <a:latin typeface="Times New Roman"/>
                        <a:ea typeface="Times New Roman"/>
                      </a:endParaRPr>
                    </a:p>
                  </a:txBody>
                  <a:tcPr marL="53505" marR="53505" marT="0" marB="0"/>
                </a:tc>
              </a:tr>
              <a:tr h="168244">
                <a:tc>
                  <a:txBody>
                    <a:bodyPr/>
                    <a:lstStyle/>
                    <a:p>
                      <a:pPr>
                        <a:lnSpc>
                          <a:spcPct val="115000"/>
                        </a:lnSpc>
                        <a:spcAft>
                          <a:spcPts val="1000"/>
                        </a:spcAft>
                      </a:pPr>
                      <a:r>
                        <a:rPr lang="tr-TR" sz="1050" dirty="0">
                          <a:effectLst/>
                        </a:rPr>
                        <a:t>İstanbul</a:t>
                      </a:r>
                      <a:endParaRPr lang="tr-TR" sz="1050" dirty="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Balıkesir</a:t>
                      </a:r>
                      <a:endParaRPr lang="tr-TR" sz="105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Konya</a:t>
                      </a:r>
                      <a:endParaRPr lang="tr-TR" sz="105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Kastamonu</a:t>
                      </a:r>
                      <a:endParaRPr lang="tr-TR" sz="1050">
                        <a:effectLst/>
                        <a:latin typeface="Times New Roman"/>
                        <a:ea typeface="Times New Roman"/>
                      </a:endParaRPr>
                    </a:p>
                  </a:txBody>
                  <a:tcPr marL="53505" marR="53505" marT="0" marB="0"/>
                </a:tc>
              </a:tr>
              <a:tr h="168244">
                <a:tc>
                  <a:txBody>
                    <a:bodyPr/>
                    <a:lstStyle/>
                    <a:p>
                      <a:pPr>
                        <a:lnSpc>
                          <a:spcPct val="115000"/>
                        </a:lnSpc>
                        <a:spcAft>
                          <a:spcPts val="1000"/>
                        </a:spcAft>
                      </a:pPr>
                      <a:r>
                        <a:rPr lang="tr-TR" sz="1050" dirty="0">
                          <a:effectLst/>
                        </a:rPr>
                        <a:t>Tekirdağ</a:t>
                      </a:r>
                      <a:endParaRPr lang="tr-TR" sz="1050" dirty="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Çanakkale </a:t>
                      </a:r>
                      <a:endParaRPr lang="tr-TR" sz="105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Karaman</a:t>
                      </a:r>
                      <a:endParaRPr lang="tr-TR" sz="105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Çankırı</a:t>
                      </a:r>
                      <a:endParaRPr lang="tr-TR" sz="1050">
                        <a:effectLst/>
                        <a:latin typeface="Times New Roman"/>
                        <a:ea typeface="Times New Roman"/>
                      </a:endParaRPr>
                    </a:p>
                  </a:txBody>
                  <a:tcPr marL="53505" marR="53505" marT="0" marB="0"/>
                </a:tc>
              </a:tr>
              <a:tr h="168244">
                <a:tc>
                  <a:txBody>
                    <a:bodyPr/>
                    <a:lstStyle/>
                    <a:p>
                      <a:pPr>
                        <a:lnSpc>
                          <a:spcPct val="115000"/>
                        </a:lnSpc>
                        <a:spcAft>
                          <a:spcPts val="1000"/>
                        </a:spcAft>
                      </a:pPr>
                      <a:r>
                        <a:rPr lang="tr-TR" sz="1050" dirty="0">
                          <a:effectLst/>
                        </a:rPr>
                        <a:t>Edirne</a:t>
                      </a:r>
                      <a:endParaRPr lang="tr-TR" sz="1050" dirty="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Aydın</a:t>
                      </a:r>
                      <a:endParaRPr lang="tr-TR" sz="105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Hatay</a:t>
                      </a:r>
                      <a:endParaRPr lang="tr-TR" sz="105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Sinop</a:t>
                      </a:r>
                      <a:endParaRPr lang="tr-TR" sz="1050">
                        <a:effectLst/>
                        <a:latin typeface="Times New Roman"/>
                        <a:ea typeface="Times New Roman"/>
                      </a:endParaRPr>
                    </a:p>
                  </a:txBody>
                  <a:tcPr marL="53505" marR="53505" marT="0" marB="0"/>
                </a:tc>
              </a:tr>
              <a:tr h="168244">
                <a:tc>
                  <a:txBody>
                    <a:bodyPr/>
                    <a:lstStyle/>
                    <a:p>
                      <a:pPr>
                        <a:lnSpc>
                          <a:spcPct val="115000"/>
                        </a:lnSpc>
                        <a:spcAft>
                          <a:spcPts val="1000"/>
                        </a:spcAft>
                      </a:pPr>
                      <a:r>
                        <a:rPr lang="tr-TR" sz="1050" dirty="0">
                          <a:effectLst/>
                        </a:rPr>
                        <a:t>Kırklareli</a:t>
                      </a:r>
                      <a:endParaRPr lang="tr-TR" sz="1050" dirty="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Denizli</a:t>
                      </a:r>
                      <a:endParaRPr lang="tr-TR" sz="105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K.Maraş</a:t>
                      </a:r>
                      <a:endParaRPr lang="tr-TR" sz="105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Trabzon</a:t>
                      </a:r>
                      <a:endParaRPr lang="tr-TR" sz="1050">
                        <a:effectLst/>
                        <a:latin typeface="Times New Roman"/>
                        <a:ea typeface="Times New Roman"/>
                      </a:endParaRPr>
                    </a:p>
                  </a:txBody>
                  <a:tcPr marL="53505" marR="53505" marT="0" marB="0"/>
                </a:tc>
              </a:tr>
              <a:tr h="168244">
                <a:tc>
                  <a:txBody>
                    <a:bodyPr/>
                    <a:lstStyle/>
                    <a:p>
                      <a:pPr>
                        <a:lnSpc>
                          <a:spcPct val="115000"/>
                        </a:lnSpc>
                        <a:spcAft>
                          <a:spcPts val="1000"/>
                        </a:spcAft>
                      </a:pPr>
                      <a:r>
                        <a:rPr lang="tr-TR" sz="1050" dirty="0">
                          <a:effectLst/>
                        </a:rPr>
                        <a:t>İzmir</a:t>
                      </a:r>
                      <a:endParaRPr lang="tr-TR" sz="1050" dirty="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Muğla</a:t>
                      </a:r>
                      <a:endParaRPr lang="tr-TR" sz="1050">
                        <a:effectLst/>
                        <a:latin typeface="Times New Roman"/>
                        <a:ea typeface="Times New Roman"/>
                      </a:endParaRPr>
                    </a:p>
                  </a:txBody>
                  <a:tcPr marL="53505" marR="53505" marT="0" marB="0"/>
                </a:tc>
                <a:tc>
                  <a:txBody>
                    <a:bodyPr/>
                    <a:lstStyle/>
                    <a:p>
                      <a:pPr>
                        <a:lnSpc>
                          <a:spcPct val="115000"/>
                        </a:lnSpc>
                        <a:spcAft>
                          <a:spcPts val="1000"/>
                        </a:spcAft>
                      </a:pPr>
                      <a:r>
                        <a:rPr lang="tr-TR" sz="1050" dirty="0">
                          <a:effectLst/>
                        </a:rPr>
                        <a:t>Osmaniye</a:t>
                      </a:r>
                      <a:endParaRPr lang="tr-TR" sz="1050" dirty="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Ordu</a:t>
                      </a:r>
                      <a:endParaRPr lang="tr-TR" sz="1050">
                        <a:effectLst/>
                        <a:latin typeface="Times New Roman"/>
                        <a:ea typeface="Times New Roman"/>
                      </a:endParaRPr>
                    </a:p>
                  </a:txBody>
                  <a:tcPr marL="53505" marR="53505" marT="0" marB="0"/>
                </a:tc>
              </a:tr>
              <a:tr h="168244">
                <a:tc>
                  <a:txBody>
                    <a:bodyPr/>
                    <a:lstStyle/>
                    <a:p>
                      <a:pPr>
                        <a:lnSpc>
                          <a:spcPct val="115000"/>
                        </a:lnSpc>
                        <a:spcAft>
                          <a:spcPts val="1000"/>
                        </a:spcAft>
                      </a:pPr>
                      <a:r>
                        <a:rPr lang="tr-TR" sz="1050" dirty="0">
                          <a:effectLst/>
                        </a:rPr>
                        <a:t>Bursa</a:t>
                      </a:r>
                      <a:endParaRPr lang="tr-TR" sz="1050" dirty="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Antalya</a:t>
                      </a:r>
                      <a:endParaRPr lang="tr-TR" sz="105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Kırıkkale</a:t>
                      </a:r>
                      <a:endParaRPr lang="tr-TR" sz="105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Giresun</a:t>
                      </a:r>
                      <a:endParaRPr lang="tr-TR" sz="1050">
                        <a:effectLst/>
                        <a:latin typeface="Times New Roman"/>
                        <a:ea typeface="Times New Roman"/>
                      </a:endParaRPr>
                    </a:p>
                  </a:txBody>
                  <a:tcPr marL="53505" marR="53505" marT="0" marB="0"/>
                </a:tc>
              </a:tr>
              <a:tr h="168244">
                <a:tc>
                  <a:txBody>
                    <a:bodyPr/>
                    <a:lstStyle/>
                    <a:p>
                      <a:pPr>
                        <a:lnSpc>
                          <a:spcPct val="115000"/>
                        </a:lnSpc>
                        <a:spcAft>
                          <a:spcPts val="1000"/>
                        </a:spcAft>
                      </a:pPr>
                      <a:r>
                        <a:rPr lang="tr-TR" sz="1050" dirty="0">
                          <a:effectLst/>
                        </a:rPr>
                        <a:t>Eskişehir</a:t>
                      </a:r>
                      <a:endParaRPr lang="tr-TR" sz="1050" dirty="0">
                        <a:effectLst/>
                        <a:latin typeface="Times New Roman"/>
                        <a:ea typeface="Times New Roman"/>
                      </a:endParaRPr>
                    </a:p>
                  </a:txBody>
                  <a:tcPr marL="53505" marR="53505" marT="0" marB="0"/>
                </a:tc>
                <a:tc>
                  <a:txBody>
                    <a:bodyPr/>
                    <a:lstStyle/>
                    <a:p>
                      <a:pPr>
                        <a:lnSpc>
                          <a:spcPct val="115000"/>
                        </a:lnSpc>
                        <a:spcAft>
                          <a:spcPts val="1000"/>
                        </a:spcAft>
                      </a:pPr>
                      <a:r>
                        <a:rPr lang="tr-TR" sz="1050" dirty="0">
                          <a:effectLst/>
                        </a:rPr>
                        <a:t>Isparta</a:t>
                      </a:r>
                      <a:endParaRPr lang="tr-TR" sz="1050" dirty="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Aksaray</a:t>
                      </a:r>
                      <a:endParaRPr lang="tr-TR" sz="105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Rize</a:t>
                      </a:r>
                      <a:endParaRPr lang="tr-TR" sz="1050">
                        <a:effectLst/>
                        <a:latin typeface="Times New Roman"/>
                        <a:ea typeface="Times New Roman"/>
                      </a:endParaRPr>
                    </a:p>
                  </a:txBody>
                  <a:tcPr marL="53505" marR="53505" marT="0" marB="0"/>
                </a:tc>
              </a:tr>
              <a:tr h="168244">
                <a:tc>
                  <a:txBody>
                    <a:bodyPr/>
                    <a:lstStyle/>
                    <a:p>
                      <a:pPr>
                        <a:lnSpc>
                          <a:spcPct val="115000"/>
                        </a:lnSpc>
                        <a:spcAft>
                          <a:spcPts val="1000"/>
                        </a:spcAft>
                      </a:pPr>
                      <a:r>
                        <a:rPr lang="tr-TR" sz="1050" dirty="0">
                          <a:effectLst/>
                        </a:rPr>
                        <a:t>Bilecik</a:t>
                      </a:r>
                      <a:endParaRPr lang="tr-TR" sz="1050" dirty="0">
                        <a:effectLst/>
                        <a:latin typeface="Times New Roman"/>
                        <a:ea typeface="Times New Roman"/>
                      </a:endParaRPr>
                    </a:p>
                  </a:txBody>
                  <a:tcPr marL="53505" marR="53505" marT="0" marB="0"/>
                </a:tc>
                <a:tc>
                  <a:txBody>
                    <a:bodyPr/>
                    <a:lstStyle/>
                    <a:p>
                      <a:pPr>
                        <a:lnSpc>
                          <a:spcPct val="115000"/>
                        </a:lnSpc>
                        <a:spcAft>
                          <a:spcPts val="1000"/>
                        </a:spcAft>
                      </a:pPr>
                      <a:r>
                        <a:rPr lang="tr-TR" sz="1050" dirty="0">
                          <a:effectLst/>
                        </a:rPr>
                        <a:t>Burdur</a:t>
                      </a:r>
                      <a:endParaRPr lang="tr-TR" sz="1050" dirty="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Niğde</a:t>
                      </a:r>
                      <a:endParaRPr lang="tr-TR" sz="105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Artvin</a:t>
                      </a:r>
                      <a:endParaRPr lang="tr-TR" sz="1050">
                        <a:effectLst/>
                        <a:latin typeface="Times New Roman"/>
                        <a:ea typeface="Times New Roman"/>
                      </a:endParaRPr>
                    </a:p>
                  </a:txBody>
                  <a:tcPr marL="53505" marR="53505" marT="0" marB="0"/>
                </a:tc>
              </a:tr>
              <a:tr h="168244">
                <a:tc>
                  <a:txBody>
                    <a:bodyPr/>
                    <a:lstStyle/>
                    <a:p>
                      <a:pPr>
                        <a:lnSpc>
                          <a:spcPct val="115000"/>
                        </a:lnSpc>
                        <a:spcAft>
                          <a:spcPts val="1000"/>
                        </a:spcAft>
                      </a:pPr>
                      <a:r>
                        <a:rPr lang="tr-TR" sz="1050" dirty="0">
                          <a:effectLst/>
                        </a:rPr>
                        <a:t>Kocaeli</a:t>
                      </a:r>
                      <a:endParaRPr lang="tr-TR" sz="1050" dirty="0">
                        <a:effectLst/>
                        <a:latin typeface="Times New Roman"/>
                        <a:ea typeface="Times New Roman"/>
                      </a:endParaRPr>
                    </a:p>
                  </a:txBody>
                  <a:tcPr marL="53505" marR="53505" marT="0" marB="0"/>
                </a:tc>
                <a:tc>
                  <a:txBody>
                    <a:bodyPr/>
                    <a:lstStyle/>
                    <a:p>
                      <a:pPr>
                        <a:lnSpc>
                          <a:spcPct val="115000"/>
                        </a:lnSpc>
                        <a:spcAft>
                          <a:spcPts val="1000"/>
                        </a:spcAft>
                      </a:pPr>
                      <a:r>
                        <a:rPr lang="tr-TR" sz="1050" dirty="0">
                          <a:effectLst/>
                        </a:rPr>
                        <a:t>Adana</a:t>
                      </a:r>
                      <a:endParaRPr lang="tr-TR" sz="1050" dirty="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Nevşehir</a:t>
                      </a:r>
                      <a:endParaRPr lang="tr-TR" sz="105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Gümüşhane</a:t>
                      </a:r>
                      <a:endParaRPr lang="tr-TR" sz="1050">
                        <a:effectLst/>
                        <a:latin typeface="Times New Roman"/>
                        <a:ea typeface="Times New Roman"/>
                      </a:endParaRPr>
                    </a:p>
                  </a:txBody>
                  <a:tcPr marL="53505" marR="53505" marT="0" marB="0"/>
                </a:tc>
              </a:tr>
              <a:tr h="168244">
                <a:tc>
                  <a:txBody>
                    <a:bodyPr/>
                    <a:lstStyle/>
                    <a:p>
                      <a:pPr>
                        <a:lnSpc>
                          <a:spcPct val="115000"/>
                        </a:lnSpc>
                        <a:spcAft>
                          <a:spcPts val="1000"/>
                        </a:spcAft>
                      </a:pPr>
                      <a:r>
                        <a:rPr lang="tr-TR" sz="1050" dirty="0">
                          <a:effectLst/>
                        </a:rPr>
                        <a:t>Sakarya</a:t>
                      </a:r>
                      <a:endParaRPr lang="tr-TR" sz="1050" dirty="0">
                        <a:effectLst/>
                        <a:latin typeface="Times New Roman"/>
                        <a:ea typeface="Times New Roman"/>
                      </a:endParaRPr>
                    </a:p>
                  </a:txBody>
                  <a:tcPr marL="53505" marR="53505" marT="0" marB="0"/>
                </a:tc>
                <a:tc>
                  <a:txBody>
                    <a:bodyPr/>
                    <a:lstStyle/>
                    <a:p>
                      <a:pPr>
                        <a:lnSpc>
                          <a:spcPct val="115000"/>
                        </a:lnSpc>
                        <a:spcAft>
                          <a:spcPts val="1000"/>
                        </a:spcAft>
                      </a:pPr>
                      <a:r>
                        <a:rPr lang="tr-TR" sz="1050" dirty="0">
                          <a:effectLst/>
                        </a:rPr>
                        <a:t>Mersin</a:t>
                      </a:r>
                      <a:endParaRPr lang="tr-TR" sz="1050" dirty="0">
                        <a:effectLst/>
                        <a:latin typeface="Times New Roman"/>
                        <a:ea typeface="Times New Roman"/>
                      </a:endParaRPr>
                    </a:p>
                  </a:txBody>
                  <a:tcPr marL="53505" marR="53505" marT="0" marB="0"/>
                </a:tc>
                <a:tc>
                  <a:txBody>
                    <a:bodyPr/>
                    <a:lstStyle/>
                    <a:p>
                      <a:pPr>
                        <a:lnSpc>
                          <a:spcPct val="115000"/>
                        </a:lnSpc>
                        <a:spcAft>
                          <a:spcPts val="1000"/>
                        </a:spcAft>
                      </a:pPr>
                      <a:r>
                        <a:rPr lang="tr-TR" sz="1050" dirty="0">
                          <a:effectLst/>
                        </a:rPr>
                        <a:t>Kırşehir</a:t>
                      </a:r>
                      <a:endParaRPr lang="tr-TR" sz="1050" dirty="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Erzurum</a:t>
                      </a:r>
                      <a:endParaRPr lang="tr-TR" sz="1050">
                        <a:effectLst/>
                        <a:latin typeface="Times New Roman"/>
                        <a:ea typeface="Times New Roman"/>
                      </a:endParaRPr>
                    </a:p>
                  </a:txBody>
                  <a:tcPr marL="53505" marR="53505" marT="0" marB="0"/>
                </a:tc>
              </a:tr>
              <a:tr h="168244">
                <a:tc>
                  <a:txBody>
                    <a:bodyPr/>
                    <a:lstStyle/>
                    <a:p>
                      <a:pPr>
                        <a:lnSpc>
                          <a:spcPct val="115000"/>
                        </a:lnSpc>
                        <a:spcAft>
                          <a:spcPts val="1000"/>
                        </a:spcAft>
                      </a:pPr>
                      <a:r>
                        <a:rPr lang="tr-TR" sz="1050" dirty="0">
                          <a:effectLst/>
                        </a:rPr>
                        <a:t>Düzce</a:t>
                      </a:r>
                      <a:endParaRPr lang="tr-TR" sz="1050" dirty="0">
                        <a:effectLst/>
                        <a:latin typeface="Times New Roman"/>
                        <a:ea typeface="Times New Roman"/>
                      </a:endParaRPr>
                    </a:p>
                  </a:txBody>
                  <a:tcPr marL="53505" marR="53505" marT="0" marB="0"/>
                </a:tc>
                <a:tc>
                  <a:txBody>
                    <a:bodyPr/>
                    <a:lstStyle/>
                    <a:p>
                      <a:endParaRPr lang="tr-TR" sz="1050" dirty="0">
                        <a:effectLst/>
                        <a:latin typeface="Times New Roman"/>
                      </a:endParaRPr>
                    </a:p>
                  </a:txBody>
                  <a:tcPr marL="53505" marR="53505" marT="0" marB="0"/>
                </a:tc>
                <a:tc>
                  <a:txBody>
                    <a:bodyPr/>
                    <a:lstStyle/>
                    <a:p>
                      <a:pPr>
                        <a:lnSpc>
                          <a:spcPct val="115000"/>
                        </a:lnSpc>
                        <a:spcAft>
                          <a:spcPts val="1000"/>
                        </a:spcAft>
                      </a:pPr>
                      <a:r>
                        <a:rPr lang="tr-TR" sz="1050">
                          <a:effectLst/>
                        </a:rPr>
                        <a:t>Manisa</a:t>
                      </a:r>
                      <a:endParaRPr lang="tr-TR" sz="105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Erzincan</a:t>
                      </a:r>
                      <a:endParaRPr lang="tr-TR" sz="1050">
                        <a:effectLst/>
                        <a:latin typeface="Times New Roman"/>
                        <a:ea typeface="Times New Roman"/>
                      </a:endParaRPr>
                    </a:p>
                  </a:txBody>
                  <a:tcPr marL="53505" marR="53505" marT="0" marB="0"/>
                </a:tc>
              </a:tr>
              <a:tr h="168244">
                <a:tc>
                  <a:txBody>
                    <a:bodyPr/>
                    <a:lstStyle/>
                    <a:p>
                      <a:pPr>
                        <a:lnSpc>
                          <a:spcPct val="115000"/>
                        </a:lnSpc>
                        <a:spcAft>
                          <a:spcPts val="1000"/>
                        </a:spcAft>
                      </a:pPr>
                      <a:r>
                        <a:rPr lang="tr-TR" sz="1050">
                          <a:effectLst/>
                        </a:rPr>
                        <a:t>Bolu</a:t>
                      </a:r>
                      <a:endParaRPr lang="tr-TR" sz="1050">
                        <a:effectLst/>
                        <a:latin typeface="Times New Roman"/>
                        <a:ea typeface="Times New Roman"/>
                      </a:endParaRPr>
                    </a:p>
                  </a:txBody>
                  <a:tcPr marL="53505" marR="53505" marT="0" marB="0"/>
                </a:tc>
                <a:tc>
                  <a:txBody>
                    <a:bodyPr/>
                    <a:lstStyle/>
                    <a:p>
                      <a:endParaRPr lang="tr-TR" sz="1050">
                        <a:effectLst/>
                        <a:latin typeface="Times New Roman"/>
                      </a:endParaRPr>
                    </a:p>
                  </a:txBody>
                  <a:tcPr marL="53505" marR="53505" marT="0" marB="0"/>
                </a:tc>
                <a:tc>
                  <a:txBody>
                    <a:bodyPr/>
                    <a:lstStyle/>
                    <a:p>
                      <a:pPr>
                        <a:lnSpc>
                          <a:spcPct val="115000"/>
                        </a:lnSpc>
                        <a:spcAft>
                          <a:spcPts val="1000"/>
                        </a:spcAft>
                      </a:pPr>
                      <a:r>
                        <a:rPr lang="tr-TR" sz="1050" dirty="0" err="1">
                          <a:effectLst/>
                        </a:rPr>
                        <a:t>A.Karahisar</a:t>
                      </a:r>
                      <a:endParaRPr lang="tr-TR" sz="1050" dirty="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Bayburt</a:t>
                      </a:r>
                      <a:endParaRPr lang="tr-TR" sz="1050">
                        <a:effectLst/>
                        <a:latin typeface="Times New Roman"/>
                        <a:ea typeface="Times New Roman"/>
                      </a:endParaRPr>
                    </a:p>
                  </a:txBody>
                  <a:tcPr marL="53505" marR="53505" marT="0" marB="0"/>
                </a:tc>
              </a:tr>
              <a:tr h="577843">
                <a:tc>
                  <a:txBody>
                    <a:bodyPr/>
                    <a:lstStyle/>
                    <a:p>
                      <a:pPr>
                        <a:lnSpc>
                          <a:spcPct val="115000"/>
                        </a:lnSpc>
                        <a:spcAft>
                          <a:spcPts val="1000"/>
                        </a:spcAft>
                      </a:pPr>
                      <a:r>
                        <a:rPr lang="tr-TR" sz="1050" dirty="0">
                          <a:effectLst/>
                        </a:rPr>
                        <a:t>Yalova</a:t>
                      </a:r>
                      <a:endParaRPr lang="tr-TR" sz="1050" dirty="0">
                        <a:effectLst/>
                        <a:latin typeface="Times New Roman"/>
                        <a:ea typeface="Times New Roman"/>
                      </a:endParaRPr>
                    </a:p>
                  </a:txBody>
                  <a:tcPr marL="53505" marR="53505" marT="0" marB="0"/>
                </a:tc>
                <a:tc>
                  <a:txBody>
                    <a:bodyPr/>
                    <a:lstStyle/>
                    <a:p>
                      <a:endParaRPr lang="tr-TR" sz="1050" dirty="0">
                        <a:effectLst/>
                        <a:latin typeface="Times New Roman"/>
                      </a:endParaRPr>
                    </a:p>
                  </a:txBody>
                  <a:tcPr marL="53505" marR="53505" marT="0" marB="0"/>
                </a:tc>
                <a:tc>
                  <a:txBody>
                    <a:bodyPr/>
                    <a:lstStyle/>
                    <a:p>
                      <a:pPr>
                        <a:lnSpc>
                          <a:spcPct val="115000"/>
                        </a:lnSpc>
                        <a:spcAft>
                          <a:spcPts val="1000"/>
                        </a:spcAft>
                      </a:pPr>
                      <a:r>
                        <a:rPr lang="tr-TR" sz="1050">
                          <a:effectLst/>
                        </a:rPr>
                        <a:t>Kütahya</a:t>
                      </a:r>
                      <a:endParaRPr lang="tr-TR" sz="105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Ağrı</a:t>
                      </a:r>
                      <a:endParaRPr lang="tr-TR" sz="1050">
                        <a:effectLst/>
                        <a:latin typeface="Times New Roman"/>
                        <a:ea typeface="Times New Roman"/>
                      </a:endParaRPr>
                    </a:p>
                  </a:txBody>
                  <a:tcPr marL="53505" marR="53505" marT="0" marB="0"/>
                </a:tc>
              </a:tr>
              <a:tr h="168244">
                <a:tc>
                  <a:txBody>
                    <a:bodyPr/>
                    <a:lstStyle/>
                    <a:p>
                      <a:pPr>
                        <a:lnSpc>
                          <a:spcPct val="115000"/>
                        </a:lnSpc>
                        <a:spcAft>
                          <a:spcPts val="1000"/>
                        </a:spcAft>
                      </a:pPr>
                      <a:r>
                        <a:rPr lang="tr-TR" sz="1050" dirty="0">
                          <a:effectLst/>
                        </a:rPr>
                        <a:t>Ankara</a:t>
                      </a:r>
                      <a:endParaRPr lang="tr-TR" sz="1050" dirty="0">
                        <a:effectLst/>
                        <a:latin typeface="Times New Roman"/>
                        <a:ea typeface="Times New Roman"/>
                      </a:endParaRPr>
                    </a:p>
                  </a:txBody>
                  <a:tcPr marL="53505" marR="53505" marT="0" marB="0"/>
                </a:tc>
                <a:tc>
                  <a:txBody>
                    <a:bodyPr/>
                    <a:lstStyle/>
                    <a:p>
                      <a:endParaRPr lang="tr-TR" sz="1050">
                        <a:effectLst/>
                        <a:latin typeface="Times New Roman"/>
                      </a:endParaRPr>
                    </a:p>
                  </a:txBody>
                  <a:tcPr marL="53505" marR="53505" marT="0" marB="0"/>
                </a:tc>
                <a:tc>
                  <a:txBody>
                    <a:bodyPr/>
                    <a:lstStyle/>
                    <a:p>
                      <a:pPr>
                        <a:lnSpc>
                          <a:spcPct val="115000"/>
                        </a:lnSpc>
                        <a:spcAft>
                          <a:spcPts val="1000"/>
                        </a:spcAft>
                      </a:pPr>
                      <a:r>
                        <a:rPr lang="tr-TR" sz="1050" dirty="0">
                          <a:effectLst/>
                        </a:rPr>
                        <a:t>Uşak</a:t>
                      </a:r>
                      <a:endParaRPr lang="tr-TR" sz="1050" dirty="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Kars</a:t>
                      </a:r>
                      <a:endParaRPr lang="tr-TR" sz="1050">
                        <a:effectLst/>
                        <a:latin typeface="Times New Roman"/>
                        <a:ea typeface="Times New Roman"/>
                      </a:endParaRPr>
                    </a:p>
                  </a:txBody>
                  <a:tcPr marL="53505" marR="53505" marT="0" marB="0"/>
                </a:tc>
              </a:tr>
              <a:tr h="168244">
                <a:tc>
                  <a:txBody>
                    <a:bodyPr/>
                    <a:lstStyle/>
                    <a:p>
                      <a:endParaRPr lang="tr-TR" sz="1050" dirty="0">
                        <a:effectLst/>
                        <a:latin typeface="Times New Roman"/>
                      </a:endParaRPr>
                    </a:p>
                  </a:txBody>
                  <a:tcPr marL="53505" marR="53505" marT="0" marB="0"/>
                </a:tc>
                <a:tc>
                  <a:txBody>
                    <a:bodyPr/>
                    <a:lstStyle/>
                    <a:p>
                      <a:endParaRPr lang="tr-TR" sz="1050" dirty="0">
                        <a:effectLst/>
                        <a:latin typeface="Times New Roman"/>
                      </a:endParaRPr>
                    </a:p>
                  </a:txBody>
                  <a:tcPr marL="53505" marR="53505" marT="0" marB="0"/>
                </a:tc>
                <a:tc>
                  <a:txBody>
                    <a:bodyPr/>
                    <a:lstStyle/>
                    <a:p>
                      <a:pPr>
                        <a:lnSpc>
                          <a:spcPct val="115000"/>
                        </a:lnSpc>
                        <a:spcAft>
                          <a:spcPts val="1000"/>
                        </a:spcAft>
                      </a:pPr>
                      <a:r>
                        <a:rPr lang="tr-TR" sz="1050" dirty="0">
                          <a:effectLst/>
                        </a:rPr>
                        <a:t>Kayseri </a:t>
                      </a:r>
                      <a:endParaRPr lang="tr-TR" sz="1050" dirty="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Ardahan</a:t>
                      </a:r>
                      <a:endParaRPr lang="tr-TR" sz="1050">
                        <a:effectLst/>
                        <a:latin typeface="Times New Roman"/>
                        <a:ea typeface="Times New Roman"/>
                      </a:endParaRPr>
                    </a:p>
                  </a:txBody>
                  <a:tcPr marL="53505" marR="53505" marT="0" marB="0"/>
                </a:tc>
              </a:tr>
              <a:tr h="168244">
                <a:tc>
                  <a:txBody>
                    <a:bodyPr/>
                    <a:lstStyle/>
                    <a:p>
                      <a:endParaRPr lang="tr-TR" sz="1050">
                        <a:effectLst/>
                        <a:latin typeface="Times New Roman"/>
                      </a:endParaRPr>
                    </a:p>
                  </a:txBody>
                  <a:tcPr marL="53505" marR="53505" marT="0" marB="0"/>
                </a:tc>
                <a:tc>
                  <a:txBody>
                    <a:bodyPr/>
                    <a:lstStyle/>
                    <a:p>
                      <a:endParaRPr lang="tr-TR" sz="1050">
                        <a:effectLst/>
                        <a:latin typeface="Times New Roman"/>
                      </a:endParaRPr>
                    </a:p>
                  </a:txBody>
                  <a:tcPr marL="53505" marR="53505" marT="0" marB="0"/>
                </a:tc>
                <a:tc>
                  <a:txBody>
                    <a:bodyPr/>
                    <a:lstStyle/>
                    <a:p>
                      <a:pPr>
                        <a:lnSpc>
                          <a:spcPct val="115000"/>
                        </a:lnSpc>
                        <a:spcAft>
                          <a:spcPts val="1000"/>
                        </a:spcAft>
                      </a:pPr>
                      <a:r>
                        <a:rPr lang="tr-TR" sz="1050" dirty="0">
                          <a:effectLst/>
                        </a:rPr>
                        <a:t>Sivas</a:t>
                      </a:r>
                      <a:endParaRPr lang="tr-TR" sz="1050" dirty="0">
                        <a:effectLst/>
                        <a:latin typeface="Times New Roman"/>
                        <a:ea typeface="Times New Roman"/>
                      </a:endParaRPr>
                    </a:p>
                  </a:txBody>
                  <a:tcPr marL="53505" marR="53505" marT="0" marB="0"/>
                </a:tc>
                <a:tc>
                  <a:txBody>
                    <a:bodyPr/>
                    <a:lstStyle/>
                    <a:p>
                      <a:pPr>
                        <a:lnSpc>
                          <a:spcPct val="115000"/>
                        </a:lnSpc>
                        <a:spcAft>
                          <a:spcPts val="1000"/>
                        </a:spcAft>
                      </a:pPr>
                      <a:r>
                        <a:rPr lang="tr-TR" sz="1050" dirty="0">
                          <a:effectLst/>
                        </a:rPr>
                        <a:t>Iğdır</a:t>
                      </a:r>
                      <a:endParaRPr lang="tr-TR" sz="1050" dirty="0">
                        <a:effectLst/>
                        <a:latin typeface="Times New Roman"/>
                        <a:ea typeface="Times New Roman"/>
                      </a:endParaRPr>
                    </a:p>
                  </a:txBody>
                  <a:tcPr marL="53505" marR="53505" marT="0" marB="0"/>
                </a:tc>
              </a:tr>
              <a:tr h="168244">
                <a:tc>
                  <a:txBody>
                    <a:bodyPr/>
                    <a:lstStyle/>
                    <a:p>
                      <a:endParaRPr lang="tr-TR" sz="1050">
                        <a:effectLst/>
                        <a:latin typeface="Times New Roman"/>
                      </a:endParaRPr>
                    </a:p>
                  </a:txBody>
                  <a:tcPr marL="53505" marR="53505" marT="0" marB="0"/>
                </a:tc>
                <a:tc>
                  <a:txBody>
                    <a:bodyPr/>
                    <a:lstStyle/>
                    <a:p>
                      <a:endParaRPr lang="tr-TR" sz="1050" dirty="0">
                        <a:effectLst/>
                        <a:latin typeface="Times New Roman"/>
                      </a:endParaRPr>
                    </a:p>
                  </a:txBody>
                  <a:tcPr marL="53505" marR="53505" marT="0" marB="0"/>
                </a:tc>
                <a:tc>
                  <a:txBody>
                    <a:bodyPr/>
                    <a:lstStyle/>
                    <a:p>
                      <a:pPr>
                        <a:lnSpc>
                          <a:spcPct val="115000"/>
                        </a:lnSpc>
                        <a:spcAft>
                          <a:spcPts val="1000"/>
                        </a:spcAft>
                      </a:pPr>
                      <a:r>
                        <a:rPr lang="tr-TR" sz="1050">
                          <a:effectLst/>
                        </a:rPr>
                        <a:t>Yozgat</a:t>
                      </a:r>
                      <a:endParaRPr lang="tr-TR" sz="1050">
                        <a:effectLst/>
                        <a:latin typeface="Times New Roman"/>
                        <a:ea typeface="Times New Roman"/>
                      </a:endParaRPr>
                    </a:p>
                  </a:txBody>
                  <a:tcPr marL="53505" marR="53505" marT="0" marB="0"/>
                </a:tc>
                <a:tc>
                  <a:txBody>
                    <a:bodyPr/>
                    <a:lstStyle/>
                    <a:p>
                      <a:pPr>
                        <a:lnSpc>
                          <a:spcPct val="115000"/>
                        </a:lnSpc>
                        <a:spcAft>
                          <a:spcPts val="1000"/>
                        </a:spcAft>
                      </a:pPr>
                      <a:r>
                        <a:rPr lang="tr-TR" sz="1050" dirty="0">
                          <a:effectLst/>
                        </a:rPr>
                        <a:t>Muş</a:t>
                      </a:r>
                      <a:endParaRPr lang="tr-TR" sz="1050" dirty="0">
                        <a:effectLst/>
                        <a:latin typeface="Times New Roman"/>
                        <a:ea typeface="Times New Roman"/>
                      </a:endParaRPr>
                    </a:p>
                  </a:txBody>
                  <a:tcPr marL="53505" marR="53505" marT="0" marB="0"/>
                </a:tc>
              </a:tr>
              <a:tr h="168244">
                <a:tc>
                  <a:txBody>
                    <a:bodyPr/>
                    <a:lstStyle/>
                    <a:p>
                      <a:endParaRPr lang="tr-TR" sz="1050" dirty="0">
                        <a:effectLst/>
                        <a:latin typeface="Times New Roman"/>
                      </a:endParaRPr>
                    </a:p>
                  </a:txBody>
                  <a:tcPr marL="53505" marR="53505" marT="0" marB="0"/>
                </a:tc>
                <a:tc>
                  <a:txBody>
                    <a:bodyPr/>
                    <a:lstStyle/>
                    <a:p>
                      <a:endParaRPr lang="tr-TR" sz="1050" dirty="0">
                        <a:effectLst/>
                        <a:latin typeface="Times New Roman"/>
                      </a:endParaRPr>
                    </a:p>
                  </a:txBody>
                  <a:tcPr marL="53505" marR="53505" marT="0" marB="0"/>
                </a:tc>
                <a:tc>
                  <a:txBody>
                    <a:bodyPr/>
                    <a:lstStyle/>
                    <a:p>
                      <a:pPr>
                        <a:lnSpc>
                          <a:spcPct val="115000"/>
                        </a:lnSpc>
                        <a:spcAft>
                          <a:spcPts val="1000"/>
                        </a:spcAft>
                      </a:pPr>
                      <a:r>
                        <a:rPr lang="tr-TR" sz="1050">
                          <a:effectLst/>
                        </a:rPr>
                        <a:t>Zonguldak</a:t>
                      </a:r>
                      <a:endParaRPr lang="tr-TR" sz="105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Bitlis</a:t>
                      </a:r>
                      <a:endParaRPr lang="tr-TR" sz="1050">
                        <a:effectLst/>
                        <a:latin typeface="Times New Roman"/>
                        <a:ea typeface="Times New Roman"/>
                      </a:endParaRPr>
                    </a:p>
                  </a:txBody>
                  <a:tcPr marL="53505" marR="53505" marT="0" marB="0"/>
                </a:tc>
              </a:tr>
              <a:tr h="168244">
                <a:tc>
                  <a:txBody>
                    <a:bodyPr/>
                    <a:lstStyle/>
                    <a:p>
                      <a:endParaRPr lang="tr-TR" sz="1050" dirty="0">
                        <a:effectLst/>
                        <a:latin typeface="Times New Roman"/>
                      </a:endParaRPr>
                    </a:p>
                  </a:txBody>
                  <a:tcPr marL="53505" marR="53505" marT="0" marB="0"/>
                </a:tc>
                <a:tc>
                  <a:txBody>
                    <a:bodyPr/>
                    <a:lstStyle/>
                    <a:p>
                      <a:endParaRPr lang="tr-TR" sz="1050" dirty="0">
                        <a:effectLst/>
                        <a:latin typeface="Times New Roman"/>
                      </a:endParaRPr>
                    </a:p>
                  </a:txBody>
                  <a:tcPr marL="53505" marR="53505" marT="0" marB="0"/>
                </a:tc>
                <a:tc>
                  <a:txBody>
                    <a:bodyPr/>
                    <a:lstStyle/>
                    <a:p>
                      <a:pPr>
                        <a:lnSpc>
                          <a:spcPct val="115000"/>
                        </a:lnSpc>
                        <a:spcAft>
                          <a:spcPts val="1000"/>
                        </a:spcAft>
                      </a:pPr>
                      <a:r>
                        <a:rPr lang="tr-TR" sz="1050">
                          <a:effectLst/>
                        </a:rPr>
                        <a:t>Karabük</a:t>
                      </a:r>
                      <a:endParaRPr lang="tr-TR" sz="1050">
                        <a:effectLst/>
                        <a:latin typeface="Times New Roman"/>
                        <a:ea typeface="Times New Roman"/>
                      </a:endParaRPr>
                    </a:p>
                  </a:txBody>
                  <a:tcPr marL="53505" marR="53505" marT="0" marB="0"/>
                </a:tc>
                <a:tc>
                  <a:txBody>
                    <a:bodyPr/>
                    <a:lstStyle/>
                    <a:p>
                      <a:pPr>
                        <a:lnSpc>
                          <a:spcPct val="115000"/>
                        </a:lnSpc>
                        <a:spcAft>
                          <a:spcPts val="1000"/>
                        </a:spcAft>
                      </a:pPr>
                      <a:r>
                        <a:rPr lang="tr-TR" sz="1050" dirty="0">
                          <a:effectLst/>
                        </a:rPr>
                        <a:t>Van</a:t>
                      </a:r>
                      <a:endParaRPr lang="tr-TR" sz="1050" dirty="0">
                        <a:effectLst/>
                        <a:latin typeface="Times New Roman"/>
                        <a:ea typeface="Times New Roman"/>
                      </a:endParaRPr>
                    </a:p>
                  </a:txBody>
                  <a:tcPr marL="53505" marR="53505" marT="0" marB="0"/>
                </a:tc>
              </a:tr>
              <a:tr h="168244">
                <a:tc>
                  <a:txBody>
                    <a:bodyPr/>
                    <a:lstStyle/>
                    <a:p>
                      <a:endParaRPr lang="tr-TR" sz="1050">
                        <a:effectLst/>
                        <a:latin typeface="Times New Roman"/>
                      </a:endParaRPr>
                    </a:p>
                  </a:txBody>
                  <a:tcPr marL="53505" marR="53505" marT="0" marB="0"/>
                </a:tc>
                <a:tc>
                  <a:txBody>
                    <a:bodyPr/>
                    <a:lstStyle/>
                    <a:p>
                      <a:endParaRPr lang="tr-TR" sz="1050" dirty="0">
                        <a:effectLst/>
                        <a:latin typeface="Times New Roman"/>
                      </a:endParaRPr>
                    </a:p>
                  </a:txBody>
                  <a:tcPr marL="53505" marR="53505" marT="0" marB="0"/>
                </a:tc>
                <a:tc>
                  <a:txBody>
                    <a:bodyPr/>
                    <a:lstStyle/>
                    <a:p>
                      <a:pPr>
                        <a:lnSpc>
                          <a:spcPct val="115000"/>
                        </a:lnSpc>
                        <a:spcAft>
                          <a:spcPts val="1000"/>
                        </a:spcAft>
                      </a:pPr>
                      <a:r>
                        <a:rPr lang="tr-TR" sz="1050">
                          <a:effectLst/>
                        </a:rPr>
                        <a:t>Bartın</a:t>
                      </a:r>
                      <a:endParaRPr lang="tr-TR" sz="1050">
                        <a:effectLst/>
                        <a:latin typeface="Times New Roman"/>
                        <a:ea typeface="Times New Roman"/>
                      </a:endParaRPr>
                    </a:p>
                  </a:txBody>
                  <a:tcPr marL="53505" marR="53505" marT="0" marB="0"/>
                </a:tc>
                <a:tc>
                  <a:txBody>
                    <a:bodyPr/>
                    <a:lstStyle/>
                    <a:p>
                      <a:pPr>
                        <a:lnSpc>
                          <a:spcPct val="115000"/>
                        </a:lnSpc>
                        <a:spcAft>
                          <a:spcPts val="1000"/>
                        </a:spcAft>
                      </a:pPr>
                      <a:r>
                        <a:rPr lang="tr-TR" sz="1050" dirty="0">
                          <a:effectLst/>
                        </a:rPr>
                        <a:t>Hakkari</a:t>
                      </a:r>
                      <a:endParaRPr lang="tr-TR" sz="1050" dirty="0">
                        <a:effectLst/>
                        <a:latin typeface="Times New Roman"/>
                        <a:ea typeface="Times New Roman"/>
                      </a:endParaRPr>
                    </a:p>
                  </a:txBody>
                  <a:tcPr marL="53505" marR="53505" marT="0" marB="0"/>
                </a:tc>
              </a:tr>
              <a:tr h="168244">
                <a:tc>
                  <a:txBody>
                    <a:bodyPr/>
                    <a:lstStyle/>
                    <a:p>
                      <a:endParaRPr lang="tr-TR" sz="1050" dirty="0">
                        <a:effectLst/>
                        <a:latin typeface="Times New Roman"/>
                      </a:endParaRPr>
                    </a:p>
                  </a:txBody>
                  <a:tcPr marL="53505" marR="53505" marT="0" marB="0"/>
                </a:tc>
                <a:tc>
                  <a:txBody>
                    <a:bodyPr/>
                    <a:lstStyle/>
                    <a:p>
                      <a:endParaRPr lang="tr-TR" sz="1050" dirty="0">
                        <a:effectLst/>
                        <a:latin typeface="Times New Roman"/>
                      </a:endParaRPr>
                    </a:p>
                  </a:txBody>
                  <a:tcPr marL="53505" marR="53505" marT="0" marB="0"/>
                </a:tc>
                <a:tc>
                  <a:txBody>
                    <a:bodyPr/>
                    <a:lstStyle/>
                    <a:p>
                      <a:pPr>
                        <a:lnSpc>
                          <a:spcPct val="115000"/>
                        </a:lnSpc>
                        <a:spcAft>
                          <a:spcPts val="1000"/>
                        </a:spcAft>
                      </a:pPr>
                      <a:r>
                        <a:rPr lang="tr-TR" sz="1050">
                          <a:effectLst/>
                        </a:rPr>
                        <a:t>Samsun </a:t>
                      </a:r>
                      <a:endParaRPr lang="tr-TR" sz="105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Malatya</a:t>
                      </a:r>
                      <a:endParaRPr lang="tr-TR" sz="1050">
                        <a:effectLst/>
                        <a:latin typeface="Times New Roman"/>
                        <a:ea typeface="Times New Roman"/>
                      </a:endParaRPr>
                    </a:p>
                  </a:txBody>
                  <a:tcPr marL="53505" marR="53505" marT="0" marB="0"/>
                </a:tc>
              </a:tr>
              <a:tr h="168244">
                <a:tc>
                  <a:txBody>
                    <a:bodyPr/>
                    <a:lstStyle/>
                    <a:p>
                      <a:endParaRPr lang="tr-TR" sz="1050">
                        <a:effectLst/>
                        <a:latin typeface="Times New Roman"/>
                      </a:endParaRPr>
                    </a:p>
                  </a:txBody>
                  <a:tcPr marL="53505" marR="53505" marT="0" marB="0"/>
                </a:tc>
                <a:tc>
                  <a:txBody>
                    <a:bodyPr/>
                    <a:lstStyle/>
                    <a:p>
                      <a:endParaRPr lang="tr-TR" sz="1050" dirty="0">
                        <a:effectLst/>
                        <a:latin typeface="Times New Roman"/>
                      </a:endParaRPr>
                    </a:p>
                  </a:txBody>
                  <a:tcPr marL="53505" marR="53505" marT="0" marB="0"/>
                </a:tc>
                <a:tc>
                  <a:txBody>
                    <a:bodyPr/>
                    <a:lstStyle/>
                    <a:p>
                      <a:pPr>
                        <a:lnSpc>
                          <a:spcPct val="115000"/>
                        </a:lnSpc>
                        <a:spcAft>
                          <a:spcPts val="1000"/>
                        </a:spcAft>
                      </a:pPr>
                      <a:r>
                        <a:rPr lang="tr-TR" sz="1050">
                          <a:effectLst/>
                        </a:rPr>
                        <a:t>Tokat</a:t>
                      </a:r>
                      <a:endParaRPr lang="tr-TR" sz="105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Elazığ</a:t>
                      </a:r>
                      <a:endParaRPr lang="tr-TR" sz="1050">
                        <a:effectLst/>
                        <a:latin typeface="Times New Roman"/>
                        <a:ea typeface="Times New Roman"/>
                      </a:endParaRPr>
                    </a:p>
                  </a:txBody>
                  <a:tcPr marL="53505" marR="53505" marT="0" marB="0"/>
                </a:tc>
              </a:tr>
              <a:tr h="168244">
                <a:tc>
                  <a:txBody>
                    <a:bodyPr/>
                    <a:lstStyle/>
                    <a:p>
                      <a:endParaRPr lang="tr-TR" sz="1050" dirty="0">
                        <a:effectLst/>
                        <a:latin typeface="Times New Roman"/>
                      </a:endParaRPr>
                    </a:p>
                  </a:txBody>
                  <a:tcPr marL="53505" marR="53505" marT="0" marB="0"/>
                </a:tc>
                <a:tc>
                  <a:txBody>
                    <a:bodyPr/>
                    <a:lstStyle/>
                    <a:p>
                      <a:endParaRPr lang="tr-TR" sz="1050" dirty="0">
                        <a:effectLst/>
                        <a:latin typeface="Times New Roman"/>
                      </a:endParaRPr>
                    </a:p>
                  </a:txBody>
                  <a:tcPr marL="53505" marR="53505" marT="0" marB="0"/>
                </a:tc>
                <a:tc>
                  <a:txBody>
                    <a:bodyPr/>
                    <a:lstStyle/>
                    <a:p>
                      <a:pPr>
                        <a:lnSpc>
                          <a:spcPct val="115000"/>
                        </a:lnSpc>
                        <a:spcAft>
                          <a:spcPts val="1000"/>
                        </a:spcAft>
                      </a:pPr>
                      <a:r>
                        <a:rPr lang="tr-TR" sz="1050">
                          <a:effectLst/>
                        </a:rPr>
                        <a:t>Çorum</a:t>
                      </a:r>
                      <a:endParaRPr lang="tr-TR" sz="105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Bingöl</a:t>
                      </a:r>
                      <a:endParaRPr lang="tr-TR" sz="1050">
                        <a:effectLst/>
                        <a:latin typeface="Times New Roman"/>
                        <a:ea typeface="Times New Roman"/>
                      </a:endParaRPr>
                    </a:p>
                  </a:txBody>
                  <a:tcPr marL="53505" marR="53505" marT="0" marB="0"/>
                </a:tc>
              </a:tr>
              <a:tr h="168244">
                <a:tc>
                  <a:txBody>
                    <a:bodyPr/>
                    <a:lstStyle/>
                    <a:p>
                      <a:endParaRPr lang="tr-TR" sz="1050">
                        <a:effectLst/>
                        <a:latin typeface="Times New Roman"/>
                      </a:endParaRPr>
                    </a:p>
                  </a:txBody>
                  <a:tcPr marL="53505" marR="53505" marT="0" marB="0"/>
                </a:tc>
                <a:tc>
                  <a:txBody>
                    <a:bodyPr/>
                    <a:lstStyle/>
                    <a:p>
                      <a:endParaRPr lang="tr-TR" sz="1050" dirty="0">
                        <a:effectLst/>
                        <a:latin typeface="Times New Roman"/>
                      </a:endParaRPr>
                    </a:p>
                  </a:txBody>
                  <a:tcPr marL="53505" marR="53505" marT="0" marB="0"/>
                </a:tc>
                <a:tc>
                  <a:txBody>
                    <a:bodyPr/>
                    <a:lstStyle/>
                    <a:p>
                      <a:pPr>
                        <a:lnSpc>
                          <a:spcPct val="115000"/>
                        </a:lnSpc>
                        <a:spcAft>
                          <a:spcPts val="1000"/>
                        </a:spcAft>
                      </a:pPr>
                      <a:r>
                        <a:rPr lang="tr-TR" sz="1050">
                          <a:effectLst/>
                        </a:rPr>
                        <a:t>Amasya</a:t>
                      </a:r>
                      <a:endParaRPr lang="tr-TR" sz="105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Tunceli</a:t>
                      </a:r>
                      <a:endParaRPr lang="tr-TR" sz="1050">
                        <a:effectLst/>
                        <a:latin typeface="Times New Roman"/>
                        <a:ea typeface="Times New Roman"/>
                      </a:endParaRPr>
                    </a:p>
                  </a:txBody>
                  <a:tcPr marL="53505" marR="53505" marT="0" marB="0"/>
                </a:tc>
              </a:tr>
              <a:tr h="168244">
                <a:tc>
                  <a:txBody>
                    <a:bodyPr/>
                    <a:lstStyle/>
                    <a:p>
                      <a:endParaRPr lang="tr-TR" sz="1050">
                        <a:effectLst/>
                        <a:latin typeface="Times New Roman"/>
                      </a:endParaRPr>
                    </a:p>
                  </a:txBody>
                  <a:tcPr marL="53505" marR="53505" marT="0" marB="0"/>
                </a:tc>
                <a:tc>
                  <a:txBody>
                    <a:bodyPr/>
                    <a:lstStyle/>
                    <a:p>
                      <a:endParaRPr lang="tr-TR" sz="1050" dirty="0">
                        <a:effectLst/>
                        <a:latin typeface="Times New Roman"/>
                      </a:endParaRPr>
                    </a:p>
                  </a:txBody>
                  <a:tcPr marL="53505" marR="53505" marT="0" marB="0"/>
                </a:tc>
                <a:tc>
                  <a:txBody>
                    <a:bodyPr/>
                    <a:lstStyle/>
                    <a:p>
                      <a:pPr>
                        <a:lnSpc>
                          <a:spcPct val="115000"/>
                        </a:lnSpc>
                        <a:spcAft>
                          <a:spcPts val="1000"/>
                        </a:spcAft>
                      </a:pPr>
                      <a:r>
                        <a:rPr lang="tr-TR" sz="1050">
                          <a:effectLst/>
                        </a:rPr>
                        <a:t>Gaziantep</a:t>
                      </a:r>
                      <a:endParaRPr lang="tr-TR" sz="105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Diyarbakır</a:t>
                      </a:r>
                      <a:endParaRPr lang="tr-TR" sz="1050">
                        <a:effectLst/>
                        <a:latin typeface="Times New Roman"/>
                        <a:ea typeface="Times New Roman"/>
                      </a:endParaRPr>
                    </a:p>
                  </a:txBody>
                  <a:tcPr marL="53505" marR="53505" marT="0" marB="0"/>
                </a:tc>
              </a:tr>
              <a:tr h="168244">
                <a:tc>
                  <a:txBody>
                    <a:bodyPr/>
                    <a:lstStyle/>
                    <a:p>
                      <a:endParaRPr lang="tr-TR" sz="1050">
                        <a:effectLst/>
                        <a:latin typeface="Times New Roman"/>
                      </a:endParaRPr>
                    </a:p>
                  </a:txBody>
                  <a:tcPr marL="53505" marR="53505" marT="0" marB="0"/>
                </a:tc>
                <a:tc>
                  <a:txBody>
                    <a:bodyPr/>
                    <a:lstStyle/>
                    <a:p>
                      <a:endParaRPr lang="tr-TR" sz="1050" dirty="0">
                        <a:effectLst/>
                        <a:latin typeface="Times New Roman"/>
                      </a:endParaRPr>
                    </a:p>
                  </a:txBody>
                  <a:tcPr marL="53505" marR="53505" marT="0" marB="0"/>
                </a:tc>
                <a:tc>
                  <a:txBody>
                    <a:bodyPr/>
                    <a:lstStyle/>
                    <a:p>
                      <a:pPr>
                        <a:lnSpc>
                          <a:spcPct val="115000"/>
                        </a:lnSpc>
                        <a:spcAft>
                          <a:spcPts val="1000"/>
                        </a:spcAft>
                      </a:pPr>
                      <a:r>
                        <a:rPr lang="tr-TR" sz="1050" dirty="0">
                          <a:effectLst/>
                        </a:rPr>
                        <a:t>Kilis</a:t>
                      </a:r>
                      <a:endParaRPr lang="tr-TR" sz="1050" dirty="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Şanlıurfa</a:t>
                      </a:r>
                      <a:endParaRPr lang="tr-TR" sz="1050">
                        <a:effectLst/>
                        <a:latin typeface="Times New Roman"/>
                        <a:ea typeface="Times New Roman"/>
                      </a:endParaRPr>
                    </a:p>
                  </a:txBody>
                  <a:tcPr marL="53505" marR="53505" marT="0" marB="0"/>
                </a:tc>
              </a:tr>
              <a:tr h="168244">
                <a:tc>
                  <a:txBody>
                    <a:bodyPr/>
                    <a:lstStyle/>
                    <a:p>
                      <a:endParaRPr lang="tr-TR" sz="1050">
                        <a:effectLst/>
                        <a:latin typeface="Times New Roman"/>
                      </a:endParaRPr>
                    </a:p>
                  </a:txBody>
                  <a:tcPr marL="53505" marR="53505" marT="0" marB="0"/>
                </a:tc>
                <a:tc>
                  <a:txBody>
                    <a:bodyPr/>
                    <a:lstStyle/>
                    <a:p>
                      <a:endParaRPr lang="tr-TR" sz="1050" dirty="0">
                        <a:effectLst/>
                        <a:latin typeface="Times New Roman"/>
                      </a:endParaRPr>
                    </a:p>
                  </a:txBody>
                  <a:tcPr marL="53505" marR="53505" marT="0" marB="0"/>
                </a:tc>
                <a:tc>
                  <a:txBody>
                    <a:bodyPr/>
                    <a:lstStyle/>
                    <a:p>
                      <a:pPr>
                        <a:lnSpc>
                          <a:spcPct val="115000"/>
                        </a:lnSpc>
                        <a:spcAft>
                          <a:spcPts val="1000"/>
                        </a:spcAft>
                      </a:pPr>
                      <a:r>
                        <a:rPr lang="tr-TR" sz="1050" dirty="0">
                          <a:effectLst/>
                        </a:rPr>
                        <a:t>Adıyaman</a:t>
                      </a:r>
                      <a:endParaRPr lang="tr-TR" sz="1050" dirty="0">
                        <a:effectLst/>
                        <a:latin typeface="Times New Roman"/>
                        <a:ea typeface="Times New Roman"/>
                      </a:endParaRPr>
                    </a:p>
                  </a:txBody>
                  <a:tcPr marL="53505" marR="53505" marT="0" marB="0"/>
                </a:tc>
                <a:tc>
                  <a:txBody>
                    <a:bodyPr/>
                    <a:lstStyle/>
                    <a:p>
                      <a:pPr>
                        <a:lnSpc>
                          <a:spcPct val="115000"/>
                        </a:lnSpc>
                        <a:spcAft>
                          <a:spcPts val="1000"/>
                        </a:spcAft>
                      </a:pPr>
                      <a:r>
                        <a:rPr lang="tr-TR" sz="1050">
                          <a:effectLst/>
                        </a:rPr>
                        <a:t>Mardin</a:t>
                      </a:r>
                      <a:endParaRPr lang="tr-TR" sz="1050">
                        <a:effectLst/>
                        <a:latin typeface="Times New Roman"/>
                        <a:ea typeface="Times New Roman"/>
                      </a:endParaRPr>
                    </a:p>
                  </a:txBody>
                  <a:tcPr marL="53505" marR="53505" marT="0" marB="0"/>
                </a:tc>
              </a:tr>
              <a:tr h="168244">
                <a:tc>
                  <a:txBody>
                    <a:bodyPr/>
                    <a:lstStyle/>
                    <a:p>
                      <a:endParaRPr lang="tr-TR" sz="1050">
                        <a:effectLst/>
                        <a:latin typeface="Times New Roman"/>
                      </a:endParaRPr>
                    </a:p>
                  </a:txBody>
                  <a:tcPr marL="53505" marR="53505" marT="0" marB="0"/>
                </a:tc>
                <a:tc>
                  <a:txBody>
                    <a:bodyPr/>
                    <a:lstStyle/>
                    <a:p>
                      <a:endParaRPr lang="tr-TR" sz="1050">
                        <a:effectLst/>
                        <a:latin typeface="Times New Roman"/>
                      </a:endParaRPr>
                    </a:p>
                  </a:txBody>
                  <a:tcPr marL="53505" marR="53505" marT="0" marB="0"/>
                </a:tc>
                <a:tc>
                  <a:txBody>
                    <a:bodyPr/>
                    <a:lstStyle/>
                    <a:p>
                      <a:endParaRPr lang="tr-TR" sz="1050" dirty="0">
                        <a:effectLst/>
                        <a:latin typeface="Times New Roman"/>
                      </a:endParaRPr>
                    </a:p>
                  </a:txBody>
                  <a:tcPr marL="53505" marR="53505" marT="0" marB="0"/>
                </a:tc>
                <a:tc>
                  <a:txBody>
                    <a:bodyPr/>
                    <a:lstStyle/>
                    <a:p>
                      <a:pPr>
                        <a:lnSpc>
                          <a:spcPct val="115000"/>
                        </a:lnSpc>
                        <a:spcAft>
                          <a:spcPts val="1000"/>
                        </a:spcAft>
                      </a:pPr>
                      <a:r>
                        <a:rPr lang="tr-TR" sz="1050" dirty="0">
                          <a:effectLst/>
                        </a:rPr>
                        <a:t>Batman</a:t>
                      </a:r>
                      <a:endParaRPr lang="tr-TR" sz="1050" dirty="0">
                        <a:effectLst/>
                        <a:latin typeface="Times New Roman"/>
                        <a:ea typeface="Times New Roman"/>
                      </a:endParaRPr>
                    </a:p>
                  </a:txBody>
                  <a:tcPr marL="53505" marR="53505" marT="0" marB="0"/>
                </a:tc>
              </a:tr>
              <a:tr h="227891">
                <a:tc>
                  <a:txBody>
                    <a:bodyPr/>
                    <a:lstStyle/>
                    <a:p>
                      <a:endParaRPr lang="tr-TR" sz="1050">
                        <a:effectLst/>
                        <a:latin typeface="Times New Roman"/>
                      </a:endParaRPr>
                    </a:p>
                  </a:txBody>
                  <a:tcPr marL="53505" marR="53505" marT="0" marB="0"/>
                </a:tc>
                <a:tc>
                  <a:txBody>
                    <a:bodyPr/>
                    <a:lstStyle/>
                    <a:p>
                      <a:endParaRPr lang="tr-TR" sz="1050" dirty="0">
                        <a:effectLst/>
                        <a:latin typeface="Times New Roman"/>
                      </a:endParaRPr>
                    </a:p>
                  </a:txBody>
                  <a:tcPr marL="53505" marR="53505" marT="0" marB="0"/>
                </a:tc>
                <a:tc>
                  <a:txBody>
                    <a:bodyPr/>
                    <a:lstStyle/>
                    <a:p>
                      <a:endParaRPr lang="tr-TR" sz="1050" dirty="0">
                        <a:effectLst/>
                        <a:latin typeface="Times New Roman"/>
                      </a:endParaRPr>
                    </a:p>
                  </a:txBody>
                  <a:tcPr marL="53505" marR="53505" marT="0" marB="0"/>
                </a:tc>
                <a:tc>
                  <a:txBody>
                    <a:bodyPr/>
                    <a:lstStyle/>
                    <a:p>
                      <a:pPr>
                        <a:lnSpc>
                          <a:spcPct val="115000"/>
                        </a:lnSpc>
                        <a:spcAft>
                          <a:spcPts val="1000"/>
                        </a:spcAft>
                      </a:pPr>
                      <a:r>
                        <a:rPr lang="tr-TR" sz="1050" dirty="0">
                          <a:effectLst/>
                        </a:rPr>
                        <a:t>Şırnak</a:t>
                      </a:r>
                      <a:endParaRPr lang="tr-TR" sz="1050" dirty="0">
                        <a:effectLst/>
                        <a:latin typeface="Times New Roman"/>
                        <a:ea typeface="Times New Roman"/>
                      </a:endParaRPr>
                    </a:p>
                  </a:txBody>
                  <a:tcPr marL="53505" marR="53505" marT="0" marB="0"/>
                </a:tc>
              </a:tr>
              <a:tr h="168244">
                <a:tc>
                  <a:txBody>
                    <a:bodyPr/>
                    <a:lstStyle/>
                    <a:p>
                      <a:endParaRPr lang="tr-TR" sz="1050">
                        <a:effectLst/>
                        <a:latin typeface="Times New Roman"/>
                      </a:endParaRPr>
                    </a:p>
                  </a:txBody>
                  <a:tcPr marL="53505" marR="53505" marT="0" marB="0"/>
                </a:tc>
                <a:tc>
                  <a:txBody>
                    <a:bodyPr/>
                    <a:lstStyle/>
                    <a:p>
                      <a:endParaRPr lang="tr-TR" sz="1050">
                        <a:effectLst/>
                        <a:latin typeface="Times New Roman"/>
                      </a:endParaRPr>
                    </a:p>
                  </a:txBody>
                  <a:tcPr marL="53505" marR="53505" marT="0" marB="0"/>
                </a:tc>
                <a:tc>
                  <a:txBody>
                    <a:bodyPr/>
                    <a:lstStyle/>
                    <a:p>
                      <a:endParaRPr lang="tr-TR" sz="1050">
                        <a:effectLst/>
                        <a:latin typeface="Times New Roman"/>
                      </a:endParaRPr>
                    </a:p>
                  </a:txBody>
                  <a:tcPr marL="53505" marR="53505" marT="0" marB="0"/>
                </a:tc>
                <a:tc>
                  <a:txBody>
                    <a:bodyPr/>
                    <a:lstStyle/>
                    <a:p>
                      <a:pPr>
                        <a:lnSpc>
                          <a:spcPct val="115000"/>
                        </a:lnSpc>
                        <a:spcAft>
                          <a:spcPts val="1000"/>
                        </a:spcAft>
                      </a:pPr>
                      <a:r>
                        <a:rPr lang="tr-TR" sz="1050" dirty="0">
                          <a:effectLst/>
                        </a:rPr>
                        <a:t>Siirt</a:t>
                      </a:r>
                      <a:endParaRPr lang="tr-TR" sz="1050" dirty="0">
                        <a:effectLst/>
                        <a:latin typeface="Times New Roman"/>
                        <a:ea typeface="Times New Roman"/>
                      </a:endParaRPr>
                    </a:p>
                  </a:txBody>
                  <a:tcPr marL="53505" marR="53505" marT="0" marB="0"/>
                </a:tc>
              </a:tr>
              <a:tr h="168244">
                <a:tc>
                  <a:txBody>
                    <a:bodyPr/>
                    <a:lstStyle/>
                    <a:p>
                      <a:endParaRPr lang="tr-TR" sz="1050" dirty="0">
                        <a:effectLst/>
                        <a:latin typeface="Times New Roman"/>
                      </a:endParaRPr>
                    </a:p>
                  </a:txBody>
                  <a:tcPr marL="53505" marR="53505" marT="0" marB="0"/>
                </a:tc>
                <a:tc>
                  <a:txBody>
                    <a:bodyPr/>
                    <a:lstStyle/>
                    <a:p>
                      <a:endParaRPr lang="tr-TR" sz="1050">
                        <a:effectLst/>
                        <a:latin typeface="Times New Roman"/>
                      </a:endParaRPr>
                    </a:p>
                  </a:txBody>
                  <a:tcPr marL="53505" marR="53505" marT="0" marB="0"/>
                </a:tc>
                <a:tc>
                  <a:txBody>
                    <a:bodyPr/>
                    <a:lstStyle/>
                    <a:p>
                      <a:endParaRPr lang="tr-TR" sz="1050">
                        <a:effectLst/>
                        <a:latin typeface="Times New Roman"/>
                      </a:endParaRPr>
                    </a:p>
                  </a:txBody>
                  <a:tcPr marL="53505" marR="53505" marT="0" marB="0"/>
                </a:tc>
                <a:tc>
                  <a:txBody>
                    <a:bodyPr/>
                    <a:lstStyle/>
                    <a:p>
                      <a:pPr>
                        <a:lnSpc>
                          <a:spcPct val="115000"/>
                        </a:lnSpc>
                        <a:spcAft>
                          <a:spcPts val="1000"/>
                        </a:spcAft>
                      </a:pPr>
                      <a:r>
                        <a:rPr lang="tr-TR" sz="1050" dirty="0">
                          <a:effectLst/>
                        </a:rPr>
                        <a:t>Gökçeada</a:t>
                      </a:r>
                      <a:endParaRPr lang="tr-TR" sz="1050" dirty="0">
                        <a:effectLst/>
                        <a:latin typeface="Times New Roman"/>
                        <a:ea typeface="Times New Roman"/>
                      </a:endParaRPr>
                    </a:p>
                  </a:txBody>
                  <a:tcPr marL="53505" marR="53505" marT="0" marB="0"/>
                </a:tc>
              </a:tr>
              <a:tr h="168244">
                <a:tc>
                  <a:txBody>
                    <a:bodyPr/>
                    <a:lstStyle/>
                    <a:p>
                      <a:endParaRPr lang="tr-TR" sz="1050">
                        <a:effectLst/>
                        <a:latin typeface="Times New Roman"/>
                      </a:endParaRPr>
                    </a:p>
                  </a:txBody>
                  <a:tcPr marL="53505" marR="53505" marT="0" marB="0"/>
                </a:tc>
                <a:tc>
                  <a:txBody>
                    <a:bodyPr/>
                    <a:lstStyle/>
                    <a:p>
                      <a:endParaRPr lang="tr-TR" sz="1050">
                        <a:effectLst/>
                        <a:latin typeface="Times New Roman"/>
                      </a:endParaRPr>
                    </a:p>
                  </a:txBody>
                  <a:tcPr marL="53505" marR="53505" marT="0" marB="0"/>
                </a:tc>
                <a:tc>
                  <a:txBody>
                    <a:bodyPr/>
                    <a:lstStyle/>
                    <a:p>
                      <a:endParaRPr lang="tr-TR" sz="1050">
                        <a:effectLst/>
                        <a:latin typeface="Times New Roman"/>
                      </a:endParaRPr>
                    </a:p>
                  </a:txBody>
                  <a:tcPr marL="53505" marR="53505" marT="0" marB="0"/>
                </a:tc>
                <a:tc>
                  <a:txBody>
                    <a:bodyPr/>
                    <a:lstStyle/>
                    <a:p>
                      <a:pPr>
                        <a:lnSpc>
                          <a:spcPct val="115000"/>
                        </a:lnSpc>
                        <a:spcAft>
                          <a:spcPts val="1000"/>
                        </a:spcAft>
                      </a:pPr>
                      <a:r>
                        <a:rPr lang="tr-TR" sz="1050" dirty="0">
                          <a:effectLst/>
                        </a:rPr>
                        <a:t>Bozcaada</a:t>
                      </a:r>
                      <a:endParaRPr lang="tr-TR" sz="1050" dirty="0">
                        <a:effectLst/>
                        <a:latin typeface="Times New Roman"/>
                        <a:ea typeface="Times New Roman"/>
                      </a:endParaRPr>
                    </a:p>
                  </a:txBody>
                  <a:tcPr marL="53505" marR="53505" marT="0" marB="0"/>
                </a:tc>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8560" y="4437112"/>
            <a:ext cx="5620221" cy="1151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just"/>
            <a:r>
              <a:rPr lang="tr-TR" sz="1800" kern="1200" dirty="0" smtClean="0"/>
              <a:t> </a:t>
            </a:r>
            <a:r>
              <a:rPr lang="tr-TR" sz="2400" kern="1200" dirty="0" smtClean="0">
                <a:solidFill>
                  <a:srgbClr val="FFFFFF"/>
                </a:solidFill>
              </a:rPr>
              <a:t>2012/1 Sayılı </a:t>
            </a:r>
            <a:r>
              <a:rPr lang="tr-TR" sz="2400" kern="1200" smtClean="0">
                <a:solidFill>
                  <a:srgbClr val="FFFFFF"/>
                </a:solidFill>
              </a:rPr>
              <a:t>Yatırım Teşvik Tebliği </a:t>
            </a:r>
            <a:r>
              <a:rPr lang="tr-TR" sz="2400" kern="1200" dirty="0" smtClean="0">
                <a:solidFill>
                  <a:srgbClr val="FFFFFF"/>
                </a:solidFill>
              </a:rPr>
              <a:t>Kapsamında Teşvikten Yararlanılacak İller Ve Süreleri</a:t>
            </a:r>
            <a:endParaRPr lang="tr-TR" sz="1800" kern="1200" dirty="0"/>
          </a:p>
        </p:txBody>
      </p:sp>
      <p:sp>
        <p:nvSpPr>
          <p:cNvPr id="3" name="Slayt Numarası Yer Tutucusu 2"/>
          <p:cNvSpPr>
            <a:spLocks noGrp="1"/>
          </p:cNvSpPr>
          <p:nvPr>
            <p:ph type="sldNum" sz="quarter" idx="4294967295"/>
          </p:nvPr>
        </p:nvSpPr>
        <p:spPr>
          <a:xfrm>
            <a:off x="8313738" y="6492875"/>
            <a:ext cx="830262" cy="365125"/>
          </a:xfrm>
          <a:prstGeom prst="rect">
            <a:avLst/>
          </a:prstGeom>
        </p:spPr>
        <p:txBody>
          <a:bodyPr/>
          <a:lstStyle/>
          <a:p>
            <a:pPr>
              <a:defRPr/>
            </a:pPr>
            <a:r>
              <a:rPr lang="tr-TR" smtClean="0"/>
              <a:t>15/34</a:t>
            </a:r>
            <a:endParaRPr lang="tr-TR" dirty="0"/>
          </a:p>
        </p:txBody>
      </p:sp>
      <p:pic>
        <p:nvPicPr>
          <p:cNvPr id="6" name="Picture 2"/>
          <p:cNvPicPr>
            <a:picLocks noGrp="1" noChangeAspect="1" noChangeArrowheads="1"/>
          </p:cNvPicPr>
          <p:nvPr>
            <p:ph idx="10"/>
          </p:nvPr>
        </p:nvPicPr>
        <p:blipFill>
          <a:blip r:embed="rId2">
            <a:extLst>
              <a:ext uri="{28A0092B-C50C-407E-A947-70E740481C1C}">
                <a14:useLocalDpi xmlns:a14="http://schemas.microsoft.com/office/drawing/2010/main" val="0"/>
              </a:ext>
            </a:extLst>
          </a:blip>
          <a:srcRect/>
          <a:stretch>
            <a:fillRect/>
          </a:stretch>
        </p:blipFill>
        <p:spPr bwMode="auto">
          <a:xfrm>
            <a:off x="251520" y="1600200"/>
            <a:ext cx="8892480" cy="4997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171165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2571750" y="0"/>
            <a:ext cx="6572250" cy="706438"/>
          </a:xfrm>
        </p:spPr>
        <p:txBody>
          <a:bodyPr/>
          <a:lstStyle/>
          <a:p>
            <a:pPr lvl="0" algn="just" eaLnBrk="1" fontAlgn="auto" hangingPunct="1">
              <a:lnSpc>
                <a:spcPct val="90000"/>
              </a:lnSpc>
              <a:spcBef>
                <a:spcPts val="600"/>
              </a:spcBef>
              <a:spcAft>
                <a:spcPts val="600"/>
              </a:spcAft>
              <a:tabLst>
                <a:tab pos="4848225" algn="l"/>
              </a:tabLst>
            </a:pPr>
            <a:r>
              <a:rPr lang="tr-TR" sz="2000" b="1" kern="1200" dirty="0" smtClean="0">
                <a:solidFill>
                  <a:prstClr val="black"/>
                </a:solidFill>
                <a:ea typeface="+mn-ea"/>
                <a:cs typeface="+mn-cs"/>
              </a:rPr>
              <a:t/>
            </a:r>
            <a:br>
              <a:rPr lang="tr-TR" sz="2000" b="1" kern="1200" dirty="0" smtClean="0">
                <a:solidFill>
                  <a:prstClr val="black"/>
                </a:solidFill>
                <a:ea typeface="+mn-ea"/>
                <a:cs typeface="+mn-cs"/>
              </a:rPr>
            </a:br>
            <a:r>
              <a:rPr lang="tr-TR" altLang="tr-TR" b="1" kern="1200" dirty="0">
                <a:solidFill>
                  <a:srgbClr val="FFFFFF"/>
                </a:solidFill>
              </a:rPr>
              <a:t>Yatırımlarda Devlet Yardımları Hakkında Kararlar Uyarınca Uygulanan Teşvik</a:t>
            </a:r>
            <a:r>
              <a:rPr lang="tr-TR" sz="2000" b="1" kern="1200" dirty="0">
                <a:solidFill>
                  <a:prstClr val="black"/>
                </a:solidFill>
                <a:ea typeface="+mn-ea"/>
                <a:cs typeface="+mn-cs"/>
              </a:rPr>
              <a:t/>
            </a:r>
            <a:br>
              <a:rPr lang="tr-TR" sz="2000" b="1" kern="1200" dirty="0">
                <a:solidFill>
                  <a:prstClr val="black"/>
                </a:solidFill>
                <a:ea typeface="+mn-ea"/>
                <a:cs typeface="+mn-cs"/>
              </a:rPr>
            </a:br>
            <a:endParaRPr lang="tr-TR" altLang="tr-TR" b="1" dirty="0" smtClean="0">
              <a:cs typeface="Arial" charset="0"/>
            </a:endParaRPr>
          </a:p>
        </p:txBody>
      </p:sp>
      <p:sp>
        <p:nvSpPr>
          <p:cNvPr id="29698" name="Slayt Numarası Yer Tutucusu 1"/>
          <p:cNvSpPr>
            <a:spLocks noGrp="1"/>
          </p:cNvSpPr>
          <p:nvPr>
            <p:ph type="sldNum"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tr-TR" dirty="0" smtClean="0"/>
              <a:t>14/36</a:t>
            </a:r>
            <a:endParaRPr lang="tr-TR" dirty="0" smtClean="0"/>
          </a:p>
        </p:txBody>
      </p:sp>
      <p:sp>
        <p:nvSpPr>
          <p:cNvPr id="2" name="Dikdörtgen 1"/>
          <p:cNvSpPr/>
          <p:nvPr/>
        </p:nvSpPr>
        <p:spPr>
          <a:xfrm>
            <a:off x="323528" y="1052736"/>
            <a:ext cx="8208912" cy="5262979"/>
          </a:xfrm>
          <a:prstGeom prst="rect">
            <a:avLst/>
          </a:prstGeom>
        </p:spPr>
        <p:txBody>
          <a:bodyPr wrap="square">
            <a:spAutoFit/>
          </a:bodyPr>
          <a:lstStyle/>
          <a:p>
            <a:pPr lvl="0" algn="just" fontAlgn="auto">
              <a:spcBef>
                <a:spcPts val="0"/>
              </a:spcBef>
              <a:spcAft>
                <a:spcPts val="0"/>
              </a:spcAft>
              <a:defRPr/>
            </a:pPr>
            <a:r>
              <a:rPr lang="tr-TR" b="1" u="sng" dirty="0">
                <a:solidFill>
                  <a:srgbClr val="046CA6"/>
                </a:solidFill>
                <a:latin typeface="Calibri"/>
              </a:rPr>
              <a:t>TEŞVİK KAPSAMINDA SAĞLANAN DESTEK</a:t>
            </a:r>
          </a:p>
          <a:p>
            <a:pPr lvl="0" algn="just" fontAlgn="auto">
              <a:spcBef>
                <a:spcPts val="0"/>
              </a:spcBef>
              <a:spcAft>
                <a:spcPts val="0"/>
              </a:spcAft>
              <a:defRPr/>
            </a:pPr>
            <a:endParaRPr lang="tr-TR" b="1" u="sng" dirty="0">
              <a:solidFill>
                <a:srgbClr val="046CA6"/>
              </a:solidFill>
              <a:latin typeface="Calibri"/>
            </a:endParaRPr>
          </a:p>
          <a:p>
            <a:pPr lvl="0" algn="just" fontAlgn="auto">
              <a:spcBef>
                <a:spcPts val="0"/>
              </a:spcBef>
              <a:spcAft>
                <a:spcPts val="0"/>
              </a:spcAft>
              <a:defRPr/>
            </a:pPr>
            <a:r>
              <a:rPr lang="tr-TR" dirty="0">
                <a:solidFill>
                  <a:srgbClr val="046CA6"/>
                </a:solidFill>
                <a:latin typeface="Calibri"/>
              </a:rPr>
              <a:t>Kapsama giren sigortalıların prime tabi tutulacak kazançlarının, 5510 sayılı Kanunun 82 </a:t>
            </a:r>
            <a:r>
              <a:rPr lang="tr-TR" dirty="0" err="1">
                <a:solidFill>
                  <a:srgbClr val="046CA6"/>
                </a:solidFill>
                <a:latin typeface="Calibri"/>
              </a:rPr>
              <a:t>nci</a:t>
            </a:r>
            <a:r>
              <a:rPr lang="tr-TR" dirty="0">
                <a:solidFill>
                  <a:srgbClr val="046CA6"/>
                </a:solidFill>
                <a:latin typeface="Calibri"/>
              </a:rPr>
              <a:t> maddesi uyarınca belirlenen </a:t>
            </a:r>
            <a:r>
              <a:rPr lang="tr-TR" b="1" dirty="0">
                <a:solidFill>
                  <a:srgbClr val="046CA6"/>
                </a:solidFill>
                <a:latin typeface="Calibri"/>
              </a:rPr>
              <a:t>prime esas kazanç alt sınır </a:t>
            </a:r>
            <a:r>
              <a:rPr lang="tr-TR" dirty="0">
                <a:solidFill>
                  <a:srgbClr val="046CA6"/>
                </a:solidFill>
                <a:latin typeface="Calibri"/>
              </a:rPr>
              <a:t>üzerinden hesaplanan sigorta priminin işyerinin;</a:t>
            </a:r>
          </a:p>
          <a:p>
            <a:pPr marL="285750" lvl="0" indent="-285750" algn="just" fontAlgn="auto">
              <a:spcBef>
                <a:spcPts val="0"/>
              </a:spcBef>
              <a:spcAft>
                <a:spcPts val="0"/>
              </a:spcAft>
              <a:buFont typeface="Wingdings" pitchFamily="2" charset="2"/>
              <a:buChar char="v"/>
              <a:defRPr/>
            </a:pPr>
            <a:r>
              <a:rPr lang="tr-TR" dirty="0">
                <a:solidFill>
                  <a:srgbClr val="046CA6"/>
                </a:solidFill>
                <a:latin typeface="Calibri"/>
              </a:rPr>
              <a:t>1, 2, 3, 4 veya 5 inci bölgede kurulu olması halinde, </a:t>
            </a:r>
            <a:r>
              <a:rPr lang="tr-TR" b="1" dirty="0">
                <a:solidFill>
                  <a:srgbClr val="046CA6"/>
                </a:solidFill>
                <a:latin typeface="Calibri"/>
              </a:rPr>
              <a:t>işveren hissesi </a:t>
            </a:r>
            <a:r>
              <a:rPr lang="tr-TR" dirty="0">
                <a:solidFill>
                  <a:srgbClr val="046CA6"/>
                </a:solidFill>
                <a:latin typeface="Calibri"/>
              </a:rPr>
              <a:t>prim tutarının,</a:t>
            </a:r>
          </a:p>
          <a:p>
            <a:pPr marL="285750" lvl="0" indent="-285750" algn="just" fontAlgn="auto">
              <a:spcBef>
                <a:spcPts val="0"/>
              </a:spcBef>
              <a:spcAft>
                <a:spcPts val="0"/>
              </a:spcAft>
              <a:buFont typeface="Wingdings" pitchFamily="2" charset="2"/>
              <a:buChar char="v"/>
              <a:defRPr/>
            </a:pPr>
            <a:r>
              <a:rPr lang="tr-TR" dirty="0">
                <a:solidFill>
                  <a:srgbClr val="046CA6"/>
                </a:solidFill>
                <a:latin typeface="Calibri"/>
              </a:rPr>
              <a:t>6 </a:t>
            </a:r>
            <a:r>
              <a:rPr lang="tr-TR" dirty="0" err="1">
                <a:solidFill>
                  <a:srgbClr val="046CA6"/>
                </a:solidFill>
                <a:latin typeface="Calibri"/>
              </a:rPr>
              <a:t>ncı</a:t>
            </a:r>
            <a:r>
              <a:rPr lang="tr-TR" dirty="0">
                <a:solidFill>
                  <a:srgbClr val="046CA6"/>
                </a:solidFill>
                <a:latin typeface="Calibri"/>
              </a:rPr>
              <a:t> bölgede kurulu olması halinde, </a:t>
            </a:r>
            <a:r>
              <a:rPr lang="tr-TR" b="1" dirty="0">
                <a:solidFill>
                  <a:srgbClr val="046CA6"/>
                </a:solidFill>
                <a:latin typeface="Calibri"/>
              </a:rPr>
              <a:t>sigortalı ve işveren hissesi </a:t>
            </a:r>
            <a:r>
              <a:rPr lang="tr-TR" dirty="0">
                <a:solidFill>
                  <a:srgbClr val="046CA6"/>
                </a:solidFill>
                <a:latin typeface="Calibri"/>
              </a:rPr>
              <a:t>prim tutarının,</a:t>
            </a:r>
          </a:p>
          <a:p>
            <a:pPr marL="285750" lvl="0" indent="-285750" algn="just" fontAlgn="auto">
              <a:spcBef>
                <a:spcPts val="0"/>
              </a:spcBef>
              <a:spcAft>
                <a:spcPts val="0"/>
              </a:spcAft>
              <a:buFont typeface="Wingdings" pitchFamily="2" charset="2"/>
              <a:buChar char="v"/>
              <a:defRPr/>
            </a:pPr>
            <a:r>
              <a:rPr lang="tr-TR" dirty="0">
                <a:solidFill>
                  <a:srgbClr val="046CA6"/>
                </a:solidFill>
                <a:latin typeface="Calibri"/>
              </a:rPr>
              <a:t>Gemi yatırımı olması halinde ise hangi bölgede kurulu olduğu üzerinde durulmaksızın </a:t>
            </a:r>
            <a:r>
              <a:rPr lang="tr-TR" b="1" dirty="0">
                <a:solidFill>
                  <a:srgbClr val="046CA6"/>
                </a:solidFill>
                <a:latin typeface="Calibri"/>
              </a:rPr>
              <a:t>işveren hissesi </a:t>
            </a:r>
            <a:r>
              <a:rPr lang="tr-TR" dirty="0">
                <a:solidFill>
                  <a:srgbClr val="046CA6"/>
                </a:solidFill>
                <a:latin typeface="Calibri"/>
              </a:rPr>
              <a:t>prim tutarının,</a:t>
            </a:r>
          </a:p>
          <a:p>
            <a:pPr lvl="0" algn="just" fontAlgn="auto">
              <a:spcBef>
                <a:spcPts val="0"/>
              </a:spcBef>
              <a:spcAft>
                <a:spcPts val="0"/>
              </a:spcAft>
              <a:defRPr/>
            </a:pPr>
            <a:r>
              <a:rPr lang="tr-TR" dirty="0">
                <a:solidFill>
                  <a:srgbClr val="046CA6"/>
                </a:solidFill>
                <a:latin typeface="Calibri"/>
              </a:rPr>
              <a:t>      </a:t>
            </a:r>
            <a:r>
              <a:rPr lang="tr-TR" b="1" dirty="0">
                <a:solidFill>
                  <a:srgbClr val="046CA6"/>
                </a:solidFill>
                <a:latin typeface="Calibri"/>
              </a:rPr>
              <a:t>tamamı </a:t>
            </a:r>
            <a:r>
              <a:rPr lang="tr-TR" dirty="0">
                <a:solidFill>
                  <a:srgbClr val="046CA6"/>
                </a:solidFill>
                <a:latin typeface="Calibri"/>
              </a:rPr>
              <a:t>Ekonomi Bakanlığınca karşılanır.</a:t>
            </a:r>
          </a:p>
          <a:p>
            <a:pPr lvl="0" algn="just" fontAlgn="auto">
              <a:spcBef>
                <a:spcPts val="0"/>
              </a:spcBef>
              <a:spcAft>
                <a:spcPts val="0"/>
              </a:spcAft>
              <a:defRPr/>
            </a:pPr>
            <a:endParaRPr lang="tr-TR" b="1" u="sng" dirty="0">
              <a:solidFill>
                <a:srgbClr val="046CA6"/>
              </a:solidFill>
              <a:latin typeface="Calibri"/>
            </a:endParaRPr>
          </a:p>
          <a:p>
            <a:pPr lvl="0" algn="just" fontAlgn="auto">
              <a:spcBef>
                <a:spcPts val="0"/>
              </a:spcBef>
              <a:spcAft>
                <a:spcPts val="0"/>
              </a:spcAft>
              <a:defRPr/>
            </a:pPr>
            <a:endParaRPr lang="tr-TR" b="1" u="sng" dirty="0">
              <a:solidFill>
                <a:srgbClr val="046CA6"/>
              </a:solidFill>
              <a:latin typeface="Calibri"/>
            </a:endParaRPr>
          </a:p>
          <a:p>
            <a:pPr lvl="0" algn="just" fontAlgn="auto">
              <a:spcBef>
                <a:spcPts val="0"/>
              </a:spcBef>
              <a:spcAft>
                <a:spcPts val="0"/>
              </a:spcAft>
              <a:defRPr/>
            </a:pPr>
            <a:r>
              <a:rPr lang="tr-TR" sz="2000" b="1" u="sng" dirty="0">
                <a:solidFill>
                  <a:srgbClr val="046CA6"/>
                </a:solidFill>
                <a:latin typeface="Calibri"/>
              </a:rPr>
              <a:t>NOT:</a:t>
            </a:r>
            <a:r>
              <a:rPr lang="tr-TR" b="1" u="sng" dirty="0">
                <a:solidFill>
                  <a:srgbClr val="046CA6"/>
                </a:solidFill>
                <a:latin typeface="Calibri"/>
              </a:rPr>
              <a:t> </a:t>
            </a:r>
            <a:r>
              <a:rPr lang="tr-TR" b="1" dirty="0">
                <a:solidFill>
                  <a:srgbClr val="046CA6"/>
                </a:solidFill>
                <a:latin typeface="Calibri"/>
              </a:rPr>
              <a:t>5510 sayılı Kanunun 81 inci maddesinin ikinci fıkrasında  öngörülen 10 ve üzerinde sigortalı çalıştıran işverenlere yönelik ilave 6 puanlık sigorta prim indiriminden yararlanmakta olan işverenler, bu teşvikten yararlandığı süreler içinde  5510  sayılı Kanunun  Ek 2 </a:t>
            </a:r>
            <a:r>
              <a:rPr lang="tr-TR" b="1" dirty="0" err="1">
                <a:solidFill>
                  <a:srgbClr val="046CA6"/>
                </a:solidFill>
                <a:latin typeface="Calibri"/>
              </a:rPr>
              <a:t>nci</a:t>
            </a:r>
            <a:r>
              <a:rPr lang="tr-TR" b="1" dirty="0">
                <a:solidFill>
                  <a:srgbClr val="046CA6"/>
                </a:solidFill>
                <a:latin typeface="Calibri"/>
              </a:rPr>
              <a:t> maddesinde  öngörülen sigorta primi teşvikinden yararlanamamaktadır. </a:t>
            </a:r>
            <a:endParaRPr lang="tr-TR" altLang="tr-TR" b="1" dirty="0">
              <a:solidFill>
                <a:srgbClr val="046CA6"/>
              </a:solidFill>
              <a:latin typeface="Times New Roman" pitchFamily="18" charset="0"/>
              <a:cs typeface="Times New Roman" pitchFamily="18" charset="0"/>
            </a:endParaRPr>
          </a:p>
          <a:p>
            <a:pPr algn="just"/>
            <a:r>
              <a:rPr lang="tr-TR" sz="1600" dirty="0" smtClean="0"/>
              <a:t>.</a:t>
            </a:r>
            <a:endParaRPr lang="tr-TR" sz="1600" dirty="0"/>
          </a:p>
        </p:txBody>
      </p:sp>
    </p:spTree>
    <p:extLst>
      <p:ext uri="{BB962C8B-B14F-4D97-AF65-F5344CB8AC3E}">
        <p14:creationId xmlns:p14="http://schemas.microsoft.com/office/powerpoint/2010/main" val="38564560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Başlık"/>
          <p:cNvSpPr>
            <a:spLocks noGrp="1"/>
          </p:cNvSpPr>
          <p:nvPr>
            <p:ph type="title"/>
          </p:nvPr>
        </p:nvSpPr>
        <p:spPr>
          <a:xfrm>
            <a:off x="2571750" y="0"/>
            <a:ext cx="6572250" cy="706438"/>
          </a:xfrm>
        </p:spPr>
        <p:txBody>
          <a:bodyPr/>
          <a:lstStyle/>
          <a:p>
            <a:r>
              <a:rPr lang="tr-TR" altLang="tr-TR" sz="2000" b="1" kern="1200" dirty="0">
                <a:solidFill>
                  <a:srgbClr val="FFFFFF"/>
                </a:solidFill>
              </a:rPr>
              <a:t>Yatırımlarda Devlet Yardımları Hakkında Kararlar Uyarınca Uygulanan Teşvik</a:t>
            </a:r>
            <a:endParaRPr lang="tr-TR" sz="2000" dirty="0"/>
          </a:p>
        </p:txBody>
      </p:sp>
      <p:sp>
        <p:nvSpPr>
          <p:cNvPr id="30722" name="2 Slayt Numarası Yer Tutucusu"/>
          <p:cNvSpPr>
            <a:spLocks noGrp="1"/>
          </p:cNvSpPr>
          <p:nvPr>
            <p:ph type="sldNum"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tr-TR" dirty="0" smtClean="0">
                <a:solidFill>
                  <a:schemeClr val="tx1"/>
                </a:solidFill>
              </a:rPr>
              <a:t>15/36</a:t>
            </a:r>
            <a:endParaRPr lang="tr-TR" dirty="0" smtClean="0">
              <a:solidFill>
                <a:schemeClr val="tx1"/>
              </a:solidFill>
            </a:endParaRPr>
          </a:p>
        </p:txBody>
      </p:sp>
      <p:sp>
        <p:nvSpPr>
          <p:cNvPr id="30723" name="3 Dikdörtgen"/>
          <p:cNvSpPr>
            <a:spLocks noChangeArrowheads="1"/>
          </p:cNvSpPr>
          <p:nvPr/>
        </p:nvSpPr>
        <p:spPr bwMode="auto">
          <a:xfrm>
            <a:off x="468313" y="908050"/>
            <a:ext cx="8352159" cy="5410712"/>
          </a:xfrm>
          <a:prstGeom prst="rect">
            <a:avLst/>
          </a:prstGeom>
          <a:noFill/>
          <a:ln w="9525">
            <a:noFill/>
            <a:miter lim="800000"/>
            <a:headEnd/>
            <a:tailEnd/>
          </a:ln>
        </p:spPr>
        <p:txBody>
          <a:bodyPr wrap="square">
            <a:spAutoFit/>
          </a:bodyPr>
          <a:lstStyle/>
          <a:p>
            <a:pPr lvl="0" algn="just" fontAlgn="auto">
              <a:lnSpc>
                <a:spcPct val="90000"/>
              </a:lnSpc>
              <a:spcBef>
                <a:spcPts val="0"/>
              </a:spcBef>
              <a:spcAft>
                <a:spcPts val="0"/>
              </a:spcAft>
              <a:buClr>
                <a:srgbClr val="FFFFCC"/>
              </a:buClr>
              <a:buSzPct val="60000"/>
            </a:pPr>
            <a:r>
              <a:rPr lang="tr-TR" altLang="tr-TR" sz="2000" b="1" u="sng" dirty="0">
                <a:solidFill>
                  <a:srgbClr val="046CA6"/>
                </a:solidFill>
                <a:latin typeface="Calibri"/>
              </a:rPr>
              <a:t>TEŞVİKTEN YARARLANILMAYA BAŞLANILACAK TARİH</a:t>
            </a:r>
          </a:p>
          <a:p>
            <a:pPr lvl="0" algn="just" fontAlgn="auto">
              <a:lnSpc>
                <a:spcPct val="90000"/>
              </a:lnSpc>
              <a:spcBef>
                <a:spcPts val="0"/>
              </a:spcBef>
              <a:spcAft>
                <a:spcPts val="0"/>
              </a:spcAft>
              <a:buClr>
                <a:srgbClr val="FFFFCC"/>
              </a:buClr>
              <a:buSzPct val="60000"/>
            </a:pPr>
            <a:endParaRPr lang="tr-TR" altLang="tr-TR" b="1" u="sng" dirty="0">
              <a:solidFill>
                <a:srgbClr val="046CA6"/>
              </a:solidFill>
              <a:latin typeface="Calibri"/>
            </a:endParaRPr>
          </a:p>
          <a:p>
            <a:pPr marL="285750" lvl="0" indent="-285750" algn="just" fontAlgn="auto">
              <a:lnSpc>
                <a:spcPct val="90000"/>
              </a:lnSpc>
              <a:spcBef>
                <a:spcPts val="0"/>
              </a:spcBef>
              <a:spcAft>
                <a:spcPts val="0"/>
              </a:spcAft>
              <a:buFont typeface="Wingdings" pitchFamily="2" charset="2"/>
              <a:buChar char="v"/>
              <a:defRPr/>
            </a:pPr>
            <a:r>
              <a:rPr lang="tr-TR" altLang="tr-TR" dirty="0">
                <a:solidFill>
                  <a:srgbClr val="046CA6"/>
                </a:solidFill>
                <a:latin typeface="Calibri"/>
              </a:rPr>
              <a:t>Bölgesel teşvik uygulamaları kapsamında veya büyük ölçekli ya da stratejik yatırımlardan dolayı, teşvik belgesinin tamamlama vizelerinin yapılmasının ardından, teşvikten yararlanacak olan işyerlerine ilişkin bilgilerin Ekonomi Bakanlığınca Kurumumuza</a:t>
            </a:r>
            <a:r>
              <a:rPr lang="tr-TR" altLang="tr-TR" b="1" dirty="0">
                <a:solidFill>
                  <a:srgbClr val="046CA6"/>
                </a:solidFill>
                <a:latin typeface="Calibri"/>
              </a:rPr>
              <a:t> elektronik ortamda bildirildiği tarihi takip eden ay başından</a:t>
            </a:r>
            <a:r>
              <a:rPr lang="tr-TR" altLang="tr-TR" dirty="0">
                <a:solidFill>
                  <a:srgbClr val="046CA6"/>
                </a:solidFill>
                <a:latin typeface="Calibri"/>
              </a:rPr>
              <a:t>,</a:t>
            </a:r>
          </a:p>
          <a:p>
            <a:pPr lvl="0" algn="just" fontAlgn="auto">
              <a:lnSpc>
                <a:spcPct val="90000"/>
              </a:lnSpc>
              <a:spcBef>
                <a:spcPts val="0"/>
              </a:spcBef>
              <a:spcAft>
                <a:spcPts val="0"/>
              </a:spcAft>
              <a:defRPr/>
            </a:pPr>
            <a:endParaRPr lang="tr-TR" altLang="tr-TR" dirty="0">
              <a:solidFill>
                <a:srgbClr val="046CA6"/>
              </a:solidFill>
              <a:latin typeface="Calibri"/>
            </a:endParaRPr>
          </a:p>
          <a:p>
            <a:pPr marL="285750" lvl="0" indent="-285750" algn="just" fontAlgn="auto">
              <a:lnSpc>
                <a:spcPct val="90000"/>
              </a:lnSpc>
              <a:spcBef>
                <a:spcPts val="0"/>
              </a:spcBef>
              <a:spcAft>
                <a:spcPts val="0"/>
              </a:spcAft>
              <a:buFont typeface="Wingdings" pitchFamily="2" charset="2"/>
              <a:buChar char="v"/>
              <a:defRPr/>
            </a:pPr>
            <a:r>
              <a:rPr lang="tr-TR" altLang="tr-TR" dirty="0">
                <a:solidFill>
                  <a:srgbClr val="046CA6"/>
                </a:solidFill>
                <a:latin typeface="Calibri"/>
              </a:rPr>
              <a:t>Gemi yatırımlarından dolayı, Ekonomi Bakanlığınca Sosyal Güvenlik Kurumuna bildirilmek kaydıyla </a:t>
            </a:r>
            <a:r>
              <a:rPr lang="tr-TR" altLang="tr-TR" b="1" dirty="0">
                <a:solidFill>
                  <a:srgbClr val="046CA6"/>
                </a:solidFill>
                <a:latin typeface="Calibri"/>
              </a:rPr>
              <a:t>teşvik belgesinin düzenlendiği tarihi takip eden ay başından</a:t>
            </a:r>
            <a:r>
              <a:rPr lang="tr-TR" altLang="tr-TR" dirty="0">
                <a:solidFill>
                  <a:srgbClr val="046CA6"/>
                </a:solidFill>
                <a:latin typeface="Calibri"/>
              </a:rPr>
              <a:t>,</a:t>
            </a:r>
          </a:p>
          <a:p>
            <a:pPr lvl="0" algn="just" fontAlgn="auto">
              <a:lnSpc>
                <a:spcPct val="90000"/>
              </a:lnSpc>
              <a:spcBef>
                <a:spcPts val="0"/>
              </a:spcBef>
              <a:spcAft>
                <a:spcPts val="0"/>
              </a:spcAft>
              <a:defRPr/>
            </a:pPr>
            <a:endParaRPr lang="tr-TR" altLang="tr-TR" dirty="0">
              <a:solidFill>
                <a:srgbClr val="046CA6"/>
              </a:solidFill>
              <a:latin typeface="Calibri"/>
            </a:endParaRPr>
          </a:p>
          <a:p>
            <a:pPr lvl="0" algn="just" fontAlgn="auto">
              <a:lnSpc>
                <a:spcPct val="90000"/>
              </a:lnSpc>
              <a:spcBef>
                <a:spcPts val="0"/>
              </a:spcBef>
              <a:spcAft>
                <a:spcPts val="0"/>
              </a:spcAft>
              <a:defRPr/>
            </a:pPr>
            <a:r>
              <a:rPr lang="tr-TR" altLang="tr-TR" dirty="0">
                <a:solidFill>
                  <a:srgbClr val="046CA6"/>
                </a:solidFill>
                <a:latin typeface="Calibri"/>
              </a:rPr>
              <a:t>            başlanılarak yararlanılabilecektir.</a:t>
            </a:r>
          </a:p>
          <a:p>
            <a:pPr lvl="0" algn="just" fontAlgn="auto">
              <a:lnSpc>
                <a:spcPct val="90000"/>
              </a:lnSpc>
              <a:spcBef>
                <a:spcPts val="0"/>
              </a:spcBef>
              <a:spcAft>
                <a:spcPts val="0"/>
              </a:spcAft>
              <a:defRPr/>
            </a:pPr>
            <a:endParaRPr lang="tr-TR" altLang="tr-TR" dirty="0">
              <a:solidFill>
                <a:srgbClr val="046CA6"/>
              </a:solidFill>
              <a:latin typeface="Calibri"/>
            </a:endParaRPr>
          </a:p>
          <a:p>
            <a:pPr lvl="0" algn="just" fontAlgn="auto">
              <a:lnSpc>
                <a:spcPct val="90000"/>
              </a:lnSpc>
              <a:spcBef>
                <a:spcPts val="0"/>
              </a:spcBef>
              <a:spcAft>
                <a:spcPts val="0"/>
              </a:spcAft>
            </a:pPr>
            <a:r>
              <a:rPr lang="tr-TR" altLang="tr-TR" sz="2000" b="1" u="sng" dirty="0">
                <a:solidFill>
                  <a:srgbClr val="046CA6"/>
                </a:solidFill>
                <a:latin typeface="Calibri"/>
              </a:rPr>
              <a:t>TEŞVİKTEN YARARLANILABİLECEK AZAMİ SİGORTALI SAYISI</a:t>
            </a:r>
          </a:p>
          <a:p>
            <a:pPr lvl="0" algn="just" fontAlgn="auto">
              <a:lnSpc>
                <a:spcPct val="90000"/>
              </a:lnSpc>
              <a:spcBef>
                <a:spcPts val="0"/>
              </a:spcBef>
              <a:spcAft>
                <a:spcPts val="0"/>
              </a:spcAft>
            </a:pPr>
            <a:endParaRPr lang="tr-TR" altLang="tr-TR" b="1" dirty="0">
              <a:solidFill>
                <a:srgbClr val="046CA6"/>
              </a:solidFill>
              <a:latin typeface="Calibri"/>
            </a:endParaRPr>
          </a:p>
          <a:p>
            <a:pPr marL="285750" lvl="0" indent="-285750" algn="just" fontAlgn="auto">
              <a:lnSpc>
                <a:spcPct val="90000"/>
              </a:lnSpc>
              <a:spcBef>
                <a:spcPts val="0"/>
              </a:spcBef>
              <a:spcAft>
                <a:spcPts val="0"/>
              </a:spcAft>
              <a:buFont typeface="Wingdings" pitchFamily="2" charset="2"/>
              <a:buChar char="v"/>
            </a:pPr>
            <a:r>
              <a:rPr lang="tr-TR" altLang="tr-TR" b="1" dirty="0">
                <a:solidFill>
                  <a:srgbClr val="046CA6"/>
                </a:solidFill>
                <a:latin typeface="Calibri"/>
              </a:rPr>
              <a:t>Komple yeni yatırımlarda</a:t>
            </a:r>
            <a:r>
              <a:rPr lang="tr-TR" altLang="tr-TR" dirty="0">
                <a:solidFill>
                  <a:srgbClr val="046CA6"/>
                </a:solidFill>
                <a:latin typeface="Calibri"/>
              </a:rPr>
              <a:t>, teşvik belgesi kapsamında gerçekleşen yatırımla sağlanan,</a:t>
            </a:r>
          </a:p>
          <a:p>
            <a:pPr marL="285750" lvl="0" indent="-285750" algn="just" fontAlgn="auto">
              <a:lnSpc>
                <a:spcPct val="90000"/>
              </a:lnSpc>
              <a:spcBef>
                <a:spcPts val="0"/>
              </a:spcBef>
              <a:spcAft>
                <a:spcPts val="0"/>
              </a:spcAft>
              <a:buFont typeface="Wingdings" pitchFamily="2" charset="2"/>
              <a:buChar char="v"/>
            </a:pPr>
            <a:endParaRPr lang="tr-TR" altLang="tr-TR" dirty="0">
              <a:solidFill>
                <a:srgbClr val="046CA6"/>
              </a:solidFill>
              <a:latin typeface="Calibri"/>
            </a:endParaRPr>
          </a:p>
          <a:p>
            <a:pPr marL="285750" lvl="0" indent="-285750" algn="just" fontAlgn="auto">
              <a:lnSpc>
                <a:spcPct val="90000"/>
              </a:lnSpc>
              <a:spcBef>
                <a:spcPts val="0"/>
              </a:spcBef>
              <a:spcAft>
                <a:spcPts val="0"/>
              </a:spcAft>
              <a:buFont typeface="Wingdings" pitchFamily="2" charset="2"/>
              <a:buChar char="v"/>
            </a:pPr>
            <a:r>
              <a:rPr lang="tr-TR" altLang="tr-TR" b="1" dirty="0">
                <a:solidFill>
                  <a:srgbClr val="046CA6"/>
                </a:solidFill>
                <a:latin typeface="Calibri"/>
              </a:rPr>
              <a:t>Diğer yatırım cinslerinde </a:t>
            </a:r>
            <a:r>
              <a:rPr lang="tr-TR" altLang="tr-TR" dirty="0">
                <a:solidFill>
                  <a:srgbClr val="046CA6"/>
                </a:solidFill>
                <a:latin typeface="Calibri"/>
              </a:rPr>
              <a:t>ise (tevsi, modernizasyon, ürün çeşitlendirmesi, entegrasyon yatırımlarında) mevcut sigortalı sayısına ilave olarak çalıştırılan,</a:t>
            </a:r>
          </a:p>
          <a:p>
            <a:pPr lvl="0" algn="just" fontAlgn="auto">
              <a:lnSpc>
                <a:spcPct val="90000"/>
              </a:lnSpc>
              <a:spcBef>
                <a:spcPts val="0"/>
              </a:spcBef>
              <a:spcAft>
                <a:spcPts val="0"/>
              </a:spcAft>
            </a:pPr>
            <a:endParaRPr lang="tr-TR" altLang="tr-TR" dirty="0">
              <a:solidFill>
                <a:srgbClr val="046CA6"/>
              </a:solidFill>
              <a:latin typeface="Calibri"/>
            </a:endParaRPr>
          </a:p>
          <a:p>
            <a:pPr lvl="0" algn="just" fontAlgn="auto">
              <a:lnSpc>
                <a:spcPct val="90000"/>
              </a:lnSpc>
              <a:spcBef>
                <a:spcPts val="0"/>
              </a:spcBef>
              <a:spcAft>
                <a:spcPts val="0"/>
              </a:spcAft>
            </a:pPr>
            <a:r>
              <a:rPr lang="tr-TR" altLang="tr-TR" dirty="0">
                <a:solidFill>
                  <a:srgbClr val="046CA6"/>
                </a:solidFill>
                <a:latin typeface="Calibri"/>
              </a:rPr>
              <a:t>            sigortalılardan dolayı yararlanılabilecektir.</a:t>
            </a:r>
          </a:p>
          <a:p>
            <a:pPr algn="just">
              <a:buClr>
                <a:srgbClr val="FFFFCC"/>
              </a:buClr>
              <a:buSzPct val="60000"/>
            </a:pPr>
            <a:endParaRPr lang="tr-TR" altLang="tr-TR" b="1" dirty="0">
              <a:latin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1 Başlık"/>
          <p:cNvSpPr>
            <a:spLocks noGrp="1"/>
          </p:cNvSpPr>
          <p:nvPr>
            <p:ph type="title"/>
          </p:nvPr>
        </p:nvSpPr>
        <p:spPr>
          <a:xfrm>
            <a:off x="2571750" y="0"/>
            <a:ext cx="6572250" cy="706438"/>
          </a:xfrm>
        </p:spPr>
        <p:txBody>
          <a:bodyPr/>
          <a:lstStyle/>
          <a:p>
            <a:pPr lvl="0"/>
            <a:r>
              <a:rPr lang="tr-TR" altLang="tr-TR" sz="2000" b="1" kern="1200" dirty="0" smtClean="0">
                <a:cs typeface="Times New Roman" pitchFamily="18" charset="0"/>
              </a:rPr>
              <a:t/>
            </a:r>
            <a:br>
              <a:rPr lang="tr-TR" altLang="tr-TR" sz="2000" b="1" kern="1200" dirty="0" smtClean="0">
                <a:cs typeface="Times New Roman" pitchFamily="18" charset="0"/>
              </a:rPr>
            </a:br>
            <a:r>
              <a:rPr lang="tr-TR" altLang="tr-TR" sz="2000" b="1" kern="1200" dirty="0" smtClean="0">
                <a:solidFill>
                  <a:srgbClr val="FFFFFF"/>
                </a:solidFill>
              </a:rPr>
              <a:t>Genç Ve Kadın İstihdamı İle Mesleki Belgesi Olan Sigortalı İstihdamı Halinde Uygulanan Teşvik </a:t>
            </a:r>
            <a:r>
              <a:rPr lang="tr-TR" sz="2000" b="1" kern="1200" dirty="0" smtClean="0">
                <a:cs typeface="Times New Roman" pitchFamily="18" charset="0"/>
              </a:rPr>
              <a:t/>
            </a:r>
            <a:br>
              <a:rPr lang="tr-TR" sz="2000" b="1" kern="1200" dirty="0" smtClean="0">
                <a:cs typeface="Times New Roman" pitchFamily="18" charset="0"/>
              </a:rPr>
            </a:br>
            <a:endParaRPr lang="tr-TR" sz="2000" b="1" kern="1200" dirty="0">
              <a:cs typeface="Times New Roman" pitchFamily="18" charset="0"/>
            </a:endParaRPr>
          </a:p>
        </p:txBody>
      </p:sp>
      <p:sp>
        <p:nvSpPr>
          <p:cNvPr id="31746" name="2 Slayt Numarası Yer Tutucusu"/>
          <p:cNvSpPr>
            <a:spLocks noGrp="1"/>
          </p:cNvSpPr>
          <p:nvPr>
            <p:ph type="sldNum"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tr-TR" dirty="0" smtClean="0"/>
              <a:t>19/34</a:t>
            </a:r>
          </a:p>
        </p:txBody>
      </p:sp>
      <p:sp>
        <p:nvSpPr>
          <p:cNvPr id="31747" name="3 Dikdörtgen"/>
          <p:cNvSpPr>
            <a:spLocks noChangeArrowheads="1"/>
          </p:cNvSpPr>
          <p:nvPr/>
        </p:nvSpPr>
        <p:spPr bwMode="auto">
          <a:xfrm>
            <a:off x="468313" y="908050"/>
            <a:ext cx="8352159" cy="5980099"/>
          </a:xfrm>
          <a:prstGeom prst="rect">
            <a:avLst/>
          </a:prstGeom>
          <a:noFill/>
          <a:ln w="9525">
            <a:noFill/>
            <a:miter lim="800000"/>
            <a:headEnd/>
            <a:tailEnd/>
          </a:ln>
        </p:spPr>
        <p:txBody>
          <a:bodyPr wrap="square">
            <a:spAutoFit/>
          </a:bodyPr>
          <a:lstStyle/>
          <a:p>
            <a:pPr marL="274320" lvl="0" indent="-274320" algn="just" fontAlgn="auto">
              <a:spcBef>
                <a:spcPct val="20000"/>
              </a:spcBef>
              <a:spcAft>
                <a:spcPts val="0"/>
              </a:spcAft>
              <a:buClr>
                <a:srgbClr val="31B6FD"/>
              </a:buClr>
              <a:buSzPct val="100000"/>
            </a:pPr>
            <a:r>
              <a:rPr lang="tr-TR" altLang="tr-TR" sz="2000" b="1" u="sng" dirty="0">
                <a:solidFill>
                  <a:srgbClr val="046CA6"/>
                </a:solidFill>
                <a:latin typeface="Calibri" pitchFamily="34" charset="0"/>
              </a:rPr>
              <a:t>YASAL DAYANAK</a:t>
            </a:r>
            <a:endParaRPr lang="tr-TR" altLang="tr-TR" sz="2000" dirty="0">
              <a:solidFill>
                <a:srgbClr val="046CA6"/>
              </a:solidFill>
              <a:latin typeface="Calibri" pitchFamily="34" charset="0"/>
            </a:endParaRPr>
          </a:p>
          <a:p>
            <a:pPr marL="285750" lvl="0" indent="-285750" algn="just" fontAlgn="auto">
              <a:spcBef>
                <a:spcPct val="20000"/>
              </a:spcBef>
              <a:spcAft>
                <a:spcPts val="0"/>
              </a:spcAft>
              <a:buSzPct val="100000"/>
              <a:buFont typeface="Wingdings" pitchFamily="2" charset="2"/>
              <a:buChar char="v"/>
            </a:pPr>
            <a:r>
              <a:rPr lang="tr-TR" altLang="tr-TR" dirty="0">
                <a:solidFill>
                  <a:srgbClr val="046CA6"/>
                </a:solidFill>
                <a:latin typeface="Calibri" pitchFamily="34" charset="0"/>
              </a:rPr>
              <a:t>4447 sayılı İşsizlik Sigortası Kanununun geçici 10 uncu maddesi</a:t>
            </a:r>
          </a:p>
          <a:p>
            <a:pPr marL="285750" lvl="0" indent="-285750" algn="just" fontAlgn="auto">
              <a:spcBef>
                <a:spcPct val="20000"/>
              </a:spcBef>
              <a:spcAft>
                <a:spcPts val="0"/>
              </a:spcAft>
              <a:buSzPct val="100000"/>
              <a:buFont typeface="Wingdings" pitchFamily="2" charset="2"/>
              <a:buChar char="v"/>
            </a:pPr>
            <a:r>
              <a:rPr lang="tr-TR" altLang="tr-TR" dirty="0">
                <a:solidFill>
                  <a:srgbClr val="046CA6"/>
                </a:solidFill>
                <a:latin typeface="Calibri" pitchFamily="34" charset="0"/>
              </a:rPr>
              <a:t>2011/45 sayılı Genelge</a:t>
            </a:r>
          </a:p>
          <a:p>
            <a:pPr marL="285750" lvl="0" indent="-285750" algn="just" fontAlgn="auto">
              <a:spcBef>
                <a:spcPct val="20000"/>
              </a:spcBef>
              <a:spcAft>
                <a:spcPts val="0"/>
              </a:spcAft>
              <a:buSzPct val="100000"/>
              <a:buFont typeface="Wingdings" pitchFamily="2" charset="2"/>
              <a:buChar char="v"/>
            </a:pPr>
            <a:endParaRPr lang="tr-TR" altLang="tr-TR" sz="1600" dirty="0">
              <a:solidFill>
                <a:srgbClr val="046CA6"/>
              </a:solidFill>
              <a:latin typeface="Calibri" pitchFamily="34" charset="0"/>
            </a:endParaRPr>
          </a:p>
          <a:p>
            <a:pPr lvl="0" algn="just" fontAlgn="auto">
              <a:spcBef>
                <a:spcPct val="20000"/>
              </a:spcBef>
              <a:spcAft>
                <a:spcPts val="0"/>
              </a:spcAft>
              <a:buClr>
                <a:srgbClr val="31B6FD"/>
              </a:buClr>
              <a:buSzPct val="100000"/>
            </a:pPr>
            <a:r>
              <a:rPr lang="tr-TR" altLang="tr-TR" sz="2000" b="1" u="sng" dirty="0">
                <a:solidFill>
                  <a:srgbClr val="046CA6"/>
                </a:solidFill>
                <a:latin typeface="Calibri" pitchFamily="34" charset="0"/>
                <a:sym typeface="Wingdings" pitchFamily="2" charset="2"/>
              </a:rPr>
              <a:t>BAŞLAMA TARİHİ</a:t>
            </a:r>
            <a:r>
              <a:rPr lang="tr-TR" altLang="tr-TR" sz="2000" dirty="0">
                <a:solidFill>
                  <a:srgbClr val="046CA6"/>
                </a:solidFill>
                <a:latin typeface="Calibri" pitchFamily="34" charset="0"/>
                <a:sym typeface="Wingdings" pitchFamily="2" charset="2"/>
              </a:rPr>
              <a:t>	              </a:t>
            </a:r>
            <a:r>
              <a:rPr lang="tr-TR" altLang="tr-TR" sz="1600" dirty="0">
                <a:solidFill>
                  <a:srgbClr val="046CA6"/>
                </a:solidFill>
                <a:latin typeface="Calibri" pitchFamily="34" charset="0"/>
                <a:sym typeface="Wingdings" pitchFamily="2" charset="2"/>
              </a:rPr>
              <a:t>: </a:t>
            </a:r>
            <a:r>
              <a:rPr lang="tr-TR" altLang="tr-TR" dirty="0">
                <a:solidFill>
                  <a:srgbClr val="046CA6"/>
                </a:solidFill>
                <a:latin typeface="Calibri" pitchFamily="34" charset="0"/>
              </a:rPr>
              <a:t>1/3/2011</a:t>
            </a:r>
          </a:p>
          <a:p>
            <a:pPr lvl="0" algn="just" fontAlgn="auto">
              <a:spcBef>
                <a:spcPct val="20000"/>
              </a:spcBef>
              <a:spcAft>
                <a:spcPts val="0"/>
              </a:spcAft>
              <a:buClr>
                <a:srgbClr val="31B6FD"/>
              </a:buClr>
              <a:buSzPct val="100000"/>
            </a:pPr>
            <a:r>
              <a:rPr lang="tr-TR" altLang="tr-TR" sz="2000" b="1" u="sng" dirty="0">
                <a:solidFill>
                  <a:srgbClr val="046CA6"/>
                </a:solidFill>
                <a:latin typeface="Calibri" pitchFamily="34" charset="0"/>
                <a:sym typeface="Wingdings" pitchFamily="2" charset="2"/>
              </a:rPr>
              <a:t>FİNANSMANI</a:t>
            </a:r>
            <a:r>
              <a:rPr lang="tr-TR" altLang="tr-TR" sz="2000" dirty="0">
                <a:solidFill>
                  <a:srgbClr val="046CA6"/>
                </a:solidFill>
                <a:latin typeface="Calibri" pitchFamily="34" charset="0"/>
                <a:sym typeface="Wingdings" pitchFamily="2" charset="2"/>
              </a:rPr>
              <a:t>	</a:t>
            </a:r>
            <a:r>
              <a:rPr lang="tr-TR" altLang="tr-TR" dirty="0">
                <a:solidFill>
                  <a:srgbClr val="046CA6"/>
                </a:solidFill>
                <a:latin typeface="Calibri" pitchFamily="34" charset="0"/>
                <a:sym typeface="Wingdings" pitchFamily="2" charset="2"/>
              </a:rPr>
              <a:t>               : İşsizlik Sigortası Fonu</a:t>
            </a:r>
          </a:p>
          <a:p>
            <a:pPr lvl="0" algn="just" fontAlgn="auto">
              <a:spcBef>
                <a:spcPts val="0"/>
              </a:spcBef>
              <a:spcAft>
                <a:spcPts val="0"/>
              </a:spcAft>
              <a:defRPr/>
            </a:pPr>
            <a:endParaRPr lang="tr-TR" altLang="tr-TR" sz="2000" b="1" dirty="0">
              <a:solidFill>
                <a:srgbClr val="046CA6"/>
              </a:solidFill>
              <a:latin typeface="Calibri"/>
            </a:endParaRPr>
          </a:p>
          <a:p>
            <a:pPr marL="285750" lvl="0" indent="-285750" algn="just" fontAlgn="auto">
              <a:spcBef>
                <a:spcPts val="0"/>
              </a:spcBef>
              <a:spcAft>
                <a:spcPts val="0"/>
              </a:spcAft>
              <a:buFont typeface="Wingdings" panose="05000000000000000000" pitchFamily="2" charset="2"/>
              <a:buChar char="Ø"/>
              <a:defRPr/>
            </a:pPr>
            <a:r>
              <a:rPr lang="tr-TR" altLang="tr-TR" sz="1600" b="1" dirty="0">
                <a:solidFill>
                  <a:srgbClr val="046CA6"/>
                </a:solidFill>
                <a:latin typeface="Calibri" pitchFamily="34" charset="0"/>
              </a:rPr>
              <a:t>Prime esas kazanç üst sınırına kadar </a:t>
            </a:r>
            <a:r>
              <a:rPr lang="tr-TR" altLang="tr-TR" sz="1600" dirty="0">
                <a:solidFill>
                  <a:srgbClr val="046CA6"/>
                </a:solidFill>
                <a:latin typeface="Calibri" pitchFamily="34" charset="0"/>
              </a:rPr>
              <a:t>olmak üzere, tahakkuk eden primlerin işveren hissesine düşen payın tamamı İşsizlik Sigortası Fonu tarafından karşılanmaktadır.</a:t>
            </a:r>
          </a:p>
          <a:p>
            <a:pPr lvl="0" algn="just" fontAlgn="auto">
              <a:spcBef>
                <a:spcPts val="0"/>
              </a:spcBef>
              <a:spcAft>
                <a:spcPts val="0"/>
              </a:spcAft>
              <a:defRPr/>
            </a:pPr>
            <a:endParaRPr lang="tr-TR" altLang="tr-TR" sz="1400" b="1" u="sng" dirty="0">
              <a:solidFill>
                <a:srgbClr val="046CA6"/>
              </a:solidFill>
              <a:latin typeface="Calibri"/>
            </a:endParaRPr>
          </a:p>
          <a:p>
            <a:pPr lvl="0" algn="just" fontAlgn="auto">
              <a:spcBef>
                <a:spcPts val="0"/>
              </a:spcBef>
              <a:spcAft>
                <a:spcPts val="0"/>
              </a:spcAft>
              <a:defRPr/>
            </a:pPr>
            <a:r>
              <a:rPr lang="tr-TR" altLang="tr-TR" sz="1600" b="1" u="sng" dirty="0">
                <a:solidFill>
                  <a:srgbClr val="046CA6"/>
                </a:solidFill>
                <a:latin typeface="Calibri"/>
              </a:rPr>
              <a:t>ÖRNEK:</a:t>
            </a:r>
          </a:p>
          <a:p>
            <a:pPr lvl="0" algn="just" fontAlgn="auto">
              <a:spcBef>
                <a:spcPts val="0"/>
              </a:spcBef>
              <a:spcAft>
                <a:spcPts val="0"/>
              </a:spcAft>
              <a:defRPr/>
            </a:pPr>
            <a:r>
              <a:rPr lang="tr-TR" altLang="tr-TR" sz="1400" b="1" dirty="0">
                <a:solidFill>
                  <a:srgbClr val="046CA6"/>
                </a:solidFill>
                <a:latin typeface="Calibri"/>
              </a:rPr>
              <a:t> </a:t>
            </a:r>
            <a:r>
              <a:rPr lang="tr-TR" sz="1400" dirty="0">
                <a:solidFill>
                  <a:srgbClr val="046CA6"/>
                </a:solidFill>
                <a:latin typeface="Calibri"/>
              </a:rPr>
              <a:t>4447 sayılı Kanunun geçici 10 uncu maddesine göre sigortalılar yönünden aranılan şartlara sahip olan </a:t>
            </a:r>
            <a:r>
              <a:rPr lang="tr-TR" sz="1400" dirty="0" smtClean="0">
                <a:solidFill>
                  <a:srgbClr val="046CA6"/>
                </a:solidFill>
                <a:latin typeface="Calibri"/>
              </a:rPr>
              <a:t>(A) </a:t>
            </a:r>
            <a:r>
              <a:rPr lang="tr-TR" sz="1400" dirty="0">
                <a:solidFill>
                  <a:srgbClr val="046CA6"/>
                </a:solidFill>
                <a:latin typeface="Calibri"/>
              </a:rPr>
              <a:t>sigortalısının, </a:t>
            </a:r>
            <a:r>
              <a:rPr lang="tr-TR" sz="1400" dirty="0" smtClean="0">
                <a:solidFill>
                  <a:srgbClr val="046CA6"/>
                </a:solidFill>
                <a:latin typeface="Calibri"/>
              </a:rPr>
              <a:t>(B) </a:t>
            </a:r>
            <a:r>
              <a:rPr lang="tr-TR" sz="1400" dirty="0">
                <a:solidFill>
                  <a:srgbClr val="046CA6"/>
                </a:solidFill>
                <a:latin typeface="Calibri"/>
              </a:rPr>
              <a:t>Limited Şirketine ait kırtasiye malzemeleri satışı faaliyet konulu işyerinde 20/3/2011 tarihinde işe alındığı ve bahse konu işyerinin son altı aylık döneminde, </a:t>
            </a:r>
          </a:p>
          <a:p>
            <a:pPr lvl="0" algn="just" fontAlgn="auto">
              <a:spcBef>
                <a:spcPts val="0"/>
              </a:spcBef>
              <a:spcAft>
                <a:spcPts val="0"/>
              </a:spcAft>
              <a:defRPr/>
            </a:pPr>
            <a:r>
              <a:rPr lang="tr-TR" sz="1400" dirty="0" smtClean="0">
                <a:solidFill>
                  <a:srgbClr val="046CA6"/>
                </a:solidFill>
                <a:latin typeface="Calibri"/>
              </a:rPr>
              <a:t>2015/Şubat </a:t>
            </a:r>
            <a:r>
              <a:rPr lang="tr-TR" sz="1400" dirty="0">
                <a:solidFill>
                  <a:srgbClr val="046CA6"/>
                </a:solidFill>
                <a:latin typeface="Calibri"/>
              </a:rPr>
              <a:t>ayında : 6 , </a:t>
            </a:r>
            <a:r>
              <a:rPr lang="tr-TR" sz="1400" dirty="0" smtClean="0">
                <a:solidFill>
                  <a:srgbClr val="046CA6"/>
                </a:solidFill>
                <a:latin typeface="Calibri"/>
              </a:rPr>
              <a:t>2015/Ocak </a:t>
            </a:r>
            <a:r>
              <a:rPr lang="tr-TR" sz="1400" dirty="0">
                <a:solidFill>
                  <a:srgbClr val="046CA6"/>
                </a:solidFill>
                <a:latin typeface="Calibri"/>
              </a:rPr>
              <a:t>ayında  : 3 </a:t>
            </a:r>
          </a:p>
          <a:p>
            <a:pPr lvl="0" algn="just" fontAlgn="auto">
              <a:spcBef>
                <a:spcPts val="0"/>
              </a:spcBef>
              <a:spcAft>
                <a:spcPts val="0"/>
              </a:spcAft>
              <a:defRPr/>
            </a:pPr>
            <a:r>
              <a:rPr lang="tr-TR" sz="1400" dirty="0" smtClean="0">
                <a:solidFill>
                  <a:srgbClr val="046CA6"/>
                </a:solidFill>
                <a:latin typeface="Calibri"/>
              </a:rPr>
              <a:t>2014/Aralık </a:t>
            </a:r>
            <a:r>
              <a:rPr lang="tr-TR" sz="1400" dirty="0">
                <a:solidFill>
                  <a:srgbClr val="046CA6"/>
                </a:solidFill>
                <a:latin typeface="Calibri"/>
              </a:rPr>
              <a:t>ayında :3 ,  </a:t>
            </a:r>
            <a:r>
              <a:rPr lang="tr-TR" sz="1400" dirty="0" smtClean="0">
                <a:solidFill>
                  <a:srgbClr val="046CA6"/>
                </a:solidFill>
                <a:latin typeface="Calibri"/>
              </a:rPr>
              <a:t>2014/Kasım </a:t>
            </a:r>
            <a:r>
              <a:rPr lang="tr-TR" sz="1400" dirty="0">
                <a:solidFill>
                  <a:srgbClr val="046CA6"/>
                </a:solidFill>
                <a:latin typeface="Calibri"/>
              </a:rPr>
              <a:t>ayında :5 </a:t>
            </a:r>
          </a:p>
          <a:p>
            <a:pPr lvl="0" algn="just" fontAlgn="auto">
              <a:spcBef>
                <a:spcPts val="0"/>
              </a:spcBef>
              <a:spcAft>
                <a:spcPts val="0"/>
              </a:spcAft>
              <a:defRPr/>
            </a:pPr>
            <a:r>
              <a:rPr lang="tr-TR" sz="1400" dirty="0" smtClean="0">
                <a:solidFill>
                  <a:srgbClr val="046CA6"/>
                </a:solidFill>
                <a:latin typeface="Calibri"/>
              </a:rPr>
              <a:t>2014/Ekim </a:t>
            </a:r>
            <a:r>
              <a:rPr lang="tr-TR" sz="1400" dirty="0">
                <a:solidFill>
                  <a:srgbClr val="046CA6"/>
                </a:solidFill>
                <a:latin typeface="Calibri"/>
              </a:rPr>
              <a:t>ayında  : 5 ,  </a:t>
            </a:r>
            <a:r>
              <a:rPr lang="tr-TR" sz="1400" dirty="0" smtClean="0">
                <a:solidFill>
                  <a:srgbClr val="046CA6"/>
                </a:solidFill>
                <a:latin typeface="Calibri"/>
              </a:rPr>
              <a:t>2014/Eylül </a:t>
            </a:r>
            <a:r>
              <a:rPr lang="tr-TR" sz="1400" dirty="0">
                <a:solidFill>
                  <a:srgbClr val="046CA6"/>
                </a:solidFill>
                <a:latin typeface="Calibri"/>
              </a:rPr>
              <a:t>ayında  : 6  </a:t>
            </a:r>
          </a:p>
          <a:p>
            <a:pPr lvl="0" algn="just" fontAlgn="auto">
              <a:spcBef>
                <a:spcPts val="0"/>
              </a:spcBef>
              <a:spcAft>
                <a:spcPts val="0"/>
              </a:spcAft>
              <a:defRPr/>
            </a:pPr>
            <a:r>
              <a:rPr lang="tr-TR" sz="1400" dirty="0">
                <a:solidFill>
                  <a:srgbClr val="046CA6"/>
                </a:solidFill>
                <a:latin typeface="Calibri"/>
              </a:rPr>
              <a:t>sigortalı çalıştırılmış olduğu varsayıldığında, baz alınan aylardaki toplam sigortalı sayısı: 6 + 3 + 3 + 5 + 5 + 6 = 28    </a:t>
            </a:r>
          </a:p>
          <a:p>
            <a:pPr lvl="0" algn="just" fontAlgn="auto">
              <a:spcBef>
                <a:spcPts val="0"/>
              </a:spcBef>
              <a:spcAft>
                <a:spcPts val="0"/>
              </a:spcAft>
              <a:defRPr/>
            </a:pPr>
            <a:r>
              <a:rPr lang="tr-TR" sz="1400" dirty="0">
                <a:solidFill>
                  <a:srgbClr val="046CA6"/>
                </a:solidFill>
                <a:latin typeface="Calibri"/>
              </a:rPr>
              <a:t>Ortalama sigortalı sayısı: 28 / 6 = 4,6 = 5 olacaktır. </a:t>
            </a:r>
          </a:p>
          <a:p>
            <a:pPr lvl="0" algn="just" fontAlgn="auto">
              <a:spcBef>
                <a:spcPts val="0"/>
              </a:spcBef>
              <a:spcAft>
                <a:spcPts val="0"/>
              </a:spcAft>
              <a:defRPr/>
            </a:pPr>
            <a:r>
              <a:rPr lang="tr-TR" sz="1400" dirty="0">
                <a:solidFill>
                  <a:srgbClr val="046CA6"/>
                </a:solidFill>
                <a:latin typeface="Calibri"/>
              </a:rPr>
              <a:t>     </a:t>
            </a:r>
          </a:p>
          <a:p>
            <a:pPr lvl="0" algn="just" fontAlgn="auto">
              <a:spcBef>
                <a:spcPts val="0"/>
              </a:spcBef>
              <a:spcAft>
                <a:spcPts val="0"/>
              </a:spcAft>
              <a:defRPr/>
            </a:pPr>
            <a:r>
              <a:rPr lang="tr-TR" sz="1400" dirty="0">
                <a:solidFill>
                  <a:srgbClr val="046CA6"/>
                </a:solidFill>
                <a:latin typeface="Calibri"/>
              </a:rPr>
              <a:t>**Bu durumda, bahse konu sigortalıdan dolayı 4447 sayılı Kanunun geçici 10 uncu maddesinde öngörülen destekten 6 ve üzerinde sigortalının çalıştırıldığı aylarda yararlanılabilecektir. </a:t>
            </a:r>
            <a:endParaRPr lang="tr-TR" sz="1400" b="1" dirty="0">
              <a:solidFill>
                <a:srgbClr val="046CA6"/>
              </a:solidFill>
              <a:latin typeface="Calibri"/>
            </a:endParaRPr>
          </a:p>
          <a:p>
            <a:pPr algn="just" fontAlgn="auto">
              <a:lnSpc>
                <a:spcPct val="90000"/>
              </a:lnSpc>
              <a:spcBef>
                <a:spcPts val="0"/>
              </a:spcBef>
              <a:spcAft>
                <a:spcPts val="0"/>
              </a:spcAft>
              <a:defRPr/>
            </a:pPr>
            <a:endParaRPr lang="tr-TR" altLang="tr-TR" dirty="0">
              <a:latin typeface="Calibri"/>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71750" y="-24"/>
            <a:ext cx="6572250" cy="908744"/>
          </a:xfrm>
        </p:spPr>
        <p:txBody>
          <a:bodyPr/>
          <a:lstStyle/>
          <a:p>
            <a:r>
              <a:rPr lang="tr-TR" altLang="tr-TR" sz="2000" b="1" kern="1200" dirty="0">
                <a:solidFill>
                  <a:srgbClr val="FFFFFF"/>
                </a:solidFill>
              </a:rPr>
              <a:t>Genç Ve Kadın İstihdamı İle Mesleki Belgesi Olan Sigortalı İstihdamı Halinde Uygulanan Teşvik</a:t>
            </a:r>
            <a:r>
              <a:rPr lang="tr-TR" sz="1600" dirty="0"/>
              <a:t/>
            </a:r>
            <a:br>
              <a:rPr lang="tr-TR" sz="1600" dirty="0"/>
            </a:br>
            <a:endParaRPr lang="tr-TR" sz="1600" dirty="0"/>
          </a:p>
        </p:txBody>
      </p:sp>
      <p:sp>
        <p:nvSpPr>
          <p:cNvPr id="3" name="Slayt Numarası Yer Tutucusu 2"/>
          <p:cNvSpPr>
            <a:spLocks noGrp="1"/>
          </p:cNvSpPr>
          <p:nvPr>
            <p:ph type="sldNum" sz="quarter" idx="12"/>
          </p:nvPr>
        </p:nvSpPr>
        <p:spPr/>
        <p:txBody>
          <a:bodyPr/>
          <a:lstStyle/>
          <a:p>
            <a:pPr>
              <a:defRPr/>
            </a:pPr>
            <a:r>
              <a:rPr lang="tr-TR" dirty="0" smtClean="0"/>
              <a:t>17</a:t>
            </a:r>
            <a:r>
              <a:rPr lang="tr-TR" dirty="0" smtClean="0"/>
              <a:t>/36</a:t>
            </a:r>
            <a:endParaRPr lang="tr-TR" dirty="0"/>
          </a:p>
        </p:txBody>
      </p:sp>
      <p:sp>
        <p:nvSpPr>
          <p:cNvPr id="4" name="Dikdörtgen 3"/>
          <p:cNvSpPr/>
          <p:nvPr/>
        </p:nvSpPr>
        <p:spPr>
          <a:xfrm>
            <a:off x="107504" y="764704"/>
            <a:ext cx="9036496" cy="5724644"/>
          </a:xfrm>
          <a:prstGeom prst="rect">
            <a:avLst/>
          </a:prstGeom>
        </p:spPr>
        <p:txBody>
          <a:bodyPr wrap="square">
            <a:spAutoFit/>
          </a:bodyPr>
          <a:lstStyle/>
          <a:p>
            <a:pPr lvl="0" fontAlgn="auto">
              <a:spcBef>
                <a:spcPts val="600"/>
              </a:spcBef>
              <a:spcAft>
                <a:spcPts val="600"/>
              </a:spcAft>
              <a:buClr>
                <a:srgbClr val="00003E"/>
              </a:buClr>
            </a:pPr>
            <a:r>
              <a:rPr lang="tr-TR" altLang="tr-TR" b="1" u="sng" dirty="0">
                <a:solidFill>
                  <a:srgbClr val="046CA6"/>
                </a:solidFill>
                <a:latin typeface="Calibri" pitchFamily="34" charset="0"/>
              </a:rPr>
              <a:t>SİGORTALI AÇISINDAN;</a:t>
            </a:r>
          </a:p>
          <a:p>
            <a:pPr marL="285750" lvl="0" indent="-285750" algn="just" fontAlgn="auto">
              <a:spcBef>
                <a:spcPts val="600"/>
              </a:spcBef>
              <a:spcAft>
                <a:spcPts val="600"/>
              </a:spcAft>
              <a:buFont typeface="Wingdings" pitchFamily="2" charset="2"/>
              <a:buChar char="v"/>
            </a:pPr>
            <a:r>
              <a:rPr lang="tr-TR" altLang="tr-TR" sz="1400" b="1" dirty="0">
                <a:solidFill>
                  <a:srgbClr val="046CA6"/>
                </a:solidFill>
                <a:latin typeface="Calibri" pitchFamily="34" charset="0"/>
              </a:rPr>
              <a:t>1/3/2011 ila 31/12/2015 </a:t>
            </a:r>
            <a:r>
              <a:rPr lang="tr-TR" altLang="tr-TR" sz="1400" dirty="0">
                <a:solidFill>
                  <a:srgbClr val="046CA6"/>
                </a:solidFill>
                <a:latin typeface="Calibri" pitchFamily="34" charset="0"/>
              </a:rPr>
              <a:t>tarihleri arasında işe alınmış olması,</a:t>
            </a:r>
          </a:p>
          <a:p>
            <a:pPr marL="285750" lvl="0" indent="-285750" algn="just" fontAlgn="auto">
              <a:spcBef>
                <a:spcPts val="600"/>
              </a:spcBef>
              <a:spcAft>
                <a:spcPts val="600"/>
              </a:spcAft>
              <a:buFont typeface="Wingdings" pitchFamily="2" charset="2"/>
              <a:buChar char="v"/>
            </a:pPr>
            <a:r>
              <a:rPr lang="tr-TR" altLang="tr-TR" sz="1400" dirty="0">
                <a:solidFill>
                  <a:srgbClr val="046CA6"/>
                </a:solidFill>
                <a:latin typeface="Calibri" pitchFamily="34" charset="0"/>
              </a:rPr>
              <a:t>Fiilen çalışması,</a:t>
            </a:r>
          </a:p>
          <a:p>
            <a:pPr marL="285750" lvl="0" indent="-285750" algn="just" fontAlgn="auto">
              <a:spcBef>
                <a:spcPts val="600"/>
              </a:spcBef>
              <a:spcAft>
                <a:spcPts val="600"/>
              </a:spcAft>
              <a:buFont typeface="Wingdings" pitchFamily="2" charset="2"/>
              <a:buChar char="v"/>
            </a:pPr>
            <a:r>
              <a:rPr lang="tr-TR" altLang="tr-TR" sz="1400" dirty="0">
                <a:solidFill>
                  <a:srgbClr val="046CA6"/>
                </a:solidFill>
                <a:latin typeface="Calibri" pitchFamily="34" charset="0"/>
              </a:rPr>
              <a:t>18 yaşından büyük olması,</a:t>
            </a:r>
          </a:p>
          <a:p>
            <a:pPr marL="285750" lvl="0" indent="-285750" algn="just" fontAlgn="auto">
              <a:spcBef>
                <a:spcPts val="600"/>
              </a:spcBef>
              <a:spcAft>
                <a:spcPts val="600"/>
              </a:spcAft>
              <a:buFont typeface="Wingdings" pitchFamily="2" charset="2"/>
              <a:buChar char="v"/>
            </a:pPr>
            <a:r>
              <a:rPr lang="tr-TR" altLang="tr-TR" sz="1400" b="1" dirty="0">
                <a:solidFill>
                  <a:srgbClr val="046CA6"/>
                </a:solidFill>
                <a:latin typeface="Calibri" pitchFamily="34" charset="0"/>
              </a:rPr>
              <a:t>İşe başladığı tarihten önceki altı aylık dönemde </a:t>
            </a:r>
            <a:r>
              <a:rPr lang="tr-TR" altLang="tr-TR" sz="1400" dirty="0">
                <a:solidFill>
                  <a:srgbClr val="046CA6"/>
                </a:solidFill>
                <a:latin typeface="Calibri" pitchFamily="34" charset="0"/>
              </a:rPr>
              <a:t>Kurumumuza verilmiş olan aylık prim ve hizmet belgelerinde kayıtlı olmaması,</a:t>
            </a:r>
          </a:p>
          <a:p>
            <a:pPr lvl="0" algn="just" fontAlgn="auto">
              <a:spcBef>
                <a:spcPts val="600"/>
              </a:spcBef>
              <a:spcAft>
                <a:spcPts val="600"/>
              </a:spcAft>
            </a:pPr>
            <a:r>
              <a:rPr lang="tr-TR" altLang="tr-TR" b="1" u="sng" dirty="0">
                <a:solidFill>
                  <a:srgbClr val="046CA6"/>
                </a:solidFill>
                <a:latin typeface="Calibri" pitchFamily="34" charset="0"/>
                <a:cs typeface="Times New Roman" pitchFamily="18" charset="0"/>
              </a:rPr>
              <a:t>İŞVEREN AÇISINDAN;</a:t>
            </a:r>
          </a:p>
          <a:p>
            <a:pPr marL="285750" lvl="0" indent="-285750" algn="just" fontAlgn="auto">
              <a:spcBef>
                <a:spcPts val="600"/>
              </a:spcBef>
              <a:spcAft>
                <a:spcPts val="600"/>
              </a:spcAft>
              <a:buFont typeface="Wingdings" pitchFamily="2" charset="2"/>
              <a:buChar char="v"/>
            </a:pPr>
            <a:r>
              <a:rPr lang="tr-TR" altLang="tr-TR" sz="1400" b="1" dirty="0">
                <a:solidFill>
                  <a:srgbClr val="046CA6"/>
                </a:solidFill>
                <a:latin typeface="Calibri" pitchFamily="34" charset="0"/>
              </a:rPr>
              <a:t>Özel sektör </a:t>
            </a:r>
            <a:r>
              <a:rPr lang="tr-TR" altLang="tr-TR" sz="1400" dirty="0">
                <a:solidFill>
                  <a:srgbClr val="046CA6"/>
                </a:solidFill>
                <a:latin typeface="Calibri" pitchFamily="34" charset="0"/>
              </a:rPr>
              <a:t>işvereni olmak, (5335 sayılı Kanunun 30 uncu maddesindeki işyerleri ile</a:t>
            </a:r>
            <a:r>
              <a:rPr lang="tr-TR" sz="1400" dirty="0">
                <a:solidFill>
                  <a:srgbClr val="046CA6"/>
                </a:solidFill>
                <a:latin typeface="Calibri" pitchFamily="34" charset="0"/>
              </a:rPr>
              <a:t> 2886 sayılı Kanun ile 4734 sayılı Kanun kapsamındaki alım ve yapım işi işyerleri, 4734 sayılı Kanundan istisna olan alım ve yapım işleri işyerleri ve Uluslararası anlaşma hükümlerine istinaden yapılan alım ve yapım işlerine ilişkin işyerleri yararlanamaz.)</a:t>
            </a:r>
            <a:endParaRPr lang="tr-TR" altLang="tr-TR" sz="1400" dirty="0">
              <a:solidFill>
                <a:srgbClr val="046CA6"/>
              </a:solidFill>
              <a:latin typeface="Calibri" pitchFamily="34" charset="0"/>
            </a:endParaRPr>
          </a:p>
          <a:p>
            <a:pPr marL="285750" lvl="0" indent="-285750" algn="just" fontAlgn="auto">
              <a:spcBef>
                <a:spcPts val="600"/>
              </a:spcBef>
              <a:spcAft>
                <a:spcPts val="600"/>
              </a:spcAft>
              <a:buFont typeface="Wingdings" pitchFamily="2" charset="2"/>
              <a:buChar char="v"/>
            </a:pPr>
            <a:r>
              <a:rPr lang="tr-TR" altLang="tr-TR" sz="1400" dirty="0">
                <a:solidFill>
                  <a:srgbClr val="046CA6"/>
                </a:solidFill>
                <a:latin typeface="Calibri" pitchFamily="34" charset="0"/>
              </a:rPr>
              <a:t>Sigortalının, </a:t>
            </a:r>
            <a:r>
              <a:rPr lang="tr-TR" altLang="tr-TR" sz="1400" b="1" dirty="0">
                <a:solidFill>
                  <a:srgbClr val="046CA6"/>
                </a:solidFill>
                <a:latin typeface="Calibri" pitchFamily="34" charset="0"/>
              </a:rPr>
              <a:t>ortalama sigortalı sayısına ilave </a:t>
            </a:r>
            <a:r>
              <a:rPr lang="tr-TR" altLang="tr-TR" sz="1400" dirty="0">
                <a:solidFill>
                  <a:srgbClr val="046CA6"/>
                </a:solidFill>
                <a:latin typeface="Calibri" pitchFamily="34" charset="0"/>
              </a:rPr>
              <a:t>olarak çalıştırılması,</a:t>
            </a:r>
          </a:p>
          <a:p>
            <a:pPr marL="285750" lvl="0" indent="-285750" algn="just" fontAlgn="auto">
              <a:spcBef>
                <a:spcPts val="600"/>
              </a:spcBef>
              <a:spcAft>
                <a:spcPts val="600"/>
              </a:spcAft>
              <a:buFont typeface="Wingdings" pitchFamily="2" charset="2"/>
              <a:buChar char="v"/>
            </a:pPr>
            <a:r>
              <a:rPr lang="tr-TR" altLang="tr-TR" sz="1400" dirty="0">
                <a:solidFill>
                  <a:srgbClr val="046CA6"/>
                </a:solidFill>
                <a:latin typeface="Calibri" pitchFamily="34" charset="0"/>
              </a:rPr>
              <a:t>İşyerinden kaynaklanan yasal ödeme süresi geçmiş prim ve idari para cezası  ve bunlara ilişkin </a:t>
            </a:r>
            <a:r>
              <a:rPr lang="tr-TR" altLang="tr-TR" sz="1400" b="1" dirty="0">
                <a:solidFill>
                  <a:srgbClr val="046CA6"/>
                </a:solidFill>
                <a:latin typeface="Calibri" pitchFamily="34" charset="0"/>
              </a:rPr>
              <a:t>gecikme cezası ve gecikme zammı borcunun bulunmaması</a:t>
            </a:r>
            <a:r>
              <a:rPr lang="tr-TR" altLang="tr-TR" sz="1400" dirty="0">
                <a:solidFill>
                  <a:srgbClr val="046CA6"/>
                </a:solidFill>
                <a:latin typeface="Calibri" pitchFamily="34" charset="0"/>
              </a:rPr>
              <a:t>,</a:t>
            </a:r>
          </a:p>
          <a:p>
            <a:pPr marL="285750" lvl="0" indent="-285750" algn="just" fontAlgn="auto">
              <a:spcBef>
                <a:spcPts val="600"/>
              </a:spcBef>
              <a:spcAft>
                <a:spcPts val="600"/>
              </a:spcAft>
              <a:buFont typeface="Wingdings" pitchFamily="2" charset="2"/>
              <a:buChar char="v"/>
            </a:pPr>
            <a:r>
              <a:rPr lang="tr-TR" altLang="tr-TR" sz="1400" dirty="0">
                <a:solidFill>
                  <a:srgbClr val="046CA6"/>
                </a:solidFill>
                <a:latin typeface="Calibri" pitchFamily="34" charset="0"/>
              </a:rPr>
              <a:t>Aylık prim ve hizmet belgelerinin </a:t>
            </a:r>
            <a:r>
              <a:rPr lang="tr-TR" altLang="tr-TR" sz="1400" b="1" dirty="0">
                <a:solidFill>
                  <a:srgbClr val="046CA6"/>
                </a:solidFill>
                <a:latin typeface="Calibri" pitchFamily="34" charset="0"/>
              </a:rPr>
              <a:t>yasal süresi içinde Kuruma verilmesi,</a:t>
            </a:r>
          </a:p>
          <a:p>
            <a:pPr marL="285750" lvl="0" indent="-285750" algn="just" fontAlgn="auto">
              <a:spcBef>
                <a:spcPts val="600"/>
              </a:spcBef>
              <a:spcAft>
                <a:spcPts val="600"/>
              </a:spcAft>
              <a:buFont typeface="Wingdings" pitchFamily="2" charset="2"/>
              <a:buChar char="v"/>
            </a:pPr>
            <a:r>
              <a:rPr lang="tr-TR" altLang="tr-TR" sz="1400" dirty="0">
                <a:solidFill>
                  <a:srgbClr val="046CA6"/>
                </a:solidFill>
                <a:latin typeface="Calibri" pitchFamily="34" charset="0"/>
              </a:rPr>
              <a:t>Sigorta primlerinin </a:t>
            </a:r>
            <a:r>
              <a:rPr lang="tr-TR" altLang="tr-TR" sz="1400" b="1" dirty="0">
                <a:solidFill>
                  <a:srgbClr val="046CA6"/>
                </a:solidFill>
                <a:latin typeface="Calibri" pitchFamily="34" charset="0"/>
              </a:rPr>
              <a:t>yasal süresi içinde ödenmesi,</a:t>
            </a:r>
          </a:p>
          <a:p>
            <a:pPr lvl="0" algn="just" fontAlgn="auto">
              <a:spcBef>
                <a:spcPts val="600"/>
              </a:spcBef>
              <a:spcAft>
                <a:spcPts val="600"/>
              </a:spcAft>
            </a:pPr>
            <a:r>
              <a:rPr lang="tr-TR" altLang="tr-TR" sz="1400" dirty="0">
                <a:solidFill>
                  <a:srgbClr val="046CA6"/>
                </a:solidFill>
                <a:latin typeface="Calibri" pitchFamily="34" charset="0"/>
              </a:rPr>
              <a:t>         şartlarının birlikte gerçeklemiş olması gerekmektedir.</a:t>
            </a:r>
            <a:endParaRPr lang="tr-TR" altLang="tr-TR" sz="1400" i="1" dirty="0">
              <a:solidFill>
                <a:srgbClr val="046CA6"/>
              </a:solidFill>
              <a:latin typeface="Calibri" pitchFamily="34" charset="0"/>
            </a:endParaRPr>
          </a:p>
          <a:p>
            <a:pPr lvl="0" algn="just" fontAlgn="auto">
              <a:spcBef>
                <a:spcPts val="600"/>
              </a:spcBef>
              <a:spcAft>
                <a:spcPts val="600"/>
              </a:spcAft>
            </a:pPr>
            <a:r>
              <a:rPr lang="tr-TR" altLang="tr-TR" sz="1400" dirty="0">
                <a:solidFill>
                  <a:srgbClr val="046CA6"/>
                </a:solidFill>
                <a:latin typeface="Calibri" pitchFamily="34" charset="0"/>
              </a:rPr>
              <a:t> </a:t>
            </a:r>
            <a:r>
              <a:rPr lang="tr-TR" sz="1400" b="1" dirty="0">
                <a:solidFill>
                  <a:srgbClr val="046CA6"/>
                </a:solidFill>
                <a:latin typeface="Calibri"/>
              </a:rPr>
              <a:t>*</a:t>
            </a:r>
            <a:r>
              <a:rPr lang="tr-TR" sz="1400" dirty="0">
                <a:solidFill>
                  <a:srgbClr val="046CA6"/>
                </a:solidFill>
                <a:latin typeface="Calibri"/>
              </a:rPr>
              <a:t>Sosyal güvenlik destek primine tabi çalışanlar ve yurt dışında çalışan sigortalılar hakkında uygulanmaz</a:t>
            </a:r>
            <a:endParaRPr lang="tr-TR" dirty="0" smtClean="0"/>
          </a:p>
        </p:txBody>
      </p:sp>
    </p:spTree>
    <p:extLst>
      <p:ext uri="{BB962C8B-B14F-4D97-AF65-F5344CB8AC3E}">
        <p14:creationId xmlns:p14="http://schemas.microsoft.com/office/powerpoint/2010/main" val="40001448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sz="2000" b="1" kern="1200" dirty="0">
                <a:solidFill>
                  <a:srgbClr val="FFFFFF"/>
                </a:solidFill>
              </a:rPr>
              <a:t>Genç Ve Kadın İstihdamı İle Mesleki Belgesi Olan Sigortalı İstihdamı Halinde Uygulanan Teşvik</a:t>
            </a:r>
            <a:endParaRPr lang="tr-TR" dirty="0"/>
          </a:p>
        </p:txBody>
      </p:sp>
      <p:sp>
        <p:nvSpPr>
          <p:cNvPr id="3" name="Slayt Numarası Yer Tutucusu 2"/>
          <p:cNvSpPr>
            <a:spLocks noGrp="1"/>
          </p:cNvSpPr>
          <p:nvPr>
            <p:ph type="sldNum" sz="quarter" idx="12"/>
          </p:nvPr>
        </p:nvSpPr>
        <p:spPr/>
        <p:txBody>
          <a:bodyPr/>
          <a:lstStyle/>
          <a:p>
            <a:pPr>
              <a:defRPr/>
            </a:pPr>
            <a:r>
              <a:rPr lang="tr-TR" dirty="0" smtClean="0"/>
              <a:t>18</a:t>
            </a:r>
            <a:r>
              <a:rPr lang="tr-TR" dirty="0" smtClean="0"/>
              <a:t>/36</a:t>
            </a:r>
            <a:endParaRPr lang="tr-TR" dirty="0"/>
          </a:p>
        </p:txBody>
      </p:sp>
      <p:sp>
        <p:nvSpPr>
          <p:cNvPr id="4" name="Dikdörtgen 3"/>
          <p:cNvSpPr/>
          <p:nvPr/>
        </p:nvSpPr>
        <p:spPr>
          <a:xfrm>
            <a:off x="539552" y="764704"/>
            <a:ext cx="8208912" cy="56886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lgn="just" fontAlgn="auto">
              <a:lnSpc>
                <a:spcPct val="90000"/>
              </a:lnSpc>
              <a:spcBef>
                <a:spcPts val="600"/>
              </a:spcBef>
              <a:spcAft>
                <a:spcPts val="600"/>
              </a:spcAft>
              <a:tabLst>
                <a:tab pos="4848225" algn="l"/>
              </a:tabLst>
            </a:pPr>
            <a:r>
              <a:rPr lang="tr-TR" altLang="tr-TR" b="1" dirty="0" smtClean="0">
                <a:solidFill>
                  <a:srgbClr val="046CA6"/>
                </a:solidFill>
                <a:latin typeface="Calibri" pitchFamily="34" charset="0"/>
              </a:rPr>
              <a:t>Teşvikten Yararlanma Süreleri</a:t>
            </a:r>
            <a:endParaRPr lang="tr-TR" altLang="tr-TR" b="1" dirty="0">
              <a:solidFill>
                <a:srgbClr val="046CA6"/>
              </a:solidFill>
              <a:latin typeface="Calibri" pitchFamily="34" charset="0"/>
            </a:endParaRPr>
          </a:p>
          <a:p>
            <a:pPr marL="285750" lvl="0" indent="-285750" algn="just" fontAlgn="auto">
              <a:lnSpc>
                <a:spcPct val="90000"/>
              </a:lnSpc>
              <a:spcBef>
                <a:spcPts val="600"/>
              </a:spcBef>
              <a:spcAft>
                <a:spcPts val="600"/>
              </a:spcAft>
              <a:buFont typeface="Wingdings" panose="05000000000000000000" pitchFamily="2" charset="2"/>
              <a:buChar char="ü"/>
              <a:tabLst>
                <a:tab pos="4848225" algn="l"/>
              </a:tabLst>
            </a:pPr>
            <a:r>
              <a:rPr lang="tr-TR" altLang="tr-TR" b="1" dirty="0">
                <a:solidFill>
                  <a:srgbClr val="046CA6"/>
                </a:solidFill>
                <a:latin typeface="Calibri" pitchFamily="34" charset="0"/>
              </a:rPr>
              <a:t>18 yaşından büyük ve 29 yaşından küçük erkekler ile 18 yaşından büyük kadınlardan;</a:t>
            </a:r>
            <a:endParaRPr lang="tr-TR" altLang="tr-TR" b="1" u="sng" dirty="0">
              <a:solidFill>
                <a:srgbClr val="046CA6"/>
              </a:solidFill>
              <a:latin typeface="Calibri" pitchFamily="34" charset="0"/>
            </a:endParaRPr>
          </a:p>
          <a:p>
            <a:pPr marL="285750" lvl="0" indent="-285750" algn="just" fontAlgn="auto">
              <a:lnSpc>
                <a:spcPct val="115000"/>
              </a:lnSpc>
              <a:spcBef>
                <a:spcPts val="600"/>
              </a:spcBef>
              <a:spcAft>
                <a:spcPts val="600"/>
              </a:spcAft>
              <a:buFont typeface="Arial" panose="020B0604020202020204" pitchFamily="34" charset="0"/>
              <a:buChar char="•"/>
            </a:pPr>
            <a:r>
              <a:rPr lang="tr-TR" altLang="tr-TR" sz="1600" dirty="0">
                <a:solidFill>
                  <a:srgbClr val="046CA6"/>
                </a:solidFill>
                <a:latin typeface="Calibri" pitchFamily="34" charset="0"/>
              </a:rPr>
              <a:t>Mesleki yeterlik belgesine sahip olanlar için 48 ay*</a:t>
            </a:r>
          </a:p>
          <a:p>
            <a:pPr marL="285750" lvl="0" indent="-285750" algn="just" fontAlgn="auto">
              <a:lnSpc>
                <a:spcPct val="115000"/>
              </a:lnSpc>
              <a:spcBef>
                <a:spcPts val="600"/>
              </a:spcBef>
              <a:spcAft>
                <a:spcPts val="600"/>
              </a:spcAft>
              <a:buFont typeface="Arial" panose="020B0604020202020204" pitchFamily="34" charset="0"/>
              <a:buChar char="•"/>
            </a:pPr>
            <a:r>
              <a:rPr lang="tr-TR" altLang="tr-TR" sz="1600" dirty="0">
                <a:solidFill>
                  <a:srgbClr val="046CA6"/>
                </a:solidFill>
                <a:latin typeface="Calibri" pitchFamily="34" charset="0"/>
              </a:rPr>
              <a:t>Mesleki ve teknik eğitim veren orta veya yükseköğretim kurumlarından mezun olanlar veya Türkiye İş Kurumunca düzenlenen işgücü yetiştirme kurslarını bitirenler için 36 ay*</a:t>
            </a:r>
          </a:p>
          <a:p>
            <a:pPr marL="285750" lvl="0" indent="-285750" algn="just" fontAlgn="auto">
              <a:lnSpc>
                <a:spcPct val="115000"/>
              </a:lnSpc>
              <a:spcBef>
                <a:spcPts val="600"/>
              </a:spcBef>
              <a:spcAft>
                <a:spcPts val="600"/>
              </a:spcAft>
              <a:buFont typeface="Arial" panose="020B0604020202020204" pitchFamily="34" charset="0"/>
              <a:buChar char="•"/>
            </a:pPr>
            <a:r>
              <a:rPr lang="tr-TR" altLang="tr-TR" sz="1600" dirty="0">
                <a:solidFill>
                  <a:srgbClr val="046CA6"/>
                </a:solidFill>
                <a:latin typeface="Calibri" pitchFamily="34" charset="0"/>
              </a:rPr>
              <a:t>Yukarıda belirtilen niteliklere sahip olmayanlar için 24 ay*</a:t>
            </a:r>
          </a:p>
          <a:p>
            <a:pPr marL="285750" lvl="0" indent="-285750" fontAlgn="auto">
              <a:lnSpc>
                <a:spcPct val="115000"/>
              </a:lnSpc>
              <a:spcBef>
                <a:spcPts val="0"/>
              </a:spcBef>
              <a:spcAft>
                <a:spcPts val="0"/>
              </a:spcAft>
              <a:buFont typeface="Wingdings" panose="05000000000000000000" pitchFamily="2" charset="2"/>
              <a:buChar char="ü"/>
            </a:pPr>
            <a:r>
              <a:rPr lang="tr-TR" altLang="tr-TR" b="1" dirty="0">
                <a:solidFill>
                  <a:srgbClr val="046CA6"/>
                </a:solidFill>
                <a:latin typeface="Calibri" pitchFamily="34" charset="0"/>
              </a:rPr>
              <a:t>29 yaşından büyük erkeklerden, </a:t>
            </a:r>
          </a:p>
          <a:p>
            <a:pPr marL="285750" lvl="0" indent="-285750" algn="just" fontAlgn="auto">
              <a:spcBef>
                <a:spcPts val="600"/>
              </a:spcBef>
              <a:spcAft>
                <a:spcPts val="600"/>
              </a:spcAft>
              <a:buFont typeface="Arial" panose="020B0604020202020204" pitchFamily="34" charset="0"/>
              <a:buChar char="•"/>
            </a:pPr>
            <a:r>
              <a:rPr lang="tr-TR" altLang="tr-TR" sz="1600" dirty="0">
                <a:solidFill>
                  <a:srgbClr val="046CA6"/>
                </a:solidFill>
                <a:latin typeface="Calibri" pitchFamily="34" charset="0"/>
              </a:rPr>
              <a:t>Mesleki yeterlik belgesi alanlar veya mesleki ve teknik eğitim veren orta veya yükseköğretim kurumlarını ya da Türkiye İş Kurumunca düzenlenen işgücü yetiştirme kursunu bitiren ve belgede belirtilen meslek ya da alanlarda işe alınan ve/veya çalıştırılan için 24 ay</a:t>
            </a:r>
            <a:r>
              <a:rPr lang="tr-TR" altLang="tr-TR" sz="1600" b="1" dirty="0">
                <a:solidFill>
                  <a:srgbClr val="046CA6"/>
                </a:solidFill>
                <a:latin typeface="Calibri" pitchFamily="34" charset="0"/>
              </a:rPr>
              <a:t>*</a:t>
            </a:r>
          </a:p>
          <a:p>
            <a:pPr marL="285750" lvl="0" indent="-285750" algn="just" fontAlgn="auto">
              <a:spcBef>
                <a:spcPts val="600"/>
              </a:spcBef>
              <a:spcAft>
                <a:spcPts val="600"/>
              </a:spcAft>
              <a:buFont typeface="Arial" panose="020B0604020202020204" pitchFamily="34" charset="0"/>
              <a:buChar char="•"/>
            </a:pPr>
            <a:r>
              <a:rPr lang="tr-TR" altLang="tr-TR" sz="1600" dirty="0">
                <a:solidFill>
                  <a:srgbClr val="046CA6"/>
                </a:solidFill>
                <a:latin typeface="Calibri" pitchFamily="34" charset="0"/>
              </a:rPr>
              <a:t>Türkiye İş Kurumuna kayıtlı, Kanunda sayılan belgelere sahip olmayanlar için 6 ay</a:t>
            </a:r>
          </a:p>
          <a:p>
            <a:pPr marL="285750" lvl="0" indent="-285750" algn="just" fontAlgn="auto">
              <a:spcBef>
                <a:spcPts val="600"/>
              </a:spcBef>
              <a:spcAft>
                <a:spcPts val="600"/>
              </a:spcAft>
              <a:buFont typeface="Wingdings" panose="05000000000000000000" pitchFamily="2" charset="2"/>
              <a:buChar char="ü"/>
              <a:defRPr/>
            </a:pPr>
            <a:r>
              <a:rPr lang="tr-TR" altLang="tr-TR" dirty="0">
                <a:solidFill>
                  <a:srgbClr val="046CA6"/>
                </a:solidFill>
                <a:latin typeface="Calibri" pitchFamily="34" charset="0"/>
              </a:rPr>
              <a:t>4/a bendi kapsamında çalışmakta iken, </a:t>
            </a:r>
            <a:r>
              <a:rPr lang="tr-TR" altLang="tr-TR" b="1" dirty="0">
                <a:solidFill>
                  <a:srgbClr val="046CA6"/>
                </a:solidFill>
                <a:latin typeface="Calibri" pitchFamily="34" charset="0"/>
              </a:rPr>
              <a:t>1/3/2011 tarihinden sonra </a:t>
            </a:r>
            <a:r>
              <a:rPr lang="tr-TR" altLang="tr-TR" dirty="0">
                <a:solidFill>
                  <a:srgbClr val="046CA6"/>
                </a:solidFill>
                <a:latin typeface="Calibri" pitchFamily="34" charset="0"/>
              </a:rPr>
              <a:t>mesleki yeterlik belgesi alanlar veya mesleki ve teknik eğitim veren orta veya yükseköğretim kurumlarını bitirenler için ilave 12 ay*</a:t>
            </a:r>
            <a:endParaRPr lang="tr-TR" altLang="tr-TR" sz="1600" dirty="0">
              <a:solidFill>
                <a:srgbClr val="046CA6"/>
              </a:solidFill>
              <a:latin typeface="Calibri" pitchFamily="34" charset="0"/>
            </a:endParaRPr>
          </a:p>
          <a:p>
            <a:pPr lvl="0" algn="just" fontAlgn="auto">
              <a:spcBef>
                <a:spcPts val="600"/>
              </a:spcBef>
              <a:spcAft>
                <a:spcPts val="600"/>
              </a:spcAft>
              <a:defRPr/>
            </a:pPr>
            <a:r>
              <a:rPr lang="tr-TR" altLang="tr-TR" sz="1600" b="1" dirty="0">
                <a:solidFill>
                  <a:srgbClr val="046CA6"/>
                </a:solidFill>
                <a:latin typeface="Calibri" pitchFamily="34" charset="0"/>
              </a:rPr>
              <a:t>*</a:t>
            </a:r>
            <a:r>
              <a:rPr lang="tr-TR" altLang="tr-TR" sz="1600" b="1" dirty="0">
                <a:solidFill>
                  <a:srgbClr val="046CA6"/>
                </a:solidFill>
                <a:latin typeface="Calibri"/>
              </a:rPr>
              <a:t>Kapsama girenlerin Türkiye İş Kurumuna kayıtlı işsizler arasından işe alınmaları halinde ilave olarak altı ay eklenir.</a:t>
            </a:r>
            <a:endParaRPr lang="tr-TR" altLang="tr-TR" sz="1200" b="1" dirty="0">
              <a:solidFill>
                <a:srgbClr val="046CA6"/>
              </a:solidFill>
              <a:latin typeface="Calibri" pitchFamily="34" charset="0"/>
            </a:endParaRPr>
          </a:p>
        </p:txBody>
      </p:sp>
    </p:spTree>
    <p:extLst>
      <p:ext uri="{BB962C8B-B14F-4D97-AF65-F5344CB8AC3E}">
        <p14:creationId xmlns:p14="http://schemas.microsoft.com/office/powerpoint/2010/main" val="2106932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Başlık 2"/>
          <p:cNvSpPr>
            <a:spLocks noGrp="1"/>
          </p:cNvSpPr>
          <p:nvPr>
            <p:ph type="title"/>
          </p:nvPr>
        </p:nvSpPr>
        <p:spPr>
          <a:xfrm>
            <a:off x="2571750" y="0"/>
            <a:ext cx="6572250" cy="706438"/>
          </a:xfrm>
        </p:spPr>
        <p:txBody>
          <a:bodyPr/>
          <a:lstStyle/>
          <a:p>
            <a:r>
              <a:rPr lang="tr-TR" altLang="tr-TR" sz="3600" b="1" dirty="0" smtClean="0"/>
              <a:t>Sunum Planı</a:t>
            </a:r>
          </a:p>
        </p:txBody>
      </p:sp>
      <p:sp>
        <p:nvSpPr>
          <p:cNvPr id="3" name="Slayt Numarası Yer Tutucusu 2"/>
          <p:cNvSpPr>
            <a:spLocks noGrp="1"/>
          </p:cNvSpPr>
          <p:nvPr>
            <p:ph type="sldNum" sz="quarter" idx="12"/>
          </p:nvPr>
        </p:nvSpPr>
        <p:spPr/>
        <p:txBody>
          <a:bodyPr/>
          <a:lstStyle/>
          <a:p>
            <a:pPr>
              <a:defRPr/>
            </a:pPr>
            <a:r>
              <a:rPr lang="tr-TR" dirty="0" smtClean="0"/>
              <a:t>1/36</a:t>
            </a:r>
            <a:endParaRPr lang="tr-TR" dirty="0"/>
          </a:p>
        </p:txBody>
      </p:sp>
      <p:sp>
        <p:nvSpPr>
          <p:cNvPr id="4" name="Dikdörtgen 3"/>
          <p:cNvSpPr/>
          <p:nvPr/>
        </p:nvSpPr>
        <p:spPr>
          <a:xfrm>
            <a:off x="251520" y="836712"/>
            <a:ext cx="8712968" cy="4278094"/>
          </a:xfrm>
          <a:prstGeom prst="rect">
            <a:avLst/>
          </a:prstGeom>
        </p:spPr>
        <p:txBody>
          <a:bodyPr wrap="square">
            <a:spAutoFit/>
          </a:bodyPr>
          <a:lstStyle/>
          <a:p>
            <a:pPr algn="just"/>
            <a:r>
              <a:rPr lang="tr-TR" sz="2000" b="1" dirty="0" smtClean="0"/>
              <a:t>UYGULAMADAKİ PRİM TEŞVİKLERİ</a:t>
            </a:r>
          </a:p>
          <a:p>
            <a:pPr algn="just"/>
            <a:endParaRPr lang="tr-TR" dirty="0" smtClean="0"/>
          </a:p>
          <a:p>
            <a:pPr marL="285750" indent="-285750" algn="just">
              <a:buFont typeface="Wingdings" panose="05000000000000000000" pitchFamily="2" charset="2"/>
              <a:buChar char="v"/>
            </a:pPr>
            <a:r>
              <a:rPr lang="tr-TR" sz="2200" b="1" dirty="0" smtClean="0"/>
              <a:t>5510 sayılı Kanunda Belirtilen  Teşvikler</a:t>
            </a:r>
          </a:p>
          <a:p>
            <a:pPr marL="285750" indent="-285750" algn="just">
              <a:buFont typeface="Wingdings" panose="05000000000000000000" pitchFamily="2" charset="2"/>
              <a:buChar char="v"/>
            </a:pPr>
            <a:endParaRPr lang="tr-TR" sz="2200" b="1" dirty="0"/>
          </a:p>
          <a:p>
            <a:pPr marL="285750" lvl="0" indent="-285750" algn="just">
              <a:lnSpc>
                <a:spcPct val="200000"/>
              </a:lnSpc>
              <a:buFont typeface="Wingdings" panose="05000000000000000000" pitchFamily="2" charset="2"/>
              <a:buChar char="§"/>
            </a:pPr>
            <a:r>
              <a:rPr lang="tr-TR" altLang="tr-TR" sz="1900" b="1" dirty="0" smtClean="0">
                <a:solidFill>
                  <a:srgbClr val="0070C0"/>
                </a:solidFill>
                <a:latin typeface="Times New Roman" pitchFamily="18" charset="0"/>
                <a:cs typeface="Times New Roman" pitchFamily="18" charset="0"/>
              </a:rPr>
              <a:t>Malullük</a:t>
            </a:r>
            <a:r>
              <a:rPr lang="tr-TR" altLang="tr-TR" sz="1900" b="1" dirty="0">
                <a:solidFill>
                  <a:srgbClr val="0070C0"/>
                </a:solidFill>
                <a:latin typeface="Times New Roman" pitchFamily="18" charset="0"/>
                <a:cs typeface="Times New Roman" pitchFamily="18" charset="0"/>
              </a:rPr>
              <a:t>, yaşlılık ve ölüm sigortası işveren hissesinden 5 puanlık indirim</a:t>
            </a:r>
            <a:endParaRPr lang="tr-TR" sz="1900" dirty="0"/>
          </a:p>
          <a:p>
            <a:pPr marL="285750" lvl="0" indent="-285750">
              <a:lnSpc>
                <a:spcPct val="200000"/>
              </a:lnSpc>
              <a:buFont typeface="Wingdings" panose="05000000000000000000" pitchFamily="2" charset="2"/>
              <a:buChar char="§"/>
            </a:pPr>
            <a:r>
              <a:rPr lang="tr-TR" altLang="tr-TR" sz="1900" b="1" dirty="0">
                <a:solidFill>
                  <a:srgbClr val="0070C0"/>
                </a:solidFill>
                <a:latin typeface="Times New Roman" pitchFamily="18" charset="0"/>
                <a:cs typeface="Times New Roman" pitchFamily="18" charset="0"/>
              </a:rPr>
              <a:t>Yurtdışına götürülen/gönderilen sigortalılar için uygulanacak 5 puan indirim</a:t>
            </a:r>
            <a:endParaRPr lang="tr-TR" sz="1900" dirty="0"/>
          </a:p>
          <a:p>
            <a:pPr marL="285750" lvl="0" indent="-285750">
              <a:lnSpc>
                <a:spcPct val="200000"/>
              </a:lnSpc>
              <a:buFont typeface="Wingdings" panose="05000000000000000000" pitchFamily="2" charset="2"/>
              <a:buChar char="§"/>
            </a:pPr>
            <a:r>
              <a:rPr lang="tr-TR" altLang="tr-TR" sz="1900" b="1" dirty="0">
                <a:solidFill>
                  <a:srgbClr val="0070C0"/>
                </a:solidFill>
                <a:latin typeface="Times New Roman" pitchFamily="18" charset="0"/>
                <a:cs typeface="Times New Roman" pitchFamily="18" charset="0"/>
              </a:rPr>
              <a:t>On ve üzerinde sigortalı çalıştıran işverenlere yönelik ilave 6 puanlık </a:t>
            </a:r>
            <a:r>
              <a:rPr lang="tr-TR" altLang="tr-TR" sz="1900" b="1" dirty="0" smtClean="0">
                <a:solidFill>
                  <a:srgbClr val="0070C0"/>
                </a:solidFill>
                <a:latin typeface="Times New Roman" pitchFamily="18" charset="0"/>
                <a:cs typeface="Times New Roman" pitchFamily="18" charset="0"/>
              </a:rPr>
              <a:t>indirim(Gaziantep ilinde uygulanmıyor)</a:t>
            </a:r>
            <a:endParaRPr lang="tr-TR" sz="1900" dirty="0"/>
          </a:p>
          <a:p>
            <a:pPr marL="285750" lvl="0" indent="-285750">
              <a:lnSpc>
                <a:spcPct val="200000"/>
              </a:lnSpc>
              <a:buFont typeface="Wingdings" panose="05000000000000000000" pitchFamily="2" charset="2"/>
              <a:buChar char="§"/>
            </a:pPr>
            <a:r>
              <a:rPr lang="tr-TR" altLang="tr-TR" sz="1900" b="1" dirty="0">
                <a:solidFill>
                  <a:srgbClr val="0070C0"/>
                </a:solidFill>
                <a:latin typeface="Times New Roman" pitchFamily="18" charset="0"/>
                <a:cs typeface="Times New Roman" pitchFamily="18" charset="0"/>
              </a:rPr>
              <a:t>Yatırımlarda Devlet Yardımları Hakkında Kararlar uyarınca uygulanan </a:t>
            </a:r>
            <a:r>
              <a:rPr lang="tr-TR" altLang="tr-TR" sz="1900" b="1" dirty="0" smtClean="0">
                <a:solidFill>
                  <a:srgbClr val="0070C0"/>
                </a:solidFill>
                <a:latin typeface="Times New Roman" pitchFamily="18" charset="0"/>
                <a:cs typeface="Times New Roman" pitchFamily="18" charset="0"/>
              </a:rPr>
              <a:t>teşvik</a:t>
            </a:r>
            <a:endParaRPr lang="tr-TR" sz="1900" dirty="0"/>
          </a:p>
        </p:txBody>
      </p:sp>
    </p:spTree>
    <p:extLst>
      <p:ext uri="{BB962C8B-B14F-4D97-AF65-F5344CB8AC3E}">
        <p14:creationId xmlns:p14="http://schemas.microsoft.com/office/powerpoint/2010/main" val="41527938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sz="2000" b="1" kern="1200" dirty="0" smtClean="0">
                <a:solidFill>
                  <a:srgbClr val="FFFFFF"/>
                </a:solidFill>
                <a:cs typeface="Arial" pitchFamily="34" charset="0"/>
              </a:rPr>
              <a:t>Engelli Sigortalı İstihdamında</a:t>
            </a:r>
            <a:br>
              <a:rPr lang="tr-TR" altLang="tr-TR" sz="2000" b="1" kern="1200" dirty="0" smtClean="0">
                <a:solidFill>
                  <a:srgbClr val="FFFFFF"/>
                </a:solidFill>
                <a:cs typeface="Arial" pitchFamily="34" charset="0"/>
              </a:rPr>
            </a:br>
            <a:r>
              <a:rPr lang="tr-TR" altLang="tr-TR" sz="2000" b="1" kern="1200" dirty="0" smtClean="0">
                <a:solidFill>
                  <a:srgbClr val="FFFFFF"/>
                </a:solidFill>
                <a:cs typeface="Arial" pitchFamily="34" charset="0"/>
              </a:rPr>
              <a:t>İşveren Hissesi Sigorta Prim Desteği</a:t>
            </a:r>
            <a:endParaRPr lang="tr-TR" dirty="0"/>
          </a:p>
        </p:txBody>
      </p:sp>
      <p:sp>
        <p:nvSpPr>
          <p:cNvPr id="3" name="Slayt Numarası Yer Tutucusu 2"/>
          <p:cNvSpPr>
            <a:spLocks noGrp="1"/>
          </p:cNvSpPr>
          <p:nvPr>
            <p:ph type="sldNum" sz="quarter" idx="12"/>
          </p:nvPr>
        </p:nvSpPr>
        <p:spPr/>
        <p:txBody>
          <a:bodyPr/>
          <a:lstStyle/>
          <a:p>
            <a:pPr>
              <a:defRPr/>
            </a:pPr>
            <a:r>
              <a:rPr lang="tr-TR" dirty="0" smtClean="0"/>
              <a:t>19</a:t>
            </a:r>
            <a:r>
              <a:rPr lang="tr-TR" dirty="0" smtClean="0"/>
              <a:t>/36</a:t>
            </a:r>
            <a:endParaRPr lang="tr-TR" dirty="0"/>
          </a:p>
        </p:txBody>
      </p:sp>
      <p:sp>
        <p:nvSpPr>
          <p:cNvPr id="4" name="Dikdörtgen 3"/>
          <p:cNvSpPr/>
          <p:nvPr/>
        </p:nvSpPr>
        <p:spPr>
          <a:xfrm>
            <a:off x="179512" y="764704"/>
            <a:ext cx="8856984" cy="56886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fontAlgn="auto">
              <a:spcBef>
                <a:spcPct val="20000"/>
              </a:spcBef>
              <a:spcAft>
                <a:spcPts val="0"/>
              </a:spcAft>
              <a:buClr>
                <a:srgbClr val="046CA6"/>
              </a:buClr>
              <a:buSzPct val="100000"/>
              <a:defRPr/>
            </a:pPr>
            <a:r>
              <a:rPr lang="tr-TR" sz="2000" b="1" u="sng" kern="0" dirty="0">
                <a:solidFill>
                  <a:srgbClr val="046CA6"/>
                </a:solidFill>
                <a:latin typeface="Calibri" pitchFamily="34" charset="0"/>
              </a:rPr>
              <a:t>YASAL DAYANAK</a:t>
            </a:r>
            <a:endParaRPr lang="tr-TR" sz="2000" kern="0" dirty="0">
              <a:solidFill>
                <a:srgbClr val="046CA6"/>
              </a:solidFill>
              <a:latin typeface="Calibri" pitchFamily="34" charset="0"/>
            </a:endParaRPr>
          </a:p>
          <a:p>
            <a:pPr marL="342900" lvl="0" indent="-342900" fontAlgn="auto">
              <a:spcBef>
                <a:spcPct val="20000"/>
              </a:spcBef>
              <a:spcAft>
                <a:spcPts val="0"/>
              </a:spcAft>
              <a:buSzPct val="100000"/>
              <a:buFont typeface="Wingdings" pitchFamily="2" charset="2"/>
              <a:buChar char="v"/>
              <a:defRPr/>
            </a:pPr>
            <a:r>
              <a:rPr lang="tr-TR" sz="2000" kern="0" dirty="0">
                <a:solidFill>
                  <a:srgbClr val="046CA6"/>
                </a:solidFill>
                <a:latin typeface="Calibri" pitchFamily="34" charset="0"/>
              </a:rPr>
              <a:t>4857 sayılı İş Kanununun 30 uncu maddesi </a:t>
            </a:r>
          </a:p>
          <a:p>
            <a:pPr marL="342900" lvl="0" indent="-342900" fontAlgn="auto">
              <a:spcBef>
                <a:spcPct val="20000"/>
              </a:spcBef>
              <a:spcAft>
                <a:spcPts val="0"/>
              </a:spcAft>
              <a:buSzPct val="100000"/>
              <a:buFont typeface="Wingdings" pitchFamily="2" charset="2"/>
              <a:buChar char="v"/>
              <a:defRPr/>
            </a:pPr>
            <a:r>
              <a:rPr lang="tr-TR" sz="2000" kern="0" dirty="0">
                <a:solidFill>
                  <a:srgbClr val="046CA6"/>
                </a:solidFill>
                <a:latin typeface="Calibri" pitchFamily="34" charset="0"/>
              </a:rPr>
              <a:t>2008-77 sayılı Genelge</a:t>
            </a:r>
          </a:p>
          <a:p>
            <a:pPr marL="342900" lvl="0" indent="-342900" fontAlgn="auto">
              <a:spcBef>
                <a:spcPct val="20000"/>
              </a:spcBef>
              <a:spcAft>
                <a:spcPts val="0"/>
              </a:spcAft>
              <a:buSzPct val="100000"/>
              <a:buFont typeface="Wingdings" pitchFamily="2" charset="2"/>
              <a:buChar char="v"/>
              <a:defRPr/>
            </a:pPr>
            <a:endParaRPr lang="tr-TR" sz="2000" kern="0" dirty="0">
              <a:solidFill>
                <a:srgbClr val="046CA6"/>
              </a:solidFill>
              <a:latin typeface="Calibri" pitchFamily="34" charset="0"/>
            </a:endParaRPr>
          </a:p>
          <a:p>
            <a:pPr lvl="0" fontAlgn="auto">
              <a:spcBef>
                <a:spcPct val="20000"/>
              </a:spcBef>
              <a:spcAft>
                <a:spcPts val="0"/>
              </a:spcAft>
              <a:buClr>
                <a:srgbClr val="046CA6"/>
              </a:buClr>
              <a:buSzPct val="100000"/>
              <a:defRPr/>
            </a:pPr>
            <a:r>
              <a:rPr lang="tr-TR" sz="2000" b="1" u="sng" kern="0" dirty="0">
                <a:solidFill>
                  <a:srgbClr val="046CA6"/>
                </a:solidFill>
                <a:latin typeface="Calibri" pitchFamily="34" charset="0"/>
                <a:sym typeface="Wingdings" pitchFamily="2" charset="2"/>
              </a:rPr>
              <a:t>BAŞLAMA </a:t>
            </a:r>
            <a:r>
              <a:rPr lang="tr-TR" sz="2000" b="1" u="sng" kern="0" dirty="0" smtClean="0">
                <a:solidFill>
                  <a:srgbClr val="046CA6"/>
                </a:solidFill>
                <a:latin typeface="Calibri" pitchFamily="34" charset="0"/>
                <a:sym typeface="Wingdings" pitchFamily="2" charset="2"/>
              </a:rPr>
              <a:t>T.</a:t>
            </a:r>
            <a:r>
              <a:rPr lang="tr-TR" sz="2000" kern="0" dirty="0">
                <a:solidFill>
                  <a:srgbClr val="046CA6"/>
                </a:solidFill>
                <a:latin typeface="Calibri" pitchFamily="34" charset="0"/>
                <a:sym typeface="Wingdings" pitchFamily="2" charset="2"/>
              </a:rPr>
              <a:t>	:</a:t>
            </a:r>
            <a:r>
              <a:rPr lang="tr-TR" sz="2000" kern="0" dirty="0" smtClean="0">
                <a:solidFill>
                  <a:srgbClr val="046CA6"/>
                </a:solidFill>
                <a:latin typeface="Calibri" pitchFamily="34" charset="0"/>
              </a:rPr>
              <a:t>01.07.2008 		</a:t>
            </a:r>
            <a:r>
              <a:rPr lang="tr-TR" sz="2000" b="1" u="sng" kern="0" dirty="0" smtClean="0">
                <a:solidFill>
                  <a:srgbClr val="046CA6"/>
                </a:solidFill>
                <a:latin typeface="Calibri" pitchFamily="34" charset="0"/>
                <a:sym typeface="Wingdings" pitchFamily="2" charset="2"/>
              </a:rPr>
              <a:t>BİTİM T.</a:t>
            </a:r>
            <a:r>
              <a:rPr lang="tr-TR" sz="2000" kern="0" dirty="0">
                <a:solidFill>
                  <a:srgbClr val="046CA6"/>
                </a:solidFill>
                <a:latin typeface="Calibri" pitchFamily="34" charset="0"/>
                <a:sym typeface="Wingdings" pitchFamily="2" charset="2"/>
              </a:rPr>
              <a:t>	</a:t>
            </a:r>
            <a:r>
              <a:rPr lang="tr-TR" sz="2000" kern="0" dirty="0" smtClean="0">
                <a:solidFill>
                  <a:srgbClr val="046CA6"/>
                </a:solidFill>
                <a:latin typeface="Calibri" pitchFamily="34" charset="0"/>
                <a:sym typeface="Wingdings" pitchFamily="2" charset="2"/>
              </a:rPr>
              <a:t>:SÜRESİZ</a:t>
            </a:r>
            <a:endParaRPr lang="tr-TR" sz="2000" b="1" u="sng" kern="0" dirty="0">
              <a:solidFill>
                <a:srgbClr val="046CA6"/>
              </a:solidFill>
              <a:latin typeface="Calibri" pitchFamily="34" charset="0"/>
              <a:sym typeface="Wingdings" pitchFamily="2" charset="2"/>
            </a:endParaRPr>
          </a:p>
          <a:p>
            <a:pPr lvl="0" fontAlgn="auto">
              <a:spcBef>
                <a:spcPct val="20000"/>
              </a:spcBef>
              <a:spcAft>
                <a:spcPts val="0"/>
              </a:spcAft>
              <a:buClr>
                <a:srgbClr val="046CA6"/>
              </a:buClr>
              <a:buSzPct val="100000"/>
              <a:defRPr/>
            </a:pPr>
            <a:r>
              <a:rPr lang="tr-TR" sz="2000" b="1" u="sng" kern="0" dirty="0">
                <a:solidFill>
                  <a:srgbClr val="046CA6"/>
                </a:solidFill>
                <a:latin typeface="Calibri" pitchFamily="34" charset="0"/>
                <a:sym typeface="Wingdings" pitchFamily="2" charset="2"/>
              </a:rPr>
              <a:t>FİNANSMANI</a:t>
            </a:r>
            <a:r>
              <a:rPr lang="tr-TR" sz="2000" b="1" kern="0" dirty="0">
                <a:solidFill>
                  <a:srgbClr val="046CA6"/>
                </a:solidFill>
                <a:latin typeface="Arial" charset="0"/>
                <a:sym typeface="Wingdings" pitchFamily="2" charset="2"/>
              </a:rPr>
              <a:t>		</a:t>
            </a:r>
            <a:r>
              <a:rPr lang="tr-TR" sz="2000" kern="0" dirty="0">
                <a:solidFill>
                  <a:srgbClr val="046CA6"/>
                </a:solidFill>
                <a:latin typeface="Arial" charset="0"/>
                <a:sym typeface="Wingdings" pitchFamily="2" charset="2"/>
              </a:rPr>
              <a:t>:</a:t>
            </a:r>
            <a:r>
              <a:rPr lang="tr-TR" sz="2000" kern="0" dirty="0">
                <a:solidFill>
                  <a:srgbClr val="046CA6"/>
                </a:solidFill>
                <a:latin typeface="Calibri" pitchFamily="34" charset="0"/>
              </a:rPr>
              <a:t>Hazine</a:t>
            </a:r>
          </a:p>
          <a:p>
            <a:pPr lvl="0" fontAlgn="auto">
              <a:spcBef>
                <a:spcPts val="0"/>
              </a:spcBef>
              <a:spcAft>
                <a:spcPts val="0"/>
              </a:spcAft>
              <a:defRPr/>
            </a:pPr>
            <a:endParaRPr lang="tr-TR" sz="2000" b="1" dirty="0">
              <a:solidFill>
                <a:srgbClr val="046CA6"/>
              </a:solidFill>
              <a:latin typeface="Calibri"/>
            </a:endParaRPr>
          </a:p>
          <a:p>
            <a:pPr lvl="0" fontAlgn="auto">
              <a:spcBef>
                <a:spcPts val="0"/>
              </a:spcBef>
              <a:spcAft>
                <a:spcPts val="0"/>
              </a:spcAft>
              <a:defRPr/>
            </a:pPr>
            <a:r>
              <a:rPr lang="tr-TR" sz="1600" b="1" u="sng" dirty="0">
                <a:solidFill>
                  <a:srgbClr val="046CA6"/>
                </a:solidFill>
                <a:latin typeface="Calibri"/>
              </a:rPr>
              <a:t>ÖRNEK:</a:t>
            </a:r>
            <a:endParaRPr lang="tr-TR" altLang="tr-TR" sz="1600" b="1" u="sng" dirty="0">
              <a:solidFill>
                <a:srgbClr val="046CA6"/>
              </a:solidFill>
              <a:latin typeface="Calibri" pitchFamily="34" charset="0"/>
            </a:endParaRPr>
          </a:p>
          <a:p>
            <a:pPr lvl="0" algn="just" fontAlgn="auto">
              <a:spcBef>
                <a:spcPts val="0"/>
              </a:spcBef>
              <a:spcAft>
                <a:spcPts val="0"/>
              </a:spcAft>
              <a:buClr>
                <a:srgbClr val="FFFFCC"/>
              </a:buClr>
              <a:buSzPct val="60000"/>
            </a:pPr>
            <a:r>
              <a:rPr lang="tr-TR" altLang="tr-TR" sz="1400" dirty="0">
                <a:solidFill>
                  <a:srgbClr val="046CA6"/>
                </a:solidFill>
                <a:latin typeface="Calibri" pitchFamily="34" charset="0"/>
              </a:rPr>
              <a:t>Muaccel borcu olmayan işverence 2.000,00 TL karşılığında çalıştırılan bir sigortalıdan dolayı yararlanılacak teşvik tutarı;</a:t>
            </a:r>
          </a:p>
          <a:p>
            <a:pPr lvl="0" algn="just" fontAlgn="auto">
              <a:spcBef>
                <a:spcPts val="0"/>
              </a:spcBef>
              <a:spcAft>
                <a:spcPts val="0"/>
              </a:spcAft>
              <a:buClr>
                <a:srgbClr val="FFFFCC"/>
              </a:buClr>
              <a:buSzPct val="60000"/>
            </a:pPr>
            <a:r>
              <a:rPr lang="tr-TR" altLang="tr-TR" sz="1400" dirty="0">
                <a:solidFill>
                  <a:srgbClr val="046CA6"/>
                </a:solidFill>
                <a:latin typeface="Calibri" pitchFamily="34" charset="0"/>
              </a:rPr>
              <a:t>Sigortalının aylık prime esas kazanç tutarı     : 2.000,00 TL     </a:t>
            </a:r>
          </a:p>
          <a:p>
            <a:pPr lvl="0" algn="just" fontAlgn="auto">
              <a:spcBef>
                <a:spcPts val="0"/>
              </a:spcBef>
              <a:spcAft>
                <a:spcPts val="0"/>
              </a:spcAft>
              <a:buClr>
                <a:srgbClr val="FFFFCC"/>
              </a:buClr>
              <a:buSzPct val="60000"/>
            </a:pPr>
            <a:r>
              <a:rPr lang="tr-TR" altLang="tr-TR" sz="1400" dirty="0">
                <a:solidFill>
                  <a:srgbClr val="046CA6"/>
                </a:solidFill>
                <a:latin typeface="Calibri" pitchFamily="34" charset="0"/>
              </a:rPr>
              <a:t>Prime esas kazanç alt sınırı                                : </a:t>
            </a:r>
            <a:r>
              <a:rPr lang="tr-TR" altLang="tr-TR" sz="1400" dirty="0" smtClean="0">
                <a:solidFill>
                  <a:srgbClr val="046CA6"/>
                </a:solidFill>
                <a:latin typeface="Calibri" pitchFamily="34" charset="0"/>
              </a:rPr>
              <a:t>1.273,50 </a:t>
            </a:r>
            <a:r>
              <a:rPr lang="tr-TR" altLang="tr-TR" sz="1400" dirty="0">
                <a:solidFill>
                  <a:srgbClr val="046CA6"/>
                </a:solidFill>
                <a:latin typeface="Calibri" pitchFamily="34" charset="0"/>
              </a:rPr>
              <a:t>TL*</a:t>
            </a:r>
          </a:p>
          <a:p>
            <a:pPr lvl="0" algn="just" fontAlgn="auto">
              <a:spcBef>
                <a:spcPts val="0"/>
              </a:spcBef>
              <a:spcAft>
                <a:spcPts val="0"/>
              </a:spcAft>
              <a:buClr>
                <a:srgbClr val="FFFFCC"/>
              </a:buClr>
              <a:buSzPct val="60000"/>
            </a:pPr>
            <a:r>
              <a:rPr lang="tr-TR" altLang="tr-TR" sz="1400" dirty="0">
                <a:solidFill>
                  <a:srgbClr val="046CA6"/>
                </a:solidFill>
                <a:latin typeface="Calibri" pitchFamily="34" charset="0"/>
              </a:rPr>
              <a:t>olduğu varsayıldığında;       </a:t>
            </a:r>
          </a:p>
          <a:p>
            <a:pPr lvl="0" algn="just" fontAlgn="auto">
              <a:spcBef>
                <a:spcPts val="0"/>
              </a:spcBef>
              <a:spcAft>
                <a:spcPts val="0"/>
              </a:spcAft>
              <a:buClr>
                <a:srgbClr val="FFFFCC"/>
              </a:buClr>
              <a:buSzPct val="60000"/>
            </a:pPr>
            <a:r>
              <a:rPr lang="tr-TR" altLang="tr-TR" sz="1400" dirty="0">
                <a:solidFill>
                  <a:srgbClr val="046CA6"/>
                </a:solidFill>
                <a:latin typeface="Calibri" pitchFamily="34" charset="0"/>
              </a:rPr>
              <a:t>2.000,00 * 5 / 100 = </a:t>
            </a:r>
            <a:r>
              <a:rPr lang="tr-TR" altLang="tr-TR" sz="1400" b="1" dirty="0">
                <a:solidFill>
                  <a:srgbClr val="046CA6"/>
                </a:solidFill>
                <a:latin typeface="Calibri" pitchFamily="34" charset="0"/>
              </a:rPr>
              <a:t>100,00 TL (05510)  Hazinece karşılanacak tutar,       </a:t>
            </a:r>
          </a:p>
          <a:p>
            <a:pPr lvl="0" algn="just" fontAlgn="auto">
              <a:spcBef>
                <a:spcPts val="0"/>
              </a:spcBef>
              <a:spcAft>
                <a:spcPts val="0"/>
              </a:spcAft>
              <a:buClr>
                <a:srgbClr val="FFFFCC"/>
              </a:buClr>
              <a:buSzPct val="60000"/>
            </a:pPr>
            <a:r>
              <a:rPr lang="tr-TR" altLang="tr-TR" sz="1400" dirty="0">
                <a:solidFill>
                  <a:srgbClr val="046CA6"/>
                </a:solidFill>
                <a:latin typeface="Calibri" pitchFamily="34" charset="0"/>
              </a:rPr>
              <a:t>20,5 – 5 = 15,5 Beş puanlık kısım düşüldükten sonra kalan işveren hissesi    </a:t>
            </a:r>
          </a:p>
          <a:p>
            <a:pPr lvl="0" algn="just" fontAlgn="auto">
              <a:spcBef>
                <a:spcPts val="0"/>
              </a:spcBef>
              <a:spcAft>
                <a:spcPts val="0"/>
              </a:spcAft>
              <a:buClr>
                <a:srgbClr val="FFFFCC"/>
              </a:buClr>
              <a:buSzPct val="60000"/>
            </a:pPr>
            <a:r>
              <a:rPr lang="tr-TR" altLang="tr-TR" sz="1400" dirty="0" smtClean="0">
                <a:solidFill>
                  <a:srgbClr val="046CA6"/>
                </a:solidFill>
                <a:latin typeface="Calibri" pitchFamily="34" charset="0"/>
              </a:rPr>
              <a:t>1.273,50 </a:t>
            </a:r>
            <a:r>
              <a:rPr lang="tr-TR" altLang="tr-TR" sz="1400" dirty="0">
                <a:solidFill>
                  <a:srgbClr val="046CA6"/>
                </a:solidFill>
                <a:latin typeface="Calibri" pitchFamily="34" charset="0"/>
              </a:rPr>
              <a:t>* 15,5 / 100 = </a:t>
            </a:r>
            <a:r>
              <a:rPr lang="tr-TR" altLang="tr-TR" sz="1400" b="1" dirty="0" smtClean="0">
                <a:solidFill>
                  <a:srgbClr val="046CA6"/>
                </a:solidFill>
                <a:latin typeface="Calibri" pitchFamily="34" charset="0"/>
              </a:rPr>
              <a:t>197.40  </a:t>
            </a:r>
            <a:r>
              <a:rPr lang="tr-TR" altLang="tr-TR" sz="1400" b="1" dirty="0">
                <a:solidFill>
                  <a:srgbClr val="046CA6"/>
                </a:solidFill>
                <a:latin typeface="Calibri" pitchFamily="34" charset="0"/>
              </a:rPr>
              <a:t>TL (14857) Hazinece karşılanacak tutar olacaktır. </a:t>
            </a:r>
          </a:p>
          <a:p>
            <a:pPr lvl="0" algn="just" fontAlgn="auto">
              <a:spcBef>
                <a:spcPts val="0"/>
              </a:spcBef>
              <a:spcAft>
                <a:spcPts val="0"/>
              </a:spcAft>
              <a:buClr>
                <a:srgbClr val="FFFFCC"/>
              </a:buClr>
              <a:buSzPct val="60000"/>
            </a:pPr>
            <a:endParaRPr lang="tr-TR" altLang="tr-TR" sz="1400" dirty="0">
              <a:solidFill>
                <a:srgbClr val="046CA6"/>
              </a:solidFill>
              <a:latin typeface="Calibri" pitchFamily="34" charset="0"/>
            </a:endParaRPr>
          </a:p>
          <a:p>
            <a:pPr lvl="0" algn="just" fontAlgn="auto">
              <a:spcBef>
                <a:spcPts val="0"/>
              </a:spcBef>
              <a:spcAft>
                <a:spcPts val="0"/>
              </a:spcAft>
              <a:buClr>
                <a:srgbClr val="FFFFCC"/>
              </a:buClr>
              <a:buSzPct val="60000"/>
            </a:pPr>
            <a:r>
              <a:rPr lang="tr-TR" altLang="tr-TR" sz="1400" u="sng" dirty="0">
                <a:solidFill>
                  <a:srgbClr val="046CA6"/>
                </a:solidFill>
                <a:latin typeface="Calibri" pitchFamily="34" charset="0"/>
              </a:rPr>
              <a:t>Bu durumda işveren tarafından ödenecek tutar;</a:t>
            </a:r>
            <a:r>
              <a:rPr lang="tr-TR" altLang="tr-TR" sz="1400" dirty="0">
                <a:solidFill>
                  <a:srgbClr val="046CA6"/>
                </a:solidFill>
                <a:latin typeface="Calibri" pitchFamily="34" charset="0"/>
              </a:rPr>
              <a:t>      </a:t>
            </a:r>
          </a:p>
          <a:p>
            <a:pPr lvl="0" algn="just" fontAlgn="auto">
              <a:spcBef>
                <a:spcPts val="0"/>
              </a:spcBef>
              <a:spcAft>
                <a:spcPts val="0"/>
              </a:spcAft>
              <a:buClr>
                <a:srgbClr val="FFFFCC"/>
              </a:buClr>
              <a:buSzPct val="60000"/>
            </a:pPr>
            <a:r>
              <a:rPr lang="tr-TR" altLang="tr-TR" sz="1400" dirty="0">
                <a:solidFill>
                  <a:srgbClr val="046CA6"/>
                </a:solidFill>
                <a:latin typeface="Calibri" pitchFamily="34" charset="0"/>
              </a:rPr>
              <a:t>2.000,00 * 34,5 / 100 = 690,00 TL değil      </a:t>
            </a:r>
          </a:p>
          <a:p>
            <a:pPr lvl="0" algn="just" fontAlgn="auto">
              <a:spcBef>
                <a:spcPts val="0"/>
              </a:spcBef>
              <a:spcAft>
                <a:spcPts val="0"/>
              </a:spcAft>
              <a:buClr>
                <a:srgbClr val="FFFFCC"/>
              </a:buClr>
              <a:buSzPct val="60000"/>
            </a:pPr>
            <a:r>
              <a:rPr lang="tr-TR" altLang="tr-TR" sz="1400" dirty="0">
                <a:solidFill>
                  <a:srgbClr val="046CA6"/>
                </a:solidFill>
                <a:latin typeface="Calibri" pitchFamily="34" charset="0"/>
              </a:rPr>
              <a:t>100,00 + </a:t>
            </a:r>
            <a:r>
              <a:rPr lang="tr-TR" altLang="tr-TR" sz="1400" b="1" dirty="0">
                <a:solidFill>
                  <a:srgbClr val="046CA6"/>
                </a:solidFill>
                <a:latin typeface="Calibri" pitchFamily="34" charset="0"/>
              </a:rPr>
              <a:t>197.40</a:t>
            </a:r>
            <a:r>
              <a:rPr lang="tr-TR" altLang="tr-TR" sz="1400" dirty="0" smtClean="0">
                <a:solidFill>
                  <a:srgbClr val="046CA6"/>
                </a:solidFill>
                <a:latin typeface="Calibri" pitchFamily="34" charset="0"/>
              </a:rPr>
              <a:t>          </a:t>
            </a:r>
            <a:r>
              <a:rPr lang="tr-TR" altLang="tr-TR" sz="1400" dirty="0">
                <a:solidFill>
                  <a:srgbClr val="046CA6"/>
                </a:solidFill>
                <a:latin typeface="Calibri" pitchFamily="34" charset="0"/>
              </a:rPr>
              <a:t>= </a:t>
            </a:r>
            <a:r>
              <a:rPr lang="tr-TR" altLang="tr-TR" sz="1400" dirty="0" smtClean="0">
                <a:solidFill>
                  <a:srgbClr val="046CA6"/>
                </a:solidFill>
                <a:latin typeface="Calibri" pitchFamily="34" charset="0"/>
              </a:rPr>
              <a:t>297.40 </a:t>
            </a:r>
            <a:r>
              <a:rPr lang="tr-TR" altLang="tr-TR" sz="1400" dirty="0">
                <a:solidFill>
                  <a:srgbClr val="046CA6"/>
                </a:solidFill>
                <a:latin typeface="Calibri" pitchFamily="34" charset="0"/>
              </a:rPr>
              <a:t>TL</a:t>
            </a:r>
          </a:p>
          <a:p>
            <a:pPr lvl="0" algn="just" fontAlgn="auto">
              <a:spcBef>
                <a:spcPts val="0"/>
              </a:spcBef>
              <a:spcAft>
                <a:spcPts val="0"/>
              </a:spcAft>
              <a:buClr>
                <a:srgbClr val="FFFFCC"/>
              </a:buClr>
              <a:buSzPct val="60000"/>
            </a:pPr>
            <a:r>
              <a:rPr lang="tr-TR" altLang="tr-TR" sz="1400" u="sng" dirty="0">
                <a:solidFill>
                  <a:srgbClr val="046CA6"/>
                </a:solidFill>
                <a:latin typeface="Calibri" pitchFamily="34" charset="0"/>
              </a:rPr>
              <a:t>İşverenin ödeyeceği tutar = </a:t>
            </a:r>
            <a:r>
              <a:rPr lang="tr-TR" altLang="tr-TR" sz="1400" u="sng" dirty="0">
                <a:solidFill>
                  <a:srgbClr val="046CA6"/>
                </a:solidFill>
                <a:latin typeface="Calibri"/>
              </a:rPr>
              <a:t> 690</a:t>
            </a:r>
            <a:r>
              <a:rPr lang="tr-TR" altLang="tr-TR" sz="1400" u="sng" dirty="0">
                <a:solidFill>
                  <a:srgbClr val="046CA6"/>
                </a:solidFill>
                <a:latin typeface="Calibri" pitchFamily="34" charset="0"/>
              </a:rPr>
              <a:t> </a:t>
            </a:r>
            <a:r>
              <a:rPr lang="tr-TR" altLang="tr-TR" sz="1400" u="sng" dirty="0" smtClean="0">
                <a:solidFill>
                  <a:srgbClr val="046CA6"/>
                </a:solidFill>
                <a:latin typeface="Calibri" pitchFamily="34" charset="0"/>
              </a:rPr>
              <a:t>– 297,40 </a:t>
            </a:r>
            <a:r>
              <a:rPr lang="tr-TR" altLang="tr-TR" sz="1400" u="sng" dirty="0">
                <a:solidFill>
                  <a:srgbClr val="046CA6"/>
                </a:solidFill>
                <a:latin typeface="Calibri" pitchFamily="34" charset="0"/>
              </a:rPr>
              <a:t>= </a:t>
            </a:r>
            <a:r>
              <a:rPr lang="tr-TR" altLang="tr-TR" sz="1400" b="1" u="sng" dirty="0" smtClean="0">
                <a:solidFill>
                  <a:srgbClr val="046CA6"/>
                </a:solidFill>
                <a:latin typeface="Calibri"/>
              </a:rPr>
              <a:t>392,60</a:t>
            </a:r>
            <a:r>
              <a:rPr lang="tr-TR" altLang="tr-TR" sz="1400" b="1" u="sng" dirty="0" smtClean="0">
                <a:solidFill>
                  <a:srgbClr val="046CA6"/>
                </a:solidFill>
                <a:latin typeface="Calibri" pitchFamily="34" charset="0"/>
              </a:rPr>
              <a:t> </a:t>
            </a:r>
            <a:r>
              <a:rPr lang="tr-TR" altLang="tr-TR" sz="1400" b="1" u="sng" dirty="0">
                <a:solidFill>
                  <a:srgbClr val="046CA6"/>
                </a:solidFill>
                <a:latin typeface="Calibri" pitchFamily="34" charset="0"/>
              </a:rPr>
              <a:t>TL</a:t>
            </a:r>
          </a:p>
          <a:p>
            <a:pPr lvl="0" algn="just" fontAlgn="auto">
              <a:spcBef>
                <a:spcPts val="0"/>
              </a:spcBef>
              <a:spcAft>
                <a:spcPts val="0"/>
              </a:spcAft>
              <a:buClr>
                <a:srgbClr val="FFFFCC"/>
              </a:buClr>
              <a:buSzPct val="60000"/>
            </a:pPr>
            <a:endParaRPr lang="tr-TR" altLang="tr-TR" sz="1400" dirty="0">
              <a:solidFill>
                <a:srgbClr val="046CA6"/>
              </a:solidFill>
              <a:latin typeface="Calibri" pitchFamily="34" charset="0"/>
            </a:endParaRPr>
          </a:p>
          <a:p>
            <a:pPr lvl="0" algn="just" fontAlgn="auto">
              <a:spcBef>
                <a:spcPts val="0"/>
              </a:spcBef>
              <a:spcAft>
                <a:spcPts val="0"/>
              </a:spcAft>
              <a:buClr>
                <a:srgbClr val="FFFFCC"/>
              </a:buClr>
              <a:buSzPct val="60000"/>
            </a:pPr>
            <a:r>
              <a:rPr lang="tr-TR" altLang="tr-TR" sz="1400" b="1" dirty="0">
                <a:solidFill>
                  <a:srgbClr val="046CA6"/>
                </a:solidFill>
                <a:latin typeface="Calibri" pitchFamily="34" charset="0"/>
              </a:rPr>
              <a:t>*</a:t>
            </a:r>
            <a:r>
              <a:rPr lang="tr-TR" altLang="tr-TR" sz="1400" b="1" dirty="0" smtClean="0">
                <a:solidFill>
                  <a:srgbClr val="046CA6"/>
                </a:solidFill>
                <a:latin typeface="Calibri" pitchFamily="34" charset="0"/>
              </a:rPr>
              <a:t>1/07/2015-31/12/2015 </a:t>
            </a:r>
            <a:r>
              <a:rPr lang="tr-TR" altLang="tr-TR" sz="1400" b="1" dirty="0">
                <a:solidFill>
                  <a:srgbClr val="046CA6"/>
                </a:solidFill>
                <a:latin typeface="Calibri" pitchFamily="34" charset="0"/>
              </a:rPr>
              <a:t>tarihleri arasında geçerli olan SPEK alt sınırına göre hesaplama yapılmıştır.</a:t>
            </a:r>
          </a:p>
        </p:txBody>
      </p:sp>
    </p:spTree>
    <p:extLst>
      <p:ext uri="{BB962C8B-B14F-4D97-AF65-F5344CB8AC3E}">
        <p14:creationId xmlns:p14="http://schemas.microsoft.com/office/powerpoint/2010/main" val="29331816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sz="2000" b="1" kern="1200" dirty="0" smtClean="0">
                <a:solidFill>
                  <a:srgbClr val="FFFFFF"/>
                </a:solidFill>
                <a:cs typeface="Arial" pitchFamily="34" charset="0"/>
              </a:rPr>
              <a:t>Engelli Sigortalı İstihdamında</a:t>
            </a:r>
            <a:br>
              <a:rPr lang="tr-TR" altLang="tr-TR" sz="2000" b="1" kern="1200" dirty="0" smtClean="0">
                <a:solidFill>
                  <a:srgbClr val="FFFFFF"/>
                </a:solidFill>
                <a:cs typeface="Arial" pitchFamily="34" charset="0"/>
              </a:rPr>
            </a:br>
            <a:r>
              <a:rPr lang="tr-TR" altLang="tr-TR" sz="2000" b="1" kern="1200" dirty="0" smtClean="0">
                <a:solidFill>
                  <a:srgbClr val="FFFFFF"/>
                </a:solidFill>
                <a:cs typeface="Arial" pitchFamily="34" charset="0"/>
              </a:rPr>
              <a:t>İşveren Hissesi Sigorta Prim Desteği</a:t>
            </a:r>
            <a:endParaRPr lang="tr-TR" dirty="0"/>
          </a:p>
        </p:txBody>
      </p:sp>
      <p:sp>
        <p:nvSpPr>
          <p:cNvPr id="3" name="Slayt Numarası Yer Tutucusu 2"/>
          <p:cNvSpPr>
            <a:spLocks noGrp="1"/>
          </p:cNvSpPr>
          <p:nvPr>
            <p:ph type="sldNum" sz="quarter" idx="12"/>
          </p:nvPr>
        </p:nvSpPr>
        <p:spPr/>
        <p:txBody>
          <a:bodyPr/>
          <a:lstStyle/>
          <a:p>
            <a:pPr>
              <a:defRPr/>
            </a:pPr>
            <a:r>
              <a:rPr lang="tr-TR" dirty="0" smtClean="0"/>
              <a:t>20/36</a:t>
            </a:r>
            <a:endParaRPr lang="tr-TR" dirty="0"/>
          </a:p>
        </p:txBody>
      </p:sp>
      <p:sp>
        <p:nvSpPr>
          <p:cNvPr id="4" name="Dikdörtgen 3"/>
          <p:cNvSpPr/>
          <p:nvPr/>
        </p:nvSpPr>
        <p:spPr>
          <a:xfrm>
            <a:off x="179512" y="764704"/>
            <a:ext cx="8856984" cy="56886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lgn="just" fontAlgn="auto">
              <a:spcBef>
                <a:spcPts val="1200"/>
              </a:spcBef>
              <a:spcAft>
                <a:spcPts val="0"/>
              </a:spcAft>
              <a:buClr>
                <a:srgbClr val="000000"/>
              </a:buClr>
              <a:defRPr/>
            </a:pPr>
            <a:r>
              <a:rPr lang="tr-TR" sz="2000" b="1" u="sng" dirty="0">
                <a:solidFill>
                  <a:srgbClr val="046CA6"/>
                </a:solidFill>
                <a:latin typeface="Calibri"/>
                <a:cs typeface="Times New Roman" pitchFamily="18" charset="0"/>
              </a:rPr>
              <a:t>ÖZEL SEKTÖRE AİT;</a:t>
            </a:r>
          </a:p>
          <a:p>
            <a:pPr marL="285750" lvl="0" indent="-285750" algn="just" fontAlgn="auto">
              <a:spcBef>
                <a:spcPts val="1200"/>
              </a:spcBef>
              <a:spcAft>
                <a:spcPts val="0"/>
              </a:spcAft>
              <a:buClr>
                <a:srgbClr val="046CA6"/>
              </a:buClr>
              <a:buFont typeface="Wingdings" pitchFamily="2" charset="2"/>
              <a:buChar char="v"/>
              <a:defRPr/>
            </a:pPr>
            <a:r>
              <a:rPr lang="tr-TR" dirty="0">
                <a:solidFill>
                  <a:srgbClr val="046CA6"/>
                </a:solidFill>
                <a:latin typeface="Calibri"/>
                <a:cs typeface="Times New Roman" pitchFamily="18" charset="0"/>
              </a:rPr>
              <a:t>Aynı il içindeki işyerlerinde toplam 50 veya daha fazla sigortalı çalıştıran sektör işyerleri,</a:t>
            </a:r>
          </a:p>
          <a:p>
            <a:pPr marL="285750" lvl="0" indent="-285750" algn="just" fontAlgn="auto">
              <a:spcBef>
                <a:spcPts val="300"/>
              </a:spcBef>
              <a:spcAft>
                <a:spcPts val="0"/>
              </a:spcAft>
              <a:buClr>
                <a:srgbClr val="046CA6"/>
              </a:buClr>
              <a:buFont typeface="Wingdings" pitchFamily="2" charset="2"/>
              <a:buChar char="v"/>
              <a:defRPr/>
            </a:pPr>
            <a:endParaRPr lang="tr-TR" dirty="0">
              <a:solidFill>
                <a:srgbClr val="046CA6"/>
              </a:solidFill>
              <a:latin typeface="Calibri"/>
              <a:cs typeface="Times New Roman" pitchFamily="18" charset="0"/>
            </a:endParaRPr>
          </a:p>
          <a:p>
            <a:pPr marL="285750" lvl="0" indent="-285750" algn="just" fontAlgn="auto">
              <a:spcBef>
                <a:spcPts val="300"/>
              </a:spcBef>
              <a:spcAft>
                <a:spcPts val="0"/>
              </a:spcAft>
              <a:buClr>
                <a:srgbClr val="046CA6"/>
              </a:buClr>
              <a:buFont typeface="Wingdings" pitchFamily="2" charset="2"/>
              <a:buChar char="v"/>
              <a:defRPr/>
            </a:pPr>
            <a:r>
              <a:rPr lang="tr-TR" dirty="0">
                <a:solidFill>
                  <a:srgbClr val="046CA6"/>
                </a:solidFill>
                <a:latin typeface="Calibri"/>
                <a:cs typeface="Times New Roman" pitchFamily="18" charset="0"/>
              </a:rPr>
              <a:t>Korumalı işyerleri,</a:t>
            </a:r>
          </a:p>
          <a:p>
            <a:pPr lvl="0" algn="just" fontAlgn="auto">
              <a:spcBef>
                <a:spcPts val="300"/>
              </a:spcBef>
              <a:spcAft>
                <a:spcPts val="0"/>
              </a:spcAft>
              <a:buClr>
                <a:srgbClr val="046CA6"/>
              </a:buClr>
              <a:defRPr/>
            </a:pPr>
            <a:endParaRPr lang="tr-TR" dirty="0">
              <a:solidFill>
                <a:srgbClr val="046CA6"/>
              </a:solidFill>
              <a:latin typeface="Calibri"/>
              <a:cs typeface="Times New Roman" pitchFamily="18" charset="0"/>
            </a:endParaRPr>
          </a:p>
          <a:p>
            <a:pPr marL="285750" lvl="0" indent="-285750" algn="just" fontAlgn="auto">
              <a:spcBef>
                <a:spcPts val="300"/>
              </a:spcBef>
              <a:spcAft>
                <a:spcPts val="0"/>
              </a:spcAft>
              <a:buClr>
                <a:srgbClr val="046CA6"/>
              </a:buClr>
              <a:buFont typeface="Wingdings" pitchFamily="2" charset="2"/>
              <a:buChar char="v"/>
              <a:defRPr/>
            </a:pPr>
            <a:r>
              <a:rPr lang="tr-TR" dirty="0">
                <a:solidFill>
                  <a:srgbClr val="046CA6"/>
                </a:solidFill>
                <a:latin typeface="Calibri"/>
                <a:cs typeface="Times New Roman" pitchFamily="18" charset="0"/>
              </a:rPr>
              <a:t>Kontenjan fazlası engelli sigortalı çalıştıran işyerleri,</a:t>
            </a:r>
          </a:p>
          <a:p>
            <a:pPr marL="285750" lvl="0" indent="-285750" algn="just" fontAlgn="auto">
              <a:spcBef>
                <a:spcPts val="300"/>
              </a:spcBef>
              <a:spcAft>
                <a:spcPts val="0"/>
              </a:spcAft>
              <a:buClr>
                <a:srgbClr val="046CA6"/>
              </a:buClr>
              <a:buFont typeface="Wingdings" pitchFamily="2" charset="2"/>
              <a:buChar char="v"/>
              <a:defRPr/>
            </a:pPr>
            <a:endParaRPr lang="tr-TR" dirty="0">
              <a:solidFill>
                <a:srgbClr val="046CA6"/>
              </a:solidFill>
              <a:latin typeface="Calibri"/>
              <a:cs typeface="Times New Roman" pitchFamily="18" charset="0"/>
            </a:endParaRPr>
          </a:p>
          <a:p>
            <a:pPr marL="285750" lvl="0" indent="-285750" algn="just" fontAlgn="auto">
              <a:spcBef>
                <a:spcPts val="300"/>
              </a:spcBef>
              <a:spcAft>
                <a:spcPts val="0"/>
              </a:spcAft>
              <a:buClr>
                <a:srgbClr val="046CA6"/>
              </a:buClr>
              <a:buFont typeface="Wingdings" pitchFamily="2" charset="2"/>
              <a:buChar char="v"/>
              <a:defRPr/>
            </a:pPr>
            <a:r>
              <a:rPr lang="tr-TR" dirty="0">
                <a:solidFill>
                  <a:srgbClr val="046CA6"/>
                </a:solidFill>
                <a:latin typeface="Calibri"/>
                <a:cs typeface="Times New Roman" pitchFamily="18" charset="0"/>
              </a:rPr>
              <a:t>Yükümlü olmadığı halde engelli sigortalı çalıştıran işyerleri,</a:t>
            </a:r>
          </a:p>
          <a:p>
            <a:pPr lvl="0" algn="just" fontAlgn="auto">
              <a:spcBef>
                <a:spcPts val="300"/>
              </a:spcBef>
              <a:spcAft>
                <a:spcPts val="0"/>
              </a:spcAft>
              <a:buClr>
                <a:srgbClr val="046CA6"/>
              </a:buClr>
              <a:defRPr/>
            </a:pPr>
            <a:endParaRPr lang="tr-TR" sz="2000" b="1" u="sng" dirty="0">
              <a:solidFill>
                <a:srgbClr val="046CA6"/>
              </a:solidFill>
              <a:latin typeface="Calibri"/>
              <a:cs typeface="Times New Roman" pitchFamily="18" charset="0"/>
            </a:endParaRPr>
          </a:p>
          <a:p>
            <a:pPr lvl="0" algn="just" fontAlgn="auto">
              <a:spcBef>
                <a:spcPts val="300"/>
              </a:spcBef>
              <a:spcAft>
                <a:spcPts val="0"/>
              </a:spcAft>
              <a:buClr>
                <a:srgbClr val="046CA6"/>
              </a:buClr>
              <a:defRPr/>
            </a:pPr>
            <a:r>
              <a:rPr lang="tr-TR" sz="2000" b="1" u="sng" dirty="0">
                <a:solidFill>
                  <a:srgbClr val="046CA6"/>
                </a:solidFill>
                <a:latin typeface="Calibri"/>
                <a:cs typeface="Times New Roman" pitchFamily="18" charset="0"/>
              </a:rPr>
              <a:t>ÇALIŞTIRDIKLARI SİGORTALILARLA İLGİLİ OLARAK;</a:t>
            </a:r>
          </a:p>
          <a:p>
            <a:pPr marL="342900" lvl="0" indent="-342900" algn="just" fontAlgn="auto">
              <a:spcBef>
                <a:spcPts val="1200"/>
              </a:spcBef>
              <a:spcAft>
                <a:spcPts val="0"/>
              </a:spcAft>
              <a:buClr>
                <a:srgbClr val="046CA6"/>
              </a:buClr>
              <a:buFont typeface="Wingdings" pitchFamily="2" charset="2"/>
              <a:buChar char="v"/>
              <a:defRPr/>
            </a:pPr>
            <a:r>
              <a:rPr lang="tr-TR" dirty="0">
                <a:solidFill>
                  <a:srgbClr val="046CA6"/>
                </a:solidFill>
                <a:latin typeface="Calibri"/>
                <a:cs typeface="Times New Roman" pitchFamily="18" charset="0"/>
              </a:rPr>
              <a:t>5510 sayılı Kanun uyarınca aylık prim ve hizmet belgelerinin yasal süresi içerisinde Kuruma verilmesi,</a:t>
            </a:r>
          </a:p>
          <a:p>
            <a:pPr marL="342900" lvl="0" indent="-342900" algn="just" fontAlgn="auto">
              <a:spcBef>
                <a:spcPts val="300"/>
              </a:spcBef>
              <a:spcAft>
                <a:spcPts val="0"/>
              </a:spcAft>
              <a:buClr>
                <a:srgbClr val="046CA6"/>
              </a:buClr>
              <a:buFont typeface="Wingdings" pitchFamily="2" charset="2"/>
              <a:buChar char="v"/>
              <a:defRPr/>
            </a:pPr>
            <a:r>
              <a:rPr lang="tr-TR" dirty="0">
                <a:solidFill>
                  <a:srgbClr val="046CA6"/>
                </a:solidFill>
                <a:latin typeface="Calibri"/>
                <a:cs typeface="Times New Roman" pitchFamily="18" charset="0"/>
              </a:rPr>
              <a:t>Sigortalıların tamamına ait sigorta primlerinin sigortalı hissesine isabet eden tutarı ile Hazinece karşılanmayan işveren hissesine ait tutarın ödenmiş olması, </a:t>
            </a:r>
          </a:p>
          <a:p>
            <a:pPr lvl="0" algn="just" fontAlgn="auto">
              <a:spcBef>
                <a:spcPts val="300"/>
              </a:spcBef>
              <a:spcAft>
                <a:spcPts val="0"/>
              </a:spcAft>
              <a:buClr>
                <a:srgbClr val="000000"/>
              </a:buClr>
              <a:defRPr/>
            </a:pPr>
            <a:r>
              <a:rPr lang="tr-TR" dirty="0">
                <a:solidFill>
                  <a:srgbClr val="046CA6"/>
                </a:solidFill>
                <a:latin typeface="Calibri"/>
                <a:cs typeface="Times New Roman" pitchFamily="18" charset="0"/>
              </a:rPr>
              <a:t>            şartıyla teşvikten yararlanabilmektedir.</a:t>
            </a:r>
          </a:p>
        </p:txBody>
      </p:sp>
    </p:spTree>
    <p:extLst>
      <p:ext uri="{BB962C8B-B14F-4D97-AF65-F5344CB8AC3E}">
        <p14:creationId xmlns:p14="http://schemas.microsoft.com/office/powerpoint/2010/main" val="2376663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sz="2000" b="1" kern="1200" dirty="0" smtClean="0">
                <a:solidFill>
                  <a:srgbClr val="FFFFFF"/>
                </a:solidFill>
                <a:cs typeface="Arial" pitchFamily="34" charset="0"/>
              </a:rPr>
              <a:t>Engelli Sigortalı İstihdamında</a:t>
            </a:r>
            <a:br>
              <a:rPr lang="tr-TR" altLang="tr-TR" sz="2000" b="1" kern="1200" dirty="0" smtClean="0">
                <a:solidFill>
                  <a:srgbClr val="FFFFFF"/>
                </a:solidFill>
                <a:cs typeface="Arial" pitchFamily="34" charset="0"/>
              </a:rPr>
            </a:br>
            <a:r>
              <a:rPr lang="tr-TR" altLang="tr-TR" sz="2000" b="1" kern="1200" dirty="0" smtClean="0">
                <a:solidFill>
                  <a:srgbClr val="FFFFFF"/>
                </a:solidFill>
                <a:cs typeface="Arial" pitchFamily="34" charset="0"/>
              </a:rPr>
              <a:t>İşveren Hissesi Sigorta Prim Desteği</a:t>
            </a:r>
            <a:endParaRPr lang="tr-TR" dirty="0"/>
          </a:p>
        </p:txBody>
      </p:sp>
      <p:sp>
        <p:nvSpPr>
          <p:cNvPr id="3" name="Slayt Numarası Yer Tutucusu 2"/>
          <p:cNvSpPr>
            <a:spLocks noGrp="1"/>
          </p:cNvSpPr>
          <p:nvPr>
            <p:ph type="sldNum" sz="quarter" idx="12"/>
          </p:nvPr>
        </p:nvSpPr>
        <p:spPr/>
        <p:txBody>
          <a:bodyPr/>
          <a:lstStyle/>
          <a:p>
            <a:pPr>
              <a:defRPr/>
            </a:pPr>
            <a:r>
              <a:rPr lang="tr-TR" dirty="0" smtClean="0"/>
              <a:t>21/36</a:t>
            </a:r>
            <a:endParaRPr lang="tr-TR" dirty="0"/>
          </a:p>
        </p:txBody>
      </p:sp>
      <p:sp>
        <p:nvSpPr>
          <p:cNvPr id="4" name="Dikdörtgen 3"/>
          <p:cNvSpPr/>
          <p:nvPr/>
        </p:nvSpPr>
        <p:spPr>
          <a:xfrm>
            <a:off x="179512" y="764704"/>
            <a:ext cx="8856984" cy="56886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lgn="just" eaLnBrk="0" fontAlgn="auto" hangingPunct="0">
              <a:spcBef>
                <a:spcPts val="0"/>
              </a:spcBef>
              <a:spcAft>
                <a:spcPts val="0"/>
              </a:spcAft>
            </a:pPr>
            <a:r>
              <a:rPr lang="tr-TR" b="1" u="sng" dirty="0">
                <a:solidFill>
                  <a:srgbClr val="046CA6"/>
                </a:solidFill>
                <a:latin typeface="Calibri" pitchFamily="34" charset="0"/>
                <a:cs typeface="Times New Roman" pitchFamily="18" charset="0"/>
              </a:rPr>
              <a:t>KAPSAMA GİRMEYEN İŞYERLERİ VE SİGORTALILAR</a:t>
            </a:r>
          </a:p>
          <a:p>
            <a:pPr lvl="0" algn="just" eaLnBrk="0" fontAlgn="auto" hangingPunct="0">
              <a:spcBef>
                <a:spcPts val="0"/>
              </a:spcBef>
              <a:spcAft>
                <a:spcPts val="0"/>
              </a:spcAft>
            </a:pPr>
            <a:r>
              <a:rPr lang="tr-TR" dirty="0">
                <a:solidFill>
                  <a:srgbClr val="046CA6"/>
                </a:solidFill>
                <a:latin typeface="Calibri" pitchFamily="34" charset="0"/>
                <a:cs typeface="Times New Roman" pitchFamily="18" charset="0"/>
              </a:rPr>
              <a:t>Kamu idarelerinde ve </a:t>
            </a:r>
            <a:r>
              <a:rPr lang="tr-TR" dirty="0" err="1">
                <a:solidFill>
                  <a:srgbClr val="046CA6"/>
                </a:solidFill>
                <a:latin typeface="Calibri" pitchFamily="34" charset="0"/>
                <a:cs typeface="Times New Roman" pitchFamily="18" charset="0"/>
              </a:rPr>
              <a:t>SGDP’ye</a:t>
            </a:r>
            <a:r>
              <a:rPr lang="tr-TR" dirty="0">
                <a:solidFill>
                  <a:srgbClr val="046CA6"/>
                </a:solidFill>
                <a:latin typeface="Calibri" pitchFamily="34" charset="0"/>
                <a:cs typeface="Times New Roman" pitchFamily="18" charset="0"/>
              </a:rPr>
              <a:t> tabi çalışanlar, topluluk sigortasına tabi olanlar, yurt dışında çalışanlar, aday çırak, çırak ve öğrenciler ile yer altı ve su altı işlerinde çalışanlar   bakımından  bu  teşvik hükümleri uygulanmamaktadır.</a:t>
            </a:r>
          </a:p>
          <a:p>
            <a:pPr lvl="0" algn="just" eaLnBrk="0" fontAlgn="auto" hangingPunct="0">
              <a:spcBef>
                <a:spcPts val="0"/>
              </a:spcBef>
              <a:spcAft>
                <a:spcPts val="0"/>
              </a:spcAft>
            </a:pPr>
            <a:endParaRPr lang="tr-TR" dirty="0">
              <a:solidFill>
                <a:srgbClr val="046CA6"/>
              </a:solidFill>
              <a:latin typeface="Calibri" pitchFamily="34" charset="0"/>
              <a:cs typeface="Times New Roman" pitchFamily="18" charset="0"/>
            </a:endParaRPr>
          </a:p>
          <a:p>
            <a:pPr lvl="0" algn="just" eaLnBrk="0" fontAlgn="auto" hangingPunct="0">
              <a:spcBef>
                <a:spcPts val="0"/>
              </a:spcBef>
              <a:spcAft>
                <a:spcPts val="0"/>
              </a:spcAft>
            </a:pPr>
            <a:endParaRPr lang="tr-TR" dirty="0">
              <a:solidFill>
                <a:srgbClr val="046CA6"/>
              </a:solidFill>
              <a:latin typeface="Calibri" pitchFamily="34" charset="0"/>
              <a:cs typeface="Times New Roman" pitchFamily="18" charset="0"/>
            </a:endParaRPr>
          </a:p>
          <a:p>
            <a:pPr lvl="0" algn="just" eaLnBrk="0" fontAlgn="auto" hangingPunct="0">
              <a:spcBef>
                <a:spcPts val="0"/>
              </a:spcBef>
              <a:spcAft>
                <a:spcPts val="0"/>
              </a:spcAft>
            </a:pPr>
            <a:endParaRPr lang="tr-TR" dirty="0">
              <a:solidFill>
                <a:srgbClr val="046CA6"/>
              </a:solidFill>
              <a:latin typeface="Calibri" pitchFamily="34" charset="0"/>
              <a:cs typeface="Times New Roman" pitchFamily="18" charset="0"/>
            </a:endParaRPr>
          </a:p>
          <a:p>
            <a:pPr lvl="0" algn="just" eaLnBrk="0" fontAlgn="auto" hangingPunct="0">
              <a:spcBef>
                <a:spcPts val="0"/>
              </a:spcBef>
              <a:spcAft>
                <a:spcPts val="0"/>
              </a:spcAft>
            </a:pPr>
            <a:r>
              <a:rPr lang="tr-TR" b="1" u="sng" dirty="0">
                <a:solidFill>
                  <a:srgbClr val="046CA6"/>
                </a:solidFill>
                <a:latin typeface="Calibri" pitchFamily="34" charset="0"/>
                <a:cs typeface="Times New Roman" pitchFamily="18" charset="0"/>
              </a:rPr>
              <a:t>TEŞVİK TUTARI</a:t>
            </a:r>
          </a:p>
          <a:p>
            <a:pPr lvl="0" algn="just" eaLnBrk="0" fontAlgn="auto" hangingPunct="0">
              <a:spcBef>
                <a:spcPts val="0"/>
              </a:spcBef>
              <a:spcAft>
                <a:spcPts val="0"/>
              </a:spcAft>
            </a:pPr>
            <a:r>
              <a:rPr lang="tr-TR" altLang="tr-TR" dirty="0">
                <a:solidFill>
                  <a:srgbClr val="046CA6"/>
                </a:solidFill>
                <a:latin typeface="Calibri" pitchFamily="34" charset="0"/>
                <a:cs typeface="Times New Roman" pitchFamily="18" charset="0"/>
              </a:rPr>
              <a:t>Özel sektöre ait kapsama giren işyerlerinde çalıştırılan engelli sigortalıların</a:t>
            </a:r>
            <a:r>
              <a:rPr lang="tr-TR" altLang="tr-TR" b="1" dirty="0">
                <a:solidFill>
                  <a:srgbClr val="046CA6"/>
                </a:solidFill>
                <a:latin typeface="Calibri" pitchFamily="34" charset="0"/>
                <a:cs typeface="Times New Roman" pitchFamily="18" charset="0"/>
              </a:rPr>
              <a:t> prime esas kazanç alt sınırı üzerinden hesaplanan sigorta primi işveren hissesi teşvikinin % 100’ü* </a:t>
            </a:r>
            <a:r>
              <a:rPr lang="tr-TR" altLang="tr-TR" dirty="0">
                <a:solidFill>
                  <a:srgbClr val="046CA6"/>
                </a:solidFill>
                <a:latin typeface="Calibri" pitchFamily="34" charset="0"/>
                <a:cs typeface="Times New Roman" pitchFamily="18" charset="0"/>
              </a:rPr>
              <a:t>Hazinece karşılanmaktadır.</a:t>
            </a:r>
          </a:p>
          <a:p>
            <a:pPr lvl="0" algn="just" eaLnBrk="0" fontAlgn="auto" hangingPunct="0">
              <a:spcBef>
                <a:spcPts val="0"/>
              </a:spcBef>
              <a:spcAft>
                <a:spcPts val="0"/>
              </a:spcAft>
            </a:pPr>
            <a:endParaRPr lang="tr-TR" dirty="0">
              <a:solidFill>
                <a:srgbClr val="046CA6"/>
              </a:solidFill>
              <a:latin typeface="Calibri" pitchFamily="34" charset="0"/>
              <a:cs typeface="Times New Roman" pitchFamily="18" charset="0"/>
            </a:endParaRPr>
          </a:p>
          <a:p>
            <a:pPr marL="285750" lvl="0" indent="-285750" algn="just" eaLnBrk="0" fontAlgn="auto" hangingPunct="0">
              <a:spcBef>
                <a:spcPts val="0"/>
              </a:spcBef>
              <a:spcAft>
                <a:spcPts val="0"/>
              </a:spcAft>
              <a:buFont typeface="Wingdings" pitchFamily="2" charset="2"/>
              <a:buChar char="v"/>
            </a:pPr>
            <a:endParaRPr lang="tr-TR" dirty="0">
              <a:solidFill>
                <a:srgbClr val="046CA6"/>
              </a:solidFill>
              <a:latin typeface="Calibri" pitchFamily="34" charset="0"/>
              <a:cs typeface="Times New Roman" pitchFamily="18" charset="0"/>
            </a:endParaRPr>
          </a:p>
          <a:p>
            <a:pPr lvl="0" algn="just" eaLnBrk="0" fontAlgn="auto" hangingPunct="0">
              <a:spcBef>
                <a:spcPts val="0"/>
              </a:spcBef>
              <a:spcAft>
                <a:spcPts val="0"/>
              </a:spcAft>
            </a:pPr>
            <a:r>
              <a:rPr lang="tr-TR" dirty="0">
                <a:solidFill>
                  <a:srgbClr val="046CA6"/>
                </a:solidFill>
                <a:latin typeface="Calibri" pitchFamily="34" charset="0"/>
                <a:cs typeface="Times New Roman" pitchFamily="18" charset="0"/>
              </a:rPr>
              <a:t>*</a:t>
            </a:r>
            <a:r>
              <a:rPr lang="tr-TR" i="1" dirty="0">
                <a:solidFill>
                  <a:srgbClr val="046CA6"/>
                </a:solidFill>
                <a:latin typeface="Calibri" pitchFamily="34" charset="0"/>
              </a:rPr>
              <a:t>Hazinece karşılanacak olan </a:t>
            </a:r>
            <a:r>
              <a:rPr lang="tr-TR" altLang="tr-TR" dirty="0">
                <a:solidFill>
                  <a:srgbClr val="046CA6"/>
                </a:solidFill>
                <a:latin typeface="Calibri" pitchFamily="34" charset="0"/>
                <a:cs typeface="Times New Roman" pitchFamily="18" charset="0"/>
              </a:rPr>
              <a:t>prime esas kazanç alt sınırı üzerinden hesaplanan sigorta primi işveren hissesinin</a:t>
            </a:r>
            <a:r>
              <a:rPr lang="tr-TR" i="1" dirty="0">
                <a:solidFill>
                  <a:srgbClr val="046CA6"/>
                </a:solidFill>
                <a:latin typeface="Calibri" pitchFamily="34" charset="0"/>
              </a:rPr>
              <a:t> </a:t>
            </a:r>
            <a:r>
              <a:rPr lang="en-US" i="1" dirty="0">
                <a:solidFill>
                  <a:srgbClr val="046CA6"/>
                </a:solidFill>
                <a:latin typeface="Calibri" pitchFamily="34" charset="0"/>
              </a:rPr>
              <a:t>“</a:t>
            </a:r>
            <a:r>
              <a:rPr lang="en-US" i="1" dirty="0" err="1">
                <a:solidFill>
                  <a:srgbClr val="046CA6"/>
                </a:solidFill>
                <a:latin typeface="Calibri" pitchFamily="34" charset="0"/>
              </a:rPr>
              <a:t>yüzde</a:t>
            </a:r>
            <a:r>
              <a:rPr lang="en-US" i="1" dirty="0">
                <a:solidFill>
                  <a:srgbClr val="046CA6"/>
                </a:solidFill>
                <a:latin typeface="Calibri" pitchFamily="34" charset="0"/>
              </a:rPr>
              <a:t> </a:t>
            </a:r>
            <a:r>
              <a:rPr lang="en-US" i="1" dirty="0" err="1">
                <a:solidFill>
                  <a:srgbClr val="046CA6"/>
                </a:solidFill>
                <a:latin typeface="Calibri" pitchFamily="34" charset="0"/>
              </a:rPr>
              <a:t>ellis</a:t>
            </a:r>
            <a:r>
              <a:rPr lang="tr-TR" i="1" dirty="0">
                <a:solidFill>
                  <a:srgbClr val="046CA6"/>
                </a:solidFill>
                <a:latin typeface="Calibri" pitchFamily="34" charset="0"/>
              </a:rPr>
              <a:t>i</a:t>
            </a:r>
            <a:r>
              <a:rPr lang="en-US" i="1" dirty="0">
                <a:solidFill>
                  <a:srgbClr val="046CA6"/>
                </a:solidFill>
                <a:latin typeface="Calibri" pitchFamily="34" charset="0"/>
              </a:rPr>
              <a:t>”</a:t>
            </a:r>
            <a:r>
              <a:rPr lang="tr-TR" i="1" dirty="0">
                <a:solidFill>
                  <a:srgbClr val="046CA6"/>
                </a:solidFill>
                <a:latin typeface="Calibri" pitchFamily="34" charset="0"/>
              </a:rPr>
              <a:t> 6/2/2014 tarihli ve 6518 sayılı Kanunun 58 inci maddesiyle </a:t>
            </a:r>
            <a:r>
              <a:rPr lang="en-US" i="1" dirty="0">
                <a:solidFill>
                  <a:srgbClr val="046CA6"/>
                </a:solidFill>
                <a:latin typeface="Calibri" pitchFamily="34" charset="0"/>
              </a:rPr>
              <a:t>“</a:t>
            </a:r>
            <a:r>
              <a:rPr lang="tr-TR" i="1" dirty="0">
                <a:solidFill>
                  <a:srgbClr val="046CA6"/>
                </a:solidFill>
                <a:latin typeface="Calibri" pitchFamily="34" charset="0"/>
              </a:rPr>
              <a:t>yüzde yüzü</a:t>
            </a:r>
            <a:r>
              <a:rPr lang="en-US" i="1" dirty="0">
                <a:solidFill>
                  <a:srgbClr val="046CA6"/>
                </a:solidFill>
                <a:latin typeface="Calibri" pitchFamily="34" charset="0"/>
              </a:rPr>
              <a:t>” </a:t>
            </a:r>
            <a:r>
              <a:rPr lang="en-US" i="1" dirty="0" err="1">
                <a:solidFill>
                  <a:srgbClr val="046CA6"/>
                </a:solidFill>
                <a:latin typeface="Calibri" pitchFamily="34" charset="0"/>
              </a:rPr>
              <a:t>şeklinde</a:t>
            </a:r>
            <a:r>
              <a:rPr lang="en-US" i="1" dirty="0">
                <a:solidFill>
                  <a:srgbClr val="046CA6"/>
                </a:solidFill>
                <a:latin typeface="Calibri" pitchFamily="34" charset="0"/>
              </a:rPr>
              <a:t> </a:t>
            </a:r>
            <a:r>
              <a:rPr lang="en-US" i="1" dirty="0" err="1">
                <a:solidFill>
                  <a:srgbClr val="046CA6"/>
                </a:solidFill>
                <a:latin typeface="Calibri" pitchFamily="34" charset="0"/>
              </a:rPr>
              <a:t>değiştirilmiştir</a:t>
            </a:r>
            <a:r>
              <a:rPr lang="en-US" i="1" dirty="0">
                <a:solidFill>
                  <a:srgbClr val="046CA6"/>
                </a:solidFill>
                <a:latin typeface="Calibri" pitchFamily="34" charset="0"/>
              </a:rPr>
              <a:t>.</a:t>
            </a:r>
            <a:endParaRPr lang="tr-TR" dirty="0">
              <a:solidFill>
                <a:srgbClr val="046CA6"/>
              </a:solidFill>
              <a:latin typeface="Calibri" pitchFamily="34" charset="0"/>
            </a:endParaRPr>
          </a:p>
        </p:txBody>
      </p:sp>
    </p:spTree>
    <p:extLst>
      <p:ext uri="{BB962C8B-B14F-4D97-AF65-F5344CB8AC3E}">
        <p14:creationId xmlns:p14="http://schemas.microsoft.com/office/powerpoint/2010/main" val="26302072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b="1" kern="1200" dirty="0" smtClean="0">
                <a:solidFill>
                  <a:srgbClr val="FFFFFF"/>
                </a:solidFill>
                <a:cs typeface="Arial" pitchFamily="34" charset="0"/>
              </a:rPr>
              <a:t>Araştırma Ve Geliştirme  Faaliyetlerinde Sigorta Prim Teşviki</a:t>
            </a:r>
            <a:endParaRPr lang="tr-TR" dirty="0"/>
          </a:p>
        </p:txBody>
      </p:sp>
      <p:sp>
        <p:nvSpPr>
          <p:cNvPr id="3" name="Slayt Numarası Yer Tutucusu 2"/>
          <p:cNvSpPr>
            <a:spLocks noGrp="1"/>
          </p:cNvSpPr>
          <p:nvPr>
            <p:ph type="sldNum" sz="quarter" idx="12"/>
          </p:nvPr>
        </p:nvSpPr>
        <p:spPr/>
        <p:txBody>
          <a:bodyPr/>
          <a:lstStyle/>
          <a:p>
            <a:pPr>
              <a:defRPr/>
            </a:pPr>
            <a:r>
              <a:rPr lang="tr-TR" dirty="0" smtClean="0"/>
              <a:t>23236</a:t>
            </a:r>
            <a:endParaRPr lang="tr-TR" dirty="0"/>
          </a:p>
        </p:txBody>
      </p:sp>
      <p:sp>
        <p:nvSpPr>
          <p:cNvPr id="4" name="Dikdörtgen 3"/>
          <p:cNvSpPr/>
          <p:nvPr/>
        </p:nvSpPr>
        <p:spPr>
          <a:xfrm>
            <a:off x="179512" y="764704"/>
            <a:ext cx="8856984" cy="56886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lgn="just" fontAlgn="auto">
              <a:spcBef>
                <a:spcPct val="20000"/>
              </a:spcBef>
              <a:spcAft>
                <a:spcPts val="0"/>
              </a:spcAft>
              <a:buClr>
                <a:srgbClr val="046CA6"/>
              </a:buClr>
              <a:buSzPct val="100000"/>
              <a:defRPr/>
            </a:pPr>
            <a:r>
              <a:rPr lang="tr-TR" sz="2000" b="1" u="sng" kern="0" dirty="0">
                <a:solidFill>
                  <a:srgbClr val="046CA6"/>
                </a:solidFill>
                <a:latin typeface="Calibri" pitchFamily="34" charset="0"/>
              </a:rPr>
              <a:t>YASAL DAYANAK</a:t>
            </a:r>
            <a:endParaRPr lang="tr-TR" kern="0" dirty="0">
              <a:solidFill>
                <a:srgbClr val="046CA6"/>
              </a:solidFill>
              <a:latin typeface="Calibri" pitchFamily="34" charset="0"/>
            </a:endParaRPr>
          </a:p>
          <a:p>
            <a:pPr marL="342900" lvl="0" indent="-342900" algn="just" fontAlgn="auto">
              <a:spcBef>
                <a:spcPct val="20000"/>
              </a:spcBef>
              <a:spcAft>
                <a:spcPts val="0"/>
              </a:spcAft>
              <a:buClr>
                <a:srgbClr val="046CA6"/>
              </a:buClr>
              <a:buSzPct val="100000"/>
              <a:buFont typeface="Wingdings" pitchFamily="2" charset="2"/>
              <a:buChar char="v"/>
              <a:defRPr/>
            </a:pPr>
            <a:r>
              <a:rPr lang="tr-TR" kern="0" dirty="0">
                <a:solidFill>
                  <a:srgbClr val="046CA6"/>
                </a:solidFill>
                <a:latin typeface="Calibri" pitchFamily="34" charset="0"/>
              </a:rPr>
              <a:t>12/3/2008 tarihli ve 5746 sayılı Kanun</a:t>
            </a:r>
          </a:p>
          <a:p>
            <a:pPr marL="342900" lvl="0" indent="-342900" algn="just" fontAlgn="auto">
              <a:spcBef>
                <a:spcPct val="20000"/>
              </a:spcBef>
              <a:spcAft>
                <a:spcPts val="0"/>
              </a:spcAft>
              <a:buClr>
                <a:srgbClr val="046CA6"/>
              </a:buClr>
              <a:buSzPct val="100000"/>
              <a:buFont typeface="Wingdings" pitchFamily="2" charset="2"/>
              <a:buChar char="v"/>
              <a:defRPr/>
            </a:pPr>
            <a:r>
              <a:rPr lang="tr-TR" kern="0" dirty="0">
                <a:solidFill>
                  <a:srgbClr val="046CA6"/>
                </a:solidFill>
                <a:latin typeface="Calibri" pitchFamily="34" charset="0"/>
              </a:rPr>
              <a:t>2008/85 ve 2009/21 sayılı Genelgeler</a:t>
            </a:r>
          </a:p>
          <a:p>
            <a:pPr marL="285750" lvl="0" indent="-285750" algn="just" fontAlgn="auto">
              <a:spcBef>
                <a:spcPct val="20000"/>
              </a:spcBef>
              <a:spcAft>
                <a:spcPts val="0"/>
              </a:spcAft>
              <a:buClr>
                <a:srgbClr val="000000"/>
              </a:buClr>
              <a:buSzPct val="100000"/>
              <a:buFont typeface="Wingdings" pitchFamily="2" charset="2"/>
              <a:buChar char="v"/>
              <a:defRPr/>
            </a:pPr>
            <a:endParaRPr lang="tr-TR" kern="0" dirty="0">
              <a:solidFill>
                <a:srgbClr val="046CA6"/>
              </a:solidFill>
              <a:latin typeface="Calibri" pitchFamily="34" charset="0"/>
            </a:endParaRPr>
          </a:p>
          <a:p>
            <a:pPr lvl="0" algn="just" fontAlgn="auto">
              <a:spcBef>
                <a:spcPct val="20000"/>
              </a:spcBef>
              <a:spcAft>
                <a:spcPts val="0"/>
              </a:spcAft>
              <a:buClr>
                <a:srgbClr val="000000"/>
              </a:buClr>
              <a:buSzPct val="100000"/>
              <a:defRPr/>
            </a:pPr>
            <a:r>
              <a:rPr lang="tr-TR" sz="2000" b="1" u="sng" kern="0" dirty="0">
                <a:solidFill>
                  <a:srgbClr val="046CA6"/>
                </a:solidFill>
                <a:latin typeface="Calibri" pitchFamily="34" charset="0"/>
                <a:sym typeface="Wingdings" pitchFamily="2" charset="2"/>
              </a:rPr>
              <a:t>BAŞLAMA TARİHİ</a:t>
            </a:r>
            <a:r>
              <a:rPr lang="tr-TR" sz="2000" kern="0" dirty="0">
                <a:solidFill>
                  <a:srgbClr val="046CA6"/>
                </a:solidFill>
                <a:latin typeface="Calibri" pitchFamily="34" charset="0"/>
                <a:sym typeface="Wingdings" pitchFamily="2" charset="2"/>
              </a:rPr>
              <a:t>		: </a:t>
            </a:r>
            <a:r>
              <a:rPr lang="tr-TR" kern="0" dirty="0">
                <a:solidFill>
                  <a:srgbClr val="046CA6"/>
                </a:solidFill>
                <a:latin typeface="Calibri" pitchFamily="34" charset="0"/>
              </a:rPr>
              <a:t>1/4/2008</a:t>
            </a:r>
            <a:endParaRPr lang="tr-TR" sz="1600" kern="0" dirty="0">
              <a:solidFill>
                <a:srgbClr val="046CA6"/>
              </a:solidFill>
              <a:latin typeface="Calibri" pitchFamily="34" charset="0"/>
            </a:endParaRPr>
          </a:p>
          <a:p>
            <a:pPr lvl="0" algn="just" fontAlgn="auto">
              <a:spcBef>
                <a:spcPct val="20000"/>
              </a:spcBef>
              <a:spcAft>
                <a:spcPts val="0"/>
              </a:spcAft>
              <a:buClr>
                <a:srgbClr val="000000"/>
              </a:buClr>
              <a:buSzPct val="100000"/>
              <a:defRPr/>
            </a:pPr>
            <a:r>
              <a:rPr lang="tr-TR" sz="2000" b="1" u="sng" kern="0" dirty="0">
                <a:solidFill>
                  <a:srgbClr val="046CA6"/>
                </a:solidFill>
                <a:latin typeface="Calibri" pitchFamily="34" charset="0"/>
                <a:sym typeface="Wingdings" pitchFamily="2" charset="2"/>
              </a:rPr>
              <a:t>FİNANSMANI</a:t>
            </a:r>
            <a:r>
              <a:rPr lang="tr-TR" sz="2000" b="1" kern="0" dirty="0">
                <a:solidFill>
                  <a:srgbClr val="046CA6"/>
                </a:solidFill>
                <a:latin typeface="Arial" charset="0"/>
                <a:sym typeface="Wingdings" pitchFamily="2" charset="2"/>
              </a:rPr>
              <a:t>		             </a:t>
            </a:r>
            <a:r>
              <a:rPr lang="tr-TR" sz="2000" kern="0" dirty="0">
                <a:solidFill>
                  <a:srgbClr val="046CA6"/>
                </a:solidFill>
                <a:latin typeface="Arial" charset="0"/>
                <a:sym typeface="Wingdings" pitchFamily="2" charset="2"/>
              </a:rPr>
              <a:t>:</a:t>
            </a:r>
            <a:r>
              <a:rPr lang="tr-TR" sz="2000" b="1" kern="0" dirty="0">
                <a:solidFill>
                  <a:srgbClr val="046CA6"/>
                </a:solidFill>
                <a:latin typeface="Arial" charset="0"/>
                <a:sym typeface="Wingdings" pitchFamily="2" charset="2"/>
              </a:rPr>
              <a:t> </a:t>
            </a:r>
            <a:r>
              <a:rPr lang="tr-TR" kern="0" dirty="0">
                <a:solidFill>
                  <a:srgbClr val="046CA6"/>
                </a:solidFill>
                <a:latin typeface="Calibri" pitchFamily="34" charset="0"/>
              </a:rPr>
              <a:t>Maliye Bakanlığı</a:t>
            </a:r>
          </a:p>
          <a:p>
            <a:pPr lvl="0" algn="just" fontAlgn="auto">
              <a:spcBef>
                <a:spcPct val="20000"/>
              </a:spcBef>
              <a:spcAft>
                <a:spcPts val="0"/>
              </a:spcAft>
              <a:buClr>
                <a:srgbClr val="000000"/>
              </a:buClr>
              <a:buSzPct val="100000"/>
              <a:defRPr/>
            </a:pPr>
            <a:endParaRPr lang="tr-TR" kern="0" dirty="0">
              <a:solidFill>
                <a:srgbClr val="046CA6"/>
              </a:solidFill>
              <a:latin typeface="Calibri" pitchFamily="34" charset="0"/>
            </a:endParaRPr>
          </a:p>
          <a:p>
            <a:pPr lvl="0" algn="just" fontAlgn="auto">
              <a:spcBef>
                <a:spcPct val="20000"/>
              </a:spcBef>
              <a:spcAft>
                <a:spcPts val="0"/>
              </a:spcAft>
              <a:buClr>
                <a:srgbClr val="000000"/>
              </a:buClr>
              <a:buSzPct val="100000"/>
              <a:defRPr/>
            </a:pPr>
            <a:r>
              <a:rPr lang="tr-TR" sz="1600" b="1" u="sng" kern="0" dirty="0">
                <a:solidFill>
                  <a:srgbClr val="046CA6"/>
                </a:solidFill>
                <a:latin typeface="Calibri" pitchFamily="34" charset="0"/>
              </a:rPr>
              <a:t>ÖRNEK:</a:t>
            </a:r>
          </a:p>
          <a:p>
            <a:pPr lvl="0" algn="just" fontAlgn="auto">
              <a:spcBef>
                <a:spcPts val="600"/>
              </a:spcBef>
              <a:spcAft>
                <a:spcPts val="600"/>
              </a:spcAft>
              <a:buClr>
                <a:srgbClr val="046CA6"/>
              </a:buClr>
              <a:defRPr/>
            </a:pPr>
            <a:r>
              <a:rPr lang="tr-TR" altLang="tr-TR" sz="1400" dirty="0">
                <a:solidFill>
                  <a:srgbClr val="046CA6"/>
                </a:solidFill>
                <a:latin typeface="Calibri"/>
              </a:rPr>
              <a:t>Muaccel borcu olmayan işverence 2.000,00 TL karşılığında çalıştırılan bir sigortalıdan dolayı yararlanılacak teşvik tutarı;</a:t>
            </a:r>
          </a:p>
          <a:p>
            <a:pPr lvl="0" algn="just" fontAlgn="auto">
              <a:spcBef>
                <a:spcPts val="600"/>
              </a:spcBef>
              <a:spcAft>
                <a:spcPts val="600"/>
              </a:spcAft>
              <a:buClr>
                <a:srgbClr val="046CA6"/>
              </a:buClr>
              <a:defRPr/>
            </a:pPr>
            <a:r>
              <a:rPr lang="tr-TR" altLang="tr-TR" sz="1400" dirty="0">
                <a:solidFill>
                  <a:srgbClr val="046CA6"/>
                </a:solidFill>
                <a:latin typeface="Calibri"/>
              </a:rPr>
              <a:t>Sigortalının aylık prime esas kazanç tutarı   : 2.000,00 TL         </a:t>
            </a:r>
          </a:p>
          <a:p>
            <a:pPr lvl="0" algn="just" fontAlgn="auto">
              <a:spcBef>
                <a:spcPts val="0"/>
              </a:spcBef>
              <a:spcAft>
                <a:spcPts val="0"/>
              </a:spcAft>
              <a:buClr>
                <a:srgbClr val="FFFFCC"/>
              </a:buClr>
              <a:buSzPct val="60000"/>
            </a:pPr>
            <a:r>
              <a:rPr lang="tr-TR" altLang="tr-TR" sz="1400" dirty="0">
                <a:solidFill>
                  <a:srgbClr val="046CA6"/>
                </a:solidFill>
                <a:latin typeface="Calibri"/>
              </a:rPr>
              <a:t>2.000,00 * 5 / 100 = 100,00 TL Hazinece karşılanacak tutar,       </a:t>
            </a:r>
          </a:p>
          <a:p>
            <a:pPr lvl="0" algn="just" fontAlgn="auto">
              <a:spcBef>
                <a:spcPts val="0"/>
              </a:spcBef>
              <a:spcAft>
                <a:spcPts val="0"/>
              </a:spcAft>
              <a:buClr>
                <a:srgbClr val="FFFFCC"/>
              </a:buClr>
              <a:buSzPct val="60000"/>
            </a:pPr>
            <a:r>
              <a:rPr lang="tr-TR" altLang="tr-TR" sz="1400" dirty="0">
                <a:solidFill>
                  <a:srgbClr val="046CA6"/>
                </a:solidFill>
                <a:latin typeface="Calibri"/>
              </a:rPr>
              <a:t>20,5 – 5                    = 15,5 Beş puanlık kısım düşüldükten sonra kalan işveren hissesi</a:t>
            </a:r>
          </a:p>
          <a:p>
            <a:pPr lvl="0" algn="just" fontAlgn="auto">
              <a:spcBef>
                <a:spcPts val="0"/>
              </a:spcBef>
              <a:spcAft>
                <a:spcPts val="0"/>
              </a:spcAft>
              <a:buClr>
                <a:srgbClr val="FFFFCC"/>
              </a:buClr>
              <a:buSzPct val="60000"/>
            </a:pPr>
            <a:r>
              <a:rPr lang="tr-TR" altLang="tr-TR" sz="1400" dirty="0">
                <a:solidFill>
                  <a:srgbClr val="046CA6"/>
                </a:solidFill>
                <a:latin typeface="Calibri"/>
              </a:rPr>
              <a:t>Ar-Ge teşviki kapsamında 15,5/2=7,75</a:t>
            </a:r>
          </a:p>
          <a:p>
            <a:pPr lvl="0" algn="just" fontAlgn="auto">
              <a:spcBef>
                <a:spcPts val="0"/>
              </a:spcBef>
              <a:spcAft>
                <a:spcPts val="0"/>
              </a:spcAft>
              <a:buClr>
                <a:srgbClr val="FFFFCC"/>
              </a:buClr>
              <a:buSzPct val="60000"/>
            </a:pPr>
            <a:r>
              <a:rPr lang="tr-TR" altLang="tr-TR" sz="1400" dirty="0">
                <a:solidFill>
                  <a:srgbClr val="046CA6"/>
                </a:solidFill>
                <a:latin typeface="Calibri"/>
              </a:rPr>
              <a:t>2.000,00*7,75 / 100 = 155,00  TL Maliye Bakanlığı bütçesine konulan ödenekten karşılanacak tutar olacaktır. </a:t>
            </a:r>
          </a:p>
          <a:p>
            <a:pPr lvl="0" algn="just" fontAlgn="auto">
              <a:spcBef>
                <a:spcPts val="0"/>
              </a:spcBef>
              <a:spcAft>
                <a:spcPts val="0"/>
              </a:spcAft>
              <a:buClr>
                <a:srgbClr val="FFFFCC"/>
              </a:buClr>
              <a:buSzPct val="60000"/>
            </a:pPr>
            <a:endParaRPr lang="tr-TR" altLang="tr-TR" sz="1400" dirty="0">
              <a:solidFill>
                <a:srgbClr val="046CA6"/>
              </a:solidFill>
              <a:latin typeface="Calibri"/>
            </a:endParaRPr>
          </a:p>
          <a:p>
            <a:pPr lvl="0" algn="just" fontAlgn="auto">
              <a:spcBef>
                <a:spcPts val="0"/>
              </a:spcBef>
              <a:spcAft>
                <a:spcPts val="0"/>
              </a:spcAft>
              <a:buClr>
                <a:srgbClr val="FFFFCC"/>
              </a:buClr>
              <a:buSzPct val="60000"/>
            </a:pPr>
            <a:r>
              <a:rPr lang="tr-TR" altLang="tr-TR" sz="1400" u="sng" dirty="0">
                <a:solidFill>
                  <a:srgbClr val="046CA6"/>
                </a:solidFill>
                <a:latin typeface="Calibri"/>
              </a:rPr>
              <a:t>Bu durumda işveren tarafından ödenecek tutar;</a:t>
            </a:r>
            <a:r>
              <a:rPr lang="tr-TR" altLang="tr-TR" sz="1400" dirty="0">
                <a:solidFill>
                  <a:srgbClr val="046CA6"/>
                </a:solidFill>
                <a:latin typeface="Calibri"/>
              </a:rPr>
              <a:t>    </a:t>
            </a:r>
          </a:p>
          <a:p>
            <a:pPr lvl="0" algn="just" fontAlgn="auto">
              <a:spcBef>
                <a:spcPts val="0"/>
              </a:spcBef>
              <a:spcAft>
                <a:spcPts val="0"/>
              </a:spcAft>
              <a:buClr>
                <a:srgbClr val="FFFFCC"/>
              </a:buClr>
              <a:buSzPct val="60000"/>
            </a:pPr>
            <a:r>
              <a:rPr lang="tr-TR" altLang="tr-TR" sz="1400" dirty="0">
                <a:solidFill>
                  <a:srgbClr val="046CA6"/>
                </a:solidFill>
                <a:latin typeface="Calibri"/>
              </a:rPr>
              <a:t>2.000,00 * 20,5 / 100 = </a:t>
            </a:r>
            <a:r>
              <a:rPr lang="tr-TR" altLang="tr-TR" sz="1400" b="1" dirty="0">
                <a:solidFill>
                  <a:srgbClr val="046CA6"/>
                </a:solidFill>
                <a:latin typeface="Calibri"/>
              </a:rPr>
              <a:t>410,00 TL değil    </a:t>
            </a:r>
          </a:p>
          <a:p>
            <a:pPr lvl="0" algn="just" fontAlgn="auto">
              <a:spcBef>
                <a:spcPts val="0"/>
              </a:spcBef>
              <a:spcAft>
                <a:spcPts val="0"/>
              </a:spcAft>
              <a:buClr>
                <a:srgbClr val="FFFFCC"/>
              </a:buClr>
              <a:buSzPct val="60000"/>
            </a:pPr>
            <a:r>
              <a:rPr lang="tr-TR" altLang="tr-TR" sz="1400" dirty="0">
                <a:solidFill>
                  <a:srgbClr val="046CA6"/>
                </a:solidFill>
                <a:latin typeface="Calibri"/>
              </a:rPr>
              <a:t>100,00 + 155,00          = </a:t>
            </a:r>
            <a:r>
              <a:rPr lang="tr-TR" altLang="tr-TR" sz="1400" b="1" dirty="0">
                <a:solidFill>
                  <a:srgbClr val="046CA6"/>
                </a:solidFill>
                <a:latin typeface="Calibri"/>
              </a:rPr>
              <a:t>255,00 TL (İşverence ödenmeyen tutar)</a:t>
            </a:r>
            <a:endParaRPr lang="tr-TR" sz="1400" b="1" dirty="0">
              <a:solidFill>
                <a:srgbClr val="046CA6"/>
              </a:solidFill>
              <a:latin typeface="Calibri"/>
            </a:endParaRPr>
          </a:p>
          <a:p>
            <a:pPr lvl="0" algn="just" fontAlgn="auto">
              <a:spcBef>
                <a:spcPts val="0"/>
              </a:spcBef>
              <a:spcAft>
                <a:spcPts val="0"/>
              </a:spcAft>
              <a:buClr>
                <a:srgbClr val="FFFFCC"/>
              </a:buClr>
              <a:buSzPct val="60000"/>
            </a:pPr>
            <a:r>
              <a:rPr lang="tr-TR" sz="1400" dirty="0">
                <a:solidFill>
                  <a:srgbClr val="046CA6"/>
                </a:solidFill>
                <a:latin typeface="Calibri"/>
              </a:rPr>
              <a:t>    </a:t>
            </a:r>
          </a:p>
          <a:p>
            <a:pPr lvl="0" algn="just" fontAlgn="auto">
              <a:spcBef>
                <a:spcPts val="0"/>
              </a:spcBef>
              <a:spcAft>
                <a:spcPts val="0"/>
              </a:spcAft>
              <a:buClr>
                <a:srgbClr val="FFFFCC"/>
              </a:buClr>
              <a:buSzPct val="60000"/>
            </a:pPr>
            <a:r>
              <a:rPr lang="tr-TR" sz="1400" u="sng" dirty="0">
                <a:solidFill>
                  <a:srgbClr val="046CA6"/>
                </a:solidFill>
                <a:latin typeface="Calibri"/>
              </a:rPr>
              <a:t>İşverenin ödeyeceği tutar = 410 – 255,00 = 155,00 TL olacaktır.</a:t>
            </a:r>
            <a:endParaRPr lang="tr-TR" sz="1400" dirty="0">
              <a:solidFill>
                <a:srgbClr val="046CA6"/>
              </a:solidFill>
              <a:latin typeface="Calibri"/>
            </a:endParaRPr>
          </a:p>
        </p:txBody>
      </p:sp>
    </p:spTree>
    <p:extLst>
      <p:ext uri="{BB962C8B-B14F-4D97-AF65-F5344CB8AC3E}">
        <p14:creationId xmlns:p14="http://schemas.microsoft.com/office/powerpoint/2010/main" val="27493997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b="1" kern="1200" dirty="0" smtClean="0">
                <a:solidFill>
                  <a:srgbClr val="FFFFFF"/>
                </a:solidFill>
                <a:cs typeface="Arial" pitchFamily="34" charset="0"/>
              </a:rPr>
              <a:t>Araştırma Ve Geliştirme  Faaliyetlerinde Sigorta Prim Teşviki</a:t>
            </a:r>
            <a:endParaRPr lang="tr-TR" dirty="0"/>
          </a:p>
        </p:txBody>
      </p:sp>
      <p:sp>
        <p:nvSpPr>
          <p:cNvPr id="3" name="Slayt Numarası Yer Tutucusu 2"/>
          <p:cNvSpPr>
            <a:spLocks noGrp="1"/>
          </p:cNvSpPr>
          <p:nvPr>
            <p:ph type="sldNum" sz="quarter" idx="12"/>
          </p:nvPr>
        </p:nvSpPr>
        <p:spPr/>
        <p:txBody>
          <a:bodyPr/>
          <a:lstStyle/>
          <a:p>
            <a:pPr>
              <a:defRPr/>
            </a:pPr>
            <a:r>
              <a:rPr lang="tr-TR" dirty="0" smtClean="0"/>
              <a:t>23/36</a:t>
            </a:r>
            <a:endParaRPr lang="tr-TR" dirty="0"/>
          </a:p>
        </p:txBody>
      </p:sp>
      <p:sp>
        <p:nvSpPr>
          <p:cNvPr id="4" name="Dikdörtgen 3"/>
          <p:cNvSpPr/>
          <p:nvPr/>
        </p:nvSpPr>
        <p:spPr>
          <a:xfrm>
            <a:off x="179512" y="764704"/>
            <a:ext cx="8856984" cy="56886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lgn="just" fontAlgn="auto">
              <a:lnSpc>
                <a:spcPct val="90000"/>
              </a:lnSpc>
              <a:spcBef>
                <a:spcPts val="600"/>
              </a:spcBef>
              <a:spcAft>
                <a:spcPts val="600"/>
              </a:spcAft>
              <a:tabLst>
                <a:tab pos="4848225" algn="l"/>
              </a:tabLst>
              <a:defRPr/>
            </a:pPr>
            <a:r>
              <a:rPr lang="tr-TR" altLang="tr-TR" sz="2000" b="1" u="sng" dirty="0">
                <a:solidFill>
                  <a:srgbClr val="046CA6"/>
                </a:solidFill>
                <a:latin typeface="Calibri" pitchFamily="34" charset="0"/>
                <a:cs typeface="Arial" pitchFamily="34" charset="0"/>
              </a:rPr>
              <a:t>KAPSAMDA OLAN İŞYERLERİ</a:t>
            </a:r>
          </a:p>
          <a:p>
            <a:pPr marL="342900" lvl="0" indent="-342900" fontAlgn="auto">
              <a:spcBef>
                <a:spcPts val="600"/>
              </a:spcBef>
              <a:spcAft>
                <a:spcPts val="600"/>
              </a:spcAft>
              <a:buClr>
                <a:srgbClr val="046CA6"/>
              </a:buClr>
              <a:buFont typeface="Wingdings" pitchFamily="2" charset="2"/>
              <a:buChar char="v"/>
              <a:defRPr/>
            </a:pPr>
            <a:r>
              <a:rPr lang="tr-TR" dirty="0">
                <a:solidFill>
                  <a:srgbClr val="046CA6"/>
                </a:solidFill>
                <a:latin typeface="Calibri" pitchFamily="34" charset="0"/>
              </a:rPr>
              <a:t>Teknoloji Merkezi İşletmeleri</a:t>
            </a:r>
          </a:p>
          <a:p>
            <a:pPr marL="342900" lvl="0" indent="-342900" fontAlgn="auto">
              <a:spcBef>
                <a:spcPts val="600"/>
              </a:spcBef>
              <a:spcAft>
                <a:spcPts val="600"/>
              </a:spcAft>
              <a:buClr>
                <a:srgbClr val="046CA6"/>
              </a:buClr>
              <a:buFont typeface="Wingdings" pitchFamily="2" charset="2"/>
              <a:buChar char="v"/>
              <a:defRPr/>
            </a:pPr>
            <a:r>
              <a:rPr lang="tr-TR" dirty="0">
                <a:solidFill>
                  <a:srgbClr val="046CA6"/>
                </a:solidFill>
                <a:latin typeface="Calibri" pitchFamily="34" charset="0"/>
              </a:rPr>
              <a:t>Ar-Ge Merkezleri</a:t>
            </a:r>
          </a:p>
          <a:p>
            <a:pPr marL="342900" lvl="0" indent="-342900" fontAlgn="auto">
              <a:spcBef>
                <a:spcPts val="600"/>
              </a:spcBef>
              <a:spcAft>
                <a:spcPts val="600"/>
              </a:spcAft>
              <a:buClr>
                <a:srgbClr val="046CA6"/>
              </a:buClr>
              <a:buFont typeface="Wingdings" pitchFamily="2" charset="2"/>
              <a:buChar char="v"/>
              <a:defRPr/>
            </a:pPr>
            <a:r>
              <a:rPr lang="tr-TR" dirty="0">
                <a:solidFill>
                  <a:srgbClr val="046CA6"/>
                </a:solidFill>
                <a:latin typeface="Calibri" pitchFamily="34" charset="0"/>
              </a:rPr>
              <a:t> Ar-Ge ve yenilik projelerinde faaliyet göstermekle birlikte, söz konusu faaliyetleri kamu kurumu ve kuruluşları ile kanunla kurulan vakıflar veya uluslar arası fonlarca desteklenen işletmeler</a:t>
            </a:r>
          </a:p>
          <a:p>
            <a:pPr marL="342900" lvl="0" indent="-342900" fontAlgn="auto">
              <a:spcBef>
                <a:spcPts val="600"/>
              </a:spcBef>
              <a:spcAft>
                <a:spcPts val="600"/>
              </a:spcAft>
              <a:buClr>
                <a:srgbClr val="046CA6"/>
              </a:buClr>
              <a:buFont typeface="Wingdings" pitchFamily="2" charset="2"/>
              <a:buChar char="v"/>
              <a:defRPr/>
            </a:pPr>
            <a:r>
              <a:rPr lang="tr-TR" dirty="0">
                <a:solidFill>
                  <a:srgbClr val="046CA6"/>
                </a:solidFill>
                <a:latin typeface="Calibri" pitchFamily="34" charset="0"/>
              </a:rPr>
              <a:t>Ar-Ge ve yenilik projeleri TÜBİTAK tarafından yürütülen işletmeler</a:t>
            </a:r>
          </a:p>
          <a:p>
            <a:pPr marL="342900" lvl="0" indent="-342900" fontAlgn="auto">
              <a:spcBef>
                <a:spcPts val="600"/>
              </a:spcBef>
              <a:spcAft>
                <a:spcPts val="600"/>
              </a:spcAft>
              <a:buClr>
                <a:srgbClr val="046CA6"/>
              </a:buClr>
              <a:buFont typeface="Wingdings" pitchFamily="2" charset="2"/>
              <a:buChar char="v"/>
              <a:defRPr/>
            </a:pPr>
            <a:r>
              <a:rPr lang="tr-TR" dirty="0">
                <a:solidFill>
                  <a:srgbClr val="046CA6"/>
                </a:solidFill>
                <a:latin typeface="Calibri" pitchFamily="34" charset="0"/>
              </a:rPr>
              <a:t>Rekabet öncesi işbirliği projeleri bulunan işletmeler</a:t>
            </a:r>
          </a:p>
          <a:p>
            <a:pPr marL="342900" lvl="0" indent="-342900" fontAlgn="auto">
              <a:spcBef>
                <a:spcPts val="600"/>
              </a:spcBef>
              <a:spcAft>
                <a:spcPts val="600"/>
              </a:spcAft>
              <a:buClr>
                <a:srgbClr val="046CA6"/>
              </a:buClr>
              <a:buFont typeface="Wingdings" pitchFamily="2" charset="2"/>
              <a:buChar char="v"/>
              <a:defRPr/>
            </a:pPr>
            <a:r>
              <a:rPr lang="tr-TR" dirty="0" err="1">
                <a:solidFill>
                  <a:srgbClr val="046CA6"/>
                </a:solidFill>
                <a:latin typeface="Calibri" pitchFamily="34" charset="0"/>
              </a:rPr>
              <a:t>Teknogirişim</a:t>
            </a:r>
            <a:r>
              <a:rPr lang="tr-TR" dirty="0">
                <a:solidFill>
                  <a:srgbClr val="046CA6"/>
                </a:solidFill>
                <a:latin typeface="Calibri" pitchFamily="34" charset="0"/>
              </a:rPr>
              <a:t> sermaye desteği alan işletmeler</a:t>
            </a:r>
          </a:p>
          <a:p>
            <a:pPr marL="342900" lvl="0" indent="-342900" fontAlgn="auto">
              <a:spcBef>
                <a:spcPts val="600"/>
              </a:spcBef>
              <a:spcAft>
                <a:spcPts val="600"/>
              </a:spcAft>
              <a:buClr>
                <a:srgbClr val="046CA6"/>
              </a:buClr>
              <a:buFont typeface="Wingdings" pitchFamily="2" charset="2"/>
              <a:buChar char="v"/>
              <a:defRPr/>
            </a:pPr>
            <a:r>
              <a:rPr lang="tr-TR" dirty="0">
                <a:solidFill>
                  <a:srgbClr val="046CA6"/>
                </a:solidFill>
                <a:latin typeface="Calibri" pitchFamily="34" charset="0"/>
              </a:rPr>
              <a:t>4691 sayılı Teknoloji Geliştirme Bölgeleri Kanunu Kapsamında ücreti gelir vergisinden istisna tutulan personel çalıştıran işletmeler</a:t>
            </a:r>
          </a:p>
          <a:p>
            <a:pPr lvl="0" algn="just" fontAlgn="auto">
              <a:lnSpc>
                <a:spcPct val="90000"/>
              </a:lnSpc>
              <a:spcBef>
                <a:spcPts val="600"/>
              </a:spcBef>
              <a:spcAft>
                <a:spcPts val="600"/>
              </a:spcAft>
              <a:tabLst>
                <a:tab pos="4848225" algn="l"/>
              </a:tabLst>
              <a:defRPr/>
            </a:pPr>
            <a:r>
              <a:rPr lang="tr-TR" altLang="tr-TR" sz="2000" b="1" u="sng" dirty="0">
                <a:solidFill>
                  <a:srgbClr val="046CA6"/>
                </a:solidFill>
                <a:latin typeface="Calibri" pitchFamily="34" charset="0"/>
              </a:rPr>
              <a:t>KAPSAM DIŞI OLAN İŞYERLERİ</a:t>
            </a:r>
          </a:p>
          <a:p>
            <a:pPr marL="342900" lvl="0" indent="-342900" algn="just" fontAlgn="auto">
              <a:spcBef>
                <a:spcPts val="600"/>
              </a:spcBef>
              <a:spcAft>
                <a:spcPts val="600"/>
              </a:spcAft>
              <a:buFont typeface="Wingdings" pitchFamily="2" charset="2"/>
              <a:buChar char="v"/>
              <a:defRPr/>
            </a:pPr>
            <a:r>
              <a:rPr lang="tr-TR" b="1" dirty="0">
                <a:solidFill>
                  <a:srgbClr val="046CA6"/>
                </a:solidFill>
                <a:latin typeface="Calibri" pitchFamily="34" charset="0"/>
              </a:rPr>
              <a:t>Resmi nitelikteki </a:t>
            </a:r>
            <a:r>
              <a:rPr lang="tr-TR" dirty="0">
                <a:solidFill>
                  <a:srgbClr val="046CA6"/>
                </a:solidFill>
                <a:latin typeface="Calibri" pitchFamily="34" charset="0"/>
              </a:rPr>
              <a:t>işyerleri         </a:t>
            </a:r>
          </a:p>
          <a:p>
            <a:pPr marL="342900" lvl="0" indent="-342900" algn="just" fontAlgn="auto">
              <a:spcBef>
                <a:spcPts val="600"/>
              </a:spcBef>
              <a:spcAft>
                <a:spcPts val="600"/>
              </a:spcAft>
              <a:buFont typeface="Wingdings" pitchFamily="2" charset="2"/>
              <a:buChar char="v"/>
              <a:defRPr/>
            </a:pPr>
            <a:r>
              <a:rPr lang="tr-TR" dirty="0">
                <a:solidFill>
                  <a:srgbClr val="046CA6"/>
                </a:solidFill>
                <a:latin typeface="Calibri" pitchFamily="34" charset="0"/>
              </a:rPr>
              <a:t>Kapsama giren işletmelerin, </a:t>
            </a:r>
            <a:r>
              <a:rPr lang="tr-TR" b="1" dirty="0">
                <a:solidFill>
                  <a:srgbClr val="046CA6"/>
                </a:solidFill>
                <a:latin typeface="Calibri" pitchFamily="34" charset="0"/>
              </a:rPr>
              <a:t>2886 sayılı Kanun ile 4734 Sayılı Kanuna tabi hizmet ve yapım işinin </a:t>
            </a:r>
            <a:r>
              <a:rPr lang="tr-TR" dirty="0">
                <a:solidFill>
                  <a:srgbClr val="046CA6"/>
                </a:solidFill>
                <a:latin typeface="Calibri" pitchFamily="34" charset="0"/>
              </a:rPr>
              <a:t>yürütüldüğü işyerleri</a:t>
            </a:r>
          </a:p>
        </p:txBody>
      </p:sp>
    </p:spTree>
    <p:extLst>
      <p:ext uri="{BB962C8B-B14F-4D97-AF65-F5344CB8AC3E}">
        <p14:creationId xmlns:p14="http://schemas.microsoft.com/office/powerpoint/2010/main" val="11863156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b="1" kern="1200" dirty="0" smtClean="0">
                <a:solidFill>
                  <a:srgbClr val="FFFFFF"/>
                </a:solidFill>
                <a:cs typeface="Arial" pitchFamily="34" charset="0"/>
              </a:rPr>
              <a:t>Araştırma Ve Geliştirme  Faaliyetlerinde Sigorta Prim Teşviki</a:t>
            </a:r>
            <a:endParaRPr lang="tr-TR" dirty="0"/>
          </a:p>
        </p:txBody>
      </p:sp>
      <p:sp>
        <p:nvSpPr>
          <p:cNvPr id="3" name="Slayt Numarası Yer Tutucusu 2"/>
          <p:cNvSpPr>
            <a:spLocks noGrp="1"/>
          </p:cNvSpPr>
          <p:nvPr>
            <p:ph type="sldNum" sz="quarter" idx="12"/>
          </p:nvPr>
        </p:nvSpPr>
        <p:spPr/>
        <p:txBody>
          <a:bodyPr/>
          <a:lstStyle/>
          <a:p>
            <a:pPr>
              <a:defRPr/>
            </a:pPr>
            <a:r>
              <a:rPr lang="tr-TR" dirty="0" smtClean="0"/>
              <a:t>24/36</a:t>
            </a:r>
            <a:endParaRPr lang="tr-TR" dirty="0"/>
          </a:p>
        </p:txBody>
      </p:sp>
      <p:sp>
        <p:nvSpPr>
          <p:cNvPr id="4" name="Dikdörtgen 3"/>
          <p:cNvSpPr/>
          <p:nvPr/>
        </p:nvSpPr>
        <p:spPr>
          <a:xfrm>
            <a:off x="179512" y="764704"/>
            <a:ext cx="8856984" cy="56886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lgn="just" fontAlgn="auto">
              <a:lnSpc>
                <a:spcPct val="90000"/>
              </a:lnSpc>
              <a:spcBef>
                <a:spcPts val="600"/>
              </a:spcBef>
              <a:spcAft>
                <a:spcPts val="600"/>
              </a:spcAft>
              <a:tabLst>
                <a:tab pos="4848225" algn="l"/>
              </a:tabLst>
              <a:defRPr/>
            </a:pPr>
            <a:r>
              <a:rPr lang="tr-TR" altLang="tr-TR" sz="2000" b="1" u="sng" dirty="0">
                <a:solidFill>
                  <a:srgbClr val="046CA6"/>
                </a:solidFill>
                <a:latin typeface="Calibri" pitchFamily="34" charset="0"/>
                <a:cs typeface="Arial" pitchFamily="34" charset="0"/>
              </a:rPr>
              <a:t>KAPSAMDA </a:t>
            </a:r>
            <a:r>
              <a:rPr lang="tr-TR" altLang="tr-TR" sz="2000" b="1" u="sng" dirty="0" smtClean="0">
                <a:solidFill>
                  <a:srgbClr val="046CA6"/>
                </a:solidFill>
                <a:latin typeface="Calibri" pitchFamily="34" charset="0"/>
                <a:cs typeface="Arial" pitchFamily="34" charset="0"/>
              </a:rPr>
              <a:t>Kİ SİGORTALILAR</a:t>
            </a:r>
            <a:endParaRPr lang="tr-TR" altLang="tr-TR" sz="2000" b="1" u="sng" dirty="0">
              <a:solidFill>
                <a:srgbClr val="046CA6"/>
              </a:solidFill>
              <a:latin typeface="Calibri" pitchFamily="34" charset="0"/>
              <a:cs typeface="Arial" pitchFamily="34" charset="0"/>
            </a:endParaRPr>
          </a:p>
          <a:p>
            <a:pPr marL="342900" lvl="0" indent="-342900" fontAlgn="auto">
              <a:spcBef>
                <a:spcPts val="600"/>
              </a:spcBef>
              <a:spcAft>
                <a:spcPts val="600"/>
              </a:spcAft>
              <a:buClr>
                <a:srgbClr val="046CA6"/>
              </a:buClr>
              <a:buFont typeface="Wingdings" pitchFamily="2" charset="2"/>
              <a:buChar char="v"/>
            </a:pPr>
            <a:r>
              <a:rPr lang="tr-TR" altLang="tr-TR" sz="2000" b="1" u="sng" dirty="0">
                <a:solidFill>
                  <a:srgbClr val="046CA6"/>
                </a:solidFill>
                <a:latin typeface="Calibri" pitchFamily="34" charset="0"/>
              </a:rPr>
              <a:t>AR-GE PERSONELİ:</a:t>
            </a:r>
          </a:p>
          <a:p>
            <a:pPr marL="342900" lvl="0" indent="-342900" algn="just" fontAlgn="auto">
              <a:spcBef>
                <a:spcPts val="600"/>
              </a:spcBef>
              <a:spcAft>
                <a:spcPts val="600"/>
              </a:spcAft>
              <a:buClr>
                <a:srgbClr val="046CA6"/>
              </a:buClr>
            </a:pPr>
            <a:r>
              <a:rPr lang="tr-TR" altLang="tr-TR" dirty="0">
                <a:solidFill>
                  <a:srgbClr val="046CA6"/>
                </a:solidFill>
                <a:latin typeface="Calibri" pitchFamily="34" charset="0"/>
              </a:rPr>
              <a:t>       Ar-Ge merkezlerinin, kamu kurum ve kuruluşları ile kanunla kurulan vakıflar tarafından veya uluslararası fonlarca desteklenen ya da TÜBİTAK tarafından yürütülen Ar-Ge ve yenilik projeleri ile rekabet öncesi işbirliği projelerinde ve </a:t>
            </a:r>
            <a:r>
              <a:rPr lang="tr-TR" altLang="tr-TR" dirty="0" err="1">
                <a:solidFill>
                  <a:srgbClr val="046CA6"/>
                </a:solidFill>
                <a:latin typeface="Calibri" pitchFamily="34" charset="0"/>
              </a:rPr>
              <a:t>teknogirişim</a:t>
            </a:r>
            <a:r>
              <a:rPr lang="tr-TR" altLang="tr-TR" dirty="0">
                <a:solidFill>
                  <a:srgbClr val="046CA6"/>
                </a:solidFill>
                <a:latin typeface="Calibri" pitchFamily="34" charset="0"/>
              </a:rPr>
              <a:t> sermaye desteklerinden yararlanan işletmelerin </a:t>
            </a:r>
            <a:r>
              <a:rPr lang="tr-TR" altLang="tr-TR" b="1" dirty="0">
                <a:solidFill>
                  <a:srgbClr val="046CA6"/>
                </a:solidFill>
                <a:latin typeface="Calibri" pitchFamily="34" charset="0"/>
              </a:rPr>
              <a:t>Ar-Ge faaliyetlerinde doğrudan görevli olan araştırmacı ve teknisyenlerinin tamamı</a:t>
            </a:r>
            <a:r>
              <a:rPr lang="tr-TR" altLang="tr-TR" dirty="0">
                <a:solidFill>
                  <a:srgbClr val="046CA6"/>
                </a:solidFill>
                <a:latin typeface="Calibri" pitchFamily="34" charset="0"/>
              </a:rPr>
              <a:t>,</a:t>
            </a:r>
          </a:p>
          <a:p>
            <a:pPr marL="342900" lvl="0" indent="-342900" fontAlgn="auto">
              <a:spcBef>
                <a:spcPts val="600"/>
              </a:spcBef>
              <a:spcAft>
                <a:spcPts val="600"/>
              </a:spcAft>
              <a:buClr>
                <a:srgbClr val="046CA6"/>
              </a:buClr>
              <a:buFont typeface="Wingdings" pitchFamily="2" charset="2"/>
              <a:buChar char="v"/>
            </a:pPr>
            <a:r>
              <a:rPr lang="tr-TR" altLang="tr-TR" sz="2000" b="1" u="sng" dirty="0">
                <a:solidFill>
                  <a:srgbClr val="046CA6"/>
                </a:solidFill>
                <a:latin typeface="Calibri" pitchFamily="34" charset="0"/>
              </a:rPr>
              <a:t>DESTEK PERSONELİ:</a:t>
            </a:r>
          </a:p>
          <a:p>
            <a:pPr marL="342900" lvl="0" indent="-342900" algn="just" fontAlgn="auto">
              <a:spcBef>
                <a:spcPts val="600"/>
              </a:spcBef>
              <a:spcAft>
                <a:spcPts val="600"/>
              </a:spcAft>
              <a:buClr>
                <a:srgbClr val="046CA6"/>
              </a:buClr>
            </a:pPr>
            <a:r>
              <a:rPr lang="tr-TR" altLang="tr-TR" b="1" dirty="0">
                <a:solidFill>
                  <a:srgbClr val="046CA6"/>
                </a:solidFill>
                <a:latin typeface="Calibri" pitchFamily="34" charset="0"/>
              </a:rPr>
              <a:t>       Ar-Ge personel sayısının yüzde onunu aşmamak kaydıyla </a:t>
            </a:r>
            <a:r>
              <a:rPr lang="tr-TR" altLang="tr-TR" dirty="0">
                <a:solidFill>
                  <a:srgbClr val="046CA6"/>
                </a:solidFill>
                <a:latin typeface="Calibri" pitchFamily="34" charset="0"/>
              </a:rPr>
              <a:t>Ar-Ge faaliyetlerine katılan veya bu faaliyetlerle doğrudan ilişkili </a:t>
            </a:r>
            <a:r>
              <a:rPr lang="tr-TR" altLang="tr-TR" b="1" dirty="0">
                <a:solidFill>
                  <a:srgbClr val="046CA6"/>
                </a:solidFill>
                <a:latin typeface="Calibri" pitchFamily="34" charset="0"/>
              </a:rPr>
              <a:t>yönetici, teknik eleman, laborant, sekreter, işçi ve benzeri personel,</a:t>
            </a:r>
          </a:p>
          <a:p>
            <a:pPr marL="342900" lvl="0" indent="-342900" algn="just" fontAlgn="auto">
              <a:spcBef>
                <a:spcPts val="600"/>
              </a:spcBef>
              <a:spcAft>
                <a:spcPts val="600"/>
              </a:spcAft>
              <a:buClr>
                <a:srgbClr val="046CA6"/>
              </a:buClr>
              <a:buFont typeface="Wingdings" pitchFamily="2" charset="2"/>
              <a:buChar char="v"/>
            </a:pPr>
            <a:r>
              <a:rPr lang="tr-TR" altLang="tr-TR" dirty="0">
                <a:solidFill>
                  <a:srgbClr val="046CA6"/>
                </a:solidFill>
                <a:latin typeface="Calibri" pitchFamily="34" charset="0"/>
              </a:rPr>
              <a:t>4691 sayılı Teknoloji Geliştirme Bölgeleri Kanununun geçici 2 </a:t>
            </a:r>
            <a:r>
              <a:rPr lang="tr-TR" altLang="tr-TR" dirty="0" err="1">
                <a:solidFill>
                  <a:srgbClr val="046CA6"/>
                </a:solidFill>
                <a:latin typeface="Calibri" pitchFamily="34" charset="0"/>
              </a:rPr>
              <a:t>nci</a:t>
            </a:r>
            <a:r>
              <a:rPr lang="tr-TR" altLang="tr-TR" dirty="0">
                <a:solidFill>
                  <a:srgbClr val="046CA6"/>
                </a:solidFill>
                <a:latin typeface="Calibri" pitchFamily="34" charset="0"/>
              </a:rPr>
              <a:t> maddesi uyarınca </a:t>
            </a:r>
            <a:r>
              <a:rPr lang="tr-TR" altLang="tr-TR" b="1" dirty="0">
                <a:solidFill>
                  <a:srgbClr val="046CA6"/>
                </a:solidFill>
                <a:latin typeface="Calibri" pitchFamily="34" charset="0"/>
              </a:rPr>
              <a:t>ücreti gelir vergisinden istisna tutulmuş fiilen çalışan personel ,</a:t>
            </a:r>
          </a:p>
          <a:p>
            <a:pPr lvl="0" algn="just" fontAlgn="auto">
              <a:spcBef>
                <a:spcPts val="600"/>
              </a:spcBef>
              <a:spcAft>
                <a:spcPts val="600"/>
              </a:spcAft>
              <a:buClr>
                <a:srgbClr val="046CA6"/>
              </a:buClr>
            </a:pPr>
            <a:r>
              <a:rPr lang="tr-TR" altLang="tr-TR" b="1" dirty="0">
                <a:solidFill>
                  <a:srgbClr val="046CA6"/>
                </a:solidFill>
                <a:latin typeface="Calibri" pitchFamily="34" charset="0"/>
              </a:rPr>
              <a:t>       </a:t>
            </a:r>
            <a:r>
              <a:rPr lang="tr-TR" altLang="tr-TR" dirty="0">
                <a:solidFill>
                  <a:srgbClr val="046CA6"/>
                </a:solidFill>
                <a:latin typeface="Calibri" pitchFamily="34" charset="0"/>
              </a:rPr>
              <a:t>      teşvik kapsamındadır.</a:t>
            </a:r>
          </a:p>
        </p:txBody>
      </p:sp>
    </p:spTree>
    <p:extLst>
      <p:ext uri="{BB962C8B-B14F-4D97-AF65-F5344CB8AC3E}">
        <p14:creationId xmlns:p14="http://schemas.microsoft.com/office/powerpoint/2010/main" val="14682434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b="1" kern="1200" dirty="0" smtClean="0">
                <a:solidFill>
                  <a:srgbClr val="FFFFFF"/>
                </a:solidFill>
                <a:cs typeface="Arial" pitchFamily="34" charset="0"/>
              </a:rPr>
              <a:t>Araştırma Ve Geliştirme  Faaliyetlerinde Sigorta Prim Teşviki</a:t>
            </a:r>
            <a:endParaRPr lang="tr-TR" dirty="0"/>
          </a:p>
        </p:txBody>
      </p:sp>
      <p:sp>
        <p:nvSpPr>
          <p:cNvPr id="3" name="Slayt Numarası Yer Tutucusu 2"/>
          <p:cNvSpPr>
            <a:spLocks noGrp="1"/>
          </p:cNvSpPr>
          <p:nvPr>
            <p:ph type="sldNum" sz="quarter" idx="12"/>
          </p:nvPr>
        </p:nvSpPr>
        <p:spPr/>
        <p:txBody>
          <a:bodyPr/>
          <a:lstStyle/>
          <a:p>
            <a:pPr>
              <a:defRPr/>
            </a:pPr>
            <a:r>
              <a:rPr lang="tr-TR" dirty="0" smtClean="0"/>
              <a:t>25/36</a:t>
            </a:r>
            <a:endParaRPr lang="tr-TR" dirty="0"/>
          </a:p>
        </p:txBody>
      </p:sp>
      <p:sp>
        <p:nvSpPr>
          <p:cNvPr id="4" name="Dikdörtgen 3"/>
          <p:cNvSpPr/>
          <p:nvPr/>
        </p:nvSpPr>
        <p:spPr>
          <a:xfrm>
            <a:off x="179512" y="764704"/>
            <a:ext cx="8856984" cy="56886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fontAlgn="auto">
              <a:spcBef>
                <a:spcPts val="0"/>
              </a:spcBef>
              <a:spcAft>
                <a:spcPts val="0"/>
              </a:spcAft>
              <a:defRPr/>
            </a:pPr>
            <a:r>
              <a:rPr lang="tr-TR" sz="2000" b="1" u="sng" dirty="0">
                <a:solidFill>
                  <a:srgbClr val="046CA6"/>
                </a:solidFill>
                <a:latin typeface="Calibri"/>
              </a:rPr>
              <a:t>YARARLANMA ŞARTLARI </a:t>
            </a:r>
            <a:endParaRPr lang="tr-TR" sz="2000" b="1" dirty="0">
              <a:solidFill>
                <a:srgbClr val="046CA6"/>
              </a:solidFill>
              <a:latin typeface="Calibri"/>
            </a:endParaRPr>
          </a:p>
          <a:p>
            <a:pPr marL="342900" lvl="0" indent="-342900" algn="just" fontAlgn="auto">
              <a:spcBef>
                <a:spcPts val="600"/>
              </a:spcBef>
              <a:spcAft>
                <a:spcPts val="600"/>
              </a:spcAft>
              <a:buClr>
                <a:srgbClr val="046CA6"/>
              </a:buClr>
              <a:buFont typeface="Wingdings" pitchFamily="2" charset="2"/>
              <a:buChar char="v"/>
              <a:defRPr/>
            </a:pPr>
            <a:r>
              <a:rPr lang="tr-TR" dirty="0">
                <a:solidFill>
                  <a:srgbClr val="046CA6"/>
                </a:solidFill>
                <a:latin typeface="Calibri" pitchFamily="34" charset="0"/>
              </a:rPr>
              <a:t>Aylık prim ve hizmet belgelerinin</a:t>
            </a:r>
            <a:r>
              <a:rPr lang="tr-TR" b="1" dirty="0">
                <a:solidFill>
                  <a:srgbClr val="046CA6"/>
                </a:solidFill>
                <a:latin typeface="Calibri" pitchFamily="34" charset="0"/>
              </a:rPr>
              <a:t> yasal süresi içinde verilmesi,</a:t>
            </a:r>
          </a:p>
          <a:p>
            <a:pPr marL="342900" lvl="0" indent="-342900" fontAlgn="auto">
              <a:spcBef>
                <a:spcPts val="600"/>
              </a:spcBef>
              <a:spcAft>
                <a:spcPts val="600"/>
              </a:spcAft>
              <a:buClr>
                <a:srgbClr val="046CA6"/>
              </a:buClr>
              <a:buFont typeface="Wingdings" pitchFamily="2" charset="2"/>
              <a:buChar char="v"/>
              <a:defRPr/>
            </a:pPr>
            <a:r>
              <a:rPr lang="tr-TR" dirty="0">
                <a:solidFill>
                  <a:srgbClr val="046CA6"/>
                </a:solidFill>
                <a:latin typeface="Calibri" pitchFamily="34" charset="0"/>
              </a:rPr>
              <a:t>Kapsama giren sigortalıların işyerinde </a:t>
            </a:r>
            <a:r>
              <a:rPr lang="tr-TR" b="1" dirty="0">
                <a:solidFill>
                  <a:srgbClr val="046CA6"/>
                </a:solidFill>
                <a:latin typeface="Calibri" pitchFamily="34" charset="0"/>
              </a:rPr>
              <a:t>fiilen çalıştırılması</a:t>
            </a:r>
            <a:r>
              <a:rPr lang="tr-TR" dirty="0">
                <a:solidFill>
                  <a:srgbClr val="046CA6"/>
                </a:solidFill>
                <a:latin typeface="Calibri" pitchFamily="34" charset="0"/>
              </a:rPr>
              <a:t>,</a:t>
            </a:r>
          </a:p>
          <a:p>
            <a:pPr lvl="0" fontAlgn="auto">
              <a:spcBef>
                <a:spcPts val="600"/>
              </a:spcBef>
              <a:spcAft>
                <a:spcPts val="600"/>
              </a:spcAft>
              <a:buClr>
                <a:srgbClr val="000000"/>
              </a:buClr>
              <a:defRPr/>
            </a:pPr>
            <a:r>
              <a:rPr lang="tr-TR" dirty="0">
                <a:solidFill>
                  <a:srgbClr val="046CA6"/>
                </a:solidFill>
                <a:latin typeface="Calibri" pitchFamily="34" charset="0"/>
              </a:rPr>
              <a:t>            gerekmektedir.</a:t>
            </a:r>
          </a:p>
          <a:p>
            <a:pPr lvl="0" fontAlgn="auto">
              <a:spcBef>
                <a:spcPts val="600"/>
              </a:spcBef>
              <a:spcAft>
                <a:spcPts val="600"/>
              </a:spcAft>
              <a:buClr>
                <a:srgbClr val="000000"/>
              </a:buClr>
              <a:defRPr/>
            </a:pPr>
            <a:endParaRPr lang="tr-TR" dirty="0">
              <a:solidFill>
                <a:srgbClr val="046CA6"/>
              </a:solidFill>
              <a:latin typeface="Calibri" pitchFamily="34" charset="0"/>
            </a:endParaRPr>
          </a:p>
          <a:p>
            <a:pPr lvl="0" fontAlgn="auto">
              <a:spcBef>
                <a:spcPts val="0"/>
              </a:spcBef>
              <a:spcAft>
                <a:spcPts val="0"/>
              </a:spcAft>
              <a:defRPr/>
            </a:pPr>
            <a:r>
              <a:rPr lang="tr-TR" sz="2000" b="1" u="sng" dirty="0">
                <a:solidFill>
                  <a:srgbClr val="046CA6"/>
                </a:solidFill>
                <a:latin typeface="Calibri"/>
              </a:rPr>
              <a:t>TEŞVİK KAPSAMINDA SAĞLANAN DESTEK VE SÜRESİ</a:t>
            </a:r>
            <a:endParaRPr lang="tr-TR" sz="2000" dirty="0">
              <a:solidFill>
                <a:srgbClr val="046CA6"/>
              </a:solidFill>
              <a:latin typeface="Calibri" pitchFamily="34" charset="0"/>
            </a:endParaRPr>
          </a:p>
          <a:p>
            <a:pPr marL="285750" lvl="0" indent="-285750" algn="just" fontAlgn="auto">
              <a:spcBef>
                <a:spcPts val="600"/>
              </a:spcBef>
              <a:spcAft>
                <a:spcPts val="600"/>
              </a:spcAft>
              <a:buClr>
                <a:srgbClr val="046CA6"/>
              </a:buClr>
              <a:buFont typeface="Wingdings" pitchFamily="2" charset="2"/>
              <a:buChar char="v"/>
              <a:defRPr/>
            </a:pPr>
            <a:r>
              <a:rPr lang="tr-TR" dirty="0">
                <a:solidFill>
                  <a:srgbClr val="046CA6"/>
                </a:solidFill>
                <a:latin typeface="Calibri" pitchFamily="34" charset="0"/>
              </a:rPr>
              <a:t>Sigorta primi işveren hissesi teşviki, </a:t>
            </a:r>
            <a:r>
              <a:rPr lang="tr-TR" b="1" dirty="0">
                <a:solidFill>
                  <a:srgbClr val="046CA6"/>
                </a:solidFill>
                <a:latin typeface="Calibri" pitchFamily="34" charset="0"/>
              </a:rPr>
              <a:t>31/12/2023 </a:t>
            </a:r>
            <a:r>
              <a:rPr lang="tr-TR" dirty="0">
                <a:solidFill>
                  <a:srgbClr val="046CA6"/>
                </a:solidFill>
                <a:latin typeface="Calibri" pitchFamily="34" charset="0"/>
              </a:rPr>
              <a:t>tarihine kadar uygulanmaktadır.</a:t>
            </a:r>
          </a:p>
          <a:p>
            <a:pPr marL="285750" lvl="0" indent="-285750" algn="just" fontAlgn="auto">
              <a:spcBef>
                <a:spcPts val="600"/>
              </a:spcBef>
              <a:spcAft>
                <a:spcPts val="600"/>
              </a:spcAft>
              <a:buClr>
                <a:srgbClr val="046CA6"/>
              </a:buClr>
              <a:buFont typeface="Wingdings" pitchFamily="2" charset="2"/>
              <a:buChar char="v"/>
              <a:defRPr/>
            </a:pPr>
            <a:r>
              <a:rPr lang="tr-TR" dirty="0">
                <a:solidFill>
                  <a:srgbClr val="046CA6"/>
                </a:solidFill>
                <a:latin typeface="Calibri" pitchFamily="34" charset="0"/>
              </a:rPr>
              <a:t>5746 sayılı Kanun kapsamına giren sigortalıların, kapsama giren çalışmaları karşılığında elde ettikleri ücretleri üzerinden hesaplanan </a:t>
            </a:r>
            <a:r>
              <a:rPr lang="tr-TR" b="1" dirty="0">
                <a:solidFill>
                  <a:srgbClr val="046CA6"/>
                </a:solidFill>
                <a:latin typeface="Calibri" pitchFamily="34" charset="0"/>
              </a:rPr>
              <a:t>sigorta primi işveren hissesinin yarısı</a:t>
            </a:r>
            <a:r>
              <a:rPr lang="tr-TR" dirty="0">
                <a:solidFill>
                  <a:srgbClr val="046CA6"/>
                </a:solidFill>
                <a:latin typeface="Calibri" pitchFamily="34" charset="0"/>
              </a:rPr>
              <a:t>, Maliye Bakanlığı bütçesine konulacak ödenekten karşılanacaktır.</a:t>
            </a:r>
          </a:p>
          <a:p>
            <a:pPr marL="285750" lvl="0" indent="-285750" algn="just" fontAlgn="auto">
              <a:spcBef>
                <a:spcPts val="600"/>
              </a:spcBef>
              <a:spcAft>
                <a:spcPts val="600"/>
              </a:spcAft>
              <a:buClr>
                <a:srgbClr val="000000"/>
              </a:buClr>
              <a:buFont typeface="Wingdings" pitchFamily="2" charset="2"/>
              <a:buChar char="v"/>
              <a:defRPr/>
            </a:pPr>
            <a:endParaRPr lang="tr-TR" dirty="0">
              <a:solidFill>
                <a:srgbClr val="046CA6"/>
              </a:solidFill>
              <a:latin typeface="Calibri" pitchFamily="34" charset="0"/>
            </a:endParaRPr>
          </a:p>
          <a:p>
            <a:pPr lvl="0" algn="just" fontAlgn="auto">
              <a:spcBef>
                <a:spcPts val="600"/>
              </a:spcBef>
              <a:spcAft>
                <a:spcPts val="600"/>
              </a:spcAft>
              <a:buClr>
                <a:srgbClr val="000000"/>
              </a:buClr>
              <a:defRPr/>
            </a:pPr>
            <a:endParaRPr lang="tr-TR" dirty="0">
              <a:solidFill>
                <a:srgbClr val="046CA6"/>
              </a:solidFill>
              <a:latin typeface="Calibri" pitchFamily="34" charset="0"/>
            </a:endParaRPr>
          </a:p>
          <a:p>
            <a:pPr lvl="0" algn="just" fontAlgn="auto">
              <a:spcBef>
                <a:spcPts val="600"/>
              </a:spcBef>
              <a:spcAft>
                <a:spcPts val="600"/>
              </a:spcAft>
              <a:buClr>
                <a:srgbClr val="000000"/>
              </a:buClr>
              <a:defRPr/>
            </a:pPr>
            <a:r>
              <a:rPr lang="tr-TR" b="1" dirty="0">
                <a:solidFill>
                  <a:srgbClr val="046CA6"/>
                </a:solidFill>
                <a:latin typeface="Calibri" pitchFamily="34" charset="0"/>
              </a:rPr>
              <a:t>NOT: 11/9/2014 tarihli ve 6552 sayılı Kanunun 144 üncü maddesi ile yapılan değişiklikten önce, sigorta primi işveren hissesinin yarısı, her bir çalışan için beş yıl süreyle Maliye Bakanlığı bütçesine konulacak ödenekten karşılanmakta idi.</a:t>
            </a:r>
          </a:p>
        </p:txBody>
      </p:sp>
    </p:spTree>
    <p:extLst>
      <p:ext uri="{BB962C8B-B14F-4D97-AF65-F5344CB8AC3E}">
        <p14:creationId xmlns:p14="http://schemas.microsoft.com/office/powerpoint/2010/main" val="11942627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b="1" kern="1200" dirty="0" smtClean="0">
                <a:solidFill>
                  <a:srgbClr val="FFFFFF"/>
                </a:solidFill>
                <a:cs typeface="Arial" pitchFamily="34" charset="0"/>
              </a:rPr>
              <a:t>İşsizlik Ödeneği Alanları İşe Alan İşverenlere Uygulanan Teşvik</a:t>
            </a:r>
            <a:endParaRPr lang="tr-TR" dirty="0"/>
          </a:p>
        </p:txBody>
      </p:sp>
      <p:sp>
        <p:nvSpPr>
          <p:cNvPr id="3" name="Slayt Numarası Yer Tutucusu 2"/>
          <p:cNvSpPr>
            <a:spLocks noGrp="1"/>
          </p:cNvSpPr>
          <p:nvPr>
            <p:ph type="sldNum" sz="quarter" idx="12"/>
          </p:nvPr>
        </p:nvSpPr>
        <p:spPr/>
        <p:txBody>
          <a:bodyPr/>
          <a:lstStyle/>
          <a:p>
            <a:pPr>
              <a:defRPr/>
            </a:pPr>
            <a:r>
              <a:rPr lang="tr-TR" dirty="0" smtClean="0"/>
              <a:t>26/36</a:t>
            </a:r>
            <a:endParaRPr lang="tr-TR" dirty="0"/>
          </a:p>
        </p:txBody>
      </p:sp>
      <p:sp>
        <p:nvSpPr>
          <p:cNvPr id="4" name="Dikdörtgen 3"/>
          <p:cNvSpPr/>
          <p:nvPr/>
        </p:nvSpPr>
        <p:spPr>
          <a:xfrm>
            <a:off x="179512" y="764704"/>
            <a:ext cx="8856984" cy="56886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fontAlgn="auto">
              <a:spcBef>
                <a:spcPct val="20000"/>
              </a:spcBef>
              <a:spcAft>
                <a:spcPts val="0"/>
              </a:spcAft>
              <a:buClr>
                <a:srgbClr val="046CA6"/>
              </a:buClr>
              <a:buSzPct val="100000"/>
              <a:defRPr/>
            </a:pPr>
            <a:r>
              <a:rPr lang="tr-TR" sz="2000" b="1" u="sng" kern="0" dirty="0">
                <a:solidFill>
                  <a:srgbClr val="046CA6"/>
                </a:solidFill>
                <a:latin typeface="Calibri" pitchFamily="34" charset="0"/>
              </a:rPr>
              <a:t>YASAL DAYANAK</a:t>
            </a:r>
            <a:endParaRPr lang="tr-TR" sz="1600" kern="0" dirty="0">
              <a:solidFill>
                <a:srgbClr val="046CA6"/>
              </a:solidFill>
              <a:latin typeface="Calibri" pitchFamily="34" charset="0"/>
            </a:endParaRPr>
          </a:p>
          <a:p>
            <a:pPr marL="342900" lvl="0" indent="-342900" fontAlgn="auto">
              <a:spcBef>
                <a:spcPct val="20000"/>
              </a:spcBef>
              <a:spcAft>
                <a:spcPts val="0"/>
              </a:spcAft>
              <a:buClr>
                <a:srgbClr val="046CA6"/>
              </a:buClr>
              <a:buSzPct val="100000"/>
              <a:buFont typeface="Wingdings" pitchFamily="2" charset="2"/>
              <a:buChar char="v"/>
              <a:defRPr/>
            </a:pPr>
            <a:r>
              <a:rPr lang="tr-TR" kern="0" dirty="0">
                <a:solidFill>
                  <a:srgbClr val="046CA6"/>
                </a:solidFill>
                <a:latin typeface="Calibri" pitchFamily="34" charset="0"/>
              </a:rPr>
              <a:t>4447 sayılı Kanunun 50  inci maddesi</a:t>
            </a:r>
          </a:p>
          <a:p>
            <a:pPr marL="342900" lvl="0" indent="-342900" fontAlgn="auto">
              <a:spcBef>
                <a:spcPct val="20000"/>
              </a:spcBef>
              <a:spcAft>
                <a:spcPts val="0"/>
              </a:spcAft>
              <a:buClr>
                <a:srgbClr val="046CA6"/>
              </a:buClr>
              <a:buSzPct val="100000"/>
              <a:buFont typeface="Wingdings" pitchFamily="2" charset="2"/>
              <a:buChar char="v"/>
              <a:defRPr/>
            </a:pPr>
            <a:r>
              <a:rPr lang="tr-TR" kern="0" dirty="0">
                <a:solidFill>
                  <a:srgbClr val="046CA6"/>
                </a:solidFill>
                <a:latin typeface="Calibri" pitchFamily="34" charset="0"/>
              </a:rPr>
              <a:t>2009/149 sayılı Genelge</a:t>
            </a:r>
          </a:p>
          <a:p>
            <a:pPr lvl="0" fontAlgn="auto">
              <a:spcBef>
                <a:spcPct val="20000"/>
              </a:spcBef>
              <a:spcAft>
                <a:spcPts val="0"/>
              </a:spcAft>
              <a:buClr>
                <a:srgbClr val="046CA6"/>
              </a:buClr>
              <a:buSzPct val="100000"/>
              <a:defRPr/>
            </a:pPr>
            <a:endParaRPr lang="tr-TR" sz="1600" kern="0" dirty="0">
              <a:solidFill>
                <a:srgbClr val="046CA6"/>
              </a:solidFill>
              <a:latin typeface="Calibri" pitchFamily="34" charset="0"/>
              <a:sym typeface="Wingdings" pitchFamily="2" charset="2"/>
            </a:endParaRPr>
          </a:p>
          <a:p>
            <a:pPr lvl="0" fontAlgn="auto">
              <a:spcBef>
                <a:spcPct val="20000"/>
              </a:spcBef>
              <a:spcAft>
                <a:spcPts val="0"/>
              </a:spcAft>
              <a:buClr>
                <a:srgbClr val="046CA6"/>
              </a:buClr>
              <a:buSzPct val="100000"/>
              <a:defRPr/>
            </a:pPr>
            <a:r>
              <a:rPr lang="tr-TR" sz="2000" b="1" u="sng" kern="0" dirty="0">
                <a:solidFill>
                  <a:srgbClr val="046CA6"/>
                </a:solidFill>
                <a:latin typeface="Calibri" pitchFamily="34" charset="0"/>
                <a:sym typeface="Wingdings" pitchFamily="2" charset="2"/>
              </a:rPr>
              <a:t>BAŞLAMA </a:t>
            </a:r>
            <a:r>
              <a:rPr lang="tr-TR" sz="2000" b="1" u="sng" kern="0" dirty="0" smtClean="0">
                <a:solidFill>
                  <a:srgbClr val="046CA6"/>
                </a:solidFill>
                <a:latin typeface="Calibri" pitchFamily="34" charset="0"/>
                <a:sym typeface="Wingdings" pitchFamily="2" charset="2"/>
              </a:rPr>
              <a:t>T.</a:t>
            </a:r>
            <a:r>
              <a:rPr lang="tr-TR" sz="2000" kern="0" dirty="0">
                <a:solidFill>
                  <a:srgbClr val="046CA6"/>
                </a:solidFill>
                <a:latin typeface="Calibri" pitchFamily="34" charset="0"/>
                <a:sym typeface="Wingdings" pitchFamily="2" charset="2"/>
              </a:rPr>
              <a:t>	</a:t>
            </a:r>
            <a:r>
              <a:rPr lang="tr-TR" sz="1600" kern="0" dirty="0">
                <a:solidFill>
                  <a:srgbClr val="046CA6"/>
                </a:solidFill>
                <a:latin typeface="Calibri" pitchFamily="34" charset="0"/>
                <a:sym typeface="Wingdings" pitchFamily="2" charset="2"/>
              </a:rPr>
              <a:t>	: </a:t>
            </a:r>
            <a:r>
              <a:rPr lang="tr-TR" kern="0" dirty="0" smtClean="0">
                <a:solidFill>
                  <a:srgbClr val="046CA6"/>
                </a:solidFill>
                <a:latin typeface="Calibri" pitchFamily="34" charset="0"/>
              </a:rPr>
              <a:t>1/10/2009</a:t>
            </a:r>
            <a:r>
              <a:rPr lang="tr-TR" sz="2000" b="1" u="sng" kern="0" dirty="0">
                <a:solidFill>
                  <a:srgbClr val="046CA6"/>
                </a:solidFill>
                <a:latin typeface="Calibri" pitchFamily="34" charset="0"/>
                <a:sym typeface="Wingdings" pitchFamily="2" charset="2"/>
              </a:rPr>
              <a:t> </a:t>
            </a:r>
            <a:r>
              <a:rPr lang="tr-TR" sz="2000" b="1" kern="0" dirty="0" smtClean="0">
                <a:solidFill>
                  <a:srgbClr val="046CA6"/>
                </a:solidFill>
                <a:latin typeface="Calibri" pitchFamily="34" charset="0"/>
                <a:sym typeface="Wingdings" pitchFamily="2" charset="2"/>
              </a:rPr>
              <a:t>		</a:t>
            </a:r>
            <a:r>
              <a:rPr lang="tr-TR" sz="2000" b="1" u="sng" kern="0" dirty="0" smtClean="0">
                <a:solidFill>
                  <a:srgbClr val="046CA6"/>
                </a:solidFill>
                <a:latin typeface="Calibri" pitchFamily="34" charset="0"/>
                <a:sym typeface="Wingdings" pitchFamily="2" charset="2"/>
              </a:rPr>
              <a:t>BİTİM </a:t>
            </a:r>
            <a:r>
              <a:rPr lang="tr-TR" sz="2000" b="1" u="sng" kern="0" dirty="0">
                <a:solidFill>
                  <a:srgbClr val="046CA6"/>
                </a:solidFill>
                <a:latin typeface="Calibri" pitchFamily="34" charset="0"/>
                <a:sym typeface="Wingdings" pitchFamily="2" charset="2"/>
              </a:rPr>
              <a:t>T.</a:t>
            </a:r>
            <a:r>
              <a:rPr lang="tr-TR" sz="2000" kern="0" dirty="0">
                <a:solidFill>
                  <a:srgbClr val="046CA6"/>
                </a:solidFill>
                <a:latin typeface="Calibri" pitchFamily="34" charset="0"/>
                <a:sym typeface="Wingdings" pitchFamily="2" charset="2"/>
              </a:rPr>
              <a:t>	:SÜRESİZ</a:t>
            </a:r>
            <a:endParaRPr lang="tr-TR" sz="1600" kern="0" dirty="0">
              <a:solidFill>
                <a:srgbClr val="046CA6"/>
              </a:solidFill>
              <a:latin typeface="Calibri" pitchFamily="34" charset="0"/>
              <a:sym typeface="Wingdings" pitchFamily="2" charset="2"/>
            </a:endParaRPr>
          </a:p>
          <a:p>
            <a:pPr lvl="0" fontAlgn="auto">
              <a:spcBef>
                <a:spcPct val="20000"/>
              </a:spcBef>
              <a:spcAft>
                <a:spcPts val="0"/>
              </a:spcAft>
              <a:buClr>
                <a:srgbClr val="046CA6"/>
              </a:buClr>
              <a:buSzPct val="100000"/>
              <a:defRPr/>
            </a:pPr>
            <a:r>
              <a:rPr lang="tr-TR" sz="2000" b="1" u="sng" kern="0" dirty="0">
                <a:solidFill>
                  <a:srgbClr val="046CA6"/>
                </a:solidFill>
                <a:latin typeface="Calibri" pitchFamily="34" charset="0"/>
                <a:sym typeface="Wingdings" pitchFamily="2" charset="2"/>
              </a:rPr>
              <a:t>FİNANSMANI</a:t>
            </a:r>
            <a:r>
              <a:rPr lang="tr-TR" sz="1600" b="1" kern="0" dirty="0">
                <a:solidFill>
                  <a:srgbClr val="046CA6"/>
                </a:solidFill>
                <a:latin typeface="Arial" charset="0"/>
                <a:sym typeface="Wingdings" pitchFamily="2" charset="2"/>
              </a:rPr>
              <a:t>		</a:t>
            </a:r>
            <a:r>
              <a:rPr lang="tr-TR" kern="0" dirty="0" smtClean="0">
                <a:solidFill>
                  <a:srgbClr val="046CA6"/>
                </a:solidFill>
                <a:latin typeface="Calibri" pitchFamily="34" charset="0"/>
                <a:sym typeface="Wingdings" pitchFamily="2" charset="2"/>
              </a:rPr>
              <a:t>:</a:t>
            </a:r>
            <a:r>
              <a:rPr lang="tr-TR" b="1" kern="0" dirty="0" smtClean="0">
                <a:solidFill>
                  <a:srgbClr val="046CA6"/>
                </a:solidFill>
                <a:latin typeface="Arial" charset="0"/>
                <a:sym typeface="Wingdings" pitchFamily="2" charset="2"/>
              </a:rPr>
              <a:t> </a:t>
            </a:r>
            <a:r>
              <a:rPr lang="tr-TR" kern="0" dirty="0">
                <a:solidFill>
                  <a:srgbClr val="046CA6"/>
                </a:solidFill>
                <a:latin typeface="Calibri" pitchFamily="34" charset="0"/>
              </a:rPr>
              <a:t>İşsizlik Sigortası Fonu</a:t>
            </a:r>
          </a:p>
          <a:p>
            <a:pPr lvl="0" fontAlgn="auto">
              <a:spcBef>
                <a:spcPct val="20000"/>
              </a:spcBef>
              <a:spcAft>
                <a:spcPts val="0"/>
              </a:spcAft>
              <a:buClr>
                <a:srgbClr val="046CA6"/>
              </a:buClr>
              <a:buSzPct val="100000"/>
              <a:defRPr/>
            </a:pPr>
            <a:endParaRPr lang="tr-TR" kern="0" dirty="0">
              <a:solidFill>
                <a:srgbClr val="046CA6"/>
              </a:solidFill>
              <a:latin typeface="Calibri" pitchFamily="34" charset="0"/>
            </a:endParaRPr>
          </a:p>
          <a:p>
            <a:pPr lvl="0" fontAlgn="auto">
              <a:spcBef>
                <a:spcPct val="20000"/>
              </a:spcBef>
              <a:spcAft>
                <a:spcPts val="0"/>
              </a:spcAft>
              <a:buClr>
                <a:srgbClr val="046CA6"/>
              </a:buClr>
              <a:buSzPct val="100000"/>
              <a:defRPr/>
            </a:pPr>
            <a:endParaRPr lang="tr-TR" kern="0" dirty="0">
              <a:solidFill>
                <a:srgbClr val="046CA6"/>
              </a:solidFill>
              <a:latin typeface="Calibri" pitchFamily="34" charset="0"/>
            </a:endParaRPr>
          </a:p>
          <a:p>
            <a:pPr lvl="0" algn="just" fontAlgn="auto">
              <a:spcBef>
                <a:spcPts val="0"/>
              </a:spcBef>
              <a:spcAft>
                <a:spcPts val="0"/>
              </a:spcAft>
            </a:pPr>
            <a:r>
              <a:rPr lang="tr-TR" altLang="tr-TR" sz="1500" b="1" u="sng" dirty="0" smtClean="0">
                <a:solidFill>
                  <a:srgbClr val="046CA6"/>
                </a:solidFill>
                <a:latin typeface="Calibri" pitchFamily="34" charset="0"/>
                <a:cs typeface="Times New Roman" pitchFamily="18" charset="0"/>
              </a:rPr>
              <a:t>ÖRNEK </a:t>
            </a:r>
            <a:r>
              <a:rPr lang="tr-TR" altLang="tr-TR" sz="1500" b="1" u="sng" dirty="0">
                <a:solidFill>
                  <a:srgbClr val="046CA6"/>
                </a:solidFill>
                <a:latin typeface="Calibri" pitchFamily="34" charset="0"/>
                <a:cs typeface="Times New Roman" pitchFamily="18" charset="0"/>
              </a:rPr>
              <a:t>: </a:t>
            </a:r>
          </a:p>
          <a:p>
            <a:pPr lvl="0" algn="just" fontAlgn="auto">
              <a:spcBef>
                <a:spcPts val="0"/>
              </a:spcBef>
              <a:spcAft>
                <a:spcPts val="0"/>
              </a:spcAft>
            </a:pPr>
            <a:r>
              <a:rPr lang="tr-TR" altLang="tr-TR" sz="1500" b="1" u="sng" dirty="0">
                <a:solidFill>
                  <a:srgbClr val="046CA6"/>
                </a:solidFill>
                <a:latin typeface="Calibri" pitchFamily="34" charset="0"/>
                <a:cs typeface="Times New Roman" pitchFamily="18" charset="0"/>
              </a:rPr>
              <a:t> </a:t>
            </a:r>
            <a:endParaRPr lang="tr-TR" altLang="tr-TR" sz="1500" u="sng" dirty="0">
              <a:solidFill>
                <a:srgbClr val="046CA6"/>
              </a:solidFill>
              <a:latin typeface="Calibri" pitchFamily="34" charset="0"/>
            </a:endParaRPr>
          </a:p>
          <a:p>
            <a:pPr lvl="0">
              <a:spcBef>
                <a:spcPts val="0"/>
              </a:spcBef>
              <a:spcAft>
                <a:spcPts val="0"/>
              </a:spcAft>
            </a:pPr>
            <a:r>
              <a:rPr lang="tr-TR" sz="1500" dirty="0">
                <a:solidFill>
                  <a:srgbClr val="046CA6"/>
                </a:solidFill>
                <a:latin typeface="Calibri" pitchFamily="34" charset="0"/>
              </a:rPr>
              <a:t> PEK* alt sınırının </a:t>
            </a:r>
            <a:r>
              <a:rPr lang="tr-TR" sz="1500" dirty="0" smtClean="0">
                <a:solidFill>
                  <a:srgbClr val="046CA6"/>
                </a:solidFill>
                <a:latin typeface="Calibri" pitchFamily="34" charset="0"/>
              </a:rPr>
              <a:t>1.1273,50 </a:t>
            </a:r>
            <a:r>
              <a:rPr lang="tr-TR" sz="1500" dirty="0">
                <a:solidFill>
                  <a:srgbClr val="046CA6"/>
                </a:solidFill>
                <a:latin typeface="Calibri" pitchFamily="34" charset="0"/>
              </a:rPr>
              <a:t>TL olduğu dönemde işe alınan ve prime esas kazancı 1.1273,50</a:t>
            </a:r>
            <a:r>
              <a:rPr lang="tr-TR" sz="1500" dirty="0" smtClean="0">
                <a:solidFill>
                  <a:srgbClr val="046CA6"/>
                </a:solidFill>
                <a:latin typeface="Calibri" pitchFamily="34" charset="0"/>
              </a:rPr>
              <a:t> </a:t>
            </a:r>
            <a:r>
              <a:rPr lang="tr-TR" sz="1500" dirty="0">
                <a:solidFill>
                  <a:srgbClr val="046CA6"/>
                </a:solidFill>
                <a:latin typeface="Calibri" pitchFamily="34" charset="0"/>
              </a:rPr>
              <a:t>TL olan (A) sigortalısı için; </a:t>
            </a:r>
          </a:p>
          <a:p>
            <a:pPr lvl="0">
              <a:spcBef>
                <a:spcPts val="0"/>
              </a:spcBef>
              <a:spcAft>
                <a:spcPts val="0"/>
              </a:spcAft>
            </a:pPr>
            <a:endParaRPr lang="tr-TR" sz="1500" dirty="0">
              <a:solidFill>
                <a:srgbClr val="046CA6"/>
              </a:solidFill>
              <a:latin typeface="Calibri" pitchFamily="34" charset="0"/>
            </a:endParaRPr>
          </a:p>
          <a:p>
            <a:pPr lvl="0">
              <a:spcBef>
                <a:spcPts val="0"/>
              </a:spcBef>
              <a:spcAft>
                <a:spcPts val="0"/>
              </a:spcAft>
            </a:pPr>
            <a:r>
              <a:rPr lang="tr-TR" sz="1500" dirty="0">
                <a:solidFill>
                  <a:srgbClr val="046CA6"/>
                </a:solidFill>
                <a:latin typeface="Calibri" pitchFamily="34" charset="0"/>
              </a:rPr>
              <a:t>- İşsizlik Sigortası Fonundan karşılanacak tutar (%33,5) = 1.1273,50</a:t>
            </a:r>
            <a:r>
              <a:rPr lang="tr-TR" sz="1500" dirty="0" smtClean="0">
                <a:solidFill>
                  <a:srgbClr val="046CA6"/>
                </a:solidFill>
                <a:latin typeface="Calibri" pitchFamily="34" charset="0"/>
              </a:rPr>
              <a:t> </a:t>
            </a:r>
            <a:r>
              <a:rPr lang="tr-TR" sz="1500" dirty="0">
                <a:solidFill>
                  <a:srgbClr val="046CA6"/>
                </a:solidFill>
                <a:latin typeface="Calibri" pitchFamily="34" charset="0"/>
              </a:rPr>
              <a:t>x %33,5/100 = </a:t>
            </a:r>
            <a:r>
              <a:rPr lang="tr-TR" sz="1500" dirty="0" smtClean="0">
                <a:solidFill>
                  <a:srgbClr val="046CA6"/>
                </a:solidFill>
                <a:latin typeface="Calibri" pitchFamily="34" charset="0"/>
              </a:rPr>
              <a:t>426,60 </a:t>
            </a:r>
            <a:r>
              <a:rPr lang="tr-TR" sz="1500" dirty="0">
                <a:solidFill>
                  <a:srgbClr val="046CA6"/>
                </a:solidFill>
                <a:latin typeface="Calibri" pitchFamily="34" charset="0"/>
              </a:rPr>
              <a:t>TL</a:t>
            </a:r>
          </a:p>
          <a:p>
            <a:pPr lvl="0">
              <a:spcBef>
                <a:spcPts val="0"/>
              </a:spcBef>
              <a:spcAft>
                <a:spcPts val="0"/>
              </a:spcAft>
            </a:pPr>
            <a:endParaRPr lang="tr-TR" sz="1500" dirty="0">
              <a:solidFill>
                <a:srgbClr val="046CA6"/>
              </a:solidFill>
              <a:latin typeface="Calibri" pitchFamily="34" charset="0"/>
            </a:endParaRPr>
          </a:p>
          <a:p>
            <a:pPr lvl="0">
              <a:spcBef>
                <a:spcPts val="0"/>
              </a:spcBef>
              <a:spcAft>
                <a:spcPts val="0"/>
              </a:spcAft>
            </a:pPr>
            <a:r>
              <a:rPr lang="tr-TR" sz="1500" dirty="0">
                <a:solidFill>
                  <a:srgbClr val="046CA6"/>
                </a:solidFill>
                <a:latin typeface="Calibri" pitchFamily="34" charset="0"/>
              </a:rPr>
              <a:t>- İşverence Ödenecek Tutar (İşsizlik Sigortası Primleri Hariç %34,5) </a:t>
            </a:r>
            <a:r>
              <a:rPr lang="tr-TR" sz="1500" dirty="0" smtClean="0">
                <a:solidFill>
                  <a:srgbClr val="046CA6"/>
                </a:solidFill>
                <a:latin typeface="Calibri" pitchFamily="34" charset="0"/>
              </a:rPr>
              <a:t>1.1273,50 </a:t>
            </a:r>
            <a:r>
              <a:rPr lang="tr-TR" sz="1500" dirty="0">
                <a:solidFill>
                  <a:srgbClr val="046CA6"/>
                </a:solidFill>
                <a:latin typeface="Calibri" pitchFamily="34" charset="0"/>
              </a:rPr>
              <a:t>x %34,5/100= </a:t>
            </a:r>
            <a:r>
              <a:rPr lang="tr-TR" sz="1500" dirty="0" smtClean="0">
                <a:solidFill>
                  <a:srgbClr val="046CA6"/>
                </a:solidFill>
                <a:latin typeface="Calibri" pitchFamily="34" charset="0"/>
              </a:rPr>
              <a:t>439,30 </a:t>
            </a:r>
            <a:r>
              <a:rPr lang="tr-TR" sz="1500" dirty="0">
                <a:solidFill>
                  <a:srgbClr val="046CA6"/>
                </a:solidFill>
                <a:latin typeface="Calibri" pitchFamily="34" charset="0"/>
              </a:rPr>
              <a:t>TL</a:t>
            </a:r>
          </a:p>
          <a:p>
            <a:pPr lvl="0">
              <a:spcBef>
                <a:spcPts val="0"/>
              </a:spcBef>
              <a:spcAft>
                <a:spcPts val="0"/>
              </a:spcAft>
            </a:pPr>
            <a:endParaRPr lang="tr-TR" sz="1500" dirty="0">
              <a:solidFill>
                <a:srgbClr val="046CA6"/>
              </a:solidFill>
              <a:latin typeface="Calibri" pitchFamily="34" charset="0"/>
            </a:endParaRPr>
          </a:p>
          <a:p>
            <a:pPr lvl="0">
              <a:spcBef>
                <a:spcPts val="0"/>
              </a:spcBef>
              <a:spcAft>
                <a:spcPts val="0"/>
              </a:spcAft>
            </a:pPr>
            <a:r>
              <a:rPr lang="tr-TR" sz="1500" dirty="0">
                <a:solidFill>
                  <a:srgbClr val="046CA6"/>
                </a:solidFill>
                <a:latin typeface="Calibri" pitchFamily="34" charset="0"/>
              </a:rPr>
              <a:t>- Destek sonrası işverence ödenecek tutar</a:t>
            </a:r>
            <a:r>
              <a:rPr lang="tr-TR" sz="1500" dirty="0" smtClean="0">
                <a:solidFill>
                  <a:srgbClr val="046CA6"/>
                </a:solidFill>
                <a:latin typeface="Calibri" pitchFamily="34" charset="0"/>
              </a:rPr>
              <a:t>=</a:t>
            </a:r>
            <a:r>
              <a:rPr lang="tr-TR" sz="1500" dirty="0">
                <a:solidFill>
                  <a:srgbClr val="046CA6"/>
                </a:solidFill>
                <a:latin typeface="Calibri" pitchFamily="34" charset="0"/>
              </a:rPr>
              <a:t> 439,30 </a:t>
            </a:r>
            <a:r>
              <a:rPr lang="tr-TR" sz="1500" dirty="0" smtClean="0">
                <a:solidFill>
                  <a:srgbClr val="046CA6"/>
                </a:solidFill>
                <a:latin typeface="Calibri" pitchFamily="34" charset="0"/>
              </a:rPr>
              <a:t> </a:t>
            </a:r>
            <a:r>
              <a:rPr lang="tr-TR" sz="1500" dirty="0">
                <a:solidFill>
                  <a:srgbClr val="046CA6"/>
                </a:solidFill>
                <a:latin typeface="Calibri" pitchFamily="34" charset="0"/>
              </a:rPr>
              <a:t>– </a:t>
            </a:r>
            <a:r>
              <a:rPr lang="tr-TR" sz="1500" dirty="0" smtClean="0">
                <a:solidFill>
                  <a:srgbClr val="046CA6"/>
                </a:solidFill>
                <a:latin typeface="Calibri" pitchFamily="34" charset="0"/>
              </a:rPr>
              <a:t>426,60 </a:t>
            </a:r>
            <a:r>
              <a:rPr lang="tr-TR" sz="1500" dirty="0">
                <a:solidFill>
                  <a:srgbClr val="046CA6"/>
                </a:solidFill>
                <a:latin typeface="Calibri" pitchFamily="34" charset="0"/>
              </a:rPr>
              <a:t>= </a:t>
            </a:r>
            <a:r>
              <a:rPr lang="tr-TR" sz="1500" dirty="0" smtClean="0">
                <a:solidFill>
                  <a:srgbClr val="046CA6"/>
                </a:solidFill>
                <a:latin typeface="Calibri" pitchFamily="34" charset="0"/>
              </a:rPr>
              <a:t>12,70 </a:t>
            </a:r>
            <a:r>
              <a:rPr lang="tr-TR" sz="1500" dirty="0">
                <a:solidFill>
                  <a:srgbClr val="046CA6"/>
                </a:solidFill>
                <a:latin typeface="Calibri" pitchFamily="34" charset="0"/>
              </a:rPr>
              <a:t>TL olacaktır.</a:t>
            </a:r>
          </a:p>
          <a:p>
            <a:pPr lvl="0">
              <a:spcBef>
                <a:spcPts val="0"/>
              </a:spcBef>
              <a:spcAft>
                <a:spcPts val="0"/>
              </a:spcAft>
            </a:pPr>
            <a:endParaRPr lang="tr-TR" sz="1500" dirty="0">
              <a:solidFill>
                <a:srgbClr val="046CA6"/>
              </a:solidFill>
              <a:latin typeface="Calibri" pitchFamily="34" charset="0"/>
            </a:endParaRPr>
          </a:p>
          <a:p>
            <a:pPr lvl="0">
              <a:spcBef>
                <a:spcPts val="0"/>
              </a:spcBef>
              <a:spcAft>
                <a:spcPts val="0"/>
              </a:spcAft>
            </a:pPr>
            <a:endParaRPr lang="tr-TR" sz="1500" dirty="0">
              <a:solidFill>
                <a:srgbClr val="046CA6"/>
              </a:solidFill>
              <a:latin typeface="Calibri" pitchFamily="34" charset="0"/>
            </a:endParaRPr>
          </a:p>
          <a:p>
            <a:pPr lvl="0">
              <a:spcBef>
                <a:spcPts val="0"/>
              </a:spcBef>
              <a:spcAft>
                <a:spcPts val="0"/>
              </a:spcAft>
            </a:pPr>
            <a:r>
              <a:rPr lang="tr-TR" sz="1500" dirty="0">
                <a:solidFill>
                  <a:srgbClr val="046CA6"/>
                </a:solidFill>
                <a:latin typeface="Calibri" pitchFamily="34" charset="0"/>
              </a:rPr>
              <a:t>*</a:t>
            </a:r>
            <a:r>
              <a:rPr lang="tr-TR" sz="1500" dirty="0" smtClean="0">
                <a:solidFill>
                  <a:srgbClr val="046CA6"/>
                </a:solidFill>
                <a:latin typeface="Calibri" pitchFamily="34" charset="0"/>
              </a:rPr>
              <a:t>01/07/2015-31/12/2015 </a:t>
            </a:r>
            <a:r>
              <a:rPr lang="tr-TR" sz="1500" dirty="0">
                <a:solidFill>
                  <a:srgbClr val="046CA6"/>
                </a:solidFill>
                <a:latin typeface="Calibri" pitchFamily="34" charset="0"/>
              </a:rPr>
              <a:t>tarihleri arasında geçerli olan prime esas kazanç alt sınırı esas alınmıştır.</a:t>
            </a:r>
          </a:p>
        </p:txBody>
      </p:sp>
    </p:spTree>
    <p:extLst>
      <p:ext uri="{BB962C8B-B14F-4D97-AF65-F5344CB8AC3E}">
        <p14:creationId xmlns:p14="http://schemas.microsoft.com/office/powerpoint/2010/main" val="18598300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b="1" kern="1200" dirty="0" smtClean="0">
                <a:solidFill>
                  <a:srgbClr val="FFFFFF"/>
                </a:solidFill>
                <a:cs typeface="Arial" pitchFamily="34" charset="0"/>
              </a:rPr>
              <a:t>İşsizlik Ödeneği Alanları İşe Alan İşverenlere Uygulanan Teşvik</a:t>
            </a:r>
            <a:endParaRPr lang="tr-TR" dirty="0"/>
          </a:p>
        </p:txBody>
      </p:sp>
      <p:sp>
        <p:nvSpPr>
          <p:cNvPr id="3" name="Slayt Numarası Yer Tutucusu 2"/>
          <p:cNvSpPr>
            <a:spLocks noGrp="1"/>
          </p:cNvSpPr>
          <p:nvPr>
            <p:ph type="sldNum" sz="quarter" idx="12"/>
          </p:nvPr>
        </p:nvSpPr>
        <p:spPr/>
        <p:txBody>
          <a:bodyPr/>
          <a:lstStyle/>
          <a:p>
            <a:pPr>
              <a:defRPr/>
            </a:pPr>
            <a:r>
              <a:rPr lang="tr-TR" dirty="0" smtClean="0"/>
              <a:t>27/36</a:t>
            </a:r>
            <a:endParaRPr lang="tr-TR" dirty="0"/>
          </a:p>
        </p:txBody>
      </p:sp>
      <p:sp>
        <p:nvSpPr>
          <p:cNvPr id="4" name="Dikdörtgen 3"/>
          <p:cNvSpPr/>
          <p:nvPr/>
        </p:nvSpPr>
        <p:spPr>
          <a:xfrm>
            <a:off x="179512" y="764704"/>
            <a:ext cx="8856984" cy="56886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lgn="just" fontAlgn="auto">
              <a:lnSpc>
                <a:spcPct val="90000"/>
              </a:lnSpc>
              <a:spcBef>
                <a:spcPts val="1200"/>
              </a:spcBef>
              <a:spcAft>
                <a:spcPts val="0"/>
              </a:spcAft>
              <a:buClr>
                <a:srgbClr val="00003E"/>
              </a:buClr>
              <a:defRPr/>
            </a:pPr>
            <a:r>
              <a:rPr lang="tr-TR" sz="2000" b="1" u="sng" dirty="0" smtClean="0">
                <a:solidFill>
                  <a:srgbClr val="046CA6"/>
                </a:solidFill>
                <a:latin typeface="Calibri" pitchFamily="34" charset="0"/>
              </a:rPr>
              <a:t>YARARLANMA ŞARTLARI SİGORTALI </a:t>
            </a:r>
            <a:r>
              <a:rPr lang="tr-TR" sz="2000" b="1" u="sng" dirty="0">
                <a:solidFill>
                  <a:srgbClr val="046CA6"/>
                </a:solidFill>
                <a:latin typeface="Calibri" pitchFamily="34" charset="0"/>
              </a:rPr>
              <a:t>AÇISINDAN</a:t>
            </a:r>
            <a:r>
              <a:rPr lang="tr-TR" sz="2000" b="1" dirty="0">
                <a:solidFill>
                  <a:srgbClr val="046CA6"/>
                </a:solidFill>
                <a:latin typeface="Calibri" pitchFamily="34" charset="0"/>
              </a:rPr>
              <a:t>;</a:t>
            </a:r>
            <a:endParaRPr lang="tr-TR" b="1" dirty="0">
              <a:solidFill>
                <a:srgbClr val="046CA6"/>
              </a:solidFill>
              <a:latin typeface="Calibri" pitchFamily="34" charset="0"/>
            </a:endParaRPr>
          </a:p>
          <a:p>
            <a:pPr marL="285750" lvl="0" indent="-285750" algn="just" fontAlgn="auto">
              <a:spcBef>
                <a:spcPts val="1200"/>
              </a:spcBef>
              <a:spcAft>
                <a:spcPts val="600"/>
              </a:spcAft>
              <a:buFont typeface="Wingdings" pitchFamily="2" charset="2"/>
              <a:buChar char="v"/>
              <a:defRPr/>
            </a:pPr>
            <a:r>
              <a:rPr lang="tr-TR" sz="1600" dirty="0">
                <a:solidFill>
                  <a:srgbClr val="046CA6"/>
                </a:solidFill>
                <a:latin typeface="Calibri" pitchFamily="34" charset="0"/>
              </a:rPr>
              <a:t>1/10/2009 veya sonraki bir tarihte işe alınması,</a:t>
            </a:r>
          </a:p>
          <a:p>
            <a:pPr marL="285750" lvl="0" indent="-285750" algn="just" fontAlgn="auto">
              <a:spcBef>
                <a:spcPts val="600"/>
              </a:spcBef>
              <a:spcAft>
                <a:spcPts val="600"/>
              </a:spcAft>
              <a:buFont typeface="Wingdings" pitchFamily="2" charset="2"/>
              <a:buChar char="v"/>
              <a:defRPr/>
            </a:pPr>
            <a:r>
              <a:rPr lang="tr-TR" sz="1600" dirty="0">
                <a:solidFill>
                  <a:srgbClr val="046CA6"/>
                </a:solidFill>
                <a:latin typeface="Calibri" pitchFamily="34" charset="0"/>
              </a:rPr>
              <a:t>İşe giriş tarihi itibariyle işsizlik ödeneği almaya hak kazanması,</a:t>
            </a:r>
          </a:p>
          <a:p>
            <a:pPr marL="285750" lvl="0" indent="-285750" algn="just" fontAlgn="auto">
              <a:spcBef>
                <a:spcPts val="600"/>
              </a:spcBef>
              <a:spcAft>
                <a:spcPts val="600"/>
              </a:spcAft>
              <a:buFont typeface="Wingdings" pitchFamily="2" charset="2"/>
              <a:buChar char="v"/>
              <a:defRPr/>
            </a:pPr>
            <a:r>
              <a:rPr lang="tr-TR" sz="1600" dirty="0">
                <a:solidFill>
                  <a:srgbClr val="046CA6"/>
                </a:solidFill>
                <a:latin typeface="Calibri" pitchFamily="34" charset="0"/>
              </a:rPr>
              <a:t>Fiilen çalışması,</a:t>
            </a:r>
          </a:p>
          <a:p>
            <a:pPr lvl="0" algn="just" fontAlgn="auto">
              <a:spcBef>
                <a:spcPts val="1200"/>
              </a:spcBef>
              <a:spcAft>
                <a:spcPts val="0"/>
              </a:spcAft>
              <a:defRPr/>
            </a:pPr>
            <a:r>
              <a:rPr lang="tr-TR" sz="2000" b="1" u="sng" dirty="0">
                <a:solidFill>
                  <a:srgbClr val="046CA6"/>
                </a:solidFill>
                <a:latin typeface="Calibri" pitchFamily="34" charset="0"/>
              </a:rPr>
              <a:t>YARARLANMA ŞARTLARI </a:t>
            </a:r>
            <a:r>
              <a:rPr lang="tr-TR" sz="2000" b="1" u="sng" dirty="0" smtClean="0">
                <a:solidFill>
                  <a:srgbClr val="046CA6"/>
                </a:solidFill>
                <a:latin typeface="Calibri" pitchFamily="34" charset="0"/>
              </a:rPr>
              <a:t>İŞYERİ </a:t>
            </a:r>
            <a:r>
              <a:rPr lang="tr-TR" sz="2000" b="1" u="sng" dirty="0">
                <a:solidFill>
                  <a:srgbClr val="046CA6"/>
                </a:solidFill>
                <a:latin typeface="Calibri" pitchFamily="34" charset="0"/>
              </a:rPr>
              <a:t>AÇISINDAN;</a:t>
            </a:r>
            <a:endParaRPr lang="tr-TR" sz="1600" b="1" u="sng" dirty="0">
              <a:solidFill>
                <a:srgbClr val="046CA6"/>
              </a:solidFill>
              <a:latin typeface="Calibri" pitchFamily="34" charset="0"/>
            </a:endParaRPr>
          </a:p>
          <a:p>
            <a:pPr marL="285750" lvl="0" indent="-285750" algn="just" fontAlgn="auto">
              <a:spcBef>
                <a:spcPts val="1200"/>
              </a:spcBef>
              <a:spcAft>
                <a:spcPts val="0"/>
              </a:spcAft>
              <a:buFont typeface="Wingdings" pitchFamily="2" charset="2"/>
              <a:buChar char="v"/>
            </a:pPr>
            <a:r>
              <a:rPr lang="tr-TR" altLang="tr-TR" sz="1600" b="1" dirty="0">
                <a:solidFill>
                  <a:srgbClr val="046CA6"/>
                </a:solidFill>
                <a:latin typeface="Calibri" pitchFamily="34" charset="0"/>
              </a:rPr>
              <a:t>5335 sayılı Kanunun 30 uncu maddesi </a:t>
            </a:r>
            <a:r>
              <a:rPr lang="tr-TR" altLang="tr-TR" sz="1600" dirty="0">
                <a:solidFill>
                  <a:srgbClr val="046CA6"/>
                </a:solidFill>
                <a:latin typeface="Calibri" pitchFamily="34" charset="0"/>
              </a:rPr>
              <a:t>kapsamında olmaması ile</a:t>
            </a:r>
            <a:r>
              <a:rPr lang="tr-TR" sz="1600" dirty="0">
                <a:solidFill>
                  <a:srgbClr val="046CA6"/>
                </a:solidFill>
                <a:latin typeface="Calibri" pitchFamily="34" charset="0"/>
              </a:rPr>
              <a:t> </a:t>
            </a:r>
            <a:r>
              <a:rPr lang="tr-TR" sz="1600" b="1" dirty="0">
                <a:solidFill>
                  <a:srgbClr val="046CA6"/>
                </a:solidFill>
                <a:latin typeface="Calibri"/>
              </a:rPr>
              <a:t>4734 sayılı Kamu İhale Kanunu </a:t>
            </a:r>
            <a:r>
              <a:rPr lang="tr-TR" sz="1600" dirty="0">
                <a:solidFill>
                  <a:srgbClr val="046CA6"/>
                </a:solidFill>
                <a:latin typeface="Calibri"/>
              </a:rPr>
              <a:t>ve bu Kanundan </a:t>
            </a:r>
            <a:r>
              <a:rPr lang="tr-TR" sz="1600" b="1" dirty="0">
                <a:solidFill>
                  <a:srgbClr val="046CA6"/>
                </a:solidFill>
                <a:latin typeface="Calibri"/>
              </a:rPr>
              <a:t>istisna</a:t>
            </a:r>
            <a:r>
              <a:rPr lang="tr-TR" sz="1600" dirty="0">
                <a:solidFill>
                  <a:srgbClr val="046CA6"/>
                </a:solidFill>
                <a:latin typeface="Calibri"/>
              </a:rPr>
              <a:t> olan alımlar ile </a:t>
            </a:r>
            <a:r>
              <a:rPr lang="tr-TR" sz="1600" b="1" dirty="0">
                <a:solidFill>
                  <a:srgbClr val="046CA6"/>
                </a:solidFill>
                <a:latin typeface="Calibri"/>
              </a:rPr>
              <a:t>uluslararası anlaşma </a:t>
            </a:r>
            <a:r>
              <a:rPr lang="tr-TR" sz="1600" dirty="0">
                <a:solidFill>
                  <a:srgbClr val="046CA6"/>
                </a:solidFill>
                <a:latin typeface="Calibri"/>
              </a:rPr>
              <a:t>hükümlerine istinaden yapılan hizmet alımları ve yapım işlerini yürüten işyeri</a:t>
            </a:r>
            <a:r>
              <a:rPr lang="tr-TR" sz="1600" dirty="0">
                <a:solidFill>
                  <a:srgbClr val="046CA6"/>
                </a:solidFill>
                <a:latin typeface="Calibri" pitchFamily="34" charset="0"/>
              </a:rPr>
              <a:t> </a:t>
            </a:r>
            <a:r>
              <a:rPr lang="tr-TR" sz="1600" b="1" dirty="0">
                <a:solidFill>
                  <a:srgbClr val="046CA6"/>
                </a:solidFill>
                <a:latin typeface="Calibri" pitchFamily="34" charset="0"/>
              </a:rPr>
              <a:t>olmaması,</a:t>
            </a:r>
            <a:endParaRPr lang="tr-TR" altLang="tr-TR" sz="1600" b="1" dirty="0">
              <a:solidFill>
                <a:srgbClr val="046CA6"/>
              </a:solidFill>
              <a:latin typeface="Arial" charset="0"/>
            </a:endParaRPr>
          </a:p>
          <a:p>
            <a:pPr marL="285750" lvl="0" indent="-285750" algn="just" fontAlgn="auto">
              <a:spcBef>
                <a:spcPts val="600"/>
              </a:spcBef>
              <a:spcAft>
                <a:spcPts val="600"/>
              </a:spcAft>
              <a:buFont typeface="Wingdings" pitchFamily="2" charset="2"/>
              <a:buChar char="v"/>
              <a:defRPr/>
            </a:pPr>
            <a:r>
              <a:rPr lang="tr-TR" altLang="tr-TR" sz="1600" dirty="0">
                <a:solidFill>
                  <a:srgbClr val="046CA6"/>
                </a:solidFill>
                <a:latin typeface="Calibri" pitchFamily="34" charset="0"/>
              </a:rPr>
              <a:t>Sigortalının işe alındığı tarihten önceki aydan başlanarak </a:t>
            </a:r>
            <a:r>
              <a:rPr lang="tr-TR" altLang="tr-TR" sz="1600" dirty="0">
                <a:solidFill>
                  <a:srgbClr val="FF0000"/>
                </a:solidFill>
                <a:latin typeface="Calibri" pitchFamily="34" charset="0"/>
              </a:rPr>
              <a:t>son altı aylık dönemde </a:t>
            </a:r>
            <a:r>
              <a:rPr lang="tr-TR" altLang="tr-TR" sz="1600" dirty="0">
                <a:solidFill>
                  <a:srgbClr val="046CA6"/>
                </a:solidFill>
                <a:latin typeface="Calibri" pitchFamily="34" charset="0"/>
              </a:rPr>
              <a:t>aylık prim ve hizmet belgelerinde bildirilen </a:t>
            </a:r>
            <a:r>
              <a:rPr lang="tr-TR" altLang="tr-TR" sz="1600" b="1" dirty="0">
                <a:solidFill>
                  <a:srgbClr val="046CA6"/>
                </a:solidFill>
                <a:latin typeface="Calibri" pitchFamily="34" charset="0"/>
              </a:rPr>
              <a:t>ortalama sigortalı sayısına ilave olarak işe alınmış olması,</a:t>
            </a:r>
            <a:endParaRPr lang="tr-TR" sz="1600" b="1" dirty="0">
              <a:solidFill>
                <a:srgbClr val="046CA6"/>
              </a:solidFill>
              <a:latin typeface="Calibri" pitchFamily="34" charset="0"/>
            </a:endParaRPr>
          </a:p>
          <a:p>
            <a:pPr marL="285750" lvl="0" indent="-285750" algn="just" fontAlgn="auto">
              <a:spcBef>
                <a:spcPts val="600"/>
              </a:spcBef>
              <a:spcAft>
                <a:spcPts val="600"/>
              </a:spcAft>
              <a:buFont typeface="Wingdings" pitchFamily="2" charset="2"/>
              <a:buChar char="v"/>
              <a:defRPr/>
            </a:pPr>
            <a:r>
              <a:rPr lang="tr-TR" sz="1600" dirty="0">
                <a:solidFill>
                  <a:srgbClr val="046CA6"/>
                </a:solidFill>
                <a:latin typeface="Calibri" pitchFamily="34" charset="0"/>
              </a:rPr>
              <a:t>İşsizlik ödeneği almakta olan sigortalının işsizlik ödeneği almaya hak kazanmadan </a:t>
            </a:r>
            <a:r>
              <a:rPr lang="tr-TR" sz="1600" b="1" dirty="0">
                <a:solidFill>
                  <a:srgbClr val="046CA6"/>
                </a:solidFill>
                <a:latin typeface="Calibri" pitchFamily="34" charset="0"/>
              </a:rPr>
              <a:t>önce son çalıştığı işyeri haricinde bir işyerinde </a:t>
            </a:r>
            <a:r>
              <a:rPr lang="tr-TR" sz="1600" dirty="0">
                <a:solidFill>
                  <a:srgbClr val="046CA6"/>
                </a:solidFill>
                <a:latin typeface="Calibri" pitchFamily="34" charset="0"/>
              </a:rPr>
              <a:t>işe başlamış olması,</a:t>
            </a:r>
          </a:p>
          <a:p>
            <a:pPr marL="285750" lvl="0" indent="-285750" algn="just" fontAlgn="auto">
              <a:spcBef>
                <a:spcPts val="600"/>
              </a:spcBef>
              <a:spcAft>
                <a:spcPts val="600"/>
              </a:spcAft>
              <a:buFont typeface="Wingdings" pitchFamily="2" charset="2"/>
              <a:buChar char="v"/>
              <a:defRPr/>
            </a:pPr>
            <a:r>
              <a:rPr lang="tr-TR" sz="1600" dirty="0">
                <a:solidFill>
                  <a:srgbClr val="046CA6"/>
                </a:solidFill>
                <a:latin typeface="Calibri" pitchFamily="34" charset="0"/>
              </a:rPr>
              <a:t>Aylık prim ve hizmet belgelerini </a:t>
            </a:r>
            <a:r>
              <a:rPr lang="tr-TR" sz="1600" b="1" dirty="0">
                <a:solidFill>
                  <a:srgbClr val="046CA6"/>
                </a:solidFill>
                <a:latin typeface="Calibri" pitchFamily="34" charset="0"/>
              </a:rPr>
              <a:t>yasal süresi içerisinde verilmesi</a:t>
            </a:r>
            <a:r>
              <a:rPr lang="tr-TR" sz="1600" dirty="0">
                <a:solidFill>
                  <a:srgbClr val="046CA6"/>
                </a:solidFill>
                <a:latin typeface="Calibri" pitchFamily="34" charset="0"/>
              </a:rPr>
              <a:t>,</a:t>
            </a:r>
          </a:p>
          <a:p>
            <a:pPr marL="285750" lvl="0" indent="-285750" algn="just" fontAlgn="auto">
              <a:spcBef>
                <a:spcPts val="600"/>
              </a:spcBef>
              <a:spcAft>
                <a:spcPts val="600"/>
              </a:spcAft>
              <a:buFont typeface="Wingdings" pitchFamily="2" charset="2"/>
              <a:buChar char="v"/>
              <a:defRPr/>
            </a:pPr>
            <a:r>
              <a:rPr lang="tr-TR" sz="1600" dirty="0">
                <a:solidFill>
                  <a:srgbClr val="046CA6"/>
                </a:solidFill>
                <a:latin typeface="Calibri" pitchFamily="34" charset="0"/>
              </a:rPr>
              <a:t>Sigorta primlerinin sigortalı hissesine isabet eden kısmı ile Hazinece karşılanmayan işveren hissesine isabet eden kısmın tamamını </a:t>
            </a:r>
            <a:r>
              <a:rPr lang="tr-TR" sz="1600" b="1" dirty="0">
                <a:solidFill>
                  <a:srgbClr val="046CA6"/>
                </a:solidFill>
                <a:latin typeface="Calibri" pitchFamily="34" charset="0"/>
              </a:rPr>
              <a:t>yasal süresi içinde ödemesi</a:t>
            </a:r>
            <a:r>
              <a:rPr lang="tr-TR" sz="1600" dirty="0">
                <a:solidFill>
                  <a:srgbClr val="046CA6"/>
                </a:solidFill>
                <a:latin typeface="Calibri" pitchFamily="34" charset="0"/>
              </a:rPr>
              <a:t>,</a:t>
            </a:r>
          </a:p>
          <a:p>
            <a:pPr lvl="0" algn="just" fontAlgn="auto">
              <a:spcBef>
                <a:spcPts val="600"/>
              </a:spcBef>
              <a:spcAft>
                <a:spcPts val="600"/>
              </a:spcAft>
              <a:defRPr/>
            </a:pPr>
            <a:r>
              <a:rPr lang="tr-TR" sz="1600" dirty="0">
                <a:solidFill>
                  <a:srgbClr val="046CA6"/>
                </a:solidFill>
                <a:latin typeface="Calibri" pitchFamily="34" charset="0"/>
              </a:rPr>
              <a:t>            şartlarının birlikte gerçekleşmiş olması gerekmektedir.</a:t>
            </a:r>
            <a:endParaRPr lang="tr-TR" sz="1500" dirty="0">
              <a:solidFill>
                <a:srgbClr val="046CA6"/>
              </a:solidFill>
              <a:latin typeface="Calibri" pitchFamily="34" charset="0"/>
            </a:endParaRPr>
          </a:p>
        </p:txBody>
      </p:sp>
    </p:spTree>
    <p:extLst>
      <p:ext uri="{BB962C8B-B14F-4D97-AF65-F5344CB8AC3E}">
        <p14:creationId xmlns:p14="http://schemas.microsoft.com/office/powerpoint/2010/main" val="26306198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b="1" kern="1200" dirty="0" smtClean="0">
                <a:solidFill>
                  <a:srgbClr val="FFFFFF"/>
                </a:solidFill>
                <a:cs typeface="Arial" pitchFamily="34" charset="0"/>
              </a:rPr>
              <a:t>İşsizlik Ödeneği Alanları İşe Alan İşverenlere Uygulanan Teşvik</a:t>
            </a:r>
            <a:endParaRPr lang="tr-TR" dirty="0"/>
          </a:p>
        </p:txBody>
      </p:sp>
      <p:sp>
        <p:nvSpPr>
          <p:cNvPr id="3" name="Slayt Numarası Yer Tutucusu 2"/>
          <p:cNvSpPr>
            <a:spLocks noGrp="1"/>
          </p:cNvSpPr>
          <p:nvPr>
            <p:ph type="sldNum" sz="quarter" idx="12"/>
          </p:nvPr>
        </p:nvSpPr>
        <p:spPr/>
        <p:txBody>
          <a:bodyPr/>
          <a:lstStyle/>
          <a:p>
            <a:pPr>
              <a:defRPr/>
            </a:pPr>
            <a:r>
              <a:rPr lang="tr-TR" dirty="0" smtClean="0"/>
              <a:t>28/36</a:t>
            </a:r>
            <a:endParaRPr lang="tr-TR" dirty="0"/>
          </a:p>
        </p:txBody>
      </p:sp>
      <p:sp>
        <p:nvSpPr>
          <p:cNvPr id="4" name="Dikdörtgen 3"/>
          <p:cNvSpPr/>
          <p:nvPr/>
        </p:nvSpPr>
        <p:spPr>
          <a:xfrm>
            <a:off x="179512" y="764704"/>
            <a:ext cx="8856984" cy="56886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lgn="just" fontAlgn="auto">
              <a:lnSpc>
                <a:spcPct val="90000"/>
              </a:lnSpc>
              <a:spcBef>
                <a:spcPts val="1200"/>
              </a:spcBef>
              <a:spcAft>
                <a:spcPts val="0"/>
              </a:spcAft>
              <a:buClr>
                <a:srgbClr val="00003E"/>
              </a:buClr>
              <a:defRPr/>
            </a:pPr>
            <a:r>
              <a:rPr lang="tr-TR" sz="2000" b="1" u="sng" dirty="0" smtClean="0">
                <a:solidFill>
                  <a:srgbClr val="046CA6"/>
                </a:solidFill>
                <a:latin typeface="Calibri" pitchFamily="34" charset="0"/>
              </a:rPr>
              <a:t>TEŞVİK KAPSAMINDA SAĞLANAN DESTEK</a:t>
            </a:r>
            <a:r>
              <a:rPr lang="tr-TR" sz="2000" b="1" dirty="0" smtClean="0">
                <a:solidFill>
                  <a:srgbClr val="046CA6"/>
                </a:solidFill>
                <a:latin typeface="Calibri" pitchFamily="34" charset="0"/>
              </a:rPr>
              <a:t>;</a:t>
            </a:r>
            <a:endParaRPr lang="tr-TR" b="1" dirty="0">
              <a:solidFill>
                <a:srgbClr val="046CA6"/>
              </a:solidFill>
              <a:latin typeface="Calibri" pitchFamily="34" charset="0"/>
            </a:endParaRPr>
          </a:p>
          <a:p>
            <a:pPr lvl="0" algn="just" fontAlgn="auto">
              <a:lnSpc>
                <a:spcPct val="150000"/>
              </a:lnSpc>
              <a:spcBef>
                <a:spcPts val="600"/>
              </a:spcBef>
              <a:spcAft>
                <a:spcPts val="600"/>
              </a:spcAft>
              <a:buClr>
                <a:srgbClr val="046CA6"/>
              </a:buClr>
            </a:pPr>
            <a:r>
              <a:rPr lang="tr-TR" altLang="tr-TR" dirty="0">
                <a:solidFill>
                  <a:srgbClr val="046CA6"/>
                </a:solidFill>
                <a:latin typeface="Calibri" pitchFamily="34" charset="0"/>
              </a:rPr>
              <a:t>Prime esas kazanç alt sınırı üzerinden tahakkuk eden işçi ve işveren sigorta primlerinin tamamı ile kısa vadeli sigorta prim tutarlarının </a:t>
            </a:r>
            <a:r>
              <a:rPr lang="tr-TR" altLang="tr-TR" b="1" dirty="0">
                <a:solidFill>
                  <a:srgbClr val="046CA6"/>
                </a:solidFill>
                <a:latin typeface="Calibri" pitchFamily="34" charset="0"/>
              </a:rPr>
              <a:t>%1’i </a:t>
            </a:r>
            <a:r>
              <a:rPr lang="tr-TR" altLang="tr-TR" dirty="0">
                <a:solidFill>
                  <a:srgbClr val="046CA6"/>
                </a:solidFill>
                <a:latin typeface="Calibri" pitchFamily="34" charset="0"/>
              </a:rPr>
              <a:t>İşsizlik Sigortası Fonundan karşılanacaktır. </a:t>
            </a:r>
          </a:p>
          <a:p>
            <a:pPr lvl="0" algn="just" fontAlgn="auto">
              <a:lnSpc>
                <a:spcPct val="150000"/>
              </a:lnSpc>
              <a:spcBef>
                <a:spcPts val="600"/>
              </a:spcBef>
              <a:spcAft>
                <a:spcPts val="600"/>
              </a:spcAft>
              <a:buClr>
                <a:srgbClr val="046CA6"/>
              </a:buClr>
            </a:pPr>
            <a:r>
              <a:rPr lang="tr-TR" altLang="tr-TR" dirty="0">
                <a:solidFill>
                  <a:srgbClr val="046CA6"/>
                </a:solidFill>
                <a:latin typeface="Calibri" pitchFamily="34" charset="0"/>
              </a:rPr>
              <a:t>Buna göre İşsizlik sigortası fonundan karşılanacak oran:</a:t>
            </a:r>
          </a:p>
          <a:p>
            <a:pPr marL="285750" lvl="0" indent="-285750" algn="just" fontAlgn="auto">
              <a:lnSpc>
                <a:spcPct val="150000"/>
              </a:lnSpc>
              <a:spcBef>
                <a:spcPts val="600"/>
              </a:spcBef>
              <a:spcAft>
                <a:spcPts val="600"/>
              </a:spcAft>
              <a:buClr>
                <a:srgbClr val="046CA6"/>
              </a:buClr>
              <a:buFont typeface="Wingdings" pitchFamily="2" charset="2"/>
              <a:buChar char="v"/>
            </a:pPr>
            <a:r>
              <a:rPr lang="tr-TR" altLang="tr-TR" dirty="0">
                <a:solidFill>
                  <a:srgbClr val="046CA6"/>
                </a:solidFill>
                <a:latin typeface="Calibri" pitchFamily="34" charset="0"/>
              </a:rPr>
              <a:t>KVSK prim tutarının </a:t>
            </a:r>
            <a:r>
              <a:rPr lang="tr-TR" altLang="tr-TR" b="1" dirty="0">
                <a:solidFill>
                  <a:srgbClr val="046CA6"/>
                </a:solidFill>
                <a:latin typeface="Calibri" pitchFamily="34" charset="0"/>
              </a:rPr>
              <a:t>%1’i</a:t>
            </a:r>
            <a:r>
              <a:rPr lang="tr-TR" altLang="tr-TR" dirty="0">
                <a:solidFill>
                  <a:srgbClr val="046CA6"/>
                </a:solidFill>
                <a:latin typeface="Calibri" pitchFamily="34" charset="0"/>
              </a:rPr>
              <a:t>,</a:t>
            </a:r>
          </a:p>
          <a:p>
            <a:pPr marL="285750" lvl="0" indent="-285750" algn="just" fontAlgn="auto">
              <a:lnSpc>
                <a:spcPct val="150000"/>
              </a:lnSpc>
              <a:spcBef>
                <a:spcPts val="600"/>
              </a:spcBef>
              <a:spcAft>
                <a:spcPts val="600"/>
              </a:spcAft>
              <a:buClr>
                <a:srgbClr val="046CA6"/>
              </a:buClr>
              <a:buFont typeface="Wingdings" pitchFamily="2" charset="2"/>
              <a:buChar char="v"/>
            </a:pPr>
            <a:r>
              <a:rPr lang="tr-TR" altLang="tr-TR" dirty="0">
                <a:solidFill>
                  <a:srgbClr val="046CA6"/>
                </a:solidFill>
                <a:latin typeface="Calibri" pitchFamily="34" charset="0"/>
              </a:rPr>
              <a:t>MYÖ sigortası prim tutarının tamamı </a:t>
            </a:r>
            <a:r>
              <a:rPr lang="tr-TR" altLang="tr-TR" b="1" dirty="0">
                <a:solidFill>
                  <a:srgbClr val="046CA6"/>
                </a:solidFill>
                <a:latin typeface="Calibri" pitchFamily="34" charset="0"/>
              </a:rPr>
              <a:t>(%20),</a:t>
            </a:r>
          </a:p>
          <a:p>
            <a:pPr marL="285750" lvl="0" indent="-285750" algn="just" fontAlgn="auto">
              <a:lnSpc>
                <a:spcPct val="150000"/>
              </a:lnSpc>
              <a:spcBef>
                <a:spcPts val="600"/>
              </a:spcBef>
              <a:spcAft>
                <a:spcPts val="600"/>
              </a:spcAft>
              <a:buClr>
                <a:srgbClr val="046CA6"/>
              </a:buClr>
              <a:buFont typeface="Wingdings" pitchFamily="2" charset="2"/>
              <a:buChar char="v"/>
            </a:pPr>
            <a:r>
              <a:rPr lang="tr-TR" altLang="tr-TR" dirty="0">
                <a:solidFill>
                  <a:srgbClr val="046CA6"/>
                </a:solidFill>
                <a:latin typeface="Calibri" pitchFamily="34" charset="0"/>
              </a:rPr>
              <a:t>GSS prim tutarının tamamı </a:t>
            </a:r>
            <a:r>
              <a:rPr lang="tr-TR" altLang="tr-TR" b="1" dirty="0">
                <a:solidFill>
                  <a:srgbClr val="046CA6"/>
                </a:solidFill>
                <a:latin typeface="Calibri" pitchFamily="34" charset="0"/>
              </a:rPr>
              <a:t>(%12,5),</a:t>
            </a:r>
          </a:p>
          <a:p>
            <a:pPr lvl="0" algn="just" fontAlgn="auto">
              <a:lnSpc>
                <a:spcPct val="150000"/>
              </a:lnSpc>
              <a:spcBef>
                <a:spcPts val="600"/>
              </a:spcBef>
              <a:spcAft>
                <a:spcPts val="600"/>
              </a:spcAft>
              <a:buClr>
                <a:srgbClr val="000000"/>
              </a:buClr>
            </a:pPr>
            <a:r>
              <a:rPr lang="tr-TR" altLang="tr-TR" dirty="0">
                <a:solidFill>
                  <a:srgbClr val="046CA6"/>
                </a:solidFill>
                <a:latin typeface="Calibri" pitchFamily="34" charset="0"/>
              </a:rPr>
              <a:t>       olmak üzere  toplam </a:t>
            </a:r>
            <a:r>
              <a:rPr lang="tr-TR" altLang="tr-TR" b="1" dirty="0">
                <a:solidFill>
                  <a:srgbClr val="046CA6"/>
                </a:solidFill>
                <a:latin typeface="Calibri" pitchFamily="34" charset="0"/>
              </a:rPr>
              <a:t>%33,5 </a:t>
            </a:r>
            <a:r>
              <a:rPr lang="tr-TR" altLang="tr-TR" dirty="0">
                <a:solidFill>
                  <a:srgbClr val="046CA6"/>
                </a:solidFill>
                <a:latin typeface="Calibri" pitchFamily="34" charset="0"/>
              </a:rPr>
              <a:t>olacaktır</a:t>
            </a:r>
            <a:endParaRPr lang="tr-TR" sz="1500" dirty="0">
              <a:solidFill>
                <a:srgbClr val="046CA6"/>
              </a:solidFill>
              <a:latin typeface="Calibri" pitchFamily="34" charset="0"/>
            </a:endParaRPr>
          </a:p>
        </p:txBody>
      </p:sp>
    </p:spTree>
    <p:extLst>
      <p:ext uri="{BB962C8B-B14F-4D97-AF65-F5344CB8AC3E}">
        <p14:creationId xmlns:p14="http://schemas.microsoft.com/office/powerpoint/2010/main" val="1651725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71750" y="-24"/>
            <a:ext cx="6572250" cy="908744"/>
          </a:xfrm>
        </p:spPr>
        <p:txBody>
          <a:bodyPr/>
          <a:lstStyle/>
          <a:p>
            <a:r>
              <a:rPr lang="tr-TR" altLang="tr-TR" sz="3600" b="1" dirty="0">
                <a:solidFill>
                  <a:srgbClr val="FFFFFF"/>
                </a:solidFill>
              </a:rPr>
              <a:t>Sunum Planı</a:t>
            </a:r>
            <a:r>
              <a:rPr lang="tr-TR" dirty="0"/>
              <a:t/>
            </a:r>
            <a:br>
              <a:rPr lang="tr-TR" dirty="0"/>
            </a:br>
            <a:endParaRPr lang="tr-TR" dirty="0"/>
          </a:p>
        </p:txBody>
      </p:sp>
      <p:sp>
        <p:nvSpPr>
          <p:cNvPr id="3" name="Slayt Numarası Yer Tutucusu 2"/>
          <p:cNvSpPr>
            <a:spLocks noGrp="1"/>
          </p:cNvSpPr>
          <p:nvPr>
            <p:ph type="sldNum" sz="quarter" idx="12"/>
          </p:nvPr>
        </p:nvSpPr>
        <p:spPr/>
        <p:txBody>
          <a:bodyPr/>
          <a:lstStyle/>
          <a:p>
            <a:pPr>
              <a:defRPr/>
            </a:pPr>
            <a:r>
              <a:rPr lang="tr-TR" dirty="0" smtClean="0"/>
              <a:t>2/36</a:t>
            </a:r>
            <a:endParaRPr lang="tr-TR" dirty="0" smtClean="0"/>
          </a:p>
          <a:p>
            <a:pPr>
              <a:defRPr/>
            </a:pPr>
            <a:endParaRPr lang="tr-TR" dirty="0"/>
          </a:p>
        </p:txBody>
      </p:sp>
      <p:sp>
        <p:nvSpPr>
          <p:cNvPr id="4" name="Dikdörtgen 3"/>
          <p:cNvSpPr/>
          <p:nvPr/>
        </p:nvSpPr>
        <p:spPr>
          <a:xfrm>
            <a:off x="531371" y="751344"/>
            <a:ext cx="8352928" cy="5567678"/>
          </a:xfrm>
          <a:prstGeom prst="rect">
            <a:avLst/>
          </a:prstGeom>
        </p:spPr>
        <p:txBody>
          <a:bodyPr wrap="square">
            <a:spAutoFit/>
          </a:bodyPr>
          <a:lstStyle/>
          <a:p>
            <a:pPr marL="285750" lvl="0" indent="-285750" algn="just">
              <a:lnSpc>
                <a:spcPct val="200000"/>
              </a:lnSpc>
              <a:buFont typeface="Wingdings" panose="05000000000000000000" pitchFamily="2" charset="2"/>
              <a:buChar char="v"/>
            </a:pPr>
            <a:r>
              <a:rPr lang="tr-TR" sz="2400" b="1" dirty="0">
                <a:solidFill>
                  <a:srgbClr val="046CA6"/>
                </a:solidFill>
              </a:rPr>
              <a:t>Diğer Kanunlarda Belirtilen Teşvikler</a:t>
            </a:r>
          </a:p>
          <a:p>
            <a:pPr marL="285750" lvl="0" indent="-285750">
              <a:lnSpc>
                <a:spcPct val="200000"/>
              </a:lnSpc>
              <a:buFont typeface="Wingdings" panose="05000000000000000000" pitchFamily="2" charset="2"/>
              <a:buChar char="§"/>
            </a:pPr>
            <a:r>
              <a:rPr lang="tr-TR" altLang="tr-TR" sz="1900" b="1" dirty="0">
                <a:solidFill>
                  <a:srgbClr val="0070C0"/>
                </a:solidFill>
                <a:latin typeface="Times New Roman" pitchFamily="18" charset="0"/>
                <a:cs typeface="Times New Roman" pitchFamily="18" charset="0"/>
              </a:rPr>
              <a:t>Genç ve kadın istihdamı ile mesleki belgesi olan sigortalıların istihdamı halinde uygulanan teşvik </a:t>
            </a:r>
            <a:endParaRPr lang="tr-TR" sz="1900" dirty="0">
              <a:solidFill>
                <a:srgbClr val="046CA6"/>
              </a:solidFill>
            </a:endParaRPr>
          </a:p>
          <a:p>
            <a:pPr marL="285750" lvl="0" indent="-285750">
              <a:lnSpc>
                <a:spcPct val="200000"/>
              </a:lnSpc>
              <a:buFont typeface="Wingdings" panose="05000000000000000000" pitchFamily="2" charset="2"/>
              <a:buChar char="§"/>
            </a:pPr>
            <a:r>
              <a:rPr lang="tr-TR" altLang="tr-TR" sz="1900" b="1" dirty="0">
                <a:solidFill>
                  <a:srgbClr val="0070C0"/>
                </a:solidFill>
                <a:latin typeface="Times New Roman" pitchFamily="18" charset="0"/>
                <a:cs typeface="Times New Roman" pitchFamily="18" charset="0"/>
              </a:rPr>
              <a:t>Engelli sigortalıların istihdamı halinde sağlanan teşvik</a:t>
            </a:r>
            <a:endParaRPr lang="tr-TR" sz="1900" dirty="0">
              <a:solidFill>
                <a:srgbClr val="046CA6"/>
              </a:solidFill>
            </a:endParaRPr>
          </a:p>
          <a:p>
            <a:pPr marL="285750" lvl="0" indent="-285750">
              <a:lnSpc>
                <a:spcPct val="200000"/>
              </a:lnSpc>
              <a:buFont typeface="Wingdings" panose="05000000000000000000" pitchFamily="2" charset="2"/>
              <a:buChar char="§"/>
            </a:pPr>
            <a:r>
              <a:rPr lang="tr-TR" altLang="tr-TR" sz="1900" b="1" dirty="0">
                <a:solidFill>
                  <a:srgbClr val="0070C0"/>
                </a:solidFill>
                <a:latin typeface="Times New Roman" pitchFamily="18" charset="0"/>
                <a:cs typeface="Times New Roman" pitchFamily="18" charset="0"/>
              </a:rPr>
              <a:t>Araştırma ve geliştirme faaliyetlerinin desteklenmesi hakkında teşvik</a:t>
            </a:r>
            <a:endParaRPr lang="tr-TR" sz="1900" dirty="0">
              <a:solidFill>
                <a:srgbClr val="046CA6"/>
              </a:solidFill>
            </a:endParaRPr>
          </a:p>
          <a:p>
            <a:pPr marL="285750" lvl="0" indent="-285750">
              <a:lnSpc>
                <a:spcPct val="200000"/>
              </a:lnSpc>
              <a:buFont typeface="Wingdings" panose="05000000000000000000" pitchFamily="2" charset="2"/>
              <a:buChar char="§"/>
            </a:pPr>
            <a:r>
              <a:rPr lang="tr-TR" altLang="tr-TR" sz="1900" b="1" dirty="0">
                <a:solidFill>
                  <a:srgbClr val="0070C0"/>
                </a:solidFill>
                <a:latin typeface="Times New Roman" pitchFamily="18" charset="0"/>
                <a:cs typeface="Times New Roman" pitchFamily="18" charset="0"/>
              </a:rPr>
              <a:t>İşsizlik ödeneği alan sigortalıların istihdamı halinde sağlanan teşvik</a:t>
            </a:r>
            <a:endParaRPr lang="tr-TR" sz="1900" dirty="0">
              <a:solidFill>
                <a:srgbClr val="046CA6"/>
              </a:solidFill>
            </a:endParaRPr>
          </a:p>
          <a:p>
            <a:pPr marL="285750" lvl="0" indent="-285750">
              <a:lnSpc>
                <a:spcPct val="200000"/>
              </a:lnSpc>
              <a:buFont typeface="Wingdings" panose="05000000000000000000" pitchFamily="2" charset="2"/>
              <a:buChar char="§"/>
            </a:pPr>
            <a:r>
              <a:rPr lang="tr-TR" altLang="tr-TR" sz="1900" b="1" dirty="0">
                <a:solidFill>
                  <a:srgbClr val="0070C0"/>
                </a:solidFill>
                <a:latin typeface="Times New Roman" pitchFamily="18" charset="0"/>
                <a:cs typeface="Times New Roman" pitchFamily="18" charset="0"/>
              </a:rPr>
              <a:t>Kültür yatırım ve girişimlerini </a:t>
            </a:r>
            <a:r>
              <a:rPr lang="tr-TR" altLang="tr-TR" sz="1900" b="1" dirty="0" smtClean="0">
                <a:solidFill>
                  <a:srgbClr val="0070C0"/>
                </a:solidFill>
                <a:latin typeface="Times New Roman" pitchFamily="18" charset="0"/>
                <a:cs typeface="Times New Roman" pitchFamily="18" charset="0"/>
              </a:rPr>
              <a:t>teşvik</a:t>
            </a:r>
            <a:endParaRPr lang="tr-TR" altLang="tr-TR" sz="1900" dirty="0">
              <a:solidFill>
                <a:srgbClr val="046CA6"/>
              </a:solidFill>
            </a:endParaRPr>
          </a:p>
          <a:p>
            <a:pPr marL="285750" lvl="0" indent="-285750">
              <a:lnSpc>
                <a:spcPct val="200000"/>
              </a:lnSpc>
              <a:buFont typeface="Wingdings" panose="05000000000000000000" pitchFamily="2" charset="2"/>
              <a:buChar char="§"/>
            </a:pPr>
            <a:r>
              <a:rPr lang="tr-TR" altLang="tr-TR" sz="1900" b="1" dirty="0" smtClean="0">
                <a:solidFill>
                  <a:srgbClr val="046CA6"/>
                </a:solidFill>
                <a:latin typeface="Times New Roman" panose="02020603050405020304" pitchFamily="18" charset="0"/>
                <a:cs typeface="Times New Roman" panose="02020603050405020304" pitchFamily="18" charset="0"/>
              </a:rPr>
              <a:t>İş </a:t>
            </a:r>
            <a:r>
              <a:rPr lang="tr-TR" altLang="tr-TR" sz="1900" b="1" dirty="0">
                <a:solidFill>
                  <a:srgbClr val="046CA6"/>
                </a:solidFill>
                <a:latin typeface="Times New Roman" panose="02020603050405020304" pitchFamily="18" charset="0"/>
                <a:cs typeface="Times New Roman" panose="02020603050405020304" pitchFamily="18" charset="0"/>
              </a:rPr>
              <a:t>Sağlığı ve Güvenliğinde İşsizlik Sigortası İşveren Prim </a:t>
            </a:r>
            <a:r>
              <a:rPr lang="tr-TR" altLang="tr-TR" sz="1900" b="1" dirty="0" smtClean="0">
                <a:solidFill>
                  <a:srgbClr val="046CA6"/>
                </a:solidFill>
                <a:latin typeface="Times New Roman" panose="02020603050405020304" pitchFamily="18" charset="0"/>
                <a:cs typeface="Times New Roman" panose="02020603050405020304" pitchFamily="18" charset="0"/>
              </a:rPr>
              <a:t>Teşviki</a:t>
            </a:r>
          </a:p>
          <a:p>
            <a:pPr marL="285750" lvl="0" indent="-285750">
              <a:lnSpc>
                <a:spcPct val="200000"/>
              </a:lnSpc>
              <a:buFont typeface="Wingdings" panose="05000000000000000000" pitchFamily="2" charset="2"/>
              <a:buChar char="§"/>
            </a:pPr>
            <a:r>
              <a:rPr lang="tr-TR" altLang="tr-TR" sz="1900" b="1" dirty="0" smtClean="0">
                <a:solidFill>
                  <a:srgbClr val="046CA6"/>
                </a:solidFill>
                <a:latin typeface="Times New Roman" panose="02020603050405020304" pitchFamily="18" charset="0"/>
                <a:cs typeface="Times New Roman" panose="02020603050405020304" pitchFamily="18" charset="0"/>
              </a:rPr>
              <a:t>İşbaşı </a:t>
            </a:r>
            <a:r>
              <a:rPr lang="tr-TR" altLang="tr-TR" sz="1900" b="1" dirty="0">
                <a:solidFill>
                  <a:srgbClr val="046CA6"/>
                </a:solidFill>
                <a:latin typeface="Times New Roman" panose="02020603050405020304" pitchFamily="18" charset="0"/>
                <a:cs typeface="Times New Roman" panose="02020603050405020304" pitchFamily="18" charset="0"/>
              </a:rPr>
              <a:t>Eğitim Programları Teşvikleri</a:t>
            </a:r>
            <a:endParaRPr lang="tr-TR" sz="1900" dirty="0">
              <a:solidFill>
                <a:srgbClr val="046CA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7820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b="1" kern="1200" dirty="0" smtClean="0">
                <a:solidFill>
                  <a:srgbClr val="FFFFFF"/>
                </a:solidFill>
                <a:cs typeface="Arial" pitchFamily="34" charset="0"/>
              </a:rPr>
              <a:t>Kültür Yatırımları Ve Girişimlerine Sigorta Prim Teşviki</a:t>
            </a:r>
            <a:endParaRPr lang="tr-TR" dirty="0"/>
          </a:p>
        </p:txBody>
      </p:sp>
      <p:sp>
        <p:nvSpPr>
          <p:cNvPr id="3" name="Slayt Numarası Yer Tutucusu 2"/>
          <p:cNvSpPr>
            <a:spLocks noGrp="1"/>
          </p:cNvSpPr>
          <p:nvPr>
            <p:ph type="sldNum" sz="quarter" idx="12"/>
          </p:nvPr>
        </p:nvSpPr>
        <p:spPr/>
        <p:txBody>
          <a:bodyPr/>
          <a:lstStyle/>
          <a:p>
            <a:pPr>
              <a:defRPr/>
            </a:pPr>
            <a:r>
              <a:rPr lang="tr-TR" dirty="0" smtClean="0"/>
              <a:t>29/36</a:t>
            </a:r>
            <a:endParaRPr lang="tr-TR" dirty="0"/>
          </a:p>
        </p:txBody>
      </p:sp>
      <p:sp>
        <p:nvSpPr>
          <p:cNvPr id="4" name="Dikdörtgen 3"/>
          <p:cNvSpPr/>
          <p:nvPr/>
        </p:nvSpPr>
        <p:spPr>
          <a:xfrm>
            <a:off x="179512" y="764704"/>
            <a:ext cx="8856984" cy="56886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274320" lvl="0" indent="-274320" algn="just" fontAlgn="auto">
              <a:spcBef>
                <a:spcPct val="20000"/>
              </a:spcBef>
              <a:spcAft>
                <a:spcPts val="0"/>
              </a:spcAft>
              <a:buClr>
                <a:srgbClr val="00003E"/>
              </a:buClr>
              <a:buSzPct val="100000"/>
            </a:pPr>
            <a:r>
              <a:rPr lang="tr-TR" altLang="tr-TR" sz="2000" b="1" u="sng" dirty="0">
                <a:solidFill>
                  <a:srgbClr val="046CA6"/>
                </a:solidFill>
                <a:latin typeface="Calibri" pitchFamily="34" charset="0"/>
              </a:rPr>
              <a:t>YASAL DAYANAK</a:t>
            </a:r>
          </a:p>
          <a:p>
            <a:pPr lvl="0" indent="-274320" algn="just" fontAlgn="auto">
              <a:spcBef>
                <a:spcPts val="0"/>
              </a:spcBef>
              <a:spcAft>
                <a:spcPts val="0"/>
              </a:spcAft>
              <a:buSzPct val="100000"/>
              <a:buFont typeface="Wingdings" pitchFamily="2" charset="2"/>
              <a:buChar char="v"/>
            </a:pPr>
            <a:r>
              <a:rPr lang="tr-TR" altLang="tr-TR" dirty="0">
                <a:solidFill>
                  <a:srgbClr val="046CA6"/>
                </a:solidFill>
                <a:latin typeface="Calibri" pitchFamily="34" charset="0"/>
              </a:rPr>
              <a:t>5225 Sayılı Kültür Yatırımları ve Girişimlerini Teşvik Kanununun  5 inci maddesi</a:t>
            </a:r>
          </a:p>
          <a:p>
            <a:pPr lvl="0" indent="-274320" algn="just" fontAlgn="auto">
              <a:spcBef>
                <a:spcPts val="0"/>
              </a:spcBef>
              <a:spcAft>
                <a:spcPts val="0"/>
              </a:spcAft>
              <a:buSzPct val="100000"/>
              <a:buFont typeface="Wingdings" pitchFamily="2" charset="2"/>
              <a:buChar char="v"/>
            </a:pPr>
            <a:r>
              <a:rPr lang="tr-TR" altLang="tr-TR" dirty="0">
                <a:solidFill>
                  <a:srgbClr val="046CA6"/>
                </a:solidFill>
                <a:latin typeface="Calibri" pitchFamily="34" charset="0"/>
              </a:rPr>
              <a:t>2010/109 sayılı Genelge</a:t>
            </a:r>
          </a:p>
          <a:p>
            <a:pPr lvl="0" indent="-274320" algn="just" fontAlgn="auto">
              <a:spcBef>
                <a:spcPts val="0"/>
              </a:spcBef>
              <a:spcAft>
                <a:spcPts val="0"/>
              </a:spcAft>
              <a:buSzPct val="100000"/>
              <a:buFont typeface="Wingdings" pitchFamily="2" charset="2"/>
              <a:buChar char="v"/>
            </a:pPr>
            <a:endParaRPr lang="tr-TR" altLang="tr-TR" sz="1600" dirty="0">
              <a:solidFill>
                <a:srgbClr val="046CA6"/>
              </a:solidFill>
              <a:latin typeface="Calibri" pitchFamily="34" charset="0"/>
              <a:sym typeface="Wingdings" pitchFamily="2" charset="2"/>
            </a:endParaRPr>
          </a:p>
          <a:p>
            <a:pPr lvl="0" algn="just" fontAlgn="auto">
              <a:spcBef>
                <a:spcPts val="0"/>
              </a:spcBef>
              <a:spcAft>
                <a:spcPts val="0"/>
              </a:spcAft>
              <a:buClr>
                <a:srgbClr val="046CA6"/>
              </a:buClr>
              <a:buSzPct val="100000"/>
            </a:pPr>
            <a:r>
              <a:rPr lang="tr-TR" altLang="tr-TR" sz="2000" b="1" u="sng" dirty="0">
                <a:solidFill>
                  <a:srgbClr val="046CA6"/>
                </a:solidFill>
                <a:latin typeface="Calibri" pitchFamily="34" charset="0"/>
                <a:sym typeface="Wingdings" pitchFamily="2" charset="2"/>
              </a:rPr>
              <a:t>BAŞLAMA TARİHİ</a:t>
            </a:r>
            <a:r>
              <a:rPr lang="tr-TR" altLang="tr-TR" sz="1600" dirty="0">
                <a:solidFill>
                  <a:srgbClr val="046CA6"/>
                </a:solidFill>
                <a:latin typeface="Calibri" pitchFamily="34" charset="0"/>
                <a:sym typeface="Wingdings" pitchFamily="2" charset="2"/>
              </a:rPr>
              <a:t>		   </a:t>
            </a:r>
            <a:r>
              <a:rPr lang="tr-TR" altLang="tr-TR" dirty="0">
                <a:solidFill>
                  <a:srgbClr val="046CA6"/>
                </a:solidFill>
                <a:latin typeface="Calibri" pitchFamily="34" charset="0"/>
                <a:sym typeface="Wingdings" pitchFamily="2" charset="2"/>
              </a:rPr>
              <a:t>: </a:t>
            </a:r>
            <a:r>
              <a:rPr lang="tr-TR" altLang="tr-TR" dirty="0">
                <a:solidFill>
                  <a:srgbClr val="046CA6"/>
                </a:solidFill>
                <a:latin typeface="Calibri" pitchFamily="34" charset="0"/>
              </a:rPr>
              <a:t>1/8/2004</a:t>
            </a:r>
          </a:p>
          <a:p>
            <a:pPr lvl="0" algn="just" fontAlgn="auto">
              <a:spcBef>
                <a:spcPts val="0"/>
              </a:spcBef>
              <a:spcAft>
                <a:spcPts val="0"/>
              </a:spcAft>
              <a:buClr>
                <a:srgbClr val="046CA6"/>
              </a:buClr>
              <a:buSzPct val="100000"/>
            </a:pPr>
            <a:r>
              <a:rPr lang="tr-TR" altLang="tr-TR" sz="2000" b="1" u="sng" dirty="0">
                <a:solidFill>
                  <a:srgbClr val="046CA6"/>
                </a:solidFill>
                <a:latin typeface="Calibri" pitchFamily="34" charset="0"/>
                <a:sym typeface="Wingdings" pitchFamily="2" charset="2"/>
              </a:rPr>
              <a:t>FİNANSMANI</a:t>
            </a:r>
            <a:r>
              <a:rPr lang="tr-TR" altLang="tr-TR" sz="2000" b="1" dirty="0">
                <a:solidFill>
                  <a:srgbClr val="046CA6"/>
                </a:solidFill>
                <a:latin typeface="Calibri" pitchFamily="34" charset="0"/>
                <a:sym typeface="Wingdings" pitchFamily="2" charset="2"/>
              </a:rPr>
              <a:t>	</a:t>
            </a:r>
            <a:r>
              <a:rPr lang="tr-TR" altLang="tr-TR" sz="1600" dirty="0">
                <a:solidFill>
                  <a:srgbClr val="046CA6"/>
                </a:solidFill>
                <a:latin typeface="Calibri" pitchFamily="34" charset="0"/>
                <a:sym typeface="Wingdings" pitchFamily="2" charset="2"/>
              </a:rPr>
              <a:t>	</a:t>
            </a:r>
            <a:r>
              <a:rPr lang="tr-TR" altLang="tr-TR" dirty="0">
                <a:solidFill>
                  <a:srgbClr val="046CA6"/>
                </a:solidFill>
                <a:latin typeface="Calibri" pitchFamily="34" charset="0"/>
                <a:sym typeface="Wingdings" pitchFamily="2" charset="2"/>
              </a:rPr>
              <a:t>   : Genel Bütçe (Kültür Bakanlığı Bütçesi)</a:t>
            </a:r>
          </a:p>
          <a:p>
            <a:pPr lvl="0" algn="just" fontAlgn="auto">
              <a:spcBef>
                <a:spcPts val="0"/>
              </a:spcBef>
              <a:spcAft>
                <a:spcPts val="0"/>
              </a:spcAft>
              <a:buClr>
                <a:srgbClr val="FFFFCC"/>
              </a:buClr>
              <a:buSzPct val="60000"/>
            </a:pPr>
            <a:endParaRPr lang="tr-TR" altLang="tr-TR" sz="1600" b="1" dirty="0">
              <a:solidFill>
                <a:srgbClr val="046CA6"/>
              </a:solidFill>
              <a:latin typeface="Calibri" pitchFamily="34" charset="0"/>
              <a:sym typeface="Wingdings" pitchFamily="2" charset="2"/>
            </a:endParaRPr>
          </a:p>
          <a:p>
            <a:pPr lvl="0" algn="just" fontAlgn="auto">
              <a:spcBef>
                <a:spcPts val="0"/>
              </a:spcBef>
              <a:spcAft>
                <a:spcPts val="0"/>
              </a:spcAft>
              <a:buClr>
                <a:srgbClr val="FFFFCC"/>
              </a:buClr>
              <a:buSzPct val="60000"/>
            </a:pPr>
            <a:endParaRPr lang="tr-TR" altLang="tr-TR" sz="1600" b="1" dirty="0">
              <a:solidFill>
                <a:srgbClr val="046CA6"/>
              </a:solidFill>
              <a:latin typeface="Calibri" pitchFamily="34" charset="0"/>
              <a:sym typeface="Wingdings" pitchFamily="2" charset="2"/>
            </a:endParaRPr>
          </a:p>
          <a:p>
            <a:pPr lvl="0" algn="just" fontAlgn="auto">
              <a:spcBef>
                <a:spcPts val="0"/>
              </a:spcBef>
              <a:spcAft>
                <a:spcPts val="0"/>
              </a:spcAft>
              <a:buClr>
                <a:srgbClr val="FFFFCC"/>
              </a:buClr>
              <a:buSzPct val="60000"/>
            </a:pPr>
            <a:r>
              <a:rPr lang="tr-TR" altLang="tr-TR" sz="1600" b="1" u="sng" dirty="0">
                <a:solidFill>
                  <a:srgbClr val="046CA6"/>
                </a:solidFill>
                <a:latin typeface="Calibri" pitchFamily="34" charset="0"/>
              </a:rPr>
              <a:t>ÖRNEK:</a:t>
            </a:r>
            <a:endParaRPr lang="tr-TR" altLang="tr-TR" sz="1200" b="1" u="sng" dirty="0">
              <a:solidFill>
                <a:srgbClr val="046CA6"/>
              </a:solidFill>
              <a:latin typeface="Calibri" pitchFamily="34" charset="0"/>
            </a:endParaRPr>
          </a:p>
          <a:p>
            <a:pPr lvl="0" algn="just" fontAlgn="auto">
              <a:spcBef>
                <a:spcPts val="0"/>
              </a:spcBef>
              <a:spcAft>
                <a:spcPts val="0"/>
              </a:spcAft>
            </a:pPr>
            <a:r>
              <a:rPr lang="tr-TR" sz="1400" dirty="0">
                <a:solidFill>
                  <a:srgbClr val="046CA6"/>
                </a:solidFill>
                <a:latin typeface="Calibri" pitchFamily="34" charset="0"/>
              </a:rPr>
              <a:t>Kültür ve Turizm Bakanlığından ‘Kültür Yatırım Belgesi’ almış ve </a:t>
            </a:r>
            <a:r>
              <a:rPr lang="tr-TR" sz="1400" dirty="0" err="1">
                <a:solidFill>
                  <a:srgbClr val="046CA6"/>
                </a:solidFill>
                <a:latin typeface="Calibri" pitchFamily="34" charset="0"/>
              </a:rPr>
              <a:t>bahsekonu</a:t>
            </a:r>
            <a:r>
              <a:rPr lang="tr-TR" sz="1400" dirty="0">
                <a:solidFill>
                  <a:srgbClr val="046CA6"/>
                </a:solidFill>
                <a:latin typeface="Calibri" pitchFamily="34" charset="0"/>
              </a:rPr>
              <a:t> teşvikten yararlanma şartlarını taşıyan (B) Anonim Şirketinin,  kapsama giren sigortalılarına ilişkin 1 </a:t>
            </a:r>
            <a:r>
              <a:rPr lang="tr-TR" sz="1400" dirty="0" err="1">
                <a:solidFill>
                  <a:srgbClr val="046CA6"/>
                </a:solidFill>
                <a:latin typeface="Calibri" pitchFamily="34" charset="0"/>
              </a:rPr>
              <a:t>nolu</a:t>
            </a:r>
            <a:r>
              <a:rPr lang="tr-TR" sz="1400" dirty="0">
                <a:solidFill>
                  <a:srgbClr val="046CA6"/>
                </a:solidFill>
                <a:latin typeface="Calibri" pitchFamily="34" charset="0"/>
              </a:rPr>
              <a:t> belge türü ve 55225 kanun numarası seçilmek suretiyle  düzenlemiş olduğu 2010/Temmuz ayına ilişkin aylık prim ve hizmet belgesinde kayıtlı sigortalılarının prime esas kazanç tutarlarının toplamının 6.000,00 TL olduğu varsayıldığında;</a:t>
            </a:r>
          </a:p>
          <a:p>
            <a:pPr lvl="0" algn="just" fontAlgn="auto">
              <a:spcBef>
                <a:spcPts val="0"/>
              </a:spcBef>
              <a:spcAft>
                <a:spcPts val="0"/>
              </a:spcAft>
            </a:pPr>
            <a:r>
              <a:rPr lang="tr-TR" sz="1400" dirty="0">
                <a:solidFill>
                  <a:srgbClr val="046CA6"/>
                </a:solidFill>
                <a:latin typeface="Calibri" pitchFamily="34" charset="0"/>
              </a:rPr>
              <a:t>-6.000,00 X 14 / 100     = 840,00 TL sigortalı  hissesine ait işveren tarafından ödenecek tutar</a:t>
            </a:r>
            <a:r>
              <a:rPr lang="tr-TR" sz="1400" dirty="0" smtClean="0">
                <a:solidFill>
                  <a:srgbClr val="046CA6"/>
                </a:solidFill>
                <a:latin typeface="Calibri" pitchFamily="34" charset="0"/>
              </a:rPr>
              <a:t>,</a:t>
            </a:r>
          </a:p>
          <a:p>
            <a:pPr lvl="0" algn="just" fontAlgn="auto">
              <a:spcBef>
                <a:spcPts val="0"/>
              </a:spcBef>
              <a:spcAft>
                <a:spcPts val="0"/>
              </a:spcAft>
            </a:pPr>
            <a:r>
              <a:rPr lang="nb-NO" sz="1400" dirty="0">
                <a:solidFill>
                  <a:srgbClr val="046CA6"/>
                </a:solidFill>
                <a:latin typeface="Calibri" pitchFamily="34" charset="0"/>
              </a:rPr>
              <a:t>6.000,00 X </a:t>
            </a:r>
            <a:r>
              <a:rPr lang="nb-NO" sz="1400" dirty="0" smtClean="0">
                <a:solidFill>
                  <a:srgbClr val="046CA6"/>
                </a:solidFill>
                <a:latin typeface="Calibri" pitchFamily="34" charset="0"/>
              </a:rPr>
              <a:t>2</a:t>
            </a:r>
            <a:r>
              <a:rPr lang="tr-TR" sz="1400" dirty="0" smtClean="0">
                <a:solidFill>
                  <a:srgbClr val="046CA6"/>
                </a:solidFill>
                <a:latin typeface="Calibri" pitchFamily="34" charset="0"/>
              </a:rPr>
              <a:t>0</a:t>
            </a:r>
            <a:r>
              <a:rPr lang="nb-NO" sz="1400" dirty="0" smtClean="0">
                <a:solidFill>
                  <a:srgbClr val="046CA6"/>
                </a:solidFill>
                <a:latin typeface="Calibri" pitchFamily="34" charset="0"/>
              </a:rPr>
              <a:t>.5 / </a:t>
            </a:r>
            <a:r>
              <a:rPr lang="nb-NO" sz="1400" dirty="0">
                <a:solidFill>
                  <a:srgbClr val="046CA6"/>
                </a:solidFill>
                <a:latin typeface="Calibri" pitchFamily="34" charset="0"/>
              </a:rPr>
              <a:t>100 </a:t>
            </a:r>
            <a:r>
              <a:rPr lang="tr-TR" sz="1400" dirty="0">
                <a:solidFill>
                  <a:srgbClr val="046CA6"/>
                </a:solidFill>
                <a:latin typeface="Calibri" pitchFamily="34" charset="0"/>
              </a:rPr>
              <a:t> </a:t>
            </a:r>
            <a:r>
              <a:rPr lang="nb-NO" sz="1400" dirty="0">
                <a:solidFill>
                  <a:srgbClr val="046CA6"/>
                </a:solidFill>
                <a:latin typeface="Calibri" pitchFamily="34" charset="0"/>
              </a:rPr>
              <a:t>= </a:t>
            </a:r>
            <a:r>
              <a:rPr lang="nb-NO" sz="1400" dirty="0" smtClean="0">
                <a:solidFill>
                  <a:srgbClr val="046CA6"/>
                </a:solidFill>
                <a:latin typeface="Calibri" pitchFamily="34" charset="0"/>
              </a:rPr>
              <a:t>1.2</a:t>
            </a:r>
            <a:r>
              <a:rPr lang="tr-TR" sz="1400" dirty="0" smtClean="0">
                <a:solidFill>
                  <a:srgbClr val="046CA6"/>
                </a:solidFill>
                <a:latin typeface="Calibri" pitchFamily="34" charset="0"/>
              </a:rPr>
              <a:t>3</a:t>
            </a:r>
            <a:r>
              <a:rPr lang="nb-NO" sz="1400" dirty="0" smtClean="0">
                <a:solidFill>
                  <a:srgbClr val="046CA6"/>
                </a:solidFill>
                <a:latin typeface="Calibri" pitchFamily="34" charset="0"/>
              </a:rPr>
              <a:t>0,00 TL işveren hissesi</a:t>
            </a:r>
            <a:endParaRPr lang="tr-TR" sz="1400" dirty="0">
              <a:solidFill>
                <a:srgbClr val="046CA6"/>
              </a:solidFill>
              <a:latin typeface="Calibri" pitchFamily="34" charset="0"/>
            </a:endParaRPr>
          </a:p>
          <a:p>
            <a:pPr lvl="0" algn="just" fontAlgn="auto">
              <a:spcBef>
                <a:spcPts val="0"/>
              </a:spcBef>
              <a:spcAft>
                <a:spcPts val="0"/>
              </a:spcAft>
            </a:pPr>
            <a:r>
              <a:rPr lang="tr-TR" sz="1400" dirty="0">
                <a:solidFill>
                  <a:srgbClr val="046CA6"/>
                </a:solidFill>
                <a:latin typeface="Calibri" pitchFamily="34" charset="0"/>
              </a:rPr>
              <a:t>-</a:t>
            </a:r>
            <a:r>
              <a:rPr lang="nb-NO" sz="1400" dirty="0">
                <a:solidFill>
                  <a:srgbClr val="046CA6"/>
                </a:solidFill>
                <a:latin typeface="Calibri" pitchFamily="34" charset="0"/>
              </a:rPr>
              <a:t>6.000,00 X 2</a:t>
            </a:r>
            <a:r>
              <a:rPr lang="tr-TR" sz="1400" dirty="0">
                <a:solidFill>
                  <a:srgbClr val="046CA6"/>
                </a:solidFill>
                <a:latin typeface="Calibri" pitchFamily="34" charset="0"/>
              </a:rPr>
              <a:t>0</a:t>
            </a:r>
            <a:r>
              <a:rPr lang="nb-NO" sz="1400" dirty="0">
                <a:solidFill>
                  <a:srgbClr val="046CA6"/>
                </a:solidFill>
                <a:latin typeface="Calibri" pitchFamily="34" charset="0"/>
              </a:rPr>
              <a:t>.5 / 100 </a:t>
            </a:r>
            <a:r>
              <a:rPr lang="tr-TR" sz="1400" dirty="0">
                <a:solidFill>
                  <a:srgbClr val="046CA6"/>
                </a:solidFill>
                <a:latin typeface="Calibri" pitchFamily="34" charset="0"/>
              </a:rPr>
              <a:t> </a:t>
            </a:r>
            <a:r>
              <a:rPr lang="nb-NO" sz="1400" dirty="0">
                <a:solidFill>
                  <a:srgbClr val="046CA6"/>
                </a:solidFill>
                <a:latin typeface="Calibri" pitchFamily="34" charset="0"/>
              </a:rPr>
              <a:t>= 1.2</a:t>
            </a:r>
            <a:r>
              <a:rPr lang="tr-TR" sz="1400" dirty="0">
                <a:solidFill>
                  <a:srgbClr val="046CA6"/>
                </a:solidFill>
                <a:latin typeface="Calibri" pitchFamily="34" charset="0"/>
              </a:rPr>
              <a:t>3</a:t>
            </a:r>
            <a:r>
              <a:rPr lang="nb-NO" sz="1400" dirty="0">
                <a:solidFill>
                  <a:srgbClr val="046CA6"/>
                </a:solidFill>
                <a:latin typeface="Calibri" pitchFamily="34" charset="0"/>
              </a:rPr>
              <a:t>0,00 TL işveren hissesi,</a:t>
            </a:r>
          </a:p>
          <a:p>
            <a:pPr lvl="0" algn="just" fontAlgn="auto">
              <a:spcBef>
                <a:spcPts val="0"/>
              </a:spcBef>
              <a:spcAft>
                <a:spcPts val="0"/>
              </a:spcAft>
            </a:pPr>
            <a:r>
              <a:rPr lang="tr-TR" sz="1400" dirty="0">
                <a:solidFill>
                  <a:srgbClr val="046CA6"/>
                </a:solidFill>
                <a:latin typeface="Calibri" pitchFamily="34" charset="0"/>
              </a:rPr>
              <a:t>-1.230,00 X 50 / 100      = 615,00 TL işveren hissesine ait işveren tarafından ödenecek tutar,</a:t>
            </a:r>
          </a:p>
          <a:p>
            <a:pPr lvl="0" algn="just" fontAlgn="auto">
              <a:spcBef>
                <a:spcPts val="0"/>
              </a:spcBef>
              <a:spcAft>
                <a:spcPts val="0"/>
              </a:spcAft>
            </a:pPr>
            <a:r>
              <a:rPr lang="tr-TR" sz="1400" dirty="0">
                <a:solidFill>
                  <a:srgbClr val="046CA6"/>
                </a:solidFill>
                <a:latin typeface="Calibri" pitchFamily="34" charset="0"/>
              </a:rPr>
              <a:t>-1.230,00 X 50 / 100      = 615,00 TL işveren hissesine ait Kültür ve Turizm Bakanlığınca karşılanacak tutar,</a:t>
            </a:r>
          </a:p>
          <a:p>
            <a:pPr lvl="0" algn="just" fontAlgn="auto">
              <a:spcBef>
                <a:spcPts val="0"/>
              </a:spcBef>
              <a:spcAft>
                <a:spcPts val="0"/>
              </a:spcAft>
            </a:pPr>
            <a:r>
              <a:rPr lang="tr-TR" sz="1400" dirty="0">
                <a:solidFill>
                  <a:srgbClr val="046CA6"/>
                </a:solidFill>
                <a:latin typeface="Calibri" pitchFamily="34" charset="0"/>
              </a:rPr>
              <a:t>olacaktır.</a:t>
            </a:r>
          </a:p>
          <a:p>
            <a:pPr lvl="0" algn="just" fontAlgn="auto">
              <a:spcBef>
                <a:spcPts val="0"/>
              </a:spcBef>
              <a:spcAft>
                <a:spcPts val="0"/>
              </a:spcAft>
            </a:pPr>
            <a:r>
              <a:rPr lang="tr-TR" sz="1400" dirty="0">
                <a:solidFill>
                  <a:srgbClr val="046CA6"/>
                </a:solidFill>
                <a:latin typeface="Calibri" pitchFamily="34" charset="0"/>
              </a:rPr>
              <a:t>Bu durumda,</a:t>
            </a:r>
          </a:p>
          <a:p>
            <a:pPr lvl="0" algn="just" fontAlgn="auto">
              <a:spcBef>
                <a:spcPts val="0"/>
              </a:spcBef>
              <a:spcAft>
                <a:spcPts val="0"/>
              </a:spcAft>
            </a:pPr>
            <a:r>
              <a:rPr lang="tr-TR" sz="1400" dirty="0">
                <a:solidFill>
                  <a:srgbClr val="046CA6"/>
                </a:solidFill>
                <a:latin typeface="Calibri" pitchFamily="34" charset="0"/>
              </a:rPr>
              <a:t>- İşveren tarafından ödenmesi gereken tutar: 840,00 TL+ 615,00 TL = 1.455,00 TL,</a:t>
            </a:r>
          </a:p>
          <a:p>
            <a:pPr lvl="0" algn="just" fontAlgn="auto">
              <a:spcBef>
                <a:spcPts val="0"/>
              </a:spcBef>
              <a:spcAft>
                <a:spcPts val="0"/>
              </a:spcAft>
            </a:pPr>
            <a:r>
              <a:rPr lang="tr-TR" sz="1400" dirty="0">
                <a:solidFill>
                  <a:srgbClr val="046CA6"/>
                </a:solidFill>
                <a:latin typeface="Calibri" pitchFamily="34" charset="0"/>
              </a:rPr>
              <a:t>- Kültür ve Turizm Bakanlığınca karşılanacak olan tutar: 615,00 TL,</a:t>
            </a:r>
          </a:p>
        </p:txBody>
      </p:sp>
    </p:spTree>
    <p:extLst>
      <p:ext uri="{BB962C8B-B14F-4D97-AF65-F5344CB8AC3E}">
        <p14:creationId xmlns:p14="http://schemas.microsoft.com/office/powerpoint/2010/main" val="40260155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b="1" kern="1200" dirty="0" smtClean="0">
                <a:solidFill>
                  <a:srgbClr val="FFFFFF"/>
                </a:solidFill>
                <a:cs typeface="Arial" pitchFamily="34" charset="0"/>
              </a:rPr>
              <a:t>Kültür Yatırımları Ve Girişimlerine Sigorta Prim Teşviki</a:t>
            </a:r>
            <a:endParaRPr lang="tr-TR" dirty="0"/>
          </a:p>
        </p:txBody>
      </p:sp>
      <p:sp>
        <p:nvSpPr>
          <p:cNvPr id="3" name="Slayt Numarası Yer Tutucusu 2"/>
          <p:cNvSpPr>
            <a:spLocks noGrp="1"/>
          </p:cNvSpPr>
          <p:nvPr>
            <p:ph type="sldNum" sz="quarter" idx="12"/>
          </p:nvPr>
        </p:nvSpPr>
        <p:spPr/>
        <p:txBody>
          <a:bodyPr/>
          <a:lstStyle/>
          <a:p>
            <a:pPr>
              <a:defRPr/>
            </a:pPr>
            <a:r>
              <a:rPr lang="tr-TR" dirty="0" smtClean="0"/>
              <a:t>30</a:t>
            </a:r>
            <a:r>
              <a:rPr lang="tr-TR" dirty="0" smtClean="0"/>
              <a:t>/31</a:t>
            </a:r>
            <a:endParaRPr lang="tr-TR" dirty="0"/>
          </a:p>
        </p:txBody>
      </p:sp>
      <p:sp>
        <p:nvSpPr>
          <p:cNvPr id="4" name="Dikdörtgen 3"/>
          <p:cNvSpPr/>
          <p:nvPr/>
        </p:nvSpPr>
        <p:spPr>
          <a:xfrm>
            <a:off x="179512" y="764704"/>
            <a:ext cx="8856984" cy="56886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lgn="just" fontAlgn="auto">
              <a:lnSpc>
                <a:spcPct val="90000"/>
              </a:lnSpc>
              <a:spcBef>
                <a:spcPts val="600"/>
              </a:spcBef>
              <a:spcAft>
                <a:spcPts val="600"/>
              </a:spcAft>
              <a:tabLst>
                <a:tab pos="4848225" algn="l"/>
              </a:tabLst>
              <a:defRPr/>
            </a:pPr>
            <a:r>
              <a:rPr lang="tr-TR" altLang="tr-TR" sz="2000" b="1" u="sng" dirty="0">
                <a:solidFill>
                  <a:srgbClr val="046CA6"/>
                </a:solidFill>
                <a:latin typeface="Calibri" pitchFamily="34" charset="0"/>
                <a:cs typeface="Arial" pitchFamily="34" charset="0"/>
              </a:rPr>
              <a:t>KAPSAM</a:t>
            </a:r>
          </a:p>
          <a:p>
            <a:pPr lvl="0" algn="just" fontAlgn="auto">
              <a:spcBef>
                <a:spcPts val="600"/>
              </a:spcBef>
              <a:spcAft>
                <a:spcPts val="0"/>
              </a:spcAft>
            </a:pPr>
            <a:r>
              <a:rPr lang="tr-TR" dirty="0">
                <a:solidFill>
                  <a:srgbClr val="046CA6"/>
                </a:solidFill>
                <a:latin typeface="Calibri"/>
              </a:rPr>
              <a:t>5225 sayılı Kanunda öngörülen sigorta primi işveren hissesi teşvikinden kurumlar vergisi mükellefi olan işverenlerden, Kültür ve Turizm Bakanlığından </a:t>
            </a:r>
            <a:r>
              <a:rPr lang="tr-TR" b="1" dirty="0">
                <a:solidFill>
                  <a:srgbClr val="046CA6"/>
                </a:solidFill>
                <a:latin typeface="Calibri"/>
              </a:rPr>
              <a:t>‘Kültür Yatırım Belgesi</a:t>
            </a:r>
            <a:r>
              <a:rPr lang="tr-TR" dirty="0">
                <a:solidFill>
                  <a:srgbClr val="046CA6"/>
                </a:solidFill>
                <a:latin typeface="Calibri"/>
              </a:rPr>
              <a:t>’ veya </a:t>
            </a:r>
            <a:r>
              <a:rPr lang="tr-TR" b="1" dirty="0">
                <a:solidFill>
                  <a:srgbClr val="046CA6"/>
                </a:solidFill>
                <a:latin typeface="Calibri"/>
              </a:rPr>
              <a:t>‘Kültür Girişim Belgesi’</a:t>
            </a:r>
            <a:r>
              <a:rPr lang="tr-TR" dirty="0">
                <a:solidFill>
                  <a:srgbClr val="046CA6"/>
                </a:solidFill>
                <a:latin typeface="Calibri"/>
              </a:rPr>
              <a:t> almış olan işverenler yararlanabileceklerdir.</a:t>
            </a:r>
            <a:endParaRPr lang="tr-TR" altLang="tr-TR" dirty="0">
              <a:solidFill>
                <a:srgbClr val="046CA6"/>
              </a:solidFill>
              <a:latin typeface="Arial" pitchFamily="34" charset="0"/>
              <a:cs typeface="Arial" pitchFamily="34" charset="0"/>
            </a:endParaRPr>
          </a:p>
          <a:p>
            <a:endParaRPr lang="tr-TR" sz="1200" dirty="0" smtClean="0"/>
          </a:p>
          <a:p>
            <a:pPr algn="just"/>
            <a:r>
              <a:rPr lang="tr-TR" sz="1400" dirty="0" smtClean="0">
                <a:latin typeface="+mj-lt"/>
              </a:rPr>
              <a:t>Prime </a:t>
            </a:r>
            <a:r>
              <a:rPr lang="tr-TR" sz="1400" dirty="0">
                <a:latin typeface="+mj-lt"/>
              </a:rPr>
              <a:t>esas </a:t>
            </a:r>
            <a:r>
              <a:rPr lang="tr-TR" sz="1400" dirty="0" smtClean="0">
                <a:latin typeface="+mj-lt"/>
              </a:rPr>
              <a:t>kazançlar üzerinden hesaplanan </a:t>
            </a:r>
            <a:r>
              <a:rPr lang="tr-TR" sz="1400" dirty="0">
                <a:latin typeface="+mj-lt"/>
              </a:rPr>
              <a:t>sigorta primlerinin </a:t>
            </a:r>
            <a:r>
              <a:rPr lang="tr-TR" sz="1400" dirty="0" err="1">
                <a:latin typeface="+mj-lt"/>
              </a:rPr>
              <a:t>isveren</a:t>
            </a:r>
            <a:r>
              <a:rPr lang="tr-TR" sz="1400" dirty="0">
                <a:latin typeface="+mj-lt"/>
              </a:rPr>
              <a:t> </a:t>
            </a:r>
            <a:r>
              <a:rPr lang="tr-TR" sz="1400" dirty="0" smtClean="0">
                <a:latin typeface="+mj-lt"/>
              </a:rPr>
              <a:t>hissesi; </a:t>
            </a:r>
            <a:r>
              <a:rPr lang="tr-TR" sz="1400" b="1" dirty="0" smtClean="0">
                <a:solidFill>
                  <a:srgbClr val="046CA6"/>
                </a:solidFill>
                <a:latin typeface="+mj-lt"/>
              </a:rPr>
              <a:t>Kültür </a:t>
            </a:r>
            <a:r>
              <a:rPr lang="tr-TR" sz="1400" b="1" dirty="0">
                <a:solidFill>
                  <a:srgbClr val="046CA6"/>
                </a:solidFill>
                <a:latin typeface="+mj-lt"/>
              </a:rPr>
              <a:t>Yatırım </a:t>
            </a:r>
            <a:r>
              <a:rPr lang="tr-TR" sz="1400" b="1" dirty="0" smtClean="0">
                <a:solidFill>
                  <a:srgbClr val="046CA6"/>
                </a:solidFill>
                <a:latin typeface="+mj-lt"/>
              </a:rPr>
              <a:t>Belgesi alanlar için</a:t>
            </a:r>
            <a:r>
              <a:rPr lang="tr-TR" sz="1400" dirty="0" smtClean="0">
                <a:latin typeface="+mj-lt"/>
              </a:rPr>
              <a:t>, 3 yılı aşmamak şartıyla  </a:t>
            </a:r>
            <a:r>
              <a:rPr lang="tr-TR" sz="1400" dirty="0">
                <a:latin typeface="+mj-lt"/>
              </a:rPr>
              <a:t>%50'si, </a:t>
            </a:r>
            <a:r>
              <a:rPr lang="tr-TR" sz="1400" dirty="0" smtClean="0">
                <a:latin typeface="+mj-lt"/>
              </a:rPr>
              <a:t>Kültür Girişim Belgesi alanlar için ise </a:t>
            </a:r>
            <a:r>
              <a:rPr lang="tr-TR" sz="1400" dirty="0">
                <a:latin typeface="+mj-lt"/>
              </a:rPr>
              <a:t>yedi </a:t>
            </a:r>
            <a:r>
              <a:rPr lang="tr-TR" sz="1400" dirty="0" smtClean="0">
                <a:latin typeface="+mj-lt"/>
              </a:rPr>
              <a:t>yıl</a:t>
            </a:r>
            <a:r>
              <a:rPr lang="tr-TR" sz="1400" dirty="0">
                <a:latin typeface="+mj-lt"/>
              </a:rPr>
              <a:t>ı</a:t>
            </a:r>
            <a:r>
              <a:rPr lang="tr-TR" sz="1400" dirty="0" smtClean="0">
                <a:latin typeface="+mj-lt"/>
              </a:rPr>
              <a:t> </a:t>
            </a:r>
            <a:r>
              <a:rPr lang="tr-TR" sz="1400" dirty="0">
                <a:latin typeface="+mj-lt"/>
              </a:rPr>
              <a:t>asmamak </a:t>
            </a:r>
            <a:r>
              <a:rPr lang="tr-TR" sz="1400" i="1" dirty="0">
                <a:latin typeface="+mj-lt"/>
              </a:rPr>
              <a:t>ş</a:t>
            </a:r>
            <a:r>
              <a:rPr lang="tr-TR" sz="1400" i="1" dirty="0" smtClean="0">
                <a:latin typeface="+mj-lt"/>
              </a:rPr>
              <a:t>art</a:t>
            </a:r>
            <a:r>
              <a:rPr lang="tr-TR" sz="1400" dirty="0" smtClean="0">
                <a:latin typeface="+mj-lt"/>
              </a:rPr>
              <a:t>ıyla </a:t>
            </a:r>
            <a:r>
              <a:rPr lang="tr-TR" sz="1400" dirty="0">
                <a:latin typeface="+mj-lt"/>
              </a:rPr>
              <a:t>%25'i, Hazinece </a:t>
            </a:r>
            <a:r>
              <a:rPr lang="tr-TR" sz="1400" dirty="0" smtClean="0">
                <a:latin typeface="+mj-lt"/>
              </a:rPr>
              <a:t>karşılanır.</a:t>
            </a:r>
            <a:endParaRPr lang="tr-TR" altLang="tr-TR" sz="1400" b="1" dirty="0" smtClean="0">
              <a:solidFill>
                <a:srgbClr val="046CA6"/>
              </a:solidFill>
              <a:latin typeface="+mj-lt"/>
              <a:cs typeface="Arial" pitchFamily="34" charset="0"/>
            </a:endParaRPr>
          </a:p>
          <a:p>
            <a:pPr lvl="0" algn="just" fontAlgn="auto">
              <a:lnSpc>
                <a:spcPct val="90000"/>
              </a:lnSpc>
              <a:spcBef>
                <a:spcPts val="600"/>
              </a:spcBef>
              <a:spcAft>
                <a:spcPts val="600"/>
              </a:spcAft>
              <a:tabLst>
                <a:tab pos="4848225" algn="l"/>
              </a:tabLst>
              <a:defRPr/>
            </a:pPr>
            <a:endParaRPr lang="tr-TR" altLang="tr-TR" sz="1200" b="1" dirty="0">
              <a:solidFill>
                <a:srgbClr val="046CA6"/>
              </a:solidFill>
              <a:latin typeface="Arial" pitchFamily="34" charset="0"/>
              <a:cs typeface="Arial" pitchFamily="34" charset="0"/>
            </a:endParaRPr>
          </a:p>
          <a:p>
            <a:pPr lvl="0" algn="just" fontAlgn="auto">
              <a:lnSpc>
                <a:spcPct val="90000"/>
              </a:lnSpc>
              <a:spcBef>
                <a:spcPts val="600"/>
              </a:spcBef>
              <a:spcAft>
                <a:spcPts val="600"/>
              </a:spcAft>
              <a:tabLst>
                <a:tab pos="4848225" algn="l"/>
              </a:tabLst>
              <a:defRPr/>
            </a:pPr>
            <a:r>
              <a:rPr lang="tr-TR" altLang="tr-TR" sz="2000" b="1" u="sng" dirty="0">
                <a:solidFill>
                  <a:srgbClr val="046CA6"/>
                </a:solidFill>
                <a:latin typeface="Calibri" pitchFamily="34" charset="0"/>
                <a:cs typeface="Arial" pitchFamily="34" charset="0"/>
              </a:rPr>
              <a:t>YARARLANMA ŞARTLARI</a:t>
            </a:r>
          </a:p>
          <a:p>
            <a:pPr lvl="0" algn="just" fontAlgn="auto">
              <a:lnSpc>
                <a:spcPct val="90000"/>
              </a:lnSpc>
              <a:spcBef>
                <a:spcPts val="0"/>
              </a:spcBef>
              <a:spcAft>
                <a:spcPts val="600"/>
              </a:spcAft>
              <a:tabLst>
                <a:tab pos="4848225" algn="l"/>
              </a:tabLst>
              <a:defRPr/>
            </a:pPr>
            <a:r>
              <a:rPr lang="tr-TR" altLang="tr-TR" sz="2000" dirty="0">
                <a:solidFill>
                  <a:srgbClr val="046CA6"/>
                </a:solidFill>
                <a:latin typeface="Calibri" pitchFamily="34" charset="0"/>
                <a:cs typeface="Arial" pitchFamily="34" charset="0"/>
              </a:rPr>
              <a:t>İşyerinin;</a:t>
            </a:r>
          </a:p>
          <a:p>
            <a:pPr marL="285750" lvl="0" indent="-285750" algn="just" fontAlgn="auto">
              <a:lnSpc>
                <a:spcPct val="90000"/>
              </a:lnSpc>
              <a:spcBef>
                <a:spcPts val="0"/>
              </a:spcBef>
              <a:spcAft>
                <a:spcPts val="600"/>
              </a:spcAft>
              <a:buFont typeface="Wingdings" pitchFamily="2" charset="2"/>
              <a:buChar char="v"/>
              <a:tabLst>
                <a:tab pos="4848225" algn="l"/>
              </a:tabLst>
              <a:defRPr/>
            </a:pPr>
            <a:r>
              <a:rPr lang="tr-TR" altLang="tr-TR" b="1" dirty="0">
                <a:solidFill>
                  <a:srgbClr val="046CA6"/>
                </a:solidFill>
                <a:latin typeface="Calibri" pitchFamily="34" charset="0"/>
              </a:rPr>
              <a:t>Kurumlar vergisi mükellefi </a:t>
            </a:r>
            <a:r>
              <a:rPr lang="tr-TR" altLang="tr-TR" dirty="0">
                <a:solidFill>
                  <a:srgbClr val="046CA6"/>
                </a:solidFill>
                <a:latin typeface="Calibri" pitchFamily="34" charset="0"/>
              </a:rPr>
              <a:t>olması,</a:t>
            </a:r>
          </a:p>
          <a:p>
            <a:pPr lvl="0" algn="just" fontAlgn="auto">
              <a:spcBef>
                <a:spcPts val="0"/>
              </a:spcBef>
              <a:spcAft>
                <a:spcPts val="1000"/>
              </a:spcAft>
              <a:buFont typeface="Wingdings" pitchFamily="2" charset="2"/>
              <a:buChar char="v"/>
            </a:pPr>
            <a:r>
              <a:rPr lang="tr-TR" altLang="tr-TR" dirty="0">
                <a:solidFill>
                  <a:srgbClr val="046CA6"/>
                </a:solidFill>
                <a:latin typeface="Calibri" pitchFamily="34" charset="0"/>
              </a:rPr>
              <a:t>Kültür ve Turizm Bakanlığından </a:t>
            </a:r>
            <a:r>
              <a:rPr lang="tr-TR" altLang="tr-TR" b="1" dirty="0">
                <a:solidFill>
                  <a:srgbClr val="046CA6"/>
                </a:solidFill>
                <a:latin typeface="Calibri" pitchFamily="34" charset="0"/>
              </a:rPr>
              <a:t>kültür yatırım veya girişim belgesi</a:t>
            </a:r>
            <a:r>
              <a:rPr lang="tr-TR" altLang="tr-TR" dirty="0">
                <a:solidFill>
                  <a:srgbClr val="046CA6"/>
                </a:solidFill>
                <a:latin typeface="Calibri" pitchFamily="34" charset="0"/>
              </a:rPr>
              <a:t> alması</a:t>
            </a:r>
            <a:r>
              <a:rPr lang="tr-TR" altLang="tr-TR" b="1" dirty="0">
                <a:solidFill>
                  <a:srgbClr val="046CA6"/>
                </a:solidFill>
                <a:latin typeface="Calibri" pitchFamily="34" charset="0"/>
              </a:rPr>
              <a:t>,</a:t>
            </a:r>
          </a:p>
          <a:p>
            <a:pPr lvl="0" algn="just" fontAlgn="auto">
              <a:spcBef>
                <a:spcPts val="0"/>
              </a:spcBef>
              <a:spcAft>
                <a:spcPts val="1000"/>
              </a:spcAft>
              <a:buFont typeface="Wingdings" pitchFamily="2" charset="2"/>
              <a:buChar char="v"/>
            </a:pPr>
            <a:r>
              <a:rPr lang="tr-TR" altLang="tr-TR" dirty="0">
                <a:solidFill>
                  <a:srgbClr val="046CA6"/>
                </a:solidFill>
                <a:latin typeface="Calibri" pitchFamily="34" charset="0"/>
              </a:rPr>
              <a:t>Türkiye genelindeki yasal ödeme süresi geçmiş sigorta primi, işsizlik sigortası primi, idari para cezası ile bunlara ilişkin gecikme cezası ve gecikme zammı </a:t>
            </a:r>
            <a:r>
              <a:rPr lang="tr-TR" altLang="tr-TR" b="1" dirty="0">
                <a:solidFill>
                  <a:srgbClr val="046CA6"/>
                </a:solidFill>
                <a:latin typeface="Calibri" pitchFamily="34" charset="0"/>
              </a:rPr>
              <a:t>borcunun bulunmaması</a:t>
            </a:r>
            <a:r>
              <a:rPr lang="tr-TR" altLang="tr-TR" dirty="0">
                <a:solidFill>
                  <a:srgbClr val="046CA6"/>
                </a:solidFill>
                <a:latin typeface="Calibri" pitchFamily="34" charset="0"/>
              </a:rPr>
              <a:t>,</a:t>
            </a:r>
          </a:p>
          <a:p>
            <a:pPr lvl="0" algn="just" fontAlgn="auto">
              <a:spcBef>
                <a:spcPts val="0"/>
              </a:spcBef>
              <a:spcAft>
                <a:spcPts val="0"/>
              </a:spcAft>
              <a:buFont typeface="Wingdings" pitchFamily="2" charset="2"/>
              <a:buChar char="v"/>
            </a:pPr>
            <a:r>
              <a:rPr lang="tr-TR" altLang="tr-TR" dirty="0">
                <a:solidFill>
                  <a:srgbClr val="046CA6"/>
                </a:solidFill>
                <a:latin typeface="Calibri" pitchFamily="34" charset="0"/>
              </a:rPr>
              <a:t>Aylık prim ve hizmet belgesini </a:t>
            </a:r>
            <a:r>
              <a:rPr lang="tr-TR" altLang="tr-TR" b="1" dirty="0">
                <a:solidFill>
                  <a:srgbClr val="046CA6"/>
                </a:solidFill>
                <a:latin typeface="Calibri" pitchFamily="34" charset="0"/>
              </a:rPr>
              <a:t>yasal süresi içinde Kuruma verilmesi</a:t>
            </a:r>
            <a:r>
              <a:rPr lang="tr-TR" altLang="tr-TR" dirty="0">
                <a:solidFill>
                  <a:srgbClr val="046CA6"/>
                </a:solidFill>
                <a:latin typeface="Calibri" pitchFamily="34" charset="0"/>
              </a:rPr>
              <a:t>,</a:t>
            </a:r>
          </a:p>
          <a:p>
            <a:pPr lvl="0" algn="just" fontAlgn="auto">
              <a:lnSpc>
                <a:spcPct val="150000"/>
              </a:lnSpc>
              <a:spcBef>
                <a:spcPts val="0"/>
              </a:spcBef>
              <a:spcAft>
                <a:spcPts val="0"/>
              </a:spcAft>
            </a:pPr>
            <a:r>
              <a:rPr lang="tr-TR" altLang="tr-TR" dirty="0">
                <a:solidFill>
                  <a:srgbClr val="046CA6"/>
                </a:solidFill>
                <a:latin typeface="Calibri" pitchFamily="34" charset="0"/>
              </a:rPr>
              <a:t>         gerekmektedir.</a:t>
            </a:r>
          </a:p>
        </p:txBody>
      </p:sp>
    </p:spTree>
    <p:extLst>
      <p:ext uri="{BB962C8B-B14F-4D97-AF65-F5344CB8AC3E}">
        <p14:creationId xmlns:p14="http://schemas.microsoft.com/office/powerpoint/2010/main" val="19322466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sz="2000" b="1" kern="1200" dirty="0" smtClean="0">
                <a:solidFill>
                  <a:srgbClr val="FFFFFF"/>
                </a:solidFill>
              </a:rPr>
              <a:t>Uygulama Aşamasındaki 4447 </a:t>
            </a:r>
            <a:r>
              <a:rPr lang="tr-TR" altLang="tr-TR" sz="2000" b="1" kern="1200" dirty="0">
                <a:solidFill>
                  <a:srgbClr val="FFFFFF"/>
                </a:solidFill>
              </a:rPr>
              <a:t>Sayılı İşsizlik Sigortası Kanununda </a:t>
            </a:r>
            <a:r>
              <a:rPr lang="tr-TR" altLang="tr-TR" sz="2000" b="1" kern="1200" dirty="0" smtClean="0">
                <a:solidFill>
                  <a:srgbClr val="FFFFFF"/>
                </a:solidFill>
              </a:rPr>
              <a:t>Yapılan Bazı </a:t>
            </a:r>
            <a:r>
              <a:rPr lang="tr-TR" altLang="tr-TR" sz="2000" b="1" kern="1200" dirty="0">
                <a:solidFill>
                  <a:srgbClr val="FFFFFF"/>
                </a:solidFill>
              </a:rPr>
              <a:t>Değişiklikler</a:t>
            </a:r>
            <a:br>
              <a:rPr lang="tr-TR" altLang="tr-TR" sz="2000" b="1" kern="1200" dirty="0">
                <a:solidFill>
                  <a:srgbClr val="FFFFFF"/>
                </a:solidFill>
              </a:rPr>
            </a:br>
            <a:r>
              <a:rPr lang="tr-TR" altLang="tr-TR" sz="2000" b="1" kern="1200" dirty="0">
                <a:solidFill>
                  <a:srgbClr val="FFFFFF"/>
                </a:solidFill>
              </a:rPr>
              <a:t>	</a:t>
            </a:r>
            <a:r>
              <a:rPr lang="tr-TR" altLang="tr-TR" sz="2000" b="1" kern="1200" dirty="0" smtClean="0">
                <a:solidFill>
                  <a:srgbClr val="FFFFFF"/>
                </a:solidFill>
              </a:rPr>
              <a:t> </a:t>
            </a:r>
            <a:endParaRPr lang="tr-TR" sz="2000" b="1" dirty="0"/>
          </a:p>
        </p:txBody>
      </p:sp>
      <p:sp>
        <p:nvSpPr>
          <p:cNvPr id="3" name="Slayt Numarası Yer Tutucusu 2"/>
          <p:cNvSpPr>
            <a:spLocks noGrp="1"/>
          </p:cNvSpPr>
          <p:nvPr>
            <p:ph type="sldNum" sz="quarter" idx="12"/>
          </p:nvPr>
        </p:nvSpPr>
        <p:spPr/>
        <p:txBody>
          <a:bodyPr/>
          <a:lstStyle/>
          <a:p>
            <a:pPr>
              <a:defRPr/>
            </a:pPr>
            <a:r>
              <a:rPr lang="tr-TR" dirty="0" smtClean="0"/>
              <a:t>31</a:t>
            </a:r>
            <a:r>
              <a:rPr lang="tr-TR" dirty="0" smtClean="0"/>
              <a:t>/36</a:t>
            </a:r>
            <a:endParaRPr lang="tr-TR" dirty="0"/>
          </a:p>
        </p:txBody>
      </p:sp>
      <p:sp>
        <p:nvSpPr>
          <p:cNvPr id="4" name="Dikdörtgen 3"/>
          <p:cNvSpPr/>
          <p:nvPr/>
        </p:nvSpPr>
        <p:spPr>
          <a:xfrm>
            <a:off x="323528" y="836713"/>
            <a:ext cx="8424936" cy="4388894"/>
          </a:xfrm>
          <a:prstGeom prst="rect">
            <a:avLst/>
          </a:prstGeom>
        </p:spPr>
        <p:txBody>
          <a:bodyPr wrap="square">
            <a:spAutoFit/>
          </a:bodyPr>
          <a:lstStyle/>
          <a:p>
            <a:pPr lvl="0" algn="just" fontAlgn="auto">
              <a:spcBef>
                <a:spcPct val="20000"/>
              </a:spcBef>
              <a:spcAft>
                <a:spcPts val="0"/>
              </a:spcAft>
              <a:buClr>
                <a:srgbClr val="31B6FD"/>
              </a:buClr>
              <a:buSzPct val="100000"/>
            </a:pPr>
            <a:endParaRPr lang="tr-TR" altLang="tr-TR" sz="2000" b="1" u="sng" dirty="0">
              <a:latin typeface="Calibri" pitchFamily="34" charset="0"/>
            </a:endParaRPr>
          </a:p>
          <a:p>
            <a:pPr lvl="0" algn="just" fontAlgn="auto">
              <a:spcBef>
                <a:spcPct val="20000"/>
              </a:spcBef>
              <a:spcAft>
                <a:spcPts val="0"/>
              </a:spcAft>
              <a:buClr>
                <a:srgbClr val="31B6FD"/>
              </a:buClr>
              <a:buSzPct val="100000"/>
            </a:pPr>
            <a:r>
              <a:rPr lang="tr-TR" altLang="tr-TR" sz="2000" b="1" dirty="0" smtClean="0">
                <a:latin typeface="Calibri" pitchFamily="34" charset="0"/>
              </a:rPr>
              <a:t>	UYGULAMA AŞAMADINDA SİGORTA PRİM TEŞVİKLERİ</a:t>
            </a:r>
          </a:p>
          <a:p>
            <a:pPr lvl="0" algn="just" fontAlgn="auto">
              <a:spcBef>
                <a:spcPct val="20000"/>
              </a:spcBef>
              <a:spcAft>
                <a:spcPts val="0"/>
              </a:spcAft>
              <a:buClr>
                <a:srgbClr val="31B6FD"/>
              </a:buClr>
              <a:buSzPct val="100000"/>
            </a:pPr>
            <a:endParaRPr lang="tr-TR" altLang="tr-TR" sz="2000" b="1" dirty="0" smtClean="0">
              <a:latin typeface="Calibri" pitchFamily="34" charset="0"/>
            </a:endParaRPr>
          </a:p>
          <a:p>
            <a:pPr marL="342900" lvl="0" indent="-342900" algn="just" fontAlgn="auto">
              <a:spcBef>
                <a:spcPct val="20000"/>
              </a:spcBef>
              <a:spcAft>
                <a:spcPts val="0"/>
              </a:spcAft>
              <a:buClr>
                <a:srgbClr val="31B6FD"/>
              </a:buClr>
              <a:buSzPct val="100000"/>
              <a:buFont typeface="Arial" panose="020B0604020202020204" pitchFamily="34" charset="0"/>
              <a:buChar char="•"/>
            </a:pPr>
            <a:r>
              <a:rPr lang="tr-TR" altLang="tr-TR" sz="2000" b="1" dirty="0" smtClean="0">
                <a:latin typeface="Calibri" pitchFamily="34" charset="0"/>
              </a:rPr>
              <a:t> </a:t>
            </a:r>
            <a:r>
              <a:rPr lang="tr-TR" altLang="tr-TR" sz="2000" b="1" dirty="0">
                <a:latin typeface="Calibri" pitchFamily="34" charset="0"/>
              </a:rPr>
              <a:t>İş Sağlığı ve Güvenliğinde İşsizlik Sigortası İşveren Prim </a:t>
            </a:r>
            <a:r>
              <a:rPr lang="tr-TR" altLang="tr-TR" sz="2000" b="1" dirty="0" smtClean="0">
                <a:latin typeface="Calibri" pitchFamily="34" charset="0"/>
              </a:rPr>
              <a:t>Teşviki</a:t>
            </a:r>
          </a:p>
          <a:p>
            <a:pPr lvl="0" algn="just" fontAlgn="auto">
              <a:spcBef>
                <a:spcPct val="20000"/>
              </a:spcBef>
              <a:spcAft>
                <a:spcPts val="0"/>
              </a:spcAft>
              <a:buClr>
                <a:srgbClr val="31B6FD"/>
              </a:buClr>
              <a:buSzPct val="100000"/>
            </a:pPr>
            <a:endParaRPr lang="tr-TR" altLang="tr-TR" sz="2000" b="1" dirty="0" smtClean="0">
              <a:latin typeface="Calibri" pitchFamily="34" charset="0"/>
            </a:endParaRPr>
          </a:p>
          <a:p>
            <a:pPr lvl="0" algn="just" fontAlgn="auto">
              <a:spcBef>
                <a:spcPct val="20000"/>
              </a:spcBef>
              <a:spcAft>
                <a:spcPts val="0"/>
              </a:spcAft>
              <a:buClr>
                <a:srgbClr val="31B6FD"/>
              </a:buClr>
              <a:buSzPct val="100000"/>
            </a:pPr>
            <a:endParaRPr lang="tr-TR" altLang="tr-TR" sz="2000" b="1" dirty="0">
              <a:latin typeface="Calibri" pitchFamily="34" charset="0"/>
            </a:endParaRPr>
          </a:p>
          <a:p>
            <a:pPr marL="342900" lvl="0" indent="-342900" algn="just" fontAlgn="auto">
              <a:spcBef>
                <a:spcPct val="20000"/>
              </a:spcBef>
              <a:spcAft>
                <a:spcPts val="0"/>
              </a:spcAft>
              <a:buClr>
                <a:srgbClr val="31B6FD"/>
              </a:buClr>
              <a:buSzPct val="100000"/>
              <a:buFont typeface="Arial" panose="020B0604020202020204" pitchFamily="34" charset="0"/>
              <a:buChar char="•"/>
            </a:pPr>
            <a:r>
              <a:rPr lang="tr-TR" altLang="tr-TR" sz="2000" b="1" dirty="0">
                <a:latin typeface="Calibri" pitchFamily="34" charset="0"/>
              </a:rPr>
              <a:t> İşbaşı Eğitim Programları Teşvikleri</a:t>
            </a:r>
          </a:p>
          <a:p>
            <a:pPr marL="274320" lvl="0" indent="-274320" algn="just" fontAlgn="auto">
              <a:spcBef>
                <a:spcPct val="20000"/>
              </a:spcBef>
              <a:spcAft>
                <a:spcPts val="0"/>
              </a:spcAft>
              <a:buClr>
                <a:srgbClr val="31B6FD"/>
              </a:buClr>
              <a:buSzPct val="100000"/>
            </a:pPr>
            <a:endParaRPr lang="tr-TR" altLang="tr-TR" sz="2000" b="1" u="sng" dirty="0">
              <a:latin typeface="Calibri" pitchFamily="34" charset="0"/>
            </a:endParaRPr>
          </a:p>
          <a:p>
            <a:pPr marL="274320" lvl="0" indent="-274320" algn="just" fontAlgn="auto">
              <a:spcBef>
                <a:spcPct val="20000"/>
              </a:spcBef>
              <a:spcAft>
                <a:spcPts val="0"/>
              </a:spcAft>
              <a:buClr>
                <a:srgbClr val="31B6FD"/>
              </a:buClr>
              <a:buSzPct val="100000"/>
            </a:pPr>
            <a:endParaRPr lang="tr-TR" altLang="tr-TR" sz="2000" b="1" u="sng" dirty="0" smtClean="0">
              <a:latin typeface="Calibri" pitchFamily="34" charset="0"/>
            </a:endParaRPr>
          </a:p>
          <a:p>
            <a:pPr marL="274320" lvl="0" indent="-274320" algn="just" fontAlgn="auto">
              <a:spcBef>
                <a:spcPct val="20000"/>
              </a:spcBef>
              <a:spcAft>
                <a:spcPts val="0"/>
              </a:spcAft>
              <a:buClr>
                <a:srgbClr val="31B6FD"/>
              </a:buClr>
              <a:buSzPct val="100000"/>
            </a:pPr>
            <a:endParaRPr lang="tr-TR" altLang="tr-TR" sz="2000" b="1" u="sng" dirty="0">
              <a:latin typeface="Calibri" pitchFamily="34" charset="0"/>
            </a:endParaRPr>
          </a:p>
          <a:p>
            <a:pPr lvl="0" algn="just" fontAlgn="auto">
              <a:spcBef>
                <a:spcPct val="20000"/>
              </a:spcBef>
              <a:spcAft>
                <a:spcPts val="0"/>
              </a:spcAft>
              <a:buClr>
                <a:srgbClr val="31B6FD"/>
              </a:buClr>
              <a:buSzPct val="100000"/>
            </a:pPr>
            <a:endParaRPr lang="tr-TR" altLang="tr-TR" dirty="0" smtClean="0">
              <a:latin typeface="Calibri" pitchFamily="34" charset="0"/>
              <a:sym typeface="Wingdings" pitchFamily="2" charset="2"/>
            </a:endParaRPr>
          </a:p>
          <a:p>
            <a:pPr lvl="0" algn="just" fontAlgn="auto">
              <a:spcBef>
                <a:spcPct val="20000"/>
              </a:spcBef>
              <a:spcAft>
                <a:spcPts val="0"/>
              </a:spcAft>
              <a:buClr>
                <a:srgbClr val="31B6FD"/>
              </a:buClr>
              <a:buSzPct val="100000"/>
            </a:pPr>
            <a:endParaRPr lang="tr-TR" altLang="tr-TR" dirty="0">
              <a:latin typeface="Calibri" pitchFamily="34" charset="0"/>
            </a:endParaRPr>
          </a:p>
        </p:txBody>
      </p:sp>
    </p:spTree>
    <p:extLst>
      <p:ext uri="{BB962C8B-B14F-4D97-AF65-F5344CB8AC3E}">
        <p14:creationId xmlns:p14="http://schemas.microsoft.com/office/powerpoint/2010/main" val="24816449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eaLnBrk="1" fontAlgn="auto" hangingPunct="1">
              <a:lnSpc>
                <a:spcPct val="90000"/>
              </a:lnSpc>
              <a:spcBef>
                <a:spcPts val="600"/>
              </a:spcBef>
              <a:spcAft>
                <a:spcPts val="600"/>
              </a:spcAft>
              <a:tabLst>
                <a:tab pos="4848225" algn="l"/>
              </a:tabLst>
            </a:pPr>
            <a:r>
              <a:rPr lang="tr-TR" b="1" kern="1200" dirty="0">
                <a:ea typeface="+mn-ea"/>
                <a:cs typeface="+mn-cs"/>
              </a:rPr>
              <a:t>İş Sağlığı ve Güvenliğinde İşsizlik Sigortası İşveren Prim Teşviki</a:t>
            </a:r>
          </a:p>
        </p:txBody>
      </p:sp>
      <p:sp>
        <p:nvSpPr>
          <p:cNvPr id="3" name="Slayt Numarası Yer Tutucusu 2"/>
          <p:cNvSpPr>
            <a:spLocks noGrp="1"/>
          </p:cNvSpPr>
          <p:nvPr>
            <p:ph type="sldNum" sz="quarter" idx="12"/>
          </p:nvPr>
        </p:nvSpPr>
        <p:spPr/>
        <p:txBody>
          <a:bodyPr/>
          <a:lstStyle/>
          <a:p>
            <a:pPr>
              <a:defRPr/>
            </a:pPr>
            <a:r>
              <a:rPr lang="tr-TR" dirty="0" smtClean="0"/>
              <a:t>32</a:t>
            </a:r>
            <a:r>
              <a:rPr lang="tr-TR" dirty="0" smtClean="0"/>
              <a:t>/36</a:t>
            </a:r>
            <a:endParaRPr lang="tr-TR" dirty="0"/>
          </a:p>
        </p:txBody>
      </p:sp>
      <p:sp>
        <p:nvSpPr>
          <p:cNvPr id="4" name="Dikdörtgen 3"/>
          <p:cNvSpPr/>
          <p:nvPr/>
        </p:nvSpPr>
        <p:spPr>
          <a:xfrm>
            <a:off x="325780" y="588454"/>
            <a:ext cx="8712968" cy="5478423"/>
          </a:xfrm>
          <a:prstGeom prst="rect">
            <a:avLst/>
          </a:prstGeom>
        </p:spPr>
        <p:txBody>
          <a:bodyPr wrap="square">
            <a:spAutoFit/>
          </a:bodyPr>
          <a:lstStyle/>
          <a:p>
            <a:pPr lvl="0" fontAlgn="auto">
              <a:spcBef>
                <a:spcPts val="600"/>
              </a:spcBef>
              <a:spcAft>
                <a:spcPts val="600"/>
              </a:spcAft>
              <a:buClr>
                <a:srgbClr val="00003E"/>
              </a:buClr>
            </a:pPr>
            <a:r>
              <a:rPr lang="tr-TR" altLang="tr-TR" sz="1600" b="1" u="sng" dirty="0">
                <a:latin typeface="Calibri" pitchFamily="34" charset="0"/>
              </a:rPr>
              <a:t>YASAL </a:t>
            </a:r>
            <a:r>
              <a:rPr lang="tr-TR" altLang="tr-TR" sz="1600" b="1" u="sng" dirty="0" smtClean="0">
                <a:latin typeface="Calibri" pitchFamily="34" charset="0"/>
              </a:rPr>
              <a:t>DAYANAK</a:t>
            </a:r>
            <a:endParaRPr lang="tr-TR" altLang="tr-TR" sz="1600" b="1" u="sng" dirty="0">
              <a:latin typeface="Calibri" pitchFamily="34" charset="0"/>
            </a:endParaRPr>
          </a:p>
          <a:p>
            <a:pPr lvl="0" fontAlgn="auto">
              <a:spcBef>
                <a:spcPts val="600"/>
              </a:spcBef>
              <a:spcAft>
                <a:spcPts val="600"/>
              </a:spcAft>
              <a:buClr>
                <a:srgbClr val="00003E"/>
              </a:buClr>
            </a:pPr>
            <a:r>
              <a:rPr lang="tr-TR" altLang="tr-TR" sz="1600" b="1" u="sng" dirty="0">
                <a:latin typeface="Calibri" pitchFamily="34" charset="0"/>
              </a:rPr>
              <a:t>6645 sayılı Kanunun </a:t>
            </a:r>
            <a:r>
              <a:rPr lang="tr-TR" altLang="tr-TR" sz="1600" b="1" u="sng" dirty="0" smtClean="0">
                <a:latin typeface="Calibri" pitchFamily="34" charset="0"/>
              </a:rPr>
              <a:t>25. </a:t>
            </a:r>
            <a:r>
              <a:rPr lang="tr-TR" altLang="tr-TR" sz="1600" b="1" u="sng" dirty="0">
                <a:latin typeface="Calibri" pitchFamily="34" charset="0"/>
              </a:rPr>
              <a:t>maddesi</a:t>
            </a:r>
          </a:p>
          <a:p>
            <a:pPr lvl="0" fontAlgn="auto">
              <a:spcBef>
                <a:spcPts val="600"/>
              </a:spcBef>
              <a:spcAft>
                <a:spcPts val="600"/>
              </a:spcAft>
              <a:buClr>
                <a:srgbClr val="00003E"/>
              </a:buClr>
            </a:pPr>
            <a:r>
              <a:rPr lang="tr-TR" altLang="tr-TR" sz="1600" b="1" u="sng" dirty="0">
                <a:latin typeface="Calibri" pitchFamily="34" charset="0"/>
              </a:rPr>
              <a:t>Değişiklik </a:t>
            </a:r>
            <a:r>
              <a:rPr lang="tr-TR" altLang="tr-TR" sz="1600" b="1" u="sng" dirty="0" smtClean="0">
                <a:latin typeface="Calibri" pitchFamily="34" charset="0"/>
              </a:rPr>
              <a:t>4447/Ek-4m</a:t>
            </a:r>
            <a:endParaRPr lang="tr-TR" altLang="tr-TR" sz="1600" b="1" u="sng" dirty="0">
              <a:latin typeface="Calibri" pitchFamily="34" charset="0"/>
            </a:endParaRPr>
          </a:p>
          <a:p>
            <a:pPr lvl="0" fontAlgn="auto">
              <a:spcBef>
                <a:spcPts val="600"/>
              </a:spcBef>
              <a:spcAft>
                <a:spcPts val="600"/>
              </a:spcAft>
              <a:buClr>
                <a:srgbClr val="00003E"/>
              </a:buClr>
            </a:pPr>
            <a:endParaRPr lang="tr-TR" altLang="tr-TR" sz="1600" b="1" u="sng" dirty="0">
              <a:latin typeface="Calibri" pitchFamily="34" charset="0"/>
            </a:endParaRPr>
          </a:p>
          <a:p>
            <a:pPr lvl="0" fontAlgn="auto">
              <a:spcBef>
                <a:spcPts val="600"/>
              </a:spcBef>
              <a:spcAft>
                <a:spcPts val="600"/>
              </a:spcAft>
              <a:buClr>
                <a:srgbClr val="00003E"/>
              </a:buClr>
            </a:pPr>
            <a:r>
              <a:rPr lang="tr-TR" altLang="tr-TR" dirty="0">
                <a:latin typeface="Calibri" pitchFamily="34" charset="0"/>
              </a:rPr>
              <a:t>6331 sayılı İş Sağlığı ve Güvenliği Kanunu kapsamında </a:t>
            </a:r>
            <a:r>
              <a:rPr lang="tr-TR" altLang="tr-TR" b="1" dirty="0">
                <a:latin typeface="Calibri" pitchFamily="34" charset="0"/>
              </a:rPr>
              <a:t>çok tehlikeli sınıfta</a:t>
            </a:r>
            <a:r>
              <a:rPr lang="tr-TR" altLang="tr-TR" dirty="0">
                <a:latin typeface="Calibri" pitchFamily="34" charset="0"/>
              </a:rPr>
              <a:t> yer alıp </a:t>
            </a:r>
            <a:r>
              <a:rPr lang="tr-TR" altLang="tr-TR" b="1" dirty="0">
                <a:latin typeface="Calibri" pitchFamily="34" charset="0"/>
              </a:rPr>
              <a:t>ondan fazla çalışanı </a:t>
            </a:r>
            <a:r>
              <a:rPr lang="tr-TR" altLang="tr-TR" dirty="0">
                <a:latin typeface="Calibri" pitchFamily="34" charset="0"/>
              </a:rPr>
              <a:t>bulunan ve </a:t>
            </a:r>
            <a:r>
              <a:rPr lang="tr-TR" altLang="tr-TR" b="1" dirty="0">
                <a:latin typeface="Calibri" pitchFamily="34" charset="0"/>
              </a:rPr>
              <a:t>üç yıl içinde ölümlü veya sürekli iş göremezlikle sonuçlanan iş kazası meydana gelmeyen </a:t>
            </a:r>
            <a:r>
              <a:rPr lang="tr-TR" altLang="tr-TR" dirty="0">
                <a:latin typeface="Calibri" pitchFamily="34" charset="0"/>
              </a:rPr>
              <a:t>işyerlerinde  çalışanların işsizlik sigortası işveren payı teşvik olarak bir sonraki takvim yılından geçerli olmak üzere ve </a:t>
            </a:r>
            <a:r>
              <a:rPr lang="tr-TR" altLang="tr-TR" b="1" dirty="0">
                <a:solidFill>
                  <a:srgbClr val="FF0000"/>
                </a:solidFill>
                <a:latin typeface="Calibri" pitchFamily="34" charset="0"/>
              </a:rPr>
              <a:t>üç yıl süreyle %1 olarak </a:t>
            </a:r>
            <a:r>
              <a:rPr lang="tr-TR" altLang="tr-TR" dirty="0">
                <a:latin typeface="Calibri" pitchFamily="34" charset="0"/>
              </a:rPr>
              <a:t>alınır. </a:t>
            </a:r>
          </a:p>
          <a:p>
            <a:pPr lvl="0" fontAlgn="auto">
              <a:spcBef>
                <a:spcPts val="600"/>
              </a:spcBef>
              <a:spcAft>
                <a:spcPts val="600"/>
              </a:spcAft>
              <a:buClr>
                <a:srgbClr val="00003E"/>
              </a:buClr>
            </a:pPr>
            <a:r>
              <a:rPr lang="tr-TR" altLang="tr-TR" dirty="0">
                <a:latin typeface="Calibri" pitchFamily="34" charset="0"/>
              </a:rPr>
              <a:t>Ölümlü veya sürekli iş göremezlikle sonuçlanan iş kazası meydana gelmesi hâlinde takip eden aydan itibaren bu teşvik uygulamasına son verilir. </a:t>
            </a:r>
          </a:p>
          <a:p>
            <a:pPr lvl="0" fontAlgn="auto">
              <a:spcBef>
                <a:spcPts val="600"/>
              </a:spcBef>
              <a:spcAft>
                <a:spcPts val="600"/>
              </a:spcAft>
              <a:buClr>
                <a:srgbClr val="00003E"/>
              </a:buClr>
            </a:pPr>
            <a:r>
              <a:rPr lang="tr-TR" altLang="tr-TR" dirty="0">
                <a:latin typeface="Calibri" pitchFamily="34" charset="0"/>
              </a:rPr>
              <a:t>İşverenler bu uygulamada öngörülen şartları tekrar sağlamaları ve talepleri hâlinde bu teşvikten yeniden yararlanır. </a:t>
            </a:r>
          </a:p>
          <a:p>
            <a:pPr lvl="0" fontAlgn="auto">
              <a:spcBef>
                <a:spcPts val="600"/>
              </a:spcBef>
              <a:spcAft>
                <a:spcPts val="600"/>
              </a:spcAft>
              <a:buClr>
                <a:srgbClr val="00003E"/>
              </a:buClr>
            </a:pPr>
            <a:r>
              <a:rPr lang="tr-TR" altLang="tr-TR" dirty="0">
                <a:latin typeface="Calibri" pitchFamily="34" charset="0"/>
              </a:rPr>
              <a:t>Türkiye genelinde birden fazla tescilli çok tehlikeli sınıfta yer alan işyeri bulunan işverenin,  </a:t>
            </a:r>
            <a:endParaRPr lang="tr-TR" altLang="tr-TR" dirty="0" smtClean="0">
              <a:latin typeface="Calibri" pitchFamily="34" charset="0"/>
            </a:endParaRPr>
          </a:p>
          <a:p>
            <a:pPr lvl="0" fontAlgn="auto">
              <a:spcBef>
                <a:spcPts val="600"/>
              </a:spcBef>
              <a:spcAft>
                <a:spcPts val="600"/>
              </a:spcAft>
              <a:buClr>
                <a:srgbClr val="00003E"/>
              </a:buClr>
            </a:pPr>
            <a:r>
              <a:rPr lang="tr-TR" altLang="tr-TR" dirty="0" smtClean="0">
                <a:latin typeface="Calibri" pitchFamily="34" charset="0"/>
              </a:rPr>
              <a:t>4 </a:t>
            </a:r>
            <a:r>
              <a:rPr lang="tr-TR" altLang="tr-TR" dirty="0">
                <a:latin typeface="Calibri" pitchFamily="34" charset="0"/>
              </a:rPr>
              <a:t>(a) kapsamında çalıştırılan toplam çalışan sayısı esas alınacaktır</a:t>
            </a:r>
            <a:r>
              <a:rPr lang="tr-TR" altLang="tr-TR" dirty="0" smtClean="0">
                <a:latin typeface="Calibri" pitchFamily="34" charset="0"/>
              </a:rPr>
              <a:t>.</a:t>
            </a:r>
          </a:p>
          <a:p>
            <a:pPr lvl="0" fontAlgn="auto">
              <a:spcBef>
                <a:spcPts val="600"/>
              </a:spcBef>
              <a:spcAft>
                <a:spcPts val="600"/>
              </a:spcAft>
              <a:buClr>
                <a:srgbClr val="00003E"/>
              </a:buClr>
            </a:pPr>
            <a:endParaRPr lang="tr-TR" altLang="tr-TR" sz="1600" dirty="0">
              <a:latin typeface="Calibri" pitchFamily="34" charset="0"/>
            </a:endParaRPr>
          </a:p>
        </p:txBody>
      </p:sp>
    </p:spTree>
    <p:extLst>
      <p:ext uri="{BB962C8B-B14F-4D97-AF65-F5344CB8AC3E}">
        <p14:creationId xmlns:p14="http://schemas.microsoft.com/office/powerpoint/2010/main" val="395902261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marL="274320" lvl="0" indent="-274320" eaLnBrk="1" fontAlgn="auto" hangingPunct="1">
              <a:lnSpc>
                <a:spcPct val="160000"/>
              </a:lnSpc>
              <a:spcBef>
                <a:spcPts val="0"/>
              </a:spcBef>
              <a:spcAft>
                <a:spcPts val="0"/>
              </a:spcAft>
            </a:pPr>
            <a:r>
              <a:rPr lang="tr-TR" altLang="tr-TR" b="1" kern="1200" dirty="0" smtClean="0">
                <a:ea typeface="+mn-ea"/>
                <a:cs typeface="+mn-cs"/>
              </a:rPr>
              <a:t/>
            </a:r>
            <a:br>
              <a:rPr lang="tr-TR" altLang="tr-TR" b="1" kern="1200" dirty="0" smtClean="0">
                <a:ea typeface="+mn-ea"/>
                <a:cs typeface="+mn-cs"/>
              </a:rPr>
            </a:br>
            <a:r>
              <a:rPr lang="tr-TR" altLang="tr-TR" sz="1800" b="1" kern="1200" dirty="0">
                <a:ea typeface="+mn-ea"/>
                <a:cs typeface="+mn-cs"/>
              </a:rPr>
              <a:t>İş Sağlığı ve Güvenliğinde İşsizlik Sigortası İşveren Prim Teşviki</a:t>
            </a:r>
            <a:r>
              <a:rPr lang="tr-TR" sz="1800" kern="1200" dirty="0">
                <a:solidFill>
                  <a:srgbClr val="FF0000"/>
                </a:solidFill>
                <a:latin typeface="Andalus" panose="02020603050405020304" pitchFamily="18" charset="-78"/>
                <a:ea typeface="+mn-ea"/>
                <a:cs typeface="Andalus" panose="02020603050405020304" pitchFamily="18" charset="-78"/>
              </a:rPr>
              <a:t/>
            </a:r>
            <a:br>
              <a:rPr lang="tr-TR" sz="1800" kern="1200" dirty="0">
                <a:solidFill>
                  <a:srgbClr val="FF0000"/>
                </a:solidFill>
                <a:latin typeface="Andalus" panose="02020603050405020304" pitchFamily="18" charset="-78"/>
                <a:ea typeface="+mn-ea"/>
                <a:cs typeface="Andalus" panose="02020603050405020304" pitchFamily="18" charset="-78"/>
              </a:rPr>
            </a:br>
            <a:endParaRPr lang="tr-TR" sz="2000" dirty="0"/>
          </a:p>
        </p:txBody>
      </p:sp>
      <p:sp>
        <p:nvSpPr>
          <p:cNvPr id="3" name="Slayt Numarası Yer Tutucusu 2"/>
          <p:cNvSpPr>
            <a:spLocks noGrp="1"/>
          </p:cNvSpPr>
          <p:nvPr>
            <p:ph type="sldNum" sz="quarter" idx="12"/>
          </p:nvPr>
        </p:nvSpPr>
        <p:spPr/>
        <p:txBody>
          <a:bodyPr/>
          <a:lstStyle/>
          <a:p>
            <a:pPr>
              <a:defRPr/>
            </a:pPr>
            <a:r>
              <a:rPr lang="tr-TR" dirty="0" smtClean="0"/>
              <a:t>33</a:t>
            </a:r>
            <a:r>
              <a:rPr lang="tr-TR" dirty="0" smtClean="0"/>
              <a:t>/36</a:t>
            </a:r>
            <a:endParaRPr lang="tr-TR" dirty="0"/>
          </a:p>
        </p:txBody>
      </p:sp>
      <p:sp>
        <p:nvSpPr>
          <p:cNvPr id="4" name="Dikdörtgen 3"/>
          <p:cNvSpPr/>
          <p:nvPr/>
        </p:nvSpPr>
        <p:spPr>
          <a:xfrm>
            <a:off x="179512" y="692696"/>
            <a:ext cx="8640960" cy="5229124"/>
          </a:xfrm>
          <a:prstGeom prst="rect">
            <a:avLst/>
          </a:prstGeom>
        </p:spPr>
        <p:txBody>
          <a:bodyPr wrap="square">
            <a:spAutoFit/>
          </a:bodyPr>
          <a:lstStyle/>
          <a:p>
            <a:pPr marL="285750" lvl="0" indent="-285750" algn="just" fontAlgn="auto">
              <a:lnSpc>
                <a:spcPct val="90000"/>
              </a:lnSpc>
              <a:spcBef>
                <a:spcPts val="600"/>
              </a:spcBef>
              <a:spcAft>
                <a:spcPts val="600"/>
              </a:spcAft>
              <a:buFont typeface="Wingdings" panose="05000000000000000000" pitchFamily="2" charset="2"/>
              <a:buChar char="ü"/>
              <a:tabLst>
                <a:tab pos="4848225" algn="l"/>
              </a:tabLst>
            </a:pPr>
            <a:endParaRPr lang="tr-TR" altLang="tr-TR" b="1" dirty="0" smtClean="0">
              <a:latin typeface="Calibri" pitchFamily="34" charset="0"/>
            </a:endParaRPr>
          </a:p>
          <a:p>
            <a:pPr marL="285750" lvl="0" indent="-285750" algn="just" fontAlgn="auto">
              <a:lnSpc>
                <a:spcPct val="90000"/>
              </a:lnSpc>
              <a:spcBef>
                <a:spcPts val="600"/>
              </a:spcBef>
              <a:spcAft>
                <a:spcPts val="600"/>
              </a:spcAft>
              <a:buFont typeface="Wingdings" panose="05000000000000000000" pitchFamily="2" charset="2"/>
              <a:buChar char="ü"/>
              <a:tabLst>
                <a:tab pos="4848225" algn="l"/>
              </a:tabLst>
            </a:pPr>
            <a:r>
              <a:rPr lang="tr-TR" altLang="tr-TR" dirty="0">
                <a:latin typeface="Calibri" pitchFamily="34" charset="0"/>
              </a:rPr>
              <a:t>Buna göre teşvikten yararlanan işverenlerden, </a:t>
            </a:r>
            <a:r>
              <a:rPr lang="tr-TR" altLang="tr-TR" b="1" dirty="0">
                <a:latin typeface="Calibri" pitchFamily="34" charset="0"/>
              </a:rPr>
              <a:t>belirtilen iş kazalarını bildirmeyenler</a:t>
            </a:r>
            <a:r>
              <a:rPr lang="tr-TR" altLang="tr-TR" dirty="0">
                <a:latin typeface="Calibri" pitchFamily="34" charset="0"/>
              </a:rPr>
              <a:t>, iş kazasının meydana geldiği tarihten itibaren </a:t>
            </a:r>
            <a:r>
              <a:rPr lang="tr-TR" altLang="tr-TR" dirty="0">
                <a:solidFill>
                  <a:srgbClr val="FF0000"/>
                </a:solidFill>
                <a:latin typeface="Calibri" pitchFamily="34" charset="0"/>
              </a:rPr>
              <a:t>yararlandıkları primleri yasal faizi ile birlikte geri öderler ve bu teşvikten beş yıl süre ile yasaklanırlar</a:t>
            </a:r>
            <a:r>
              <a:rPr lang="tr-TR" altLang="tr-TR" dirty="0">
                <a:latin typeface="Calibri" pitchFamily="34" charset="0"/>
              </a:rPr>
              <a:t>. </a:t>
            </a:r>
          </a:p>
          <a:p>
            <a:pPr marL="285750" lvl="0" indent="-285750" algn="just" fontAlgn="auto">
              <a:lnSpc>
                <a:spcPct val="90000"/>
              </a:lnSpc>
              <a:spcBef>
                <a:spcPts val="600"/>
              </a:spcBef>
              <a:spcAft>
                <a:spcPts val="600"/>
              </a:spcAft>
              <a:buFont typeface="Wingdings" panose="05000000000000000000" pitchFamily="2" charset="2"/>
              <a:buChar char="ü"/>
              <a:tabLst>
                <a:tab pos="4848225" algn="l"/>
              </a:tabLst>
            </a:pPr>
            <a:r>
              <a:rPr lang="tr-TR" altLang="tr-TR" dirty="0">
                <a:latin typeface="Calibri" pitchFamily="34" charset="0"/>
              </a:rPr>
              <a:t>Haklarında yasaklama kararı verilen tüzel kişilerin </a:t>
            </a:r>
            <a:r>
              <a:rPr lang="tr-TR" altLang="tr-TR" b="1" dirty="0">
                <a:latin typeface="Calibri" pitchFamily="34" charset="0"/>
              </a:rPr>
              <a:t>şahıs şirketi olması hâlinde, şirket ortaklarının tamamı hakkında</a:t>
            </a:r>
            <a:r>
              <a:rPr lang="tr-TR" altLang="tr-TR" dirty="0">
                <a:latin typeface="Calibri" pitchFamily="34" charset="0"/>
              </a:rPr>
              <a:t>; sermaye şirketi olması hâlinde ise </a:t>
            </a:r>
            <a:r>
              <a:rPr lang="tr-TR" altLang="tr-TR" b="1" dirty="0">
                <a:latin typeface="Calibri" pitchFamily="34" charset="0"/>
              </a:rPr>
              <a:t>sermayesinin yarısından fazlasına sahip olan gerçek veya tüzel kişi ortaklar hakkında </a:t>
            </a:r>
            <a:r>
              <a:rPr lang="tr-TR" altLang="tr-TR" dirty="0">
                <a:latin typeface="Calibri" pitchFamily="34" charset="0"/>
              </a:rPr>
              <a:t>yasaklama kararı verilecektir.</a:t>
            </a:r>
          </a:p>
          <a:p>
            <a:pPr marL="285750" lvl="0" indent="-285750" algn="just" fontAlgn="auto">
              <a:lnSpc>
                <a:spcPct val="90000"/>
              </a:lnSpc>
              <a:spcBef>
                <a:spcPts val="600"/>
              </a:spcBef>
              <a:spcAft>
                <a:spcPts val="600"/>
              </a:spcAft>
              <a:buFont typeface="Wingdings" panose="05000000000000000000" pitchFamily="2" charset="2"/>
              <a:buChar char="ü"/>
              <a:tabLst>
                <a:tab pos="4848225" algn="l"/>
              </a:tabLst>
            </a:pPr>
            <a:r>
              <a:rPr lang="tr-TR" altLang="tr-TR" dirty="0">
                <a:latin typeface="Calibri" pitchFamily="34" charset="0"/>
              </a:rPr>
              <a:t>Haklarında yasaklama kararı verilenlerin gerçek veya tüzel kişi olması durumuna göre; ayrıca bir şahıs şirketinde ortak olmaları hâlinde bu şahıs şirketi hakkında da, sermaye şirketinde ortak olmaları hâlinde ise sermayesinin yarısından fazlasına sahip olmaları kaydıyla bu sermaye şirketi hakkında da aynı şekilde yasaklama kararı verilecektir.</a:t>
            </a:r>
          </a:p>
          <a:p>
            <a:pPr lvl="0" algn="just" fontAlgn="auto">
              <a:spcBef>
                <a:spcPts val="600"/>
              </a:spcBef>
              <a:spcAft>
                <a:spcPts val="600"/>
              </a:spcAft>
              <a:defRPr/>
            </a:pPr>
            <a:endParaRPr lang="tr-TR" altLang="tr-TR" sz="1600" dirty="0">
              <a:latin typeface="Calibri"/>
            </a:endParaRPr>
          </a:p>
          <a:p>
            <a:pPr lvl="0" algn="just" fontAlgn="auto">
              <a:spcBef>
                <a:spcPts val="600"/>
              </a:spcBef>
              <a:spcAft>
                <a:spcPts val="600"/>
              </a:spcAft>
              <a:buFont typeface="Wingdings" pitchFamily="2" charset="2"/>
              <a:buChar char="v"/>
            </a:pPr>
            <a:endParaRPr lang="tr-TR" altLang="tr-TR" sz="1200" b="1" dirty="0">
              <a:latin typeface="Calibri" pitchFamily="34" charset="0"/>
            </a:endParaRPr>
          </a:p>
          <a:p>
            <a:pPr lvl="0" algn="just" fontAlgn="auto">
              <a:lnSpc>
                <a:spcPct val="115000"/>
              </a:lnSpc>
              <a:spcBef>
                <a:spcPts val="600"/>
              </a:spcBef>
              <a:spcAft>
                <a:spcPts val="600"/>
              </a:spcAft>
            </a:pPr>
            <a:endParaRPr lang="tr-TR" altLang="tr-TR" dirty="0">
              <a:latin typeface="Calibri" pitchFamily="34" charset="0"/>
            </a:endParaRPr>
          </a:p>
          <a:p>
            <a:pPr lvl="0" algn="just" fontAlgn="auto">
              <a:lnSpc>
                <a:spcPct val="115000"/>
              </a:lnSpc>
              <a:spcBef>
                <a:spcPts val="600"/>
              </a:spcBef>
              <a:spcAft>
                <a:spcPts val="600"/>
              </a:spcAft>
            </a:pPr>
            <a:r>
              <a:rPr lang="tr-TR" altLang="tr-TR" dirty="0">
                <a:latin typeface="Calibri" pitchFamily="34" charset="0"/>
              </a:rPr>
              <a:t> </a:t>
            </a:r>
            <a:endParaRPr lang="tr-TR" altLang="tr-TR" b="1" dirty="0">
              <a:latin typeface="Calibri"/>
              <a:cs typeface="Arial" pitchFamily="34" charset="0"/>
            </a:endParaRPr>
          </a:p>
        </p:txBody>
      </p:sp>
    </p:spTree>
    <p:extLst>
      <p:ext uri="{BB962C8B-B14F-4D97-AF65-F5344CB8AC3E}">
        <p14:creationId xmlns:p14="http://schemas.microsoft.com/office/powerpoint/2010/main" val="21706679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eaLnBrk="1" fontAlgn="auto" hangingPunct="1">
              <a:spcBef>
                <a:spcPts val="0"/>
              </a:spcBef>
              <a:spcAft>
                <a:spcPts val="0"/>
              </a:spcAft>
            </a:pPr>
            <a:r>
              <a:rPr lang="tr-TR" altLang="tr-TR" b="1" kern="1200" dirty="0" smtClean="0">
                <a:ea typeface="+mn-ea"/>
                <a:cs typeface="Arial" pitchFamily="34" charset="0"/>
              </a:rPr>
              <a:t/>
            </a:r>
            <a:br>
              <a:rPr lang="tr-TR" altLang="tr-TR" b="1" kern="1200" dirty="0" smtClean="0">
                <a:ea typeface="+mn-ea"/>
                <a:cs typeface="Arial" pitchFamily="34" charset="0"/>
              </a:rPr>
            </a:br>
            <a:r>
              <a:rPr lang="tr-TR" altLang="tr-TR" b="1" kern="1200" dirty="0">
                <a:ea typeface="+mn-ea"/>
                <a:cs typeface="Arial" pitchFamily="34" charset="0"/>
              </a:rPr>
              <a:t>İşbaşı Eğitim Programları Teşvikleri</a:t>
            </a:r>
            <a:r>
              <a:rPr lang="tr-TR" altLang="tr-TR" sz="2000" b="1" kern="1200" dirty="0">
                <a:solidFill>
                  <a:prstClr val="black"/>
                </a:solidFill>
                <a:ea typeface="+mn-ea"/>
                <a:cs typeface="+mn-cs"/>
              </a:rPr>
              <a:t/>
            </a:r>
            <a:br>
              <a:rPr lang="tr-TR" altLang="tr-TR" sz="2000" b="1" kern="1200" dirty="0">
                <a:solidFill>
                  <a:prstClr val="black"/>
                </a:solidFill>
                <a:ea typeface="+mn-ea"/>
                <a:cs typeface="+mn-cs"/>
              </a:rPr>
            </a:br>
            <a:endParaRPr lang="tr-TR" dirty="0"/>
          </a:p>
        </p:txBody>
      </p:sp>
      <p:sp>
        <p:nvSpPr>
          <p:cNvPr id="3" name="Slayt Numarası Yer Tutucusu 2"/>
          <p:cNvSpPr>
            <a:spLocks noGrp="1"/>
          </p:cNvSpPr>
          <p:nvPr>
            <p:ph type="sldNum" sz="quarter" idx="12"/>
          </p:nvPr>
        </p:nvSpPr>
        <p:spPr/>
        <p:txBody>
          <a:bodyPr/>
          <a:lstStyle/>
          <a:p>
            <a:pPr>
              <a:defRPr/>
            </a:pPr>
            <a:r>
              <a:rPr lang="tr-TR" dirty="0" smtClean="0"/>
              <a:t>3</a:t>
            </a:r>
            <a:r>
              <a:rPr lang="tr-TR" dirty="0" smtClean="0"/>
              <a:t>4/36</a:t>
            </a:r>
            <a:endParaRPr lang="tr-TR" dirty="0"/>
          </a:p>
        </p:txBody>
      </p:sp>
      <p:sp>
        <p:nvSpPr>
          <p:cNvPr id="4" name="Dikdörtgen 3"/>
          <p:cNvSpPr/>
          <p:nvPr/>
        </p:nvSpPr>
        <p:spPr>
          <a:xfrm>
            <a:off x="251520" y="836712"/>
            <a:ext cx="8640960" cy="5547673"/>
          </a:xfrm>
          <a:prstGeom prst="rect">
            <a:avLst/>
          </a:prstGeom>
        </p:spPr>
        <p:txBody>
          <a:bodyPr wrap="square">
            <a:spAutoFit/>
          </a:bodyPr>
          <a:lstStyle/>
          <a:p>
            <a:pPr lvl="0" algn="just" fontAlgn="auto">
              <a:spcBef>
                <a:spcPts val="1200"/>
              </a:spcBef>
              <a:spcAft>
                <a:spcPts val="0"/>
              </a:spcAft>
              <a:buClr>
                <a:schemeClr val="tx2"/>
              </a:buClr>
              <a:defRPr/>
            </a:pPr>
            <a:r>
              <a:rPr lang="tr-TR" sz="1600" b="1" dirty="0">
                <a:latin typeface="Calibri"/>
                <a:cs typeface="Times New Roman" pitchFamily="18" charset="0"/>
              </a:rPr>
              <a:t>YASAL DAYANAK</a:t>
            </a:r>
          </a:p>
          <a:p>
            <a:pPr lvl="0" algn="just" fontAlgn="auto">
              <a:spcBef>
                <a:spcPts val="1200"/>
              </a:spcBef>
              <a:spcAft>
                <a:spcPts val="0"/>
              </a:spcAft>
              <a:buClr>
                <a:schemeClr val="tx2"/>
              </a:buClr>
              <a:defRPr/>
            </a:pPr>
            <a:r>
              <a:rPr lang="tr-TR" sz="1600" b="1" dirty="0">
                <a:latin typeface="Calibri"/>
                <a:cs typeface="Times New Roman" pitchFamily="18" charset="0"/>
              </a:rPr>
              <a:t>4447 sayılı İşsizlik Sigortası Kanununun geçici </a:t>
            </a:r>
            <a:r>
              <a:rPr lang="tr-TR" sz="1600" b="1" dirty="0" smtClean="0">
                <a:latin typeface="Calibri"/>
                <a:cs typeface="Times New Roman" pitchFamily="18" charset="0"/>
              </a:rPr>
              <a:t>15. </a:t>
            </a:r>
            <a:r>
              <a:rPr lang="tr-TR" sz="1600" b="1" dirty="0">
                <a:latin typeface="Calibri"/>
                <a:cs typeface="Times New Roman" pitchFamily="18" charset="0"/>
              </a:rPr>
              <a:t>maddesi</a:t>
            </a:r>
          </a:p>
          <a:p>
            <a:pPr lvl="0" algn="just" fontAlgn="auto">
              <a:spcBef>
                <a:spcPts val="300"/>
              </a:spcBef>
              <a:spcAft>
                <a:spcPts val="0"/>
              </a:spcAft>
              <a:buClr>
                <a:schemeClr val="tx1"/>
              </a:buClr>
              <a:defRPr/>
            </a:pPr>
            <a:endParaRPr lang="tr-TR" sz="2000" b="1" u="sng" dirty="0">
              <a:latin typeface="Calibri"/>
              <a:cs typeface="Times New Roman" pitchFamily="18" charset="0"/>
            </a:endParaRPr>
          </a:p>
          <a:p>
            <a:pPr lvl="0" algn="just" fontAlgn="auto">
              <a:spcBef>
                <a:spcPts val="300"/>
              </a:spcBef>
              <a:spcAft>
                <a:spcPts val="0"/>
              </a:spcAft>
              <a:buClr>
                <a:schemeClr val="tx1"/>
              </a:buClr>
              <a:defRPr/>
            </a:pPr>
            <a:r>
              <a:rPr lang="tr-TR" u="sng" dirty="0">
                <a:latin typeface="Calibri"/>
                <a:cs typeface="Times New Roman" pitchFamily="18" charset="0"/>
              </a:rPr>
              <a:t>18 yaşından büyük, 29 yaşından küçük olanlardan </a:t>
            </a:r>
            <a:r>
              <a:rPr lang="tr-TR" dirty="0">
                <a:latin typeface="Calibri"/>
                <a:cs typeface="Times New Roman" pitchFamily="18" charset="0"/>
              </a:rPr>
              <a:t>Türkiye İş Kurumu tarafından </a:t>
            </a:r>
            <a:r>
              <a:rPr lang="tr-TR" u="sng" dirty="0">
                <a:latin typeface="Calibri"/>
                <a:cs typeface="Times New Roman" pitchFamily="18" charset="0"/>
              </a:rPr>
              <a:t>31/ 12/ 2016 tarihine kadar başlatılan işbaşı eğitim programlarını tamamlayanların</a:t>
            </a:r>
            <a:r>
              <a:rPr lang="tr-TR" u="sng" dirty="0" smtClean="0">
                <a:latin typeface="Calibri"/>
                <a:cs typeface="Times New Roman" pitchFamily="18" charset="0"/>
              </a:rPr>
              <a:t>;</a:t>
            </a:r>
          </a:p>
          <a:p>
            <a:pPr lvl="0" algn="just" fontAlgn="auto">
              <a:spcBef>
                <a:spcPts val="300"/>
              </a:spcBef>
              <a:spcAft>
                <a:spcPts val="0"/>
              </a:spcAft>
              <a:buClr>
                <a:schemeClr val="tx1"/>
              </a:buClr>
              <a:defRPr/>
            </a:pPr>
            <a:endParaRPr lang="tr-TR" dirty="0" smtClean="0">
              <a:latin typeface="Calibri"/>
              <a:cs typeface="Times New Roman" pitchFamily="18" charset="0"/>
            </a:endParaRPr>
          </a:p>
          <a:p>
            <a:pPr marL="285750" lvl="0" indent="-285750" algn="just" fontAlgn="auto">
              <a:spcBef>
                <a:spcPts val="300"/>
              </a:spcBef>
              <a:spcAft>
                <a:spcPts val="0"/>
              </a:spcAft>
              <a:buClr>
                <a:schemeClr val="tx1"/>
              </a:buClr>
              <a:buFont typeface="Wingdings" panose="05000000000000000000" pitchFamily="2" charset="2"/>
              <a:buChar char="ü"/>
              <a:defRPr/>
            </a:pPr>
            <a:r>
              <a:rPr lang="tr-TR" b="1" dirty="0">
                <a:latin typeface="Calibri"/>
                <a:cs typeface="Times New Roman" pitchFamily="18" charset="0"/>
              </a:rPr>
              <a:t>Programın bitimini müteakip en geç üç ay içinde</a:t>
            </a:r>
            <a:r>
              <a:rPr lang="tr-TR" dirty="0">
                <a:latin typeface="Calibri"/>
                <a:cs typeface="Times New Roman" pitchFamily="18" charset="0"/>
              </a:rPr>
              <a:t> programı tamamladıkları meslek alanında özel sektör işverenleri tarafından 4 (a) kapsamında işe alınması ve</a:t>
            </a:r>
            <a:r>
              <a:rPr lang="tr-TR" dirty="0" smtClean="0">
                <a:latin typeface="Calibri"/>
                <a:cs typeface="Times New Roman" pitchFamily="18" charset="0"/>
              </a:rPr>
              <a:t>,</a:t>
            </a:r>
          </a:p>
          <a:p>
            <a:pPr marL="285750" lvl="0" indent="-285750" algn="just" fontAlgn="auto">
              <a:spcBef>
                <a:spcPts val="300"/>
              </a:spcBef>
              <a:spcAft>
                <a:spcPts val="0"/>
              </a:spcAft>
              <a:buClr>
                <a:schemeClr val="tx1"/>
              </a:buClr>
              <a:buFont typeface="Wingdings" panose="05000000000000000000" pitchFamily="2" charset="2"/>
              <a:buChar char="ü"/>
              <a:defRPr/>
            </a:pPr>
            <a:r>
              <a:rPr lang="tr-TR" b="1" dirty="0" smtClean="0">
                <a:latin typeface="Calibri"/>
                <a:cs typeface="Times New Roman" pitchFamily="18" charset="0"/>
              </a:rPr>
              <a:t>İşe </a:t>
            </a:r>
            <a:r>
              <a:rPr lang="tr-TR" b="1" dirty="0">
                <a:latin typeface="Calibri"/>
                <a:cs typeface="Times New Roman" pitchFamily="18" charset="0"/>
              </a:rPr>
              <a:t>alındıkları yıldan bir önceki takvim yılında</a:t>
            </a:r>
            <a:r>
              <a:rPr lang="tr-TR" dirty="0">
                <a:latin typeface="Calibri"/>
                <a:cs typeface="Times New Roman" pitchFamily="18" charset="0"/>
              </a:rPr>
              <a:t> işyerinden bildirilen aylık prim ve hizmet belgelerindeki </a:t>
            </a:r>
            <a:r>
              <a:rPr lang="tr-TR" b="1" dirty="0">
                <a:latin typeface="Calibri"/>
                <a:cs typeface="Times New Roman" pitchFamily="18" charset="0"/>
              </a:rPr>
              <a:t>sigortalı sayısının ortalamasına ilave </a:t>
            </a:r>
            <a:r>
              <a:rPr lang="tr-TR" b="1" dirty="0" smtClean="0">
                <a:latin typeface="Calibri"/>
                <a:cs typeface="Times New Roman" pitchFamily="18" charset="0"/>
              </a:rPr>
              <a:t>olması</a:t>
            </a:r>
            <a:r>
              <a:rPr lang="tr-TR" dirty="0" smtClean="0">
                <a:latin typeface="Calibri"/>
                <a:cs typeface="Times New Roman" pitchFamily="18" charset="0"/>
              </a:rPr>
              <a:t> kaydıyla</a:t>
            </a:r>
            <a:endParaRPr lang="tr-TR" dirty="0">
              <a:latin typeface="Calibri"/>
              <a:cs typeface="Times New Roman" pitchFamily="18" charset="0"/>
            </a:endParaRPr>
          </a:p>
          <a:p>
            <a:pPr lvl="0" algn="just" fontAlgn="auto">
              <a:spcBef>
                <a:spcPts val="300"/>
              </a:spcBef>
              <a:spcAft>
                <a:spcPts val="0"/>
              </a:spcAft>
              <a:buClr>
                <a:schemeClr val="tx1"/>
              </a:buClr>
              <a:defRPr/>
            </a:pPr>
            <a:r>
              <a:rPr lang="tr-TR" dirty="0" smtClean="0">
                <a:latin typeface="Calibri"/>
                <a:cs typeface="Times New Roman" pitchFamily="18" charset="0"/>
              </a:rPr>
              <a:t> </a:t>
            </a:r>
            <a:r>
              <a:rPr lang="tr-TR" dirty="0">
                <a:latin typeface="Calibri"/>
                <a:cs typeface="Times New Roman" pitchFamily="18" charset="0"/>
              </a:rPr>
              <a:t>işyerinin imalat sanayi sektöründe faaliyet göstermesi hâlinde </a:t>
            </a:r>
            <a:r>
              <a:rPr lang="tr-TR" u="sng" dirty="0">
                <a:latin typeface="Calibri"/>
                <a:cs typeface="Times New Roman" pitchFamily="18" charset="0"/>
              </a:rPr>
              <a:t>42 ay</a:t>
            </a:r>
            <a:r>
              <a:rPr lang="tr-TR" dirty="0">
                <a:latin typeface="Calibri"/>
                <a:cs typeface="Times New Roman" pitchFamily="18" charset="0"/>
              </a:rPr>
              <a:t>, diğer sektörlerde ise </a:t>
            </a:r>
            <a:r>
              <a:rPr lang="tr-TR" u="sng" dirty="0">
                <a:latin typeface="Calibri"/>
                <a:cs typeface="Times New Roman" pitchFamily="18" charset="0"/>
              </a:rPr>
              <a:t>30 ay </a:t>
            </a:r>
            <a:r>
              <a:rPr lang="tr-TR" dirty="0" smtClean="0">
                <a:latin typeface="Calibri"/>
                <a:cs typeface="Times New Roman" pitchFamily="18" charset="0"/>
              </a:rPr>
              <a:t>süre ile</a:t>
            </a:r>
          </a:p>
          <a:p>
            <a:pPr marL="285750" lvl="0" indent="-285750" algn="just" fontAlgn="auto">
              <a:spcBef>
                <a:spcPts val="300"/>
              </a:spcBef>
              <a:spcAft>
                <a:spcPts val="0"/>
              </a:spcAft>
              <a:buClr>
                <a:schemeClr val="tx1"/>
              </a:buClr>
              <a:buFont typeface="Wingdings" panose="05000000000000000000" pitchFamily="2" charset="2"/>
              <a:buChar char="ü"/>
              <a:defRPr/>
            </a:pPr>
            <a:r>
              <a:rPr lang="tr-TR" dirty="0" smtClean="0">
                <a:latin typeface="Calibri"/>
                <a:cs typeface="Times New Roman" pitchFamily="18" charset="0"/>
              </a:rPr>
              <a:t>5 </a:t>
            </a:r>
            <a:r>
              <a:rPr lang="tr-TR" dirty="0">
                <a:latin typeface="Calibri"/>
                <a:cs typeface="Times New Roman" pitchFamily="18" charset="0"/>
              </a:rPr>
              <a:t>puanlık işveren teşviki uygulandıktan sonra </a:t>
            </a:r>
            <a:r>
              <a:rPr lang="tr-TR" b="1" dirty="0">
                <a:latin typeface="Calibri"/>
                <a:cs typeface="Times New Roman" pitchFamily="18" charset="0"/>
              </a:rPr>
              <a:t>kalan sigorta primlerinin işveren hisselerine ait oranına göre </a:t>
            </a:r>
            <a:r>
              <a:rPr lang="tr-TR" dirty="0">
                <a:latin typeface="Calibri"/>
                <a:cs typeface="Times New Roman" pitchFamily="18" charset="0"/>
              </a:rPr>
              <a:t>ve </a:t>
            </a:r>
            <a:r>
              <a:rPr lang="tr-TR" b="1" dirty="0">
                <a:latin typeface="Calibri"/>
                <a:cs typeface="Times New Roman" pitchFamily="18" charset="0"/>
              </a:rPr>
              <a:t>prime esas kazanç alt sınırı üzerinden</a:t>
            </a:r>
            <a:r>
              <a:rPr lang="tr-TR" dirty="0">
                <a:latin typeface="Calibri"/>
                <a:cs typeface="Times New Roman" pitchFamily="18" charset="0"/>
              </a:rPr>
              <a:t> hesaplanan tutar Fondan karşılanır. </a:t>
            </a:r>
            <a:endParaRPr lang="tr-TR" dirty="0" smtClean="0">
              <a:latin typeface="Calibri"/>
              <a:cs typeface="Times New Roman" pitchFamily="18" charset="0"/>
            </a:endParaRPr>
          </a:p>
          <a:p>
            <a:pPr lvl="0" algn="just" fontAlgn="auto">
              <a:spcBef>
                <a:spcPts val="300"/>
              </a:spcBef>
              <a:spcAft>
                <a:spcPts val="0"/>
              </a:spcAft>
              <a:buClr>
                <a:schemeClr val="tx1"/>
              </a:buClr>
              <a:defRPr/>
            </a:pPr>
            <a:r>
              <a:rPr lang="tr-TR" dirty="0" smtClean="0">
                <a:latin typeface="Calibri"/>
                <a:cs typeface="Times New Roman" pitchFamily="18" charset="0"/>
              </a:rPr>
              <a:t>30</a:t>
            </a:r>
            <a:r>
              <a:rPr lang="tr-TR" dirty="0">
                <a:latin typeface="Calibri"/>
                <a:cs typeface="Times New Roman" pitchFamily="18" charset="0"/>
              </a:rPr>
              <a:t>/ 06/ 2015 tarihine kadar başlayan işbaşı eğitim programlarının katılımcıları için bu fıkradaki süreler 6 ay artırımlı uygulanır.</a:t>
            </a:r>
          </a:p>
          <a:p>
            <a:pPr lvl="0" algn="just" fontAlgn="auto">
              <a:spcBef>
                <a:spcPts val="300"/>
              </a:spcBef>
              <a:spcAft>
                <a:spcPts val="0"/>
              </a:spcAft>
              <a:buClr>
                <a:schemeClr val="tx1"/>
              </a:buClr>
              <a:defRPr/>
            </a:pPr>
            <a:endParaRPr lang="tr-TR" dirty="0">
              <a:latin typeface="Calibri"/>
              <a:cs typeface="Times New Roman" pitchFamily="18" charset="0"/>
            </a:endParaRPr>
          </a:p>
        </p:txBody>
      </p:sp>
    </p:spTree>
    <p:extLst>
      <p:ext uri="{BB962C8B-B14F-4D97-AF65-F5344CB8AC3E}">
        <p14:creationId xmlns:p14="http://schemas.microsoft.com/office/powerpoint/2010/main" val="40698917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eaLnBrk="1" fontAlgn="auto" hangingPunct="1">
              <a:lnSpc>
                <a:spcPct val="90000"/>
              </a:lnSpc>
              <a:spcBef>
                <a:spcPts val="0"/>
              </a:spcBef>
              <a:spcAft>
                <a:spcPts val="0"/>
              </a:spcAft>
              <a:defRPr/>
            </a:pPr>
            <a:r>
              <a:rPr lang="tr-TR" altLang="tr-TR" sz="2000" b="1" kern="1200" dirty="0" smtClean="0">
                <a:solidFill>
                  <a:srgbClr val="000000"/>
                </a:solidFill>
                <a:ea typeface="+mn-ea"/>
                <a:cs typeface="Times New Roman" pitchFamily="18" charset="0"/>
              </a:rPr>
              <a:t/>
            </a:r>
            <a:br>
              <a:rPr lang="tr-TR" altLang="tr-TR" sz="2000" b="1" kern="1200" dirty="0" smtClean="0">
                <a:solidFill>
                  <a:srgbClr val="000000"/>
                </a:solidFill>
                <a:ea typeface="+mn-ea"/>
                <a:cs typeface="Times New Roman" pitchFamily="18" charset="0"/>
              </a:rPr>
            </a:br>
            <a:r>
              <a:rPr lang="tr-TR" altLang="tr-TR" sz="2000" b="1" kern="1200" dirty="0">
                <a:ea typeface="+mn-ea"/>
                <a:cs typeface="Times New Roman" pitchFamily="18" charset="0"/>
              </a:rPr>
              <a:t>İşbaşı Eğitim Programları Teşvikleri</a:t>
            </a:r>
            <a:endParaRPr lang="tr-TR" sz="2000" b="1" kern="1200" dirty="0">
              <a:ea typeface="+mn-ea"/>
              <a:cs typeface="Times New Roman" pitchFamily="18" charset="0"/>
            </a:endParaRPr>
          </a:p>
        </p:txBody>
      </p:sp>
      <p:sp>
        <p:nvSpPr>
          <p:cNvPr id="3" name="Slayt Numarası Yer Tutucusu 2"/>
          <p:cNvSpPr>
            <a:spLocks noGrp="1"/>
          </p:cNvSpPr>
          <p:nvPr>
            <p:ph type="sldNum" sz="quarter" idx="12"/>
          </p:nvPr>
        </p:nvSpPr>
        <p:spPr/>
        <p:txBody>
          <a:bodyPr/>
          <a:lstStyle/>
          <a:p>
            <a:pPr>
              <a:defRPr/>
            </a:pPr>
            <a:r>
              <a:rPr lang="tr-TR" dirty="0" smtClean="0"/>
              <a:t>3</a:t>
            </a:r>
            <a:r>
              <a:rPr lang="tr-TR" dirty="0" smtClean="0"/>
              <a:t>5/36</a:t>
            </a:r>
            <a:endParaRPr lang="tr-TR" dirty="0"/>
          </a:p>
        </p:txBody>
      </p:sp>
      <p:sp>
        <p:nvSpPr>
          <p:cNvPr id="4" name="Dikdörtgen 3"/>
          <p:cNvSpPr/>
          <p:nvPr/>
        </p:nvSpPr>
        <p:spPr>
          <a:xfrm>
            <a:off x="323528" y="692696"/>
            <a:ext cx="8424936" cy="5909310"/>
          </a:xfrm>
          <a:prstGeom prst="rect">
            <a:avLst/>
          </a:prstGeom>
        </p:spPr>
        <p:txBody>
          <a:bodyPr wrap="square">
            <a:spAutoFit/>
          </a:bodyPr>
          <a:lstStyle/>
          <a:p>
            <a:pPr algn="just" eaLnBrk="0" fontAlgn="auto" hangingPunct="0">
              <a:spcBef>
                <a:spcPts val="0"/>
              </a:spcBef>
              <a:spcAft>
                <a:spcPts val="0"/>
              </a:spcAft>
            </a:pPr>
            <a:r>
              <a:rPr lang="tr-TR" dirty="0">
                <a:latin typeface="Calibri" pitchFamily="34" charset="0"/>
                <a:cs typeface="Times New Roman" pitchFamily="18" charset="0"/>
              </a:rPr>
              <a:t>İşveren hissesine ait primlerin Fondan karşılanabilmesi için işverenlerin çalıştırdıkları sigortalılarla ilgili olarak; </a:t>
            </a:r>
            <a:endParaRPr lang="tr-TR" dirty="0" smtClean="0">
              <a:latin typeface="Calibri" pitchFamily="34" charset="0"/>
              <a:cs typeface="Times New Roman" pitchFamily="18" charset="0"/>
            </a:endParaRPr>
          </a:p>
          <a:p>
            <a:pPr algn="just" eaLnBrk="0" fontAlgn="auto" hangingPunct="0">
              <a:spcBef>
                <a:spcPts val="0"/>
              </a:spcBef>
              <a:spcAft>
                <a:spcPts val="0"/>
              </a:spcAft>
            </a:pPr>
            <a:endParaRPr lang="tr-TR" dirty="0">
              <a:latin typeface="Calibri" pitchFamily="34" charset="0"/>
              <a:cs typeface="Times New Roman" pitchFamily="18" charset="0"/>
            </a:endParaRPr>
          </a:p>
          <a:p>
            <a:pPr marL="285750" indent="-285750" algn="just" eaLnBrk="0" fontAlgn="auto" hangingPunct="0">
              <a:spcBef>
                <a:spcPts val="0"/>
              </a:spcBef>
              <a:spcAft>
                <a:spcPts val="0"/>
              </a:spcAft>
              <a:buFont typeface="Wingdings" panose="05000000000000000000" pitchFamily="2" charset="2"/>
              <a:buChar char="ü"/>
            </a:pPr>
            <a:r>
              <a:rPr lang="tr-TR" dirty="0">
                <a:latin typeface="Calibri" pitchFamily="34" charset="0"/>
                <a:cs typeface="Times New Roman" pitchFamily="18" charset="0"/>
              </a:rPr>
              <a:t>5510 sayılı Kanun uyarınca aylık prim ve hizmet belgelerini yasal süresi içinde Sosyal Güvenlik Kurumuna vermesi, </a:t>
            </a:r>
          </a:p>
          <a:p>
            <a:pPr marL="285750" indent="-285750" algn="just" eaLnBrk="0" fontAlgn="auto" hangingPunct="0">
              <a:spcBef>
                <a:spcPts val="0"/>
              </a:spcBef>
              <a:spcAft>
                <a:spcPts val="0"/>
              </a:spcAft>
              <a:buFont typeface="Wingdings" panose="05000000000000000000" pitchFamily="2" charset="2"/>
              <a:buChar char="ü"/>
            </a:pPr>
            <a:r>
              <a:rPr lang="tr-TR" dirty="0">
                <a:latin typeface="Calibri" pitchFamily="34" charset="0"/>
                <a:cs typeface="Times New Roman" pitchFamily="18" charset="0"/>
              </a:rPr>
              <a:t>Sigortalıların tamamına ait sigorta primlerinin sigortalı hissesine isabet eden tutarı ile Hazine ve Fon tarafından karşılanmayan işveren hissesine ait tutarı yasal süresi içinde ödemesi </a:t>
            </a:r>
          </a:p>
          <a:p>
            <a:pPr marL="285750" indent="-285750" algn="just" eaLnBrk="0" fontAlgn="auto" hangingPunct="0">
              <a:spcBef>
                <a:spcPts val="0"/>
              </a:spcBef>
              <a:spcAft>
                <a:spcPts val="0"/>
              </a:spcAft>
              <a:buFont typeface="Wingdings" panose="05000000000000000000" pitchFamily="2" charset="2"/>
              <a:buChar char="ü"/>
            </a:pPr>
            <a:r>
              <a:rPr lang="tr-TR" dirty="0">
                <a:latin typeface="Calibri" pitchFamily="34" charset="0"/>
                <a:cs typeface="Times New Roman" pitchFamily="18" charset="0"/>
              </a:rPr>
              <a:t>Kapsama giren sigortalının işe alındığı işyerinden dolayı Sosyal Güvenlik Kurumuna prim, idari para cezası ve bunlara ilişkin gecikme cezası ve gecikme zammı borcu bulunmaması </a:t>
            </a:r>
            <a:r>
              <a:rPr lang="tr-TR" dirty="0" smtClean="0">
                <a:latin typeface="Calibri" pitchFamily="34" charset="0"/>
                <a:cs typeface="Times New Roman" pitchFamily="18" charset="0"/>
              </a:rPr>
              <a:t>şarttır.</a:t>
            </a:r>
          </a:p>
          <a:p>
            <a:pPr algn="just" eaLnBrk="0" fontAlgn="auto" hangingPunct="0">
              <a:spcBef>
                <a:spcPts val="0"/>
              </a:spcBef>
              <a:spcAft>
                <a:spcPts val="0"/>
              </a:spcAft>
            </a:pPr>
            <a:r>
              <a:rPr lang="tr-TR" dirty="0" smtClean="0">
                <a:latin typeface="Calibri" pitchFamily="34" charset="0"/>
                <a:cs typeface="Times New Roman" pitchFamily="18" charset="0"/>
              </a:rPr>
              <a:t>*Resmi işyerleri </a:t>
            </a:r>
            <a:r>
              <a:rPr lang="tr-TR" dirty="0">
                <a:latin typeface="Calibri" pitchFamily="34" charset="0"/>
                <a:cs typeface="Times New Roman" pitchFamily="18" charset="0"/>
              </a:rPr>
              <a:t>ile 2886 sayılı Kanun ile 4734 sayılı Kanun kapsamındaki alım ve yapım işi </a:t>
            </a:r>
            <a:r>
              <a:rPr lang="tr-TR" dirty="0" smtClean="0">
                <a:latin typeface="Calibri" pitchFamily="34" charset="0"/>
                <a:cs typeface="Times New Roman" pitchFamily="18" charset="0"/>
              </a:rPr>
              <a:t>işyerleri yararlanamaz.</a:t>
            </a:r>
          </a:p>
          <a:p>
            <a:pPr algn="just" eaLnBrk="0" fontAlgn="auto" hangingPunct="0">
              <a:spcBef>
                <a:spcPts val="0"/>
              </a:spcBef>
              <a:spcAft>
                <a:spcPts val="0"/>
              </a:spcAft>
            </a:pPr>
            <a:r>
              <a:rPr lang="tr-TR" dirty="0" smtClean="0">
                <a:latin typeface="Calibri" pitchFamily="34" charset="0"/>
                <a:cs typeface="Times New Roman" pitchFamily="18" charset="0"/>
              </a:rPr>
              <a:t>-Sosyal </a:t>
            </a:r>
            <a:r>
              <a:rPr lang="tr-TR" dirty="0">
                <a:latin typeface="Calibri" pitchFamily="34" charset="0"/>
                <a:cs typeface="Times New Roman" pitchFamily="18" charset="0"/>
              </a:rPr>
              <a:t>güvenlik destek primine tabi çalışanlar ve yurt dışında çalışan sigortalılar hakkında uygulanmaz. </a:t>
            </a:r>
            <a:endParaRPr lang="tr-TR" dirty="0" smtClean="0">
              <a:latin typeface="Calibri" pitchFamily="34" charset="0"/>
              <a:cs typeface="Times New Roman" pitchFamily="18" charset="0"/>
            </a:endParaRPr>
          </a:p>
          <a:p>
            <a:pPr algn="just" eaLnBrk="0" fontAlgn="auto" hangingPunct="0">
              <a:spcBef>
                <a:spcPts val="0"/>
              </a:spcBef>
              <a:spcAft>
                <a:spcPts val="0"/>
              </a:spcAft>
            </a:pPr>
            <a:r>
              <a:rPr lang="tr-TR" dirty="0" smtClean="0">
                <a:latin typeface="Calibri" pitchFamily="34" charset="0"/>
                <a:cs typeface="Times New Roman" pitchFamily="18" charset="0"/>
              </a:rPr>
              <a:t>-Yapılan </a:t>
            </a:r>
            <a:r>
              <a:rPr lang="tr-TR" dirty="0">
                <a:latin typeface="Calibri" pitchFamily="34" charset="0"/>
                <a:cs typeface="Times New Roman" pitchFamily="18" charset="0"/>
              </a:rPr>
              <a:t>kontrol ve denetimlerde, çalıştırdığı kişileri sigortalı olarak bildirmediği tespit edilen işverenler bir yıl süreyle bu maddeyle sağlanan destek unsurlarından yararlanamaz</a:t>
            </a:r>
            <a:r>
              <a:rPr lang="tr-TR" dirty="0" smtClean="0">
                <a:latin typeface="Calibri" pitchFamily="34" charset="0"/>
                <a:cs typeface="Times New Roman" pitchFamily="18" charset="0"/>
              </a:rPr>
              <a:t>.</a:t>
            </a:r>
            <a:endParaRPr lang="tr-TR" dirty="0">
              <a:latin typeface="Calibri" pitchFamily="34" charset="0"/>
              <a:cs typeface="Times New Roman" pitchFamily="18" charset="0"/>
            </a:endParaRPr>
          </a:p>
          <a:p>
            <a:pPr algn="just" eaLnBrk="0" fontAlgn="auto" hangingPunct="0">
              <a:spcBef>
                <a:spcPts val="0"/>
              </a:spcBef>
              <a:spcAft>
                <a:spcPts val="0"/>
              </a:spcAft>
            </a:pPr>
            <a:r>
              <a:rPr lang="tr-TR" dirty="0" smtClean="0">
                <a:latin typeface="Calibri" pitchFamily="34" charset="0"/>
                <a:cs typeface="Times New Roman" pitchFamily="18" charset="0"/>
              </a:rPr>
              <a:t>-Bakanlar </a:t>
            </a:r>
            <a:r>
              <a:rPr lang="tr-TR" dirty="0">
                <a:latin typeface="Calibri" pitchFamily="34" charset="0"/>
                <a:cs typeface="Times New Roman" pitchFamily="18" charset="0"/>
              </a:rPr>
              <a:t>Kurulu, </a:t>
            </a:r>
            <a:r>
              <a:rPr lang="tr-TR" dirty="0" smtClean="0">
                <a:latin typeface="Calibri" pitchFamily="34" charset="0"/>
                <a:cs typeface="Times New Roman" pitchFamily="18" charset="0"/>
              </a:rPr>
              <a:t>belirtilen </a:t>
            </a:r>
            <a:r>
              <a:rPr lang="tr-TR" dirty="0">
                <a:latin typeface="Calibri" pitchFamily="34" charset="0"/>
                <a:cs typeface="Times New Roman" pitchFamily="18" charset="0"/>
              </a:rPr>
              <a:t>tarihi birer yıl süreyle ve en çok 31/12/2018’e kadar ertelemeye yetkilidir.</a:t>
            </a:r>
          </a:p>
          <a:p>
            <a:pPr algn="just" eaLnBrk="0" fontAlgn="auto" hangingPunct="0">
              <a:spcBef>
                <a:spcPts val="0"/>
              </a:spcBef>
              <a:spcAft>
                <a:spcPts val="0"/>
              </a:spcAft>
            </a:pPr>
            <a:endParaRPr lang="tr-TR" dirty="0">
              <a:latin typeface="Calibri" pitchFamily="34" charset="0"/>
              <a:cs typeface="Times New Roman" pitchFamily="18" charset="0"/>
            </a:endParaRPr>
          </a:p>
        </p:txBody>
      </p:sp>
    </p:spTree>
    <p:extLst>
      <p:ext uri="{BB962C8B-B14F-4D97-AF65-F5344CB8AC3E}">
        <p14:creationId xmlns:p14="http://schemas.microsoft.com/office/powerpoint/2010/main" val="11860705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79712" y="0"/>
            <a:ext cx="7164288" cy="706419"/>
          </a:xfrm>
        </p:spPr>
        <p:txBody>
          <a:bodyPr/>
          <a:lstStyle/>
          <a:p>
            <a:pPr lvl="0" eaLnBrk="1" fontAlgn="auto" hangingPunct="1">
              <a:spcBef>
                <a:spcPts val="0"/>
              </a:spcBef>
              <a:spcAft>
                <a:spcPts val="0"/>
              </a:spcAft>
            </a:pPr>
            <a:r>
              <a:rPr lang="tr-TR" altLang="tr-TR" sz="1600" b="1" kern="1200" dirty="0" smtClean="0">
                <a:solidFill>
                  <a:srgbClr val="000000"/>
                </a:solidFill>
                <a:ea typeface="+mn-ea"/>
                <a:cs typeface="Times New Roman" pitchFamily="18" charset="0"/>
              </a:rPr>
              <a:t/>
            </a:r>
            <a:br>
              <a:rPr lang="tr-TR" altLang="tr-TR" sz="1600" b="1" kern="1200" dirty="0" smtClean="0">
                <a:solidFill>
                  <a:srgbClr val="000000"/>
                </a:solidFill>
                <a:ea typeface="+mn-ea"/>
                <a:cs typeface="Times New Roman" pitchFamily="18" charset="0"/>
              </a:rPr>
            </a:br>
            <a:r>
              <a:rPr lang="tr-TR" altLang="tr-TR" sz="1600" b="1" kern="1200" dirty="0" smtClean="0">
                <a:solidFill>
                  <a:srgbClr val="000000"/>
                </a:solidFill>
                <a:ea typeface="+mn-ea"/>
                <a:cs typeface="Times New Roman" pitchFamily="18" charset="0"/>
              </a:rPr>
              <a:t/>
            </a:r>
            <a:br>
              <a:rPr lang="tr-TR" altLang="tr-TR" sz="1600" b="1" kern="1200" dirty="0" smtClean="0">
                <a:solidFill>
                  <a:srgbClr val="000000"/>
                </a:solidFill>
                <a:ea typeface="+mn-ea"/>
                <a:cs typeface="Times New Roman" pitchFamily="18" charset="0"/>
              </a:rPr>
            </a:br>
            <a:r>
              <a:rPr lang="tr-TR" altLang="tr-TR" sz="1600" b="1" kern="1200" dirty="0" smtClean="0">
                <a:solidFill>
                  <a:srgbClr val="000000"/>
                </a:solidFill>
                <a:ea typeface="+mn-ea"/>
                <a:cs typeface="Times New Roman" pitchFamily="18" charset="0"/>
              </a:rPr>
              <a:t/>
            </a:r>
            <a:br>
              <a:rPr lang="tr-TR" altLang="tr-TR" sz="1600" b="1" kern="1200" dirty="0" smtClean="0">
                <a:solidFill>
                  <a:srgbClr val="000000"/>
                </a:solidFill>
                <a:ea typeface="+mn-ea"/>
                <a:cs typeface="Times New Roman" pitchFamily="18" charset="0"/>
              </a:rPr>
            </a:br>
            <a:r>
              <a:rPr lang="tr-TR" sz="1600" b="1" kern="1200" dirty="0" smtClean="0">
                <a:ea typeface="+mn-ea"/>
                <a:cs typeface="+mn-cs"/>
              </a:rPr>
              <a:t/>
            </a:r>
            <a:br>
              <a:rPr lang="tr-TR" sz="1600" b="1" kern="1200" dirty="0" smtClean="0">
                <a:ea typeface="+mn-ea"/>
                <a:cs typeface="+mn-cs"/>
              </a:rPr>
            </a:br>
            <a:r>
              <a:rPr lang="tr-TR" altLang="tr-TR" sz="2000" b="1" kern="1200" dirty="0">
                <a:ea typeface="+mn-ea"/>
                <a:cs typeface="Times New Roman" pitchFamily="18" charset="0"/>
              </a:rPr>
              <a:t/>
            </a:r>
            <a:br>
              <a:rPr lang="tr-TR" altLang="tr-TR" sz="2000" b="1" kern="1200" dirty="0">
                <a:ea typeface="+mn-ea"/>
                <a:cs typeface="Times New Roman" pitchFamily="18" charset="0"/>
              </a:rPr>
            </a:br>
            <a:endParaRPr lang="tr-TR" dirty="0"/>
          </a:p>
        </p:txBody>
      </p:sp>
      <p:sp>
        <p:nvSpPr>
          <p:cNvPr id="3" name="Slayt Numarası Yer Tutucusu 2"/>
          <p:cNvSpPr>
            <a:spLocks noGrp="1"/>
          </p:cNvSpPr>
          <p:nvPr>
            <p:ph type="sldNum" sz="quarter" idx="12"/>
          </p:nvPr>
        </p:nvSpPr>
        <p:spPr/>
        <p:txBody>
          <a:bodyPr/>
          <a:lstStyle/>
          <a:p>
            <a:pPr>
              <a:defRPr/>
            </a:pPr>
            <a:endParaRPr lang="tr-TR" dirty="0"/>
          </a:p>
        </p:txBody>
      </p:sp>
      <p:sp>
        <p:nvSpPr>
          <p:cNvPr id="4" name="Dikdörtgen 3"/>
          <p:cNvSpPr/>
          <p:nvPr/>
        </p:nvSpPr>
        <p:spPr>
          <a:xfrm>
            <a:off x="251520" y="620688"/>
            <a:ext cx="8496944" cy="3600986"/>
          </a:xfrm>
          <a:prstGeom prst="rect">
            <a:avLst/>
          </a:prstGeom>
        </p:spPr>
        <p:txBody>
          <a:bodyPr wrap="square">
            <a:spAutoFit/>
          </a:bodyPr>
          <a:lstStyle/>
          <a:p>
            <a:pPr lvl="0" algn="just" fontAlgn="auto">
              <a:spcBef>
                <a:spcPct val="20000"/>
              </a:spcBef>
              <a:spcAft>
                <a:spcPts val="0"/>
              </a:spcAft>
              <a:buClr>
                <a:srgbClr val="046CA6"/>
              </a:buClr>
              <a:defRPr/>
            </a:pPr>
            <a:endParaRPr lang="tr-TR" altLang="tr-TR" sz="1200" dirty="0" smtClean="0">
              <a:solidFill>
                <a:prstClr val="black"/>
              </a:solidFill>
              <a:latin typeface="Calibri" pitchFamily="34" charset="0"/>
            </a:endParaRPr>
          </a:p>
          <a:p>
            <a:pPr lvl="0" algn="just" fontAlgn="auto">
              <a:spcBef>
                <a:spcPct val="20000"/>
              </a:spcBef>
              <a:spcAft>
                <a:spcPts val="0"/>
              </a:spcAft>
              <a:buClr>
                <a:srgbClr val="046CA6"/>
              </a:buClr>
              <a:defRPr/>
            </a:pPr>
            <a:endParaRPr lang="tr-TR" altLang="tr-TR" sz="1200" dirty="0">
              <a:solidFill>
                <a:prstClr val="black"/>
              </a:solidFill>
              <a:latin typeface="Calibri" pitchFamily="34" charset="0"/>
            </a:endParaRPr>
          </a:p>
          <a:p>
            <a:pPr lvl="0" algn="just" fontAlgn="auto">
              <a:spcBef>
                <a:spcPct val="20000"/>
              </a:spcBef>
              <a:spcAft>
                <a:spcPts val="0"/>
              </a:spcAft>
              <a:buClr>
                <a:srgbClr val="046CA6"/>
              </a:buClr>
              <a:defRPr/>
            </a:pPr>
            <a:endParaRPr lang="tr-TR" altLang="tr-TR" sz="1200" dirty="0" smtClean="0">
              <a:solidFill>
                <a:prstClr val="black"/>
              </a:solidFill>
              <a:latin typeface="Calibri" pitchFamily="34" charset="0"/>
            </a:endParaRPr>
          </a:p>
          <a:p>
            <a:pPr lvl="0" algn="ctr" fontAlgn="auto">
              <a:spcBef>
                <a:spcPct val="20000"/>
              </a:spcBef>
              <a:spcAft>
                <a:spcPts val="0"/>
              </a:spcAft>
              <a:buClr>
                <a:srgbClr val="046CA6"/>
              </a:buClr>
              <a:defRPr/>
            </a:pPr>
            <a:r>
              <a:rPr lang="tr-TR" altLang="tr-TR" sz="3600" b="1" dirty="0" smtClean="0">
                <a:latin typeface="Calibri" pitchFamily="34" charset="0"/>
              </a:rPr>
              <a:t>GAZİANTEP SGK İL MÜDÜRLÜĞÜ</a:t>
            </a:r>
          </a:p>
          <a:p>
            <a:pPr lvl="0" algn="ctr" fontAlgn="auto">
              <a:spcBef>
                <a:spcPct val="20000"/>
              </a:spcBef>
              <a:spcAft>
                <a:spcPts val="0"/>
              </a:spcAft>
              <a:buClr>
                <a:srgbClr val="046CA6"/>
              </a:buClr>
              <a:defRPr/>
            </a:pPr>
            <a:endParaRPr lang="tr-TR" altLang="tr-TR" sz="6000" b="1" dirty="0">
              <a:latin typeface="Calibri" pitchFamily="34" charset="0"/>
            </a:endParaRPr>
          </a:p>
          <a:p>
            <a:pPr lvl="0" algn="ctr" fontAlgn="auto">
              <a:spcBef>
                <a:spcPct val="20000"/>
              </a:spcBef>
              <a:spcAft>
                <a:spcPts val="0"/>
              </a:spcAft>
              <a:buClr>
                <a:srgbClr val="046CA6"/>
              </a:buClr>
              <a:defRPr/>
            </a:pPr>
            <a:r>
              <a:rPr lang="tr-TR" altLang="tr-TR" sz="6000" b="1" dirty="0" smtClean="0">
                <a:latin typeface="Calibri" pitchFamily="34" charset="0"/>
              </a:rPr>
              <a:t>TEŞEKKÜRLER.</a:t>
            </a:r>
          </a:p>
        </p:txBody>
      </p:sp>
    </p:spTree>
    <p:extLst>
      <p:ext uri="{BB962C8B-B14F-4D97-AF65-F5344CB8AC3E}">
        <p14:creationId xmlns:p14="http://schemas.microsoft.com/office/powerpoint/2010/main" val="36532232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71750" y="188640"/>
            <a:ext cx="6572250" cy="619777"/>
          </a:xfrm>
        </p:spPr>
        <p:txBody>
          <a:bodyPr/>
          <a:lstStyle/>
          <a:p>
            <a:r>
              <a:rPr lang="tr-TR" altLang="tr-TR" b="1" dirty="0" smtClean="0">
                <a:solidFill>
                  <a:srgbClr val="FFFFFF"/>
                </a:solidFill>
              </a:rPr>
              <a:t>Malullük, Yaşlılık Ve Ölüm Sigortası İşveren Hissesinden 5 Puanlık İndirim</a:t>
            </a:r>
            <a:r>
              <a:rPr lang="tr-TR" dirty="0"/>
              <a:t/>
            </a:r>
            <a:br>
              <a:rPr lang="tr-TR" dirty="0"/>
            </a:br>
            <a:endParaRPr lang="tr-TR" dirty="0"/>
          </a:p>
        </p:txBody>
      </p:sp>
      <p:sp>
        <p:nvSpPr>
          <p:cNvPr id="3" name="Slayt Numarası Yer Tutucusu 2"/>
          <p:cNvSpPr>
            <a:spLocks noGrp="1"/>
          </p:cNvSpPr>
          <p:nvPr>
            <p:ph type="sldNum" sz="quarter" idx="12"/>
          </p:nvPr>
        </p:nvSpPr>
        <p:spPr/>
        <p:txBody>
          <a:bodyPr/>
          <a:lstStyle/>
          <a:p>
            <a:pPr>
              <a:defRPr/>
            </a:pPr>
            <a:r>
              <a:rPr lang="tr-TR" dirty="0" smtClean="0"/>
              <a:t>3/36</a:t>
            </a:r>
            <a:endParaRPr lang="tr-TR" dirty="0" smtClean="0"/>
          </a:p>
          <a:p>
            <a:pPr>
              <a:defRPr/>
            </a:pPr>
            <a:endParaRPr lang="tr-TR" dirty="0"/>
          </a:p>
        </p:txBody>
      </p:sp>
      <p:sp>
        <p:nvSpPr>
          <p:cNvPr id="4" name="Dikdörtgen 3"/>
          <p:cNvSpPr/>
          <p:nvPr/>
        </p:nvSpPr>
        <p:spPr>
          <a:xfrm>
            <a:off x="384487" y="836712"/>
            <a:ext cx="8424936" cy="5661550"/>
          </a:xfrm>
          <a:prstGeom prst="rect">
            <a:avLst/>
          </a:prstGeom>
        </p:spPr>
        <p:txBody>
          <a:bodyPr wrap="square">
            <a:spAutoFit/>
          </a:bodyPr>
          <a:lstStyle/>
          <a:p>
            <a:pPr marL="342900" lvl="0" indent="-342900" algn="just" eaLnBrk="0" hangingPunct="0">
              <a:spcBef>
                <a:spcPct val="20000"/>
              </a:spcBef>
              <a:buClr>
                <a:srgbClr val="046CA6"/>
              </a:buClr>
            </a:pPr>
            <a:r>
              <a:rPr lang="tr-TR" sz="2000" b="1" u="sng" kern="0" dirty="0" smtClean="0">
                <a:solidFill>
                  <a:srgbClr val="046CA6"/>
                </a:solidFill>
                <a:latin typeface="Calibri" pitchFamily="34" charset="0"/>
              </a:rPr>
              <a:t>YASAL </a:t>
            </a:r>
            <a:r>
              <a:rPr lang="tr-TR" sz="2000" b="1" u="sng" kern="0" dirty="0">
                <a:solidFill>
                  <a:srgbClr val="046CA6"/>
                </a:solidFill>
                <a:latin typeface="Calibri" pitchFamily="34" charset="0"/>
              </a:rPr>
              <a:t>DAYANAK</a:t>
            </a:r>
          </a:p>
          <a:p>
            <a:pPr marL="342900" lvl="0" indent="-342900" algn="just" eaLnBrk="0" hangingPunct="0">
              <a:spcBef>
                <a:spcPct val="20000"/>
              </a:spcBef>
              <a:buFont typeface="Wingdings" pitchFamily="2" charset="2"/>
              <a:buChar char="v"/>
            </a:pPr>
            <a:r>
              <a:rPr lang="tr-TR" kern="0" dirty="0">
                <a:solidFill>
                  <a:srgbClr val="046CA6"/>
                </a:solidFill>
                <a:latin typeface="Calibri" pitchFamily="34" charset="0"/>
              </a:rPr>
              <a:t>5510 sayılı Kanunun 81 inci maddesinin birinci fıkrasının (ı) bendi</a:t>
            </a:r>
          </a:p>
          <a:p>
            <a:pPr marL="342900" lvl="0" indent="-342900" algn="just" eaLnBrk="0" hangingPunct="0">
              <a:spcBef>
                <a:spcPct val="20000"/>
              </a:spcBef>
              <a:buFont typeface="Wingdings" pitchFamily="2" charset="2"/>
              <a:buChar char="v"/>
            </a:pPr>
            <a:r>
              <a:rPr lang="tr-TR" kern="0" dirty="0">
                <a:solidFill>
                  <a:srgbClr val="046CA6"/>
                </a:solidFill>
                <a:latin typeface="Calibri" pitchFamily="34" charset="0"/>
              </a:rPr>
              <a:t>2008/93, 2009/139 ve 2011-45 sayılı Genelgeler</a:t>
            </a:r>
          </a:p>
          <a:p>
            <a:pPr marL="342900" lvl="0" indent="-342900" algn="just" eaLnBrk="0" hangingPunct="0">
              <a:spcBef>
                <a:spcPct val="20000"/>
              </a:spcBef>
              <a:buFont typeface="Wingdings" pitchFamily="2" charset="2"/>
              <a:buChar char="v"/>
            </a:pPr>
            <a:endParaRPr lang="tr-TR" sz="2000" b="1" u="sng" kern="0" dirty="0">
              <a:solidFill>
                <a:srgbClr val="046CA6"/>
              </a:solidFill>
              <a:latin typeface="Calibri" pitchFamily="34" charset="0"/>
              <a:sym typeface="Wingdings" pitchFamily="2" charset="2"/>
            </a:endParaRPr>
          </a:p>
          <a:p>
            <a:pPr lvl="0" algn="just" eaLnBrk="0" hangingPunct="0">
              <a:spcBef>
                <a:spcPct val="20000"/>
              </a:spcBef>
            </a:pPr>
            <a:r>
              <a:rPr lang="tr-TR" sz="2000" b="1" u="sng" kern="0" dirty="0">
                <a:solidFill>
                  <a:srgbClr val="046CA6"/>
                </a:solidFill>
                <a:latin typeface="Calibri" pitchFamily="34" charset="0"/>
                <a:sym typeface="Wingdings" pitchFamily="2" charset="2"/>
              </a:rPr>
              <a:t>BAŞLAMA </a:t>
            </a:r>
            <a:r>
              <a:rPr lang="tr-TR" sz="2000" b="1" u="sng" kern="0" dirty="0" smtClean="0">
                <a:solidFill>
                  <a:srgbClr val="046CA6"/>
                </a:solidFill>
                <a:latin typeface="Calibri" pitchFamily="34" charset="0"/>
                <a:sym typeface="Wingdings" pitchFamily="2" charset="2"/>
              </a:rPr>
              <a:t>T.</a:t>
            </a:r>
            <a:r>
              <a:rPr lang="tr-TR" sz="2000" b="1" kern="0" dirty="0">
                <a:solidFill>
                  <a:srgbClr val="046CA6"/>
                </a:solidFill>
                <a:latin typeface="Calibri" pitchFamily="34" charset="0"/>
                <a:sym typeface="Wingdings" pitchFamily="2" charset="2"/>
              </a:rPr>
              <a:t>	      :</a:t>
            </a:r>
            <a:r>
              <a:rPr lang="tr-TR" kern="0" dirty="0" smtClean="0">
                <a:solidFill>
                  <a:srgbClr val="046CA6"/>
                </a:solidFill>
                <a:latin typeface="Calibri" pitchFamily="34" charset="0"/>
                <a:sym typeface="Wingdings" pitchFamily="2" charset="2"/>
              </a:rPr>
              <a:t>1/10/</a:t>
            </a:r>
            <a:r>
              <a:rPr lang="tr-TR" kern="0" dirty="0" smtClean="0">
                <a:solidFill>
                  <a:srgbClr val="046CA6"/>
                </a:solidFill>
                <a:latin typeface="Calibri" pitchFamily="34" charset="0"/>
              </a:rPr>
              <a:t>2008     	</a:t>
            </a:r>
            <a:r>
              <a:rPr lang="tr-TR" b="1" kern="0" dirty="0" smtClean="0">
                <a:solidFill>
                  <a:srgbClr val="046CA6"/>
                </a:solidFill>
                <a:latin typeface="Calibri" pitchFamily="34" charset="0"/>
              </a:rPr>
              <a:t>BİTİM T. : </a:t>
            </a:r>
            <a:r>
              <a:rPr lang="tr-TR" kern="0" dirty="0" smtClean="0">
                <a:solidFill>
                  <a:srgbClr val="046CA6"/>
                </a:solidFill>
                <a:latin typeface="Calibri" pitchFamily="34" charset="0"/>
              </a:rPr>
              <a:t>SÜRESİZ</a:t>
            </a:r>
            <a:endParaRPr lang="tr-TR" kern="0" dirty="0">
              <a:solidFill>
                <a:srgbClr val="046CA6"/>
              </a:solidFill>
              <a:latin typeface="Calibri" pitchFamily="34" charset="0"/>
            </a:endParaRPr>
          </a:p>
          <a:p>
            <a:pPr lvl="0" algn="just" eaLnBrk="0" hangingPunct="0">
              <a:spcBef>
                <a:spcPct val="20000"/>
              </a:spcBef>
            </a:pPr>
            <a:r>
              <a:rPr lang="tr-TR" sz="2000" b="1" u="sng" kern="0" dirty="0">
                <a:solidFill>
                  <a:srgbClr val="046CA6"/>
                </a:solidFill>
                <a:latin typeface="Calibri" pitchFamily="34" charset="0"/>
                <a:sym typeface="Wingdings" pitchFamily="2" charset="2"/>
              </a:rPr>
              <a:t>FİNANSMANI</a:t>
            </a:r>
            <a:r>
              <a:rPr lang="tr-TR" sz="2000" b="1" kern="0" dirty="0">
                <a:solidFill>
                  <a:srgbClr val="046CA6"/>
                </a:solidFill>
                <a:latin typeface="Calibri" pitchFamily="34" charset="0"/>
                <a:sym typeface="Wingdings" pitchFamily="2" charset="2"/>
              </a:rPr>
              <a:t>	</a:t>
            </a:r>
            <a:r>
              <a:rPr lang="tr-TR" sz="2400" b="1" kern="0" dirty="0">
                <a:solidFill>
                  <a:srgbClr val="046CA6"/>
                </a:solidFill>
                <a:latin typeface="Calibri" pitchFamily="34" charset="0"/>
                <a:sym typeface="Wingdings" pitchFamily="2" charset="2"/>
              </a:rPr>
              <a:t>                   </a:t>
            </a:r>
            <a:r>
              <a:rPr lang="tr-TR" sz="2000" b="1" kern="0" dirty="0">
                <a:solidFill>
                  <a:srgbClr val="046CA6"/>
                </a:solidFill>
                <a:latin typeface="Calibri" pitchFamily="34" charset="0"/>
                <a:sym typeface="Wingdings" pitchFamily="2" charset="2"/>
              </a:rPr>
              <a:t>:</a:t>
            </a:r>
            <a:r>
              <a:rPr lang="tr-TR" kern="0" dirty="0">
                <a:solidFill>
                  <a:srgbClr val="046CA6"/>
                </a:solidFill>
                <a:latin typeface="Calibri" pitchFamily="34" charset="0"/>
              </a:rPr>
              <a:t>Hazine</a:t>
            </a:r>
          </a:p>
          <a:p>
            <a:pPr lvl="0" algn="just" eaLnBrk="0" hangingPunct="0">
              <a:spcBef>
                <a:spcPct val="20000"/>
              </a:spcBef>
            </a:pPr>
            <a:endParaRPr lang="tr-TR" b="1" u="sng" dirty="0">
              <a:solidFill>
                <a:srgbClr val="046CA6"/>
              </a:solidFill>
              <a:latin typeface="Calibri" pitchFamily="34" charset="0"/>
            </a:endParaRPr>
          </a:p>
          <a:p>
            <a:pPr lvl="0" algn="just" fontAlgn="auto">
              <a:spcBef>
                <a:spcPct val="20000"/>
              </a:spcBef>
              <a:spcAft>
                <a:spcPts val="0"/>
              </a:spcAft>
              <a:buClr>
                <a:srgbClr val="00003E"/>
              </a:buClr>
            </a:pPr>
            <a:r>
              <a:rPr lang="tr-TR" b="1" u="sng" dirty="0">
                <a:solidFill>
                  <a:srgbClr val="046CA6"/>
                </a:solidFill>
                <a:latin typeface="Calibri" pitchFamily="34" charset="0"/>
              </a:rPr>
              <a:t>ÖRNEK</a:t>
            </a:r>
            <a:r>
              <a:rPr lang="tr-TR" sz="2000" b="1" u="sng" dirty="0">
                <a:solidFill>
                  <a:srgbClr val="046CA6"/>
                </a:solidFill>
                <a:latin typeface="Calibri" pitchFamily="34" charset="0"/>
              </a:rPr>
              <a:t>:</a:t>
            </a:r>
          </a:p>
          <a:p>
            <a:pPr lvl="0" algn="just" fontAlgn="auto">
              <a:spcBef>
                <a:spcPct val="20000"/>
              </a:spcBef>
              <a:spcAft>
                <a:spcPts val="0"/>
              </a:spcAft>
              <a:buClr>
                <a:srgbClr val="00003E"/>
              </a:buClr>
            </a:pPr>
            <a:r>
              <a:rPr lang="tr-TR" sz="1400" dirty="0">
                <a:solidFill>
                  <a:srgbClr val="046CA6"/>
                </a:solidFill>
                <a:latin typeface="Calibri" pitchFamily="34" charset="0"/>
                <a:ea typeface="Calibri" pitchFamily="34" charset="0"/>
                <a:cs typeface="Calibri" pitchFamily="34" charset="0"/>
              </a:rPr>
              <a:t>Malullük, yaşlılık ve ölüm sigortası primi işveren hissesinin beş puanlık kısmına isabet tutarı prime esas kazanç üzerinden hesaplanarak Hazinece karşılanır.</a:t>
            </a:r>
          </a:p>
          <a:p>
            <a:pPr lvl="0" algn="just" fontAlgn="auto">
              <a:lnSpc>
                <a:spcPct val="90000"/>
              </a:lnSpc>
              <a:spcBef>
                <a:spcPts val="0"/>
              </a:spcBef>
              <a:spcAft>
                <a:spcPts val="0"/>
              </a:spcAft>
            </a:pPr>
            <a:endParaRPr lang="tr-TR" sz="1400" dirty="0">
              <a:solidFill>
                <a:srgbClr val="046CA6"/>
              </a:solidFill>
              <a:latin typeface="Calibri" pitchFamily="34" charset="0"/>
            </a:endParaRPr>
          </a:p>
          <a:p>
            <a:pPr lvl="0" algn="just" fontAlgn="auto">
              <a:lnSpc>
                <a:spcPct val="90000"/>
              </a:lnSpc>
              <a:spcBef>
                <a:spcPts val="0"/>
              </a:spcBef>
              <a:spcAft>
                <a:spcPts val="0"/>
              </a:spcAft>
            </a:pPr>
            <a:r>
              <a:rPr lang="tr-TR" sz="1400" b="1" dirty="0">
                <a:solidFill>
                  <a:srgbClr val="046CA6"/>
                </a:solidFill>
                <a:latin typeface="Calibri" pitchFamily="34" charset="0"/>
              </a:rPr>
              <a:t>Prime esas kazanç tutarı                                                : 2.000 TL</a:t>
            </a:r>
          </a:p>
          <a:p>
            <a:pPr lvl="0" algn="just" fontAlgn="auto">
              <a:spcBef>
                <a:spcPts val="300"/>
              </a:spcBef>
              <a:spcAft>
                <a:spcPts val="0"/>
              </a:spcAft>
              <a:buClr>
                <a:srgbClr val="046CA6"/>
              </a:buClr>
            </a:pPr>
            <a:r>
              <a:rPr lang="tr-TR" sz="1400" u="sng" dirty="0">
                <a:solidFill>
                  <a:srgbClr val="046CA6"/>
                </a:solidFill>
                <a:latin typeface="Calibri" pitchFamily="34" charset="0"/>
              </a:rPr>
              <a:t>Ödenmesi gereken;</a:t>
            </a:r>
          </a:p>
          <a:p>
            <a:pPr lvl="0" algn="just" fontAlgn="auto">
              <a:spcBef>
                <a:spcPts val="300"/>
              </a:spcBef>
              <a:spcAft>
                <a:spcPts val="0"/>
              </a:spcAft>
              <a:buClr>
                <a:srgbClr val="046CA6"/>
              </a:buClr>
            </a:pPr>
            <a:r>
              <a:rPr lang="tr-TR" sz="1400" dirty="0">
                <a:solidFill>
                  <a:srgbClr val="046CA6"/>
                </a:solidFill>
                <a:latin typeface="Calibri" pitchFamily="34" charset="0"/>
              </a:rPr>
              <a:t>Sigorta primi sigortalı hissesi </a:t>
            </a:r>
            <a:r>
              <a:rPr lang="tr-TR" sz="1400" b="1" dirty="0">
                <a:solidFill>
                  <a:srgbClr val="046CA6"/>
                </a:solidFill>
                <a:latin typeface="Calibri" pitchFamily="34" charset="0"/>
              </a:rPr>
              <a:t>(%14)</a:t>
            </a:r>
            <a:r>
              <a:rPr lang="tr-TR" sz="1400" dirty="0">
                <a:solidFill>
                  <a:srgbClr val="046CA6"/>
                </a:solidFill>
                <a:latin typeface="Calibri" pitchFamily="34" charset="0"/>
              </a:rPr>
              <a:t>		: 280 TL</a:t>
            </a:r>
          </a:p>
          <a:p>
            <a:pPr lvl="0" algn="just" fontAlgn="auto">
              <a:spcBef>
                <a:spcPts val="300"/>
              </a:spcBef>
              <a:spcAft>
                <a:spcPts val="0"/>
              </a:spcAft>
              <a:buClr>
                <a:srgbClr val="046CA6"/>
              </a:buClr>
            </a:pPr>
            <a:r>
              <a:rPr lang="tr-TR" sz="1400" dirty="0">
                <a:solidFill>
                  <a:srgbClr val="046CA6"/>
                </a:solidFill>
                <a:latin typeface="Calibri" pitchFamily="34" charset="0"/>
              </a:rPr>
              <a:t>Sigorta primi işveren hissesi </a:t>
            </a:r>
            <a:r>
              <a:rPr lang="tr-TR" sz="1400" b="1" dirty="0">
                <a:solidFill>
                  <a:srgbClr val="046CA6"/>
                </a:solidFill>
                <a:latin typeface="Calibri" pitchFamily="34" charset="0"/>
              </a:rPr>
              <a:t>(%</a:t>
            </a:r>
            <a:r>
              <a:rPr lang="tr-TR" sz="1400" b="1" dirty="0">
                <a:solidFill>
                  <a:srgbClr val="046CA6"/>
                </a:solidFill>
                <a:latin typeface="Calibri" pitchFamily="34" charset="0"/>
                <a:cs typeface="Times New Roman" pitchFamily="18" charset="0"/>
              </a:rPr>
              <a:t>20,5</a:t>
            </a:r>
            <a:r>
              <a:rPr lang="tr-TR" sz="1400" b="1" dirty="0">
                <a:solidFill>
                  <a:srgbClr val="046CA6"/>
                </a:solidFill>
                <a:latin typeface="Calibri" pitchFamily="34" charset="0"/>
              </a:rPr>
              <a:t>)	</a:t>
            </a:r>
            <a:r>
              <a:rPr lang="tr-TR" sz="1400" dirty="0">
                <a:solidFill>
                  <a:srgbClr val="046CA6"/>
                </a:solidFill>
                <a:latin typeface="Calibri" pitchFamily="34" charset="0"/>
              </a:rPr>
              <a:t>	: 410  TL</a:t>
            </a:r>
          </a:p>
          <a:p>
            <a:pPr lvl="0" algn="just" fontAlgn="auto">
              <a:spcBef>
                <a:spcPts val="300"/>
              </a:spcBef>
              <a:spcAft>
                <a:spcPts val="0"/>
              </a:spcAft>
              <a:buClr>
                <a:srgbClr val="046CA6"/>
              </a:buClr>
            </a:pPr>
            <a:r>
              <a:rPr lang="tr-TR" sz="1400" dirty="0">
                <a:solidFill>
                  <a:srgbClr val="046CA6"/>
                </a:solidFill>
                <a:latin typeface="Calibri" pitchFamily="34" charset="0"/>
              </a:rPr>
              <a:t>Sigorta primi sigortalı + işveren hissesi toplamı	: 690 TL</a:t>
            </a:r>
          </a:p>
          <a:p>
            <a:pPr lvl="0" algn="just" fontAlgn="auto">
              <a:spcBef>
                <a:spcPts val="300"/>
              </a:spcBef>
              <a:spcAft>
                <a:spcPts val="0"/>
              </a:spcAft>
              <a:buClr>
                <a:srgbClr val="046CA6"/>
              </a:buClr>
            </a:pPr>
            <a:r>
              <a:rPr lang="tr-TR" sz="1400" dirty="0">
                <a:solidFill>
                  <a:srgbClr val="046CA6"/>
                </a:solidFill>
                <a:latin typeface="Calibri" pitchFamily="34" charset="0"/>
              </a:rPr>
              <a:t>Hazinece karşılanacak tutar (%5)		: 100 TL</a:t>
            </a:r>
          </a:p>
          <a:p>
            <a:pPr lvl="0" algn="just" fontAlgn="auto">
              <a:lnSpc>
                <a:spcPct val="90000"/>
              </a:lnSpc>
              <a:spcBef>
                <a:spcPts val="0"/>
              </a:spcBef>
              <a:spcAft>
                <a:spcPts val="0"/>
              </a:spcAft>
            </a:pPr>
            <a:r>
              <a:rPr lang="tr-TR" sz="1400" dirty="0">
                <a:solidFill>
                  <a:srgbClr val="046CA6"/>
                </a:solidFill>
                <a:latin typeface="Calibri" pitchFamily="34" charset="0"/>
              </a:rPr>
              <a:t>2000 x 5%=100,00</a:t>
            </a:r>
          </a:p>
          <a:p>
            <a:pPr lvl="0" algn="just" fontAlgn="auto">
              <a:lnSpc>
                <a:spcPct val="90000"/>
              </a:lnSpc>
              <a:spcBef>
                <a:spcPts val="0"/>
              </a:spcBef>
              <a:spcAft>
                <a:spcPts val="0"/>
              </a:spcAft>
            </a:pPr>
            <a:r>
              <a:rPr lang="tr-TR" sz="1400" dirty="0">
                <a:solidFill>
                  <a:srgbClr val="046CA6"/>
                </a:solidFill>
                <a:latin typeface="Calibri" pitchFamily="34" charset="0"/>
              </a:rPr>
              <a:t>Teşvik uygulaması sonrasında</a:t>
            </a:r>
          </a:p>
          <a:p>
            <a:pPr lvl="0" algn="just" fontAlgn="auto">
              <a:lnSpc>
                <a:spcPct val="90000"/>
              </a:lnSpc>
              <a:spcBef>
                <a:spcPts val="0"/>
              </a:spcBef>
              <a:spcAft>
                <a:spcPts val="0"/>
              </a:spcAft>
            </a:pPr>
            <a:r>
              <a:rPr lang="tr-TR" sz="1400" dirty="0">
                <a:solidFill>
                  <a:srgbClr val="046CA6"/>
                </a:solidFill>
                <a:latin typeface="Calibri" pitchFamily="34" charset="0"/>
              </a:rPr>
              <a:t>işverenin ödemesi gereken toplam tutar                    : 590 </a:t>
            </a:r>
            <a:r>
              <a:rPr lang="tr-TR" sz="1400" dirty="0" smtClean="0">
                <a:solidFill>
                  <a:srgbClr val="046CA6"/>
                </a:solidFill>
                <a:latin typeface="Calibri" pitchFamily="34" charset="0"/>
              </a:rPr>
              <a:t>TL</a:t>
            </a:r>
            <a:endParaRPr lang="tr-TR" dirty="0"/>
          </a:p>
        </p:txBody>
      </p:sp>
    </p:spTree>
    <p:extLst>
      <p:ext uri="{BB962C8B-B14F-4D97-AF65-F5344CB8AC3E}">
        <p14:creationId xmlns:p14="http://schemas.microsoft.com/office/powerpoint/2010/main" val="2204084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title"/>
          </p:nvPr>
        </p:nvSpPr>
        <p:spPr>
          <a:xfrm>
            <a:off x="2699792" y="260648"/>
            <a:ext cx="6264696" cy="288032"/>
          </a:xfrm>
        </p:spPr>
        <p:txBody>
          <a:bodyPr/>
          <a:lstStyle/>
          <a:p>
            <a:pPr eaLnBrk="1" hangingPunct="1"/>
            <a:r>
              <a:rPr lang="tr-TR" altLang="tr-TR" b="1" dirty="0">
                <a:solidFill>
                  <a:srgbClr val="FFFFFF"/>
                </a:solidFill>
              </a:rPr>
              <a:t>Malullük, Yaşlılık Ve Ölüm Sigortası İşveren Hissesinden 5 Puanlık İndirim</a:t>
            </a:r>
            <a:r>
              <a:rPr lang="tr-TR" altLang="tr-TR" b="1" dirty="0"/>
              <a:t/>
            </a:r>
            <a:br>
              <a:rPr lang="tr-TR" altLang="tr-TR" b="1" dirty="0"/>
            </a:br>
            <a:endParaRPr lang="tr-TR" altLang="tr-TR" b="1" dirty="0" smtClean="0">
              <a:cs typeface="Arial" charset="0"/>
            </a:endParaRPr>
          </a:p>
        </p:txBody>
      </p:sp>
      <p:sp>
        <p:nvSpPr>
          <p:cNvPr id="13314" name="Slayt Numarası Yer Tutucusu 1"/>
          <p:cNvSpPr>
            <a:spLocks noGrp="1"/>
          </p:cNvSpPr>
          <p:nvPr>
            <p:ph type="sldNum"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tr-TR" dirty="0" smtClean="0"/>
              <a:t>2/34</a:t>
            </a:r>
          </a:p>
        </p:txBody>
      </p:sp>
      <p:sp>
        <p:nvSpPr>
          <p:cNvPr id="13315" name="İçerik Yer Tutucusu 2"/>
          <p:cNvSpPr>
            <a:spLocks noGrp="1"/>
          </p:cNvSpPr>
          <p:nvPr>
            <p:ph idx="4294967295"/>
          </p:nvPr>
        </p:nvSpPr>
        <p:spPr bwMode="auto">
          <a:xfrm>
            <a:off x="179512" y="692150"/>
            <a:ext cx="8568952" cy="5689178"/>
          </a:xfrm>
          <a:prstGeom prst="rect">
            <a:avLst/>
          </a:prstGeom>
          <a:noFill/>
          <a:ln>
            <a:miter lim="800000"/>
            <a:headEnd/>
            <a:tailEnd/>
          </a:ln>
        </p:spPr>
        <p:txBody>
          <a:bodyPr/>
          <a:lstStyle/>
          <a:p>
            <a:pPr marL="0" lvl="0" indent="0" algn="just" eaLnBrk="1" fontAlgn="auto" hangingPunct="1">
              <a:lnSpc>
                <a:spcPct val="90000"/>
              </a:lnSpc>
              <a:spcBef>
                <a:spcPts val="600"/>
              </a:spcBef>
              <a:spcAft>
                <a:spcPts val="600"/>
              </a:spcAft>
              <a:buClrTx/>
              <a:buNone/>
              <a:tabLst>
                <a:tab pos="4848225" algn="l"/>
              </a:tabLst>
            </a:pPr>
            <a:r>
              <a:rPr lang="tr-TR" sz="2000" u="sng" kern="1200" dirty="0">
                <a:solidFill>
                  <a:srgbClr val="046CA6"/>
                </a:solidFill>
              </a:rPr>
              <a:t>KAPSAMDA OLANLAR</a:t>
            </a:r>
          </a:p>
          <a:p>
            <a:pPr marL="0" lvl="0" indent="0" algn="just" eaLnBrk="1" fontAlgn="auto" hangingPunct="1">
              <a:lnSpc>
                <a:spcPct val="90000"/>
              </a:lnSpc>
              <a:spcBef>
                <a:spcPts val="600"/>
              </a:spcBef>
              <a:spcAft>
                <a:spcPts val="600"/>
              </a:spcAft>
              <a:buClrTx/>
              <a:buNone/>
              <a:tabLst>
                <a:tab pos="4848225" algn="l"/>
              </a:tabLst>
            </a:pPr>
            <a:r>
              <a:rPr lang="tr-TR" sz="1800" b="0" kern="1200" dirty="0">
                <a:solidFill>
                  <a:srgbClr val="046CA6"/>
                </a:solidFill>
              </a:rPr>
              <a:t>4/1-a kapsamındaki sigortalı çalıştıran </a:t>
            </a:r>
            <a:r>
              <a:rPr lang="tr-TR" sz="1800" kern="1200" dirty="0">
                <a:solidFill>
                  <a:srgbClr val="046CA6"/>
                </a:solidFill>
              </a:rPr>
              <a:t>özel sektör işverenleri </a:t>
            </a:r>
            <a:r>
              <a:rPr lang="tr-TR" sz="1800" b="0" kern="1200" dirty="0">
                <a:solidFill>
                  <a:srgbClr val="046CA6"/>
                </a:solidFill>
              </a:rPr>
              <a:t>teşvikten faydalanabilmektedir.</a:t>
            </a:r>
          </a:p>
          <a:p>
            <a:pPr marL="0" lvl="0" indent="0" algn="just" eaLnBrk="1" fontAlgn="auto" hangingPunct="1">
              <a:lnSpc>
                <a:spcPct val="90000"/>
              </a:lnSpc>
              <a:spcBef>
                <a:spcPts val="600"/>
              </a:spcBef>
              <a:spcAft>
                <a:spcPts val="600"/>
              </a:spcAft>
              <a:buClrTx/>
              <a:buNone/>
              <a:tabLst>
                <a:tab pos="4848225" algn="l"/>
              </a:tabLst>
            </a:pPr>
            <a:endParaRPr lang="tr-TR" sz="1800" u="sng" kern="1200" dirty="0">
              <a:solidFill>
                <a:srgbClr val="046CA6"/>
              </a:solidFill>
            </a:endParaRPr>
          </a:p>
          <a:p>
            <a:pPr marL="0" lvl="0" indent="0" algn="just" eaLnBrk="1" fontAlgn="auto" hangingPunct="1">
              <a:lnSpc>
                <a:spcPct val="90000"/>
              </a:lnSpc>
              <a:spcBef>
                <a:spcPts val="600"/>
              </a:spcBef>
              <a:spcAft>
                <a:spcPts val="600"/>
              </a:spcAft>
              <a:buClrTx/>
              <a:buNone/>
              <a:tabLst>
                <a:tab pos="4848225" algn="l"/>
              </a:tabLst>
            </a:pPr>
            <a:r>
              <a:rPr lang="tr-TR" sz="2000" u="sng" kern="1200" dirty="0">
                <a:solidFill>
                  <a:srgbClr val="046CA6"/>
                </a:solidFill>
              </a:rPr>
              <a:t>KAPSAM DIŞI OLANLAR</a:t>
            </a:r>
          </a:p>
          <a:p>
            <a:pPr marL="285750" lvl="0" indent="-285750" algn="just" eaLnBrk="1" fontAlgn="auto" hangingPunct="1">
              <a:lnSpc>
                <a:spcPct val="90000"/>
              </a:lnSpc>
              <a:spcBef>
                <a:spcPts val="600"/>
              </a:spcBef>
              <a:spcAft>
                <a:spcPts val="600"/>
              </a:spcAft>
              <a:buClrTx/>
              <a:buFont typeface="Wingdings" pitchFamily="2" charset="2"/>
              <a:buChar char="v"/>
              <a:tabLst>
                <a:tab pos="4848225" algn="l"/>
              </a:tabLst>
            </a:pPr>
            <a:r>
              <a:rPr lang="tr-TR" sz="1800" kern="1200" dirty="0">
                <a:solidFill>
                  <a:srgbClr val="046CA6"/>
                </a:solidFill>
              </a:rPr>
              <a:t>Resmi sektör işyerlerinde </a:t>
            </a:r>
            <a:r>
              <a:rPr lang="tr-TR" sz="1800" b="0" kern="1200" dirty="0">
                <a:solidFill>
                  <a:srgbClr val="046CA6"/>
                </a:solidFill>
              </a:rPr>
              <a:t>(1/3/2011 tarihinden önce kamu idareleri, 1/3/2011 tarihinden sonra 5335 sayılı sayılı Kanunun 30 uncu maddesinin ikinci fıkrası kapsamındakiler),</a:t>
            </a:r>
          </a:p>
          <a:p>
            <a:pPr marL="285750" lvl="0" indent="-285750" algn="just" eaLnBrk="1" fontAlgn="auto" hangingPunct="1">
              <a:lnSpc>
                <a:spcPct val="90000"/>
              </a:lnSpc>
              <a:spcBef>
                <a:spcPts val="600"/>
              </a:spcBef>
              <a:spcAft>
                <a:spcPts val="600"/>
              </a:spcAft>
              <a:buClrTx/>
              <a:buFont typeface="Wingdings" pitchFamily="2" charset="2"/>
              <a:buChar char="v"/>
              <a:tabLst>
                <a:tab pos="4848225" algn="l"/>
              </a:tabLst>
            </a:pPr>
            <a:r>
              <a:rPr lang="tr-TR" sz="1800" kern="1200" dirty="0">
                <a:solidFill>
                  <a:srgbClr val="046CA6"/>
                </a:solidFill>
              </a:rPr>
              <a:t>2886 sayılı Devlet İhale Kanunu </a:t>
            </a:r>
            <a:r>
              <a:rPr lang="tr-TR" sz="1800" b="0" kern="1200" dirty="0">
                <a:solidFill>
                  <a:srgbClr val="046CA6"/>
                </a:solidFill>
              </a:rPr>
              <a:t>ile </a:t>
            </a:r>
            <a:r>
              <a:rPr lang="tr-TR" sz="1800" kern="1200" dirty="0">
                <a:solidFill>
                  <a:srgbClr val="046CA6"/>
                </a:solidFill>
              </a:rPr>
              <a:t>4734 sayılı Kamu İhale Kanunu </a:t>
            </a:r>
            <a:r>
              <a:rPr lang="tr-TR" sz="1800" b="0" kern="1200" dirty="0">
                <a:solidFill>
                  <a:srgbClr val="046CA6"/>
                </a:solidFill>
              </a:rPr>
              <a:t>kapsamındaki alım ve yapım işlerinde, </a:t>
            </a:r>
          </a:p>
          <a:p>
            <a:pPr marL="285750" lvl="0" indent="-285750" algn="just" eaLnBrk="1" fontAlgn="auto" hangingPunct="1">
              <a:lnSpc>
                <a:spcPct val="90000"/>
              </a:lnSpc>
              <a:spcBef>
                <a:spcPts val="600"/>
              </a:spcBef>
              <a:spcAft>
                <a:spcPts val="600"/>
              </a:spcAft>
              <a:buClrTx/>
              <a:buFont typeface="Wingdings" pitchFamily="2" charset="2"/>
              <a:buChar char="v"/>
              <a:tabLst>
                <a:tab pos="4848225" algn="l"/>
              </a:tabLst>
            </a:pPr>
            <a:r>
              <a:rPr lang="tr-TR" sz="1800" kern="1200" dirty="0">
                <a:solidFill>
                  <a:srgbClr val="046CA6"/>
                </a:solidFill>
              </a:rPr>
              <a:t>4734 sayılı Kanundan istisna </a:t>
            </a:r>
            <a:r>
              <a:rPr lang="tr-TR" sz="1800" b="0" kern="1200" dirty="0">
                <a:solidFill>
                  <a:srgbClr val="046CA6"/>
                </a:solidFill>
              </a:rPr>
              <a:t>olan alım ve yapım işleri işyerlerinde,</a:t>
            </a:r>
          </a:p>
          <a:p>
            <a:pPr marL="285750" lvl="0" indent="-285750" algn="just" eaLnBrk="1" fontAlgn="auto" hangingPunct="1">
              <a:lnSpc>
                <a:spcPct val="90000"/>
              </a:lnSpc>
              <a:spcBef>
                <a:spcPts val="600"/>
              </a:spcBef>
              <a:spcAft>
                <a:spcPts val="600"/>
              </a:spcAft>
              <a:buClrTx/>
              <a:buFont typeface="Wingdings" pitchFamily="2" charset="2"/>
              <a:buChar char="v"/>
              <a:tabLst>
                <a:tab pos="4848225" algn="l"/>
              </a:tabLst>
            </a:pPr>
            <a:r>
              <a:rPr lang="tr-TR" sz="1800" kern="1200" dirty="0">
                <a:solidFill>
                  <a:srgbClr val="046CA6"/>
                </a:solidFill>
              </a:rPr>
              <a:t>Uluslararası anlaşma hükümlerine istinaden</a:t>
            </a:r>
            <a:r>
              <a:rPr lang="tr-TR" sz="1800" b="0" kern="1200" dirty="0">
                <a:solidFill>
                  <a:srgbClr val="046CA6"/>
                </a:solidFill>
              </a:rPr>
              <a:t> yapılan alım ve yapım işlerine ilişkin işyerlerinde,</a:t>
            </a:r>
          </a:p>
          <a:p>
            <a:pPr marL="0" lvl="0" indent="0" algn="just" eaLnBrk="1" fontAlgn="auto" hangingPunct="1">
              <a:lnSpc>
                <a:spcPct val="90000"/>
              </a:lnSpc>
              <a:spcBef>
                <a:spcPts val="600"/>
              </a:spcBef>
              <a:spcAft>
                <a:spcPts val="600"/>
              </a:spcAft>
              <a:buClrTx/>
              <a:buNone/>
              <a:tabLst>
                <a:tab pos="4848225" algn="l"/>
              </a:tabLst>
            </a:pPr>
            <a:r>
              <a:rPr lang="tr-TR" sz="1800" b="0" kern="1200" dirty="0">
                <a:solidFill>
                  <a:srgbClr val="046CA6"/>
                </a:solidFill>
              </a:rPr>
              <a:t>      çalıştırılan sigortalılardan dolayı ,</a:t>
            </a:r>
          </a:p>
          <a:p>
            <a:pPr marL="285750" lvl="0" indent="-285750" algn="just" eaLnBrk="1" fontAlgn="auto" hangingPunct="1">
              <a:lnSpc>
                <a:spcPct val="90000"/>
              </a:lnSpc>
              <a:spcBef>
                <a:spcPts val="600"/>
              </a:spcBef>
              <a:spcAft>
                <a:spcPts val="600"/>
              </a:spcAft>
              <a:buClrTx/>
              <a:buFont typeface="Wingdings" panose="05000000000000000000" pitchFamily="2" charset="2"/>
              <a:buChar char="v"/>
              <a:tabLst>
                <a:tab pos="4848225" algn="l"/>
              </a:tabLst>
            </a:pPr>
            <a:r>
              <a:rPr lang="tr-TR" sz="1800" kern="1200" dirty="0">
                <a:solidFill>
                  <a:srgbClr val="046CA6"/>
                </a:solidFill>
              </a:rPr>
              <a:t>Yurtdışında çalışanlar</a:t>
            </a:r>
            <a:r>
              <a:rPr lang="tr-TR" sz="1800" b="0" kern="1200" dirty="0">
                <a:solidFill>
                  <a:srgbClr val="046CA6"/>
                </a:solidFill>
              </a:rPr>
              <a:t> ve </a:t>
            </a:r>
            <a:r>
              <a:rPr lang="tr-TR" sz="1800" kern="1200" dirty="0">
                <a:solidFill>
                  <a:srgbClr val="046CA6"/>
                </a:solidFill>
              </a:rPr>
              <a:t>sosyal güvenlik destek primine </a:t>
            </a:r>
            <a:r>
              <a:rPr lang="tr-TR" sz="1800" b="0" kern="1200" dirty="0">
                <a:solidFill>
                  <a:srgbClr val="046CA6"/>
                </a:solidFill>
              </a:rPr>
              <a:t>tabi çalışanlardan dolayı, </a:t>
            </a:r>
          </a:p>
          <a:p>
            <a:pPr marL="0" lvl="0" indent="0" algn="just" eaLnBrk="1" fontAlgn="auto" hangingPunct="1">
              <a:lnSpc>
                <a:spcPct val="90000"/>
              </a:lnSpc>
              <a:spcBef>
                <a:spcPts val="600"/>
              </a:spcBef>
              <a:spcAft>
                <a:spcPts val="600"/>
              </a:spcAft>
              <a:buClrTx/>
              <a:buNone/>
              <a:tabLst>
                <a:tab pos="4848225" algn="l"/>
              </a:tabLst>
            </a:pPr>
            <a:r>
              <a:rPr lang="tr-TR" sz="1800" b="0" kern="1200" dirty="0">
                <a:solidFill>
                  <a:srgbClr val="046CA6"/>
                </a:solidFill>
              </a:rPr>
              <a:t>       teşvikten yararlanılamaz.</a:t>
            </a:r>
          </a:p>
          <a:p>
            <a:pPr marL="3175" lvl="0" indent="-3175" algn="just" eaLnBrk="1" fontAlgn="auto" hangingPunct="1">
              <a:spcBef>
                <a:spcPts val="0"/>
              </a:spcBef>
              <a:spcAft>
                <a:spcPts val="0"/>
              </a:spcAft>
              <a:buClrTx/>
              <a:buNone/>
              <a:defRPr/>
            </a:pPr>
            <a:endParaRPr lang="tr-TR" altLang="tr-TR" sz="1200" kern="1200" dirty="0">
              <a:latin typeface="Times New Roman" pitchFamily="18" charset="0"/>
              <a:cs typeface="Times New Roman" pitchFamily="18" charset="0"/>
            </a:endParaRPr>
          </a:p>
          <a:p>
            <a:pPr marL="457200" lvl="1" indent="0" algn="just">
              <a:spcBef>
                <a:spcPct val="0"/>
              </a:spcBef>
              <a:buFont typeface="Wingdings" pitchFamily="2" charset="2"/>
              <a:buNone/>
            </a:pPr>
            <a:r>
              <a:rPr lang="tr-TR" sz="1600" dirty="0" smtClean="0">
                <a:sym typeface="Wingdings" pitchFamily="2" charset="2"/>
              </a:rPr>
              <a:t>					</a:t>
            </a:r>
            <a:endParaRPr lang="tr-TR" sz="1600" dirty="0" smtClean="0">
              <a:cs typeface="Arial" charset="0"/>
            </a:endParaRPr>
          </a:p>
          <a:p>
            <a:pPr marL="0" indent="0" algn="just">
              <a:buNone/>
            </a:pPr>
            <a:endParaRPr lang="tr-TR" sz="1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b="1" dirty="0">
                <a:solidFill>
                  <a:srgbClr val="FFFFFF"/>
                </a:solidFill>
              </a:rPr>
              <a:t>Malullük, Yaşlılık Ve Ölüm Sigortası İşveren Hissesinden 5 Puanlık İndirim</a:t>
            </a:r>
            <a:endParaRPr lang="nn-NO" b="1" dirty="0"/>
          </a:p>
        </p:txBody>
      </p:sp>
      <p:sp>
        <p:nvSpPr>
          <p:cNvPr id="3" name="Slayt Numarası Yer Tutucusu 2"/>
          <p:cNvSpPr>
            <a:spLocks noGrp="1"/>
          </p:cNvSpPr>
          <p:nvPr>
            <p:ph type="sldNum" sz="quarter" idx="12"/>
          </p:nvPr>
        </p:nvSpPr>
        <p:spPr/>
        <p:txBody>
          <a:bodyPr/>
          <a:lstStyle/>
          <a:p>
            <a:pPr>
              <a:defRPr/>
            </a:pPr>
            <a:r>
              <a:rPr lang="tr-TR" dirty="0" smtClean="0"/>
              <a:t>5</a:t>
            </a:r>
            <a:r>
              <a:rPr lang="tr-TR" dirty="0" smtClean="0"/>
              <a:t>/36</a:t>
            </a:r>
            <a:endParaRPr lang="tr-TR" dirty="0"/>
          </a:p>
        </p:txBody>
      </p:sp>
      <p:sp>
        <p:nvSpPr>
          <p:cNvPr id="4" name="Dikdörtgen 3"/>
          <p:cNvSpPr/>
          <p:nvPr/>
        </p:nvSpPr>
        <p:spPr>
          <a:xfrm>
            <a:off x="179512" y="764705"/>
            <a:ext cx="8784976" cy="5937010"/>
          </a:xfrm>
          <a:prstGeom prst="rect">
            <a:avLst/>
          </a:prstGeom>
        </p:spPr>
        <p:txBody>
          <a:bodyPr wrap="square">
            <a:spAutoFit/>
          </a:bodyPr>
          <a:lstStyle/>
          <a:p>
            <a:pPr lvl="0" algn="just" fontAlgn="auto">
              <a:lnSpc>
                <a:spcPct val="90000"/>
              </a:lnSpc>
              <a:spcBef>
                <a:spcPts val="600"/>
              </a:spcBef>
              <a:spcAft>
                <a:spcPts val="600"/>
              </a:spcAft>
              <a:tabLst>
                <a:tab pos="4848225" algn="l"/>
              </a:tabLst>
            </a:pPr>
            <a:r>
              <a:rPr lang="tr-TR" sz="2000" b="1" u="sng" dirty="0">
                <a:solidFill>
                  <a:srgbClr val="046CA6"/>
                </a:solidFill>
                <a:latin typeface="Calibri" pitchFamily="34" charset="0"/>
              </a:rPr>
              <a:t>YARARLANMA ŞARTLARI</a:t>
            </a:r>
          </a:p>
          <a:p>
            <a:pPr marL="342900" lvl="0" indent="-342900" algn="just" fontAlgn="auto">
              <a:spcBef>
                <a:spcPts val="600"/>
              </a:spcBef>
              <a:spcAft>
                <a:spcPts val="600"/>
              </a:spcAft>
              <a:buClr>
                <a:srgbClr val="046CA6"/>
              </a:buClr>
              <a:buFont typeface="Wingdings" pitchFamily="2" charset="2"/>
              <a:buChar char="v"/>
              <a:defRPr/>
            </a:pPr>
            <a:r>
              <a:rPr lang="tr-TR" sz="1600" dirty="0">
                <a:solidFill>
                  <a:srgbClr val="046CA6"/>
                </a:solidFill>
                <a:latin typeface="Calibri" pitchFamily="34" charset="0"/>
                <a:cs typeface="Times New Roman" pitchFamily="18" charset="0"/>
              </a:rPr>
              <a:t>Aylık prim ve hizmet belgesinin </a:t>
            </a:r>
            <a:r>
              <a:rPr lang="tr-TR" sz="1600" b="1" dirty="0">
                <a:solidFill>
                  <a:srgbClr val="046CA6"/>
                </a:solidFill>
                <a:latin typeface="Calibri" pitchFamily="34" charset="0"/>
                <a:cs typeface="Times New Roman" pitchFamily="18" charset="0"/>
              </a:rPr>
              <a:t>yasal süresi içinde </a:t>
            </a:r>
            <a:r>
              <a:rPr lang="tr-TR" sz="1600" dirty="0">
                <a:solidFill>
                  <a:srgbClr val="046CA6"/>
                </a:solidFill>
                <a:latin typeface="Calibri" pitchFamily="34" charset="0"/>
                <a:cs typeface="Times New Roman" pitchFamily="18" charset="0"/>
              </a:rPr>
              <a:t>Kuruma verilmesi, </a:t>
            </a:r>
          </a:p>
          <a:p>
            <a:pPr marL="342900" lvl="0" indent="-342900" algn="just" fontAlgn="auto">
              <a:spcBef>
                <a:spcPts val="600"/>
              </a:spcBef>
              <a:spcAft>
                <a:spcPts val="600"/>
              </a:spcAft>
              <a:buClr>
                <a:srgbClr val="046CA6"/>
              </a:buClr>
              <a:buFont typeface="Wingdings" pitchFamily="2" charset="2"/>
              <a:buChar char="v"/>
              <a:defRPr/>
            </a:pPr>
            <a:r>
              <a:rPr lang="tr-TR" sz="1600" dirty="0">
                <a:solidFill>
                  <a:srgbClr val="046CA6"/>
                </a:solidFill>
                <a:latin typeface="Calibri" pitchFamily="34" charset="0"/>
                <a:cs typeface="Times New Roman" pitchFamily="18" charset="0"/>
              </a:rPr>
              <a:t>İşverence ödenmesi gereken primlerin </a:t>
            </a:r>
            <a:r>
              <a:rPr lang="tr-TR" sz="1600" b="1" dirty="0">
                <a:solidFill>
                  <a:srgbClr val="046CA6"/>
                </a:solidFill>
                <a:latin typeface="Calibri" pitchFamily="34" charset="0"/>
                <a:cs typeface="Times New Roman" pitchFamily="18" charset="0"/>
              </a:rPr>
              <a:t>yasal süresi içinde </a:t>
            </a:r>
            <a:r>
              <a:rPr lang="tr-TR" sz="1600" dirty="0">
                <a:solidFill>
                  <a:srgbClr val="046CA6"/>
                </a:solidFill>
                <a:latin typeface="Calibri" pitchFamily="34" charset="0"/>
                <a:cs typeface="Times New Roman" pitchFamily="18" charset="0"/>
              </a:rPr>
              <a:t>ödenmesi,    </a:t>
            </a:r>
          </a:p>
          <a:p>
            <a:pPr marL="342900" lvl="0" indent="-342900" algn="just" fontAlgn="auto">
              <a:spcBef>
                <a:spcPts val="600"/>
              </a:spcBef>
              <a:spcAft>
                <a:spcPts val="600"/>
              </a:spcAft>
              <a:buClr>
                <a:srgbClr val="046CA6"/>
              </a:buClr>
              <a:buFont typeface="Wingdings" pitchFamily="2" charset="2"/>
              <a:buChar char="v"/>
              <a:defRPr/>
            </a:pPr>
            <a:r>
              <a:rPr lang="tr-TR" sz="1600" dirty="0">
                <a:solidFill>
                  <a:srgbClr val="046CA6"/>
                </a:solidFill>
                <a:latin typeface="Calibri" pitchFamily="34" charset="0"/>
                <a:cs typeface="Times New Roman" pitchFamily="18" charset="0"/>
              </a:rPr>
              <a:t>Kuruma sigorta primi, işsizlik sigortası primi, idari para cezası ve bunlara ilişkin gecikme zammı ve gecikme cezası borcu bulunmaması ya da taksitlendirilmiş olması ve bozma koşuluna girilmemiş olması,</a:t>
            </a:r>
            <a:endParaRPr lang="tr-TR" altLang="tr-TR" sz="1600" dirty="0">
              <a:solidFill>
                <a:srgbClr val="046CA6"/>
              </a:solidFill>
              <a:latin typeface="Calibri" pitchFamily="34" charset="0"/>
              <a:cs typeface="Times New Roman" pitchFamily="18" charset="0"/>
            </a:endParaRPr>
          </a:p>
          <a:p>
            <a:pPr marL="342900" lvl="0" indent="-342900" algn="just" fontAlgn="auto">
              <a:spcBef>
                <a:spcPts val="600"/>
              </a:spcBef>
              <a:spcAft>
                <a:spcPts val="600"/>
              </a:spcAft>
              <a:buClr>
                <a:srgbClr val="046CA6"/>
              </a:buClr>
              <a:buFont typeface="Wingdings" pitchFamily="2" charset="2"/>
              <a:buChar char="v"/>
              <a:defRPr/>
            </a:pPr>
            <a:r>
              <a:rPr lang="tr-TR" altLang="tr-TR" sz="1600" b="1" dirty="0">
                <a:solidFill>
                  <a:srgbClr val="046CA6"/>
                </a:solidFill>
                <a:latin typeface="Calibri" pitchFamily="34" charset="0"/>
                <a:cs typeface="Times New Roman" pitchFamily="18" charset="0"/>
              </a:rPr>
              <a:t>Kayıt dışı </a:t>
            </a:r>
            <a:r>
              <a:rPr lang="tr-TR" altLang="tr-TR" sz="1600" dirty="0">
                <a:solidFill>
                  <a:srgbClr val="046CA6"/>
                </a:solidFill>
                <a:latin typeface="Calibri" pitchFamily="34" charset="0"/>
                <a:cs typeface="Times New Roman" pitchFamily="18" charset="0"/>
              </a:rPr>
              <a:t>sigortalı çalıştırılmaması ya da </a:t>
            </a:r>
            <a:r>
              <a:rPr lang="tr-TR" altLang="tr-TR" sz="1600" b="1" dirty="0">
                <a:solidFill>
                  <a:srgbClr val="046CA6"/>
                </a:solidFill>
                <a:latin typeface="Calibri" pitchFamily="34" charset="0"/>
                <a:cs typeface="Times New Roman" pitchFamily="18" charset="0"/>
              </a:rPr>
              <a:t>sahte sigortalı </a:t>
            </a:r>
            <a:r>
              <a:rPr lang="tr-TR" altLang="tr-TR" sz="1600" dirty="0">
                <a:solidFill>
                  <a:srgbClr val="046CA6"/>
                </a:solidFill>
                <a:latin typeface="Calibri" pitchFamily="34" charset="0"/>
                <a:cs typeface="Times New Roman" pitchFamily="18" charset="0"/>
              </a:rPr>
              <a:t>bildiriminde bulunulmaması,</a:t>
            </a:r>
          </a:p>
          <a:p>
            <a:pPr lvl="0" algn="just" fontAlgn="auto">
              <a:spcBef>
                <a:spcPts val="600"/>
              </a:spcBef>
              <a:spcAft>
                <a:spcPts val="600"/>
              </a:spcAft>
              <a:buClr>
                <a:srgbClr val="000000"/>
              </a:buClr>
              <a:defRPr/>
            </a:pPr>
            <a:r>
              <a:rPr lang="tr-TR" altLang="tr-TR" sz="1600" dirty="0">
                <a:solidFill>
                  <a:srgbClr val="046CA6"/>
                </a:solidFill>
                <a:latin typeface="Calibri" pitchFamily="34" charset="0"/>
                <a:cs typeface="Times New Roman" pitchFamily="18" charset="0"/>
              </a:rPr>
              <a:t>            gerekmektedir.</a:t>
            </a:r>
          </a:p>
          <a:p>
            <a:pPr lvl="0" algn="just" fontAlgn="auto">
              <a:spcBef>
                <a:spcPts val="0"/>
              </a:spcBef>
              <a:spcAft>
                <a:spcPts val="0"/>
              </a:spcAft>
            </a:pPr>
            <a:r>
              <a:rPr lang="tr-TR" altLang="tr-TR" sz="2000" b="1" u="sng" dirty="0">
                <a:solidFill>
                  <a:srgbClr val="046CA6"/>
                </a:solidFill>
                <a:latin typeface="Calibri" pitchFamily="34" charset="0"/>
                <a:cs typeface="Times New Roman" pitchFamily="18" charset="0"/>
              </a:rPr>
              <a:t>DİĞER TEŞVİKLERLE BİRLİKTE UYGULAMA</a:t>
            </a:r>
          </a:p>
          <a:p>
            <a:pPr lvl="0" algn="just" fontAlgn="auto">
              <a:spcBef>
                <a:spcPct val="20000"/>
              </a:spcBef>
              <a:spcAft>
                <a:spcPts val="0"/>
              </a:spcAft>
              <a:buClr>
                <a:srgbClr val="046CA6"/>
              </a:buClr>
            </a:pPr>
            <a:r>
              <a:rPr lang="tr-TR" sz="1600" b="1" u="sng" dirty="0">
                <a:solidFill>
                  <a:srgbClr val="046CA6"/>
                </a:solidFill>
                <a:latin typeface="Calibri" pitchFamily="34" charset="0"/>
                <a:cs typeface="Times New Roman" pitchFamily="18" charset="0"/>
              </a:rPr>
              <a:t>01.03.2011 Öncesi:</a:t>
            </a:r>
          </a:p>
          <a:p>
            <a:pPr lvl="0" algn="just" fontAlgn="auto">
              <a:spcBef>
                <a:spcPct val="20000"/>
              </a:spcBef>
              <a:spcAft>
                <a:spcPts val="0"/>
              </a:spcAft>
              <a:buClr>
                <a:srgbClr val="00003E"/>
              </a:buClr>
            </a:pPr>
            <a:r>
              <a:rPr lang="tr-TR" sz="1600" dirty="0">
                <a:solidFill>
                  <a:srgbClr val="046CA6"/>
                </a:solidFill>
                <a:latin typeface="Calibri" pitchFamily="34" charset="0"/>
                <a:cs typeface="Times New Roman" pitchFamily="18" charset="0"/>
              </a:rPr>
              <a:t>Diğer teşvik kanunlarına istinaden işveren hissesi sigorta prim teşviki uygulamasından yararlanmakta olan işverenlerin, teşvik kapsamına giren sigortalılarından dolayı aynı dönem için ve mükerrer olarak beş puanlık prim indiriminden yararlanmaları </a:t>
            </a:r>
            <a:r>
              <a:rPr lang="tr-TR" sz="1600" b="1" dirty="0">
                <a:solidFill>
                  <a:srgbClr val="046CA6"/>
                </a:solidFill>
                <a:latin typeface="Calibri" pitchFamily="34" charset="0"/>
                <a:cs typeface="Times New Roman" pitchFamily="18" charset="0"/>
              </a:rPr>
              <a:t>mümkün bulunmamaktadır.</a:t>
            </a:r>
          </a:p>
          <a:p>
            <a:pPr lvl="0" algn="just" fontAlgn="auto">
              <a:spcBef>
                <a:spcPct val="20000"/>
              </a:spcBef>
              <a:spcAft>
                <a:spcPts val="0"/>
              </a:spcAft>
              <a:buClr>
                <a:srgbClr val="00003E"/>
              </a:buClr>
            </a:pPr>
            <a:r>
              <a:rPr lang="tr-TR" sz="1600" b="1" u="sng" dirty="0">
                <a:solidFill>
                  <a:srgbClr val="046CA6"/>
                </a:solidFill>
                <a:latin typeface="Calibri" pitchFamily="34" charset="0"/>
                <a:cs typeface="Times New Roman" pitchFamily="18" charset="0"/>
              </a:rPr>
              <a:t>01.03.2011 Sonrası:</a:t>
            </a:r>
          </a:p>
          <a:p>
            <a:pPr lvl="0" algn="just" fontAlgn="auto">
              <a:spcBef>
                <a:spcPct val="20000"/>
              </a:spcBef>
              <a:spcAft>
                <a:spcPts val="0"/>
              </a:spcAft>
              <a:buClr>
                <a:srgbClr val="00003E"/>
              </a:buClr>
            </a:pPr>
            <a:r>
              <a:rPr lang="tr-TR" sz="1600" dirty="0">
                <a:solidFill>
                  <a:srgbClr val="046CA6"/>
                </a:solidFill>
                <a:latin typeface="Calibri" pitchFamily="34" charset="0"/>
                <a:cs typeface="Times New Roman" pitchFamily="18" charset="0"/>
              </a:rPr>
              <a:t>5084 sayılı Kanunun 4 üncü maddesi ve 4447 sayılı Kanunun 50 </a:t>
            </a:r>
            <a:r>
              <a:rPr lang="tr-TR" sz="1600" dirty="0" err="1">
                <a:solidFill>
                  <a:srgbClr val="046CA6"/>
                </a:solidFill>
                <a:latin typeface="Calibri" pitchFamily="34" charset="0"/>
                <a:cs typeface="Times New Roman" pitchFamily="18" charset="0"/>
              </a:rPr>
              <a:t>nci</a:t>
            </a:r>
            <a:r>
              <a:rPr lang="tr-TR" sz="1600" dirty="0">
                <a:solidFill>
                  <a:srgbClr val="046CA6"/>
                </a:solidFill>
                <a:latin typeface="Calibri" pitchFamily="34" charset="0"/>
                <a:cs typeface="Times New Roman" pitchFamily="18" charset="0"/>
              </a:rPr>
              <a:t> maddesinde öngörülen sigorta prim destekleri hariç diğer teşvik Kanunları kapsamına giren bir sigortalı için, işyerinin; yasal ödeme süresi geçmiş prim, idari para cezası ve bunlara ilişkin gecikme cezası ve gecikme zammı borcunun bulunmaması halinde, </a:t>
            </a:r>
            <a:r>
              <a:rPr lang="tr-TR" sz="1600" b="1" dirty="0">
                <a:solidFill>
                  <a:srgbClr val="046CA6"/>
                </a:solidFill>
                <a:latin typeface="Calibri" pitchFamily="34" charset="0"/>
                <a:cs typeface="Times New Roman" pitchFamily="18" charset="0"/>
              </a:rPr>
              <a:t>öncelikle beş puanlık prim desteğinden</a:t>
            </a:r>
            <a:r>
              <a:rPr lang="tr-TR" sz="1600" dirty="0">
                <a:solidFill>
                  <a:srgbClr val="046CA6"/>
                </a:solidFill>
                <a:latin typeface="Calibri" pitchFamily="34" charset="0"/>
                <a:cs typeface="Times New Roman" pitchFamily="18" charset="0"/>
              </a:rPr>
              <a:t>, ardından diğer kanunda öngörülen destekten yararlanılabilecektir</a:t>
            </a:r>
            <a:r>
              <a:rPr lang="tr-TR" dirty="0" smtClean="0">
                <a:solidFill>
                  <a:srgbClr val="046CA6"/>
                </a:solidFill>
                <a:latin typeface="Calibri" pitchFamily="34" charset="0"/>
                <a:cs typeface="Times New Roman" pitchFamily="18" charset="0"/>
              </a:rPr>
              <a:t>.</a:t>
            </a:r>
            <a:endParaRPr lang="tr-TR" dirty="0">
              <a:latin typeface="Calibri" pitchFamily="34" charset="0"/>
            </a:endParaRPr>
          </a:p>
        </p:txBody>
      </p:sp>
    </p:spTree>
    <p:extLst>
      <p:ext uri="{BB962C8B-B14F-4D97-AF65-F5344CB8AC3E}">
        <p14:creationId xmlns:p14="http://schemas.microsoft.com/office/powerpoint/2010/main" val="39033272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Başlık 5"/>
          <p:cNvSpPr>
            <a:spLocks noGrp="1"/>
          </p:cNvSpPr>
          <p:nvPr>
            <p:ph type="title"/>
          </p:nvPr>
        </p:nvSpPr>
        <p:spPr>
          <a:xfrm>
            <a:off x="2571750" y="0"/>
            <a:ext cx="6572250" cy="706438"/>
          </a:xfrm>
        </p:spPr>
        <p:txBody>
          <a:bodyPr/>
          <a:lstStyle/>
          <a:p>
            <a:pPr lvl="0"/>
            <a:r>
              <a:rPr lang="tr-TR" kern="1200" dirty="0" smtClean="0"/>
              <a:t/>
            </a:r>
            <a:br>
              <a:rPr lang="tr-TR" kern="1200" dirty="0" smtClean="0"/>
            </a:br>
            <a:r>
              <a:rPr lang="tr-TR" altLang="tr-TR" sz="2000" b="1" kern="1200" dirty="0">
                <a:solidFill>
                  <a:srgbClr val="FFFFFF"/>
                </a:solidFill>
                <a:cs typeface="Arial" pitchFamily="34" charset="0"/>
              </a:rPr>
              <a:t>YURTDIŞINA GÖTÜRÜLEN/GÖNDERİLEN SİGORTALILAR İÇİN UYGULANACAK İŞVEREN HİSSESİ SİGORTA PRİMİ TEŞVİKİ</a:t>
            </a:r>
            <a:r>
              <a:rPr lang="tr-TR" kern="1200" dirty="0">
                <a:solidFill>
                  <a:prstClr val="black"/>
                </a:solidFill>
              </a:rPr>
              <a:t/>
            </a:r>
            <a:br>
              <a:rPr lang="tr-TR" kern="1200" dirty="0">
                <a:solidFill>
                  <a:prstClr val="black"/>
                </a:solidFill>
              </a:rPr>
            </a:br>
            <a:endParaRPr lang="tr-TR" b="1" dirty="0" smtClean="0"/>
          </a:p>
        </p:txBody>
      </p:sp>
      <p:sp>
        <p:nvSpPr>
          <p:cNvPr id="15362" name="Slayt Numarası Yer Tutucusu 1"/>
          <p:cNvSpPr>
            <a:spLocks noGrp="1"/>
          </p:cNvSpPr>
          <p:nvPr>
            <p:ph type="sldNum"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tr-TR" dirty="0" smtClean="0"/>
              <a:t>6</a:t>
            </a:r>
            <a:r>
              <a:rPr lang="tr-TR" dirty="0" smtClean="0"/>
              <a:t>/36</a:t>
            </a:r>
            <a:endParaRPr lang="tr-TR" dirty="0" smtClean="0"/>
          </a:p>
        </p:txBody>
      </p:sp>
      <p:sp>
        <p:nvSpPr>
          <p:cNvPr id="15363" name="İçerik Yer Tutucusu 6"/>
          <p:cNvSpPr>
            <a:spLocks noGrp="1"/>
          </p:cNvSpPr>
          <p:nvPr>
            <p:ph idx="4294967295"/>
          </p:nvPr>
        </p:nvSpPr>
        <p:spPr bwMode="auto">
          <a:xfrm>
            <a:off x="179512" y="764704"/>
            <a:ext cx="8784976" cy="5688632"/>
          </a:xfrm>
          <a:prstGeom prst="rect">
            <a:avLst/>
          </a:prstGeom>
          <a:ln>
            <a:miter lim="800000"/>
            <a:headEnd/>
            <a:tailEnd/>
          </a:ln>
        </p:spPr>
        <p:txBody>
          <a:bodyPr/>
          <a:lstStyle/>
          <a:p>
            <a:pPr marL="274320" lvl="0" indent="-274320" algn="just" eaLnBrk="1" fontAlgn="auto" hangingPunct="1">
              <a:spcAft>
                <a:spcPts val="0"/>
              </a:spcAft>
              <a:buClr>
                <a:srgbClr val="046CA6"/>
              </a:buClr>
              <a:buSzPct val="100000"/>
              <a:buNone/>
            </a:pPr>
            <a:r>
              <a:rPr lang="tr-TR" sz="2000" u="sng" kern="1200" dirty="0">
                <a:solidFill>
                  <a:srgbClr val="046CA6"/>
                </a:solidFill>
              </a:rPr>
              <a:t>YASAL DAYANAK</a:t>
            </a:r>
            <a:endParaRPr lang="tr-TR" sz="2400" u="sng" kern="1200" dirty="0">
              <a:solidFill>
                <a:srgbClr val="046CA6"/>
              </a:solidFill>
            </a:endParaRPr>
          </a:p>
          <a:p>
            <a:pPr lvl="0" algn="just" eaLnBrk="1" fontAlgn="auto" hangingPunct="1">
              <a:lnSpc>
                <a:spcPct val="90000"/>
              </a:lnSpc>
              <a:spcAft>
                <a:spcPts val="0"/>
              </a:spcAft>
              <a:buClrTx/>
              <a:buSzPct val="100000"/>
              <a:buFont typeface="Wingdings" pitchFamily="2" charset="2"/>
              <a:buChar char="v"/>
            </a:pPr>
            <a:r>
              <a:rPr lang="tr-TR" altLang="tr-TR" sz="1800" b="0" kern="1200" dirty="0">
                <a:solidFill>
                  <a:srgbClr val="046CA6"/>
                </a:solidFill>
              </a:rPr>
              <a:t>5510 sayılı Kanunun 81 inci maddesinin birinci fıkrasının (i) bendi</a:t>
            </a:r>
          </a:p>
          <a:p>
            <a:pPr lvl="0" algn="just" eaLnBrk="1" fontAlgn="auto" hangingPunct="1">
              <a:lnSpc>
                <a:spcPct val="90000"/>
              </a:lnSpc>
              <a:spcAft>
                <a:spcPts val="0"/>
              </a:spcAft>
              <a:buClrTx/>
              <a:buSzPct val="100000"/>
              <a:buFont typeface="Wingdings" pitchFamily="2" charset="2"/>
              <a:buChar char="v"/>
            </a:pPr>
            <a:r>
              <a:rPr lang="tr-TR" altLang="tr-TR" sz="1800" b="0" kern="1200" dirty="0">
                <a:solidFill>
                  <a:srgbClr val="046CA6"/>
                </a:solidFill>
              </a:rPr>
              <a:t>2013-30 sayılı Genelge</a:t>
            </a:r>
          </a:p>
          <a:p>
            <a:pPr lvl="0" algn="just" eaLnBrk="1" fontAlgn="auto" hangingPunct="1">
              <a:lnSpc>
                <a:spcPct val="90000"/>
              </a:lnSpc>
              <a:spcAft>
                <a:spcPts val="0"/>
              </a:spcAft>
              <a:buClrTx/>
              <a:buSzPct val="100000"/>
              <a:buFont typeface="Wingdings" pitchFamily="2" charset="2"/>
              <a:buChar char="v"/>
            </a:pPr>
            <a:endParaRPr lang="tr-TR" altLang="tr-TR" sz="2200" b="0" kern="1200" dirty="0">
              <a:solidFill>
                <a:srgbClr val="046CA6"/>
              </a:solidFill>
            </a:endParaRPr>
          </a:p>
          <a:p>
            <a:pPr marL="0" lvl="0" indent="0" algn="just" eaLnBrk="1" fontAlgn="auto" hangingPunct="1">
              <a:lnSpc>
                <a:spcPct val="90000"/>
              </a:lnSpc>
              <a:spcAft>
                <a:spcPts val="0"/>
              </a:spcAft>
              <a:buClrTx/>
              <a:buSzPct val="100000"/>
              <a:buNone/>
            </a:pPr>
            <a:r>
              <a:rPr lang="tr-TR" altLang="tr-TR" sz="2000" u="sng" kern="1200" dirty="0">
                <a:solidFill>
                  <a:srgbClr val="046CA6"/>
                </a:solidFill>
                <a:sym typeface="Wingdings" pitchFamily="2" charset="2"/>
              </a:rPr>
              <a:t>BAŞLAMA TARİHİ </a:t>
            </a:r>
            <a:r>
              <a:rPr lang="tr-TR" altLang="tr-TR" sz="2400" kern="1200" dirty="0">
                <a:solidFill>
                  <a:srgbClr val="046CA6"/>
                </a:solidFill>
                <a:sym typeface="Wingdings" pitchFamily="2" charset="2"/>
              </a:rPr>
              <a:t>	:</a:t>
            </a:r>
            <a:r>
              <a:rPr lang="tr-TR" altLang="tr-TR" sz="1400" b="0" kern="1200" dirty="0">
                <a:solidFill>
                  <a:srgbClr val="046CA6"/>
                </a:solidFill>
                <a:latin typeface="Arial" pitchFamily="34" charset="0"/>
                <a:sym typeface="Wingdings" pitchFamily="2" charset="2"/>
              </a:rPr>
              <a:t> </a:t>
            </a:r>
            <a:r>
              <a:rPr lang="tr-TR" altLang="tr-TR" sz="1800" b="0" kern="1200" dirty="0" smtClean="0">
                <a:solidFill>
                  <a:srgbClr val="046CA6"/>
                </a:solidFill>
                <a:sym typeface="Wingdings" pitchFamily="2" charset="2"/>
              </a:rPr>
              <a:t>1/6/</a:t>
            </a:r>
            <a:r>
              <a:rPr lang="tr-TR" altLang="tr-TR" sz="1800" b="0" kern="1200" dirty="0" smtClean="0">
                <a:solidFill>
                  <a:srgbClr val="046CA6"/>
                </a:solidFill>
              </a:rPr>
              <a:t>2013 	</a:t>
            </a:r>
            <a:r>
              <a:rPr lang="tr-TR" sz="1800" dirty="0">
                <a:solidFill>
                  <a:srgbClr val="046CA6"/>
                </a:solidFill>
              </a:rPr>
              <a:t> BİTİM T. : </a:t>
            </a:r>
            <a:r>
              <a:rPr lang="tr-TR" sz="1800" b="0" dirty="0">
                <a:solidFill>
                  <a:srgbClr val="046CA6"/>
                </a:solidFill>
              </a:rPr>
              <a:t>SÜRESİZ </a:t>
            </a:r>
            <a:endParaRPr lang="tr-TR" sz="1800" b="0" dirty="0" smtClean="0">
              <a:solidFill>
                <a:srgbClr val="046CA6"/>
              </a:solidFill>
            </a:endParaRPr>
          </a:p>
          <a:p>
            <a:pPr marL="0" lvl="0" indent="0" algn="just" eaLnBrk="1" fontAlgn="auto" hangingPunct="1">
              <a:lnSpc>
                <a:spcPct val="90000"/>
              </a:lnSpc>
              <a:spcAft>
                <a:spcPts val="0"/>
              </a:spcAft>
              <a:buClrTx/>
              <a:buSzPct val="100000"/>
              <a:buNone/>
            </a:pPr>
            <a:r>
              <a:rPr lang="tr-TR" altLang="tr-TR" sz="2000" u="sng" kern="1200" dirty="0" smtClean="0">
                <a:solidFill>
                  <a:srgbClr val="046CA6"/>
                </a:solidFill>
                <a:sym typeface="Wingdings" pitchFamily="2" charset="2"/>
              </a:rPr>
              <a:t>FİNANSMANI</a:t>
            </a:r>
            <a:r>
              <a:rPr lang="tr-TR" altLang="tr-TR" sz="2000" kern="1200" dirty="0">
                <a:solidFill>
                  <a:srgbClr val="046CA6"/>
                </a:solidFill>
                <a:sym typeface="Wingdings" pitchFamily="2" charset="2"/>
              </a:rPr>
              <a:t>	                </a:t>
            </a:r>
            <a:r>
              <a:rPr lang="tr-TR" altLang="tr-TR" sz="2400" kern="1200" dirty="0">
                <a:solidFill>
                  <a:srgbClr val="046CA6"/>
                </a:solidFill>
                <a:sym typeface="Wingdings" pitchFamily="2" charset="2"/>
              </a:rPr>
              <a:t>:</a:t>
            </a:r>
            <a:r>
              <a:rPr lang="tr-TR" altLang="tr-TR" sz="2200" b="0" kern="1200" dirty="0">
                <a:solidFill>
                  <a:srgbClr val="046CA6"/>
                </a:solidFill>
                <a:sym typeface="Wingdings" pitchFamily="2" charset="2"/>
              </a:rPr>
              <a:t> </a:t>
            </a:r>
            <a:r>
              <a:rPr lang="tr-TR" altLang="tr-TR" sz="1800" b="0" kern="1200" dirty="0">
                <a:solidFill>
                  <a:srgbClr val="046CA6"/>
                </a:solidFill>
              </a:rPr>
              <a:t>Hazine</a:t>
            </a:r>
          </a:p>
          <a:p>
            <a:pPr marL="3175" lvl="0" indent="-3175" algn="just" eaLnBrk="1" fontAlgn="auto" hangingPunct="1">
              <a:spcBef>
                <a:spcPts val="0"/>
              </a:spcBef>
              <a:spcAft>
                <a:spcPts val="0"/>
              </a:spcAft>
              <a:buClrTx/>
              <a:buNone/>
              <a:defRPr/>
            </a:pPr>
            <a:endParaRPr lang="tr-TR" altLang="tr-TR" sz="1600" u="sng" kern="1200" dirty="0" smtClean="0">
              <a:solidFill>
                <a:srgbClr val="046CA6"/>
              </a:solidFill>
              <a:cs typeface="Times New Roman" pitchFamily="18" charset="0"/>
            </a:endParaRPr>
          </a:p>
          <a:p>
            <a:pPr marL="3175" lvl="0" indent="-3175" algn="just" eaLnBrk="1" fontAlgn="auto" hangingPunct="1">
              <a:spcBef>
                <a:spcPts val="0"/>
              </a:spcBef>
              <a:spcAft>
                <a:spcPts val="0"/>
              </a:spcAft>
              <a:buClrTx/>
              <a:buNone/>
              <a:defRPr/>
            </a:pPr>
            <a:r>
              <a:rPr lang="tr-TR" altLang="tr-TR" sz="1600" u="sng" kern="1200" dirty="0" smtClean="0">
                <a:solidFill>
                  <a:srgbClr val="046CA6"/>
                </a:solidFill>
                <a:cs typeface="Times New Roman" pitchFamily="18" charset="0"/>
              </a:rPr>
              <a:t>ÖRNEK</a:t>
            </a:r>
            <a:r>
              <a:rPr lang="tr-TR" altLang="tr-TR" sz="1600" u="sng" kern="1200" dirty="0">
                <a:solidFill>
                  <a:srgbClr val="046CA6"/>
                </a:solidFill>
                <a:cs typeface="Times New Roman" pitchFamily="18" charset="0"/>
              </a:rPr>
              <a:t>:</a:t>
            </a:r>
          </a:p>
          <a:p>
            <a:pPr marL="0" lvl="0" indent="0" algn="just" eaLnBrk="1" fontAlgn="auto" hangingPunct="1">
              <a:spcBef>
                <a:spcPts val="0"/>
              </a:spcBef>
              <a:spcAft>
                <a:spcPts val="0"/>
              </a:spcAft>
              <a:buClr>
                <a:srgbClr val="0F6FC6"/>
              </a:buClr>
              <a:buSzPct val="95000"/>
              <a:buNone/>
            </a:pPr>
            <a:r>
              <a:rPr lang="tr-TR" altLang="tr-TR" sz="1400" b="0" kern="1200" dirty="0" smtClean="0">
                <a:solidFill>
                  <a:srgbClr val="046CA6"/>
                </a:solidFill>
                <a:latin typeface="Calibri"/>
              </a:rPr>
              <a:t>(A) </a:t>
            </a:r>
            <a:r>
              <a:rPr lang="tr-TR" altLang="tr-TR" sz="1400" b="0" kern="1200" dirty="0">
                <a:solidFill>
                  <a:srgbClr val="046CA6"/>
                </a:solidFill>
                <a:latin typeface="Calibri"/>
              </a:rPr>
              <a:t>Limited Şirketi tarafından Ülkemizle sosyal güvenlik sözleşmesi imzalanmamış olan Irak’a çalıştırmak üzere götürülen 1 işçinin </a:t>
            </a:r>
            <a:r>
              <a:rPr lang="tr-TR" altLang="tr-TR" sz="1400" b="0" kern="1200" dirty="0" smtClean="0">
                <a:solidFill>
                  <a:srgbClr val="046CA6"/>
                </a:solidFill>
                <a:latin typeface="Calibri"/>
              </a:rPr>
              <a:t>2015/Ekim ayına </a:t>
            </a:r>
            <a:r>
              <a:rPr lang="tr-TR" altLang="tr-TR" sz="1400" b="0" kern="1200" dirty="0">
                <a:solidFill>
                  <a:srgbClr val="046CA6"/>
                </a:solidFill>
                <a:latin typeface="Calibri"/>
              </a:rPr>
              <a:t>ilişkin prime esas kazanç tutarının 3.000,00 TL olduğu varsayıldığında; </a:t>
            </a:r>
          </a:p>
          <a:p>
            <a:pPr marL="0" lvl="0" indent="0" algn="just" eaLnBrk="1" fontAlgn="auto" hangingPunct="1">
              <a:spcBef>
                <a:spcPts val="0"/>
              </a:spcBef>
              <a:spcAft>
                <a:spcPts val="0"/>
              </a:spcAft>
              <a:buClr>
                <a:srgbClr val="0F6FC6"/>
              </a:buClr>
              <a:buSzPct val="95000"/>
              <a:buNone/>
            </a:pPr>
            <a:r>
              <a:rPr lang="tr-TR" altLang="tr-TR" sz="1400" b="0" kern="1200" dirty="0">
                <a:solidFill>
                  <a:srgbClr val="046CA6"/>
                </a:solidFill>
                <a:latin typeface="Calibri"/>
              </a:rPr>
              <a:t>                         </a:t>
            </a:r>
          </a:p>
          <a:p>
            <a:pPr marL="0" lvl="0" indent="0" algn="just" eaLnBrk="1" fontAlgn="auto" hangingPunct="1">
              <a:spcBef>
                <a:spcPts val="0"/>
              </a:spcBef>
              <a:spcAft>
                <a:spcPts val="0"/>
              </a:spcAft>
              <a:buClr>
                <a:srgbClr val="0F6FC6"/>
              </a:buClr>
              <a:buSzPct val="95000"/>
              <a:buNone/>
            </a:pPr>
            <a:r>
              <a:rPr lang="tr-TR" altLang="tr-TR" sz="1400" b="0" kern="1200" dirty="0">
                <a:solidFill>
                  <a:srgbClr val="046CA6"/>
                </a:solidFill>
                <a:latin typeface="Calibri"/>
              </a:rPr>
              <a:t>3.000,00 x  5/100   = </a:t>
            </a:r>
            <a:r>
              <a:rPr lang="tr-TR" altLang="tr-TR" sz="1400" kern="1200" dirty="0">
                <a:solidFill>
                  <a:srgbClr val="046CA6"/>
                </a:solidFill>
                <a:latin typeface="Calibri"/>
              </a:rPr>
              <a:t>150,00 TL Hazinece karşılanacak tutar</a:t>
            </a:r>
          </a:p>
          <a:p>
            <a:pPr marL="0" lvl="0" indent="0" algn="just" eaLnBrk="1" fontAlgn="auto" hangingPunct="1">
              <a:spcBef>
                <a:spcPts val="0"/>
              </a:spcBef>
              <a:spcAft>
                <a:spcPts val="0"/>
              </a:spcAft>
              <a:buClr>
                <a:srgbClr val="0F6FC6"/>
              </a:buClr>
              <a:buSzPct val="95000"/>
              <a:buNone/>
            </a:pPr>
            <a:endParaRPr lang="tr-TR" altLang="tr-TR" sz="1400" b="0" kern="1200" dirty="0">
              <a:solidFill>
                <a:srgbClr val="046CA6"/>
              </a:solidFill>
              <a:latin typeface="Calibri"/>
            </a:endParaRPr>
          </a:p>
          <a:p>
            <a:pPr marL="0" lvl="0" indent="0" algn="just" eaLnBrk="1" fontAlgn="auto" hangingPunct="1">
              <a:spcBef>
                <a:spcPts val="0"/>
              </a:spcBef>
              <a:spcAft>
                <a:spcPts val="0"/>
              </a:spcAft>
              <a:buClr>
                <a:srgbClr val="0F6FC6"/>
              </a:buClr>
              <a:buSzPct val="95000"/>
              <a:buNone/>
            </a:pPr>
            <a:r>
              <a:rPr lang="tr-TR" altLang="tr-TR" sz="1400" b="0" kern="1200" dirty="0">
                <a:solidFill>
                  <a:srgbClr val="046CA6"/>
                </a:solidFill>
                <a:latin typeface="Calibri"/>
              </a:rPr>
              <a:t>3.000,00 x  2,5/100= 75,00 TL  İşveren tarafından ödenecek GSS primi</a:t>
            </a:r>
          </a:p>
          <a:p>
            <a:pPr marL="0" lvl="0" indent="0" algn="just" eaLnBrk="1" fontAlgn="auto" hangingPunct="1">
              <a:spcBef>
                <a:spcPts val="0"/>
              </a:spcBef>
              <a:spcAft>
                <a:spcPts val="0"/>
              </a:spcAft>
              <a:buClr>
                <a:srgbClr val="0F6FC6"/>
              </a:buClr>
              <a:buSzPct val="95000"/>
              <a:buNone/>
            </a:pPr>
            <a:endParaRPr lang="tr-TR" altLang="tr-TR" sz="1400" b="0" kern="1200" dirty="0">
              <a:solidFill>
                <a:srgbClr val="046CA6"/>
              </a:solidFill>
              <a:latin typeface="Calibri"/>
            </a:endParaRPr>
          </a:p>
          <a:p>
            <a:pPr marL="0" lvl="0" indent="0" algn="just" eaLnBrk="1" fontAlgn="auto" hangingPunct="1">
              <a:spcBef>
                <a:spcPts val="0"/>
              </a:spcBef>
              <a:spcAft>
                <a:spcPts val="0"/>
              </a:spcAft>
              <a:buClr>
                <a:srgbClr val="0F6FC6"/>
              </a:buClr>
              <a:buSzPct val="95000"/>
              <a:buNone/>
            </a:pPr>
            <a:r>
              <a:rPr lang="tr-TR" altLang="tr-TR" sz="1400" b="0" kern="1200" dirty="0">
                <a:solidFill>
                  <a:srgbClr val="046CA6"/>
                </a:solidFill>
                <a:latin typeface="Calibri"/>
              </a:rPr>
              <a:t>3.000,00 x  2/100    =  60,00  TL  İşveren tarafından ödenecek KVSK primi</a:t>
            </a:r>
          </a:p>
          <a:p>
            <a:pPr marL="0" lvl="0" indent="0" algn="just" eaLnBrk="1" fontAlgn="auto" hangingPunct="1">
              <a:spcBef>
                <a:spcPts val="0"/>
              </a:spcBef>
              <a:spcAft>
                <a:spcPts val="0"/>
              </a:spcAft>
              <a:buClr>
                <a:srgbClr val="0F6FC6"/>
              </a:buClr>
              <a:buSzPct val="95000"/>
              <a:buNone/>
            </a:pPr>
            <a:endParaRPr lang="tr-TR" altLang="tr-TR" sz="1400" b="0" kern="1200" dirty="0">
              <a:solidFill>
                <a:srgbClr val="046CA6"/>
              </a:solidFill>
              <a:latin typeface="Calibri"/>
            </a:endParaRPr>
          </a:p>
          <a:p>
            <a:pPr marL="0" lvl="0" indent="0" algn="just" eaLnBrk="1" fontAlgn="auto" hangingPunct="1">
              <a:spcBef>
                <a:spcPts val="0"/>
              </a:spcBef>
              <a:spcAft>
                <a:spcPts val="0"/>
              </a:spcAft>
              <a:buClr>
                <a:srgbClr val="0F6FC6"/>
              </a:buClr>
              <a:buSzPct val="95000"/>
              <a:buNone/>
            </a:pPr>
            <a:r>
              <a:rPr lang="tr-TR" altLang="tr-TR" sz="1400" b="0" kern="1200" dirty="0">
                <a:solidFill>
                  <a:srgbClr val="046CA6"/>
                </a:solidFill>
                <a:latin typeface="Calibri"/>
              </a:rPr>
              <a:t>3.000,00 x  5/100    =  150,00 TL İşveren tarafından ödenecek GSS sigortalı payı</a:t>
            </a:r>
          </a:p>
          <a:p>
            <a:pPr marL="0" lvl="0" indent="0" algn="just" eaLnBrk="1" fontAlgn="auto" hangingPunct="1">
              <a:spcBef>
                <a:spcPts val="0"/>
              </a:spcBef>
              <a:spcAft>
                <a:spcPts val="0"/>
              </a:spcAft>
              <a:buClr>
                <a:srgbClr val="0F6FC6"/>
              </a:buClr>
              <a:buSzPct val="95000"/>
              <a:buNone/>
            </a:pPr>
            <a:endParaRPr lang="tr-TR" altLang="tr-TR" sz="1400" b="0" kern="1200" dirty="0">
              <a:solidFill>
                <a:srgbClr val="046CA6"/>
              </a:solidFill>
              <a:latin typeface="Calibri"/>
            </a:endParaRPr>
          </a:p>
          <a:p>
            <a:pPr marL="0" lvl="0" indent="0" algn="just" eaLnBrk="1" fontAlgn="auto" hangingPunct="1">
              <a:spcBef>
                <a:spcPts val="0"/>
              </a:spcBef>
              <a:spcAft>
                <a:spcPts val="0"/>
              </a:spcAft>
              <a:buClr>
                <a:srgbClr val="0F6FC6"/>
              </a:buClr>
              <a:buSzPct val="95000"/>
              <a:buNone/>
            </a:pPr>
            <a:r>
              <a:rPr lang="tr-TR" altLang="tr-TR" sz="1400" kern="1200" dirty="0">
                <a:solidFill>
                  <a:srgbClr val="046CA6"/>
                </a:solidFill>
                <a:latin typeface="Calibri"/>
              </a:rPr>
              <a:t>İşveren  435,00 TL yerine  285,00 TL  ödeyecektir. </a:t>
            </a:r>
            <a:endParaRPr lang="tr-TR"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Başlık"/>
          <p:cNvSpPr>
            <a:spLocks noGrp="1"/>
          </p:cNvSpPr>
          <p:nvPr>
            <p:ph type="title"/>
          </p:nvPr>
        </p:nvSpPr>
        <p:spPr>
          <a:xfrm>
            <a:off x="2571750" y="-13218"/>
            <a:ext cx="6572250" cy="706438"/>
          </a:xfrm>
        </p:spPr>
        <p:txBody>
          <a:bodyPr/>
          <a:lstStyle/>
          <a:p>
            <a:r>
              <a:rPr lang="tr-TR" altLang="tr-TR" sz="2000" b="1" kern="1200" dirty="0" smtClean="0">
                <a:solidFill>
                  <a:srgbClr val="FFFFFF"/>
                </a:solidFill>
                <a:cs typeface="Arial" pitchFamily="34" charset="0"/>
              </a:rPr>
              <a:t>Yurtdışına Götürülen/Gönderilen Sigortalılar İçin Uygulanacak İşveren Hissesi Sigorta Primi Teşviki</a:t>
            </a:r>
            <a:endParaRPr lang="tr-TR" altLang="tr-TR" sz="2000" b="1" kern="1200" dirty="0">
              <a:solidFill>
                <a:srgbClr val="FFFFFF"/>
              </a:solidFill>
              <a:cs typeface="Arial" pitchFamily="34" charset="0"/>
            </a:endParaRPr>
          </a:p>
        </p:txBody>
      </p:sp>
      <p:sp>
        <p:nvSpPr>
          <p:cNvPr id="18434" name="2 Slayt Numarası Yer Tutucusu"/>
          <p:cNvSpPr>
            <a:spLocks noGrp="1"/>
          </p:cNvSpPr>
          <p:nvPr>
            <p:ph type="sldNum"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tr-TR" dirty="0" smtClean="0"/>
              <a:t>7</a:t>
            </a:r>
            <a:r>
              <a:rPr lang="tr-TR" dirty="0" smtClean="0"/>
              <a:t>/36</a:t>
            </a:r>
            <a:endParaRPr lang="tr-TR" dirty="0" smtClean="0"/>
          </a:p>
        </p:txBody>
      </p:sp>
      <p:sp>
        <p:nvSpPr>
          <p:cNvPr id="18435" name="3 Dikdörtgen"/>
          <p:cNvSpPr>
            <a:spLocks noChangeArrowheads="1"/>
          </p:cNvSpPr>
          <p:nvPr/>
        </p:nvSpPr>
        <p:spPr bwMode="auto">
          <a:xfrm>
            <a:off x="323850" y="1052513"/>
            <a:ext cx="8280400" cy="707886"/>
          </a:xfrm>
          <a:prstGeom prst="rect">
            <a:avLst/>
          </a:prstGeom>
          <a:noFill/>
          <a:ln w="9525">
            <a:noFill/>
            <a:miter lim="800000"/>
            <a:headEnd/>
            <a:tailEnd/>
          </a:ln>
        </p:spPr>
        <p:txBody>
          <a:bodyPr>
            <a:spAutoFit/>
          </a:bodyPr>
          <a:lstStyle/>
          <a:p>
            <a:pPr algn="just"/>
            <a:endParaRPr lang="tr-TR" sz="2000" dirty="0">
              <a:latin typeface="Verdana" pitchFamily="34" charset="0"/>
            </a:endParaRPr>
          </a:p>
          <a:p>
            <a:pPr algn="just"/>
            <a:endParaRPr lang="tr-TR" sz="2000" dirty="0">
              <a:latin typeface="Verdana" pitchFamily="34" charset="0"/>
            </a:endParaRPr>
          </a:p>
        </p:txBody>
      </p:sp>
      <p:sp>
        <p:nvSpPr>
          <p:cNvPr id="3" name="Dikdörtgen 2"/>
          <p:cNvSpPr/>
          <p:nvPr/>
        </p:nvSpPr>
        <p:spPr>
          <a:xfrm>
            <a:off x="215739" y="764704"/>
            <a:ext cx="8496622" cy="5749266"/>
          </a:xfrm>
          <a:prstGeom prst="rect">
            <a:avLst/>
          </a:prstGeom>
        </p:spPr>
        <p:txBody>
          <a:bodyPr wrap="square">
            <a:spAutoFit/>
          </a:bodyPr>
          <a:lstStyle/>
          <a:p>
            <a:pPr lvl="0" algn="just" fontAlgn="auto">
              <a:spcBef>
                <a:spcPts val="1200"/>
              </a:spcBef>
              <a:spcAft>
                <a:spcPts val="0"/>
              </a:spcAft>
              <a:buClr>
                <a:srgbClr val="0F6FC6"/>
              </a:buClr>
              <a:buSzPct val="95000"/>
              <a:defRPr/>
            </a:pPr>
            <a:r>
              <a:rPr lang="tr-TR" altLang="tr-TR" sz="2000" b="1" u="sng" dirty="0">
                <a:solidFill>
                  <a:srgbClr val="046CA6"/>
                </a:solidFill>
                <a:latin typeface="Calibri"/>
              </a:rPr>
              <a:t>KAPSAMDA OLANLAR</a:t>
            </a:r>
          </a:p>
          <a:p>
            <a:pPr lvl="0" algn="just" fontAlgn="auto">
              <a:spcBef>
                <a:spcPts val="1200"/>
              </a:spcBef>
              <a:spcAft>
                <a:spcPts val="0"/>
              </a:spcAft>
              <a:buClr>
                <a:srgbClr val="0F6FC6"/>
              </a:buClr>
              <a:buSzPct val="95000"/>
              <a:defRPr/>
            </a:pPr>
            <a:r>
              <a:rPr lang="tr-TR" altLang="tr-TR" sz="1600" b="1" dirty="0">
                <a:solidFill>
                  <a:srgbClr val="046CA6"/>
                </a:solidFill>
                <a:latin typeface="Calibri"/>
              </a:rPr>
              <a:t>Özel sektör işyeri işverenlerince;</a:t>
            </a:r>
          </a:p>
          <a:p>
            <a:pPr marL="342900" lvl="0" indent="-342900" algn="just" fontAlgn="auto">
              <a:spcAft>
                <a:spcPts val="0"/>
              </a:spcAft>
              <a:buSzPct val="95000"/>
              <a:buFont typeface="Wingdings" pitchFamily="2" charset="2"/>
              <a:buChar char="v"/>
              <a:defRPr/>
            </a:pPr>
            <a:r>
              <a:rPr lang="tr-TR" altLang="tr-TR" sz="1600" dirty="0">
                <a:solidFill>
                  <a:srgbClr val="046CA6"/>
                </a:solidFill>
                <a:latin typeface="Calibri"/>
              </a:rPr>
              <a:t> 5510 sayılı Kanunun </a:t>
            </a:r>
            <a:r>
              <a:rPr lang="tr-TR" altLang="tr-TR" sz="1600" b="1" dirty="0">
                <a:solidFill>
                  <a:srgbClr val="046CA6"/>
                </a:solidFill>
                <a:latin typeface="Calibri"/>
              </a:rPr>
              <a:t>5 inci maddesinin birinci fıkrasının (g) bendi </a:t>
            </a:r>
            <a:r>
              <a:rPr lang="tr-TR" altLang="tr-TR" sz="1600" dirty="0">
                <a:solidFill>
                  <a:srgbClr val="046CA6"/>
                </a:solidFill>
                <a:latin typeface="Calibri"/>
              </a:rPr>
              <a:t>kapsamında sosyal güvenlik sözleşmesi imzalanmamış ülkelere götürülen Türk işçilerinden,</a:t>
            </a:r>
          </a:p>
          <a:p>
            <a:pPr marL="342900" lvl="0" indent="-342900" algn="just" fontAlgn="auto">
              <a:spcAft>
                <a:spcPts val="0"/>
              </a:spcAft>
              <a:buSzPct val="95000"/>
              <a:buFont typeface="Wingdings" pitchFamily="2" charset="2"/>
              <a:buChar char="v"/>
              <a:defRPr/>
            </a:pPr>
            <a:r>
              <a:rPr lang="tr-TR" altLang="tr-TR" sz="1600" b="1" dirty="0">
                <a:solidFill>
                  <a:srgbClr val="046CA6"/>
                </a:solidFill>
                <a:latin typeface="Calibri"/>
              </a:rPr>
              <a:t>Sosyal güvenlik sözleşmesi imzalanmamış </a:t>
            </a:r>
            <a:r>
              <a:rPr lang="tr-TR" altLang="tr-TR" sz="1600" dirty="0">
                <a:solidFill>
                  <a:srgbClr val="046CA6"/>
                </a:solidFill>
                <a:latin typeface="Calibri"/>
              </a:rPr>
              <a:t>ülkeler ile sosyal güvenlik sözleşmesi imzalanmış ülkelere 5510 sayılı Kanunun 10 uncu maddesi kapsamında </a:t>
            </a:r>
            <a:r>
              <a:rPr lang="tr-TR" altLang="tr-TR" sz="1600" b="1" dirty="0">
                <a:solidFill>
                  <a:srgbClr val="046CA6"/>
                </a:solidFill>
                <a:latin typeface="Calibri"/>
              </a:rPr>
              <a:t>geçici görevle </a:t>
            </a:r>
            <a:r>
              <a:rPr lang="tr-TR" altLang="tr-TR" sz="1600" dirty="0">
                <a:solidFill>
                  <a:srgbClr val="046CA6"/>
                </a:solidFill>
                <a:latin typeface="Calibri"/>
              </a:rPr>
              <a:t>gönderilen sigortalıların Türkiye’deki sigortalılık statüsüne göre ödenecek sigorta primlerinde sigorta kolları bakımından genel sağlık sigortası primlerinin bulunması halinde, bahse konu işçilerden,</a:t>
            </a:r>
          </a:p>
          <a:p>
            <a:pPr marL="342900" lvl="0" indent="-342900" algn="just" fontAlgn="auto">
              <a:spcAft>
                <a:spcPts val="0"/>
              </a:spcAft>
              <a:buClr>
                <a:srgbClr val="046CA6"/>
              </a:buClr>
              <a:buSzPct val="95000"/>
              <a:buFont typeface="Wingdings" pitchFamily="2" charset="2"/>
              <a:buChar char="v"/>
              <a:defRPr/>
            </a:pPr>
            <a:r>
              <a:rPr lang="tr-TR" altLang="tr-TR" sz="1600" b="1" dirty="0">
                <a:solidFill>
                  <a:srgbClr val="046CA6"/>
                </a:solidFill>
                <a:latin typeface="Calibri"/>
              </a:rPr>
              <a:t>Almanya ile yapılan “İstisna Akdi” </a:t>
            </a:r>
            <a:r>
              <a:rPr lang="tr-TR" altLang="tr-TR" sz="1600" dirty="0">
                <a:solidFill>
                  <a:srgbClr val="046CA6"/>
                </a:solidFill>
                <a:latin typeface="Calibri"/>
              </a:rPr>
              <a:t>sözleşmesi çerçevesinde Almanya’ya çalıştırılmak üzere götürülen Türk işçilerinden,   </a:t>
            </a:r>
            <a:r>
              <a:rPr lang="tr-TR" altLang="tr-TR" sz="1600" dirty="0" smtClean="0">
                <a:solidFill>
                  <a:srgbClr val="046CA6"/>
                </a:solidFill>
                <a:latin typeface="Calibri"/>
              </a:rPr>
              <a:t>        </a:t>
            </a:r>
            <a:endParaRPr lang="tr-TR" altLang="tr-TR" sz="1600" dirty="0">
              <a:solidFill>
                <a:srgbClr val="046CA6"/>
              </a:solidFill>
              <a:latin typeface="Calibri"/>
            </a:endParaRPr>
          </a:p>
          <a:p>
            <a:pPr lvl="0" algn="just" fontAlgn="auto">
              <a:spcAft>
                <a:spcPts val="0"/>
              </a:spcAft>
              <a:defRPr/>
            </a:pPr>
            <a:r>
              <a:rPr lang="tr-TR" altLang="tr-TR" sz="1600" dirty="0">
                <a:solidFill>
                  <a:srgbClr val="046CA6"/>
                </a:solidFill>
                <a:latin typeface="Calibri"/>
              </a:rPr>
              <a:t>     </a:t>
            </a:r>
            <a:r>
              <a:rPr lang="tr-TR" altLang="tr-TR" sz="1600" b="1" dirty="0" smtClean="0">
                <a:solidFill>
                  <a:srgbClr val="046CA6"/>
                </a:solidFill>
                <a:latin typeface="Calibri"/>
              </a:rPr>
              <a:t>dolayı</a:t>
            </a:r>
            <a:r>
              <a:rPr lang="tr-TR" altLang="tr-TR" sz="1600" b="1" dirty="0">
                <a:solidFill>
                  <a:srgbClr val="046CA6"/>
                </a:solidFill>
                <a:latin typeface="Calibri"/>
              </a:rPr>
              <a:t>, genel sağlık sigortası primlerinde beş puanlık prim indiriminden yararlanılacaktır</a:t>
            </a:r>
            <a:r>
              <a:rPr lang="tr-TR" altLang="tr-TR" sz="1600" b="1" dirty="0" smtClean="0">
                <a:solidFill>
                  <a:srgbClr val="046CA6"/>
                </a:solidFill>
                <a:latin typeface="Calibri"/>
              </a:rPr>
              <a:t>.</a:t>
            </a:r>
          </a:p>
          <a:p>
            <a:pPr lvl="0" algn="just" fontAlgn="auto">
              <a:spcBef>
                <a:spcPts val="1200"/>
              </a:spcBef>
              <a:spcAft>
                <a:spcPts val="0"/>
              </a:spcAft>
              <a:buClr>
                <a:srgbClr val="0F6FC6"/>
              </a:buClr>
              <a:buSzPct val="95000"/>
              <a:defRPr/>
            </a:pPr>
            <a:r>
              <a:rPr lang="tr-TR" sz="2000" b="1" u="sng" dirty="0">
                <a:solidFill>
                  <a:srgbClr val="046CA6"/>
                </a:solidFill>
                <a:latin typeface="Calibri"/>
              </a:rPr>
              <a:t>KAPSAM DIŞI OLANLAR</a:t>
            </a:r>
          </a:p>
          <a:p>
            <a:pPr marL="342900" lvl="0" indent="-342900" algn="just" fontAlgn="auto">
              <a:spcBef>
                <a:spcPts val="1200"/>
              </a:spcBef>
              <a:spcAft>
                <a:spcPts val="0"/>
              </a:spcAft>
              <a:buClr>
                <a:srgbClr val="046CA6"/>
              </a:buClr>
              <a:buSzPct val="95000"/>
              <a:buFont typeface="Wingdings" pitchFamily="2" charset="2"/>
              <a:buChar char="v"/>
              <a:defRPr/>
            </a:pPr>
            <a:r>
              <a:rPr lang="tr-TR" sz="1600" b="1" dirty="0">
                <a:solidFill>
                  <a:srgbClr val="046CA6"/>
                </a:solidFill>
                <a:latin typeface="Calibri"/>
              </a:rPr>
              <a:t>Resmi sektör </a:t>
            </a:r>
            <a:r>
              <a:rPr lang="tr-TR" sz="1600" dirty="0">
                <a:solidFill>
                  <a:srgbClr val="046CA6"/>
                </a:solidFill>
                <a:latin typeface="Calibri"/>
              </a:rPr>
              <a:t>işyerlerinde (5335 sayılı Kanun 30. madde ikinci fıkra kapsamındaki işyerleri),</a:t>
            </a:r>
          </a:p>
          <a:p>
            <a:pPr marL="342900" lvl="0" indent="-342900" algn="just" fontAlgn="auto">
              <a:spcBef>
                <a:spcPts val="0"/>
              </a:spcBef>
              <a:spcAft>
                <a:spcPts val="0"/>
              </a:spcAft>
              <a:buClr>
                <a:srgbClr val="046CA6"/>
              </a:buClr>
              <a:buSzPct val="95000"/>
              <a:buFont typeface="Wingdings" pitchFamily="2" charset="2"/>
              <a:buChar char="v"/>
              <a:defRPr/>
            </a:pPr>
            <a:r>
              <a:rPr lang="tr-TR" sz="1600" dirty="0">
                <a:solidFill>
                  <a:srgbClr val="046CA6"/>
                </a:solidFill>
                <a:latin typeface="Calibri"/>
              </a:rPr>
              <a:t> </a:t>
            </a:r>
            <a:r>
              <a:rPr lang="tr-TR" sz="1600" b="1" dirty="0">
                <a:solidFill>
                  <a:srgbClr val="046CA6"/>
                </a:solidFill>
                <a:latin typeface="Calibri"/>
              </a:rPr>
              <a:t>2886 sayılı Devlet İhale Kanunu </a:t>
            </a:r>
            <a:r>
              <a:rPr lang="tr-TR" sz="1600" dirty="0">
                <a:solidFill>
                  <a:srgbClr val="046CA6"/>
                </a:solidFill>
                <a:latin typeface="Calibri"/>
              </a:rPr>
              <a:t>ile </a:t>
            </a:r>
            <a:r>
              <a:rPr lang="tr-TR" sz="1600" b="1" dirty="0">
                <a:solidFill>
                  <a:srgbClr val="046CA6"/>
                </a:solidFill>
                <a:latin typeface="Calibri"/>
              </a:rPr>
              <a:t>4734 sayılı Kamu İhale Kanunu </a:t>
            </a:r>
            <a:r>
              <a:rPr lang="tr-TR" sz="1600" dirty="0">
                <a:solidFill>
                  <a:srgbClr val="046CA6"/>
                </a:solidFill>
                <a:latin typeface="Calibri"/>
              </a:rPr>
              <a:t>kapsamındaki alım ve yapım işlerinde, </a:t>
            </a:r>
            <a:r>
              <a:rPr lang="tr-TR" sz="1600" b="1" dirty="0">
                <a:solidFill>
                  <a:srgbClr val="046CA6"/>
                </a:solidFill>
                <a:latin typeface="Calibri"/>
              </a:rPr>
              <a:t>4734 sayılı Kanundan istisna </a:t>
            </a:r>
            <a:r>
              <a:rPr lang="tr-TR" sz="1600" dirty="0">
                <a:solidFill>
                  <a:srgbClr val="046CA6"/>
                </a:solidFill>
                <a:latin typeface="Calibri"/>
              </a:rPr>
              <a:t>olan alım ve yapım işlerinde,</a:t>
            </a:r>
          </a:p>
          <a:p>
            <a:pPr lvl="0" algn="just" fontAlgn="auto">
              <a:spcBef>
                <a:spcPts val="0"/>
              </a:spcBef>
              <a:spcAft>
                <a:spcPts val="0"/>
              </a:spcAft>
              <a:buClr>
                <a:srgbClr val="046CA6"/>
              </a:buClr>
              <a:buSzPct val="95000"/>
              <a:defRPr/>
            </a:pPr>
            <a:r>
              <a:rPr lang="tr-TR" sz="1600" dirty="0">
                <a:solidFill>
                  <a:srgbClr val="046CA6"/>
                </a:solidFill>
                <a:latin typeface="Calibri"/>
              </a:rPr>
              <a:t>        çalıştırılan sigortalılardan dolayı, </a:t>
            </a:r>
          </a:p>
          <a:p>
            <a:pPr lvl="0" algn="just" fontAlgn="auto">
              <a:spcBef>
                <a:spcPts val="0"/>
              </a:spcBef>
              <a:spcAft>
                <a:spcPts val="0"/>
              </a:spcAft>
              <a:buClr>
                <a:srgbClr val="046CA6"/>
              </a:buClr>
              <a:buSzPct val="95000"/>
              <a:defRPr/>
            </a:pPr>
            <a:endParaRPr lang="tr-TR" sz="1600" dirty="0">
              <a:solidFill>
                <a:srgbClr val="046CA6"/>
              </a:solidFill>
              <a:latin typeface="Calibri"/>
            </a:endParaRPr>
          </a:p>
          <a:p>
            <a:pPr marL="342900" lvl="0" indent="-342900" algn="just" fontAlgn="auto">
              <a:lnSpc>
                <a:spcPct val="90000"/>
              </a:lnSpc>
              <a:spcAft>
                <a:spcPts val="0"/>
              </a:spcAft>
              <a:buClr>
                <a:srgbClr val="046CA6"/>
              </a:buClr>
              <a:buSzPct val="95000"/>
              <a:buFont typeface="Wingdings" pitchFamily="2" charset="2"/>
              <a:buChar char="v"/>
              <a:tabLst>
                <a:tab pos="4848225" algn="l"/>
              </a:tabLst>
              <a:defRPr/>
            </a:pPr>
            <a:r>
              <a:rPr lang="tr-TR" altLang="tr-TR" sz="1600" dirty="0">
                <a:solidFill>
                  <a:srgbClr val="046CA6"/>
                </a:solidFill>
                <a:latin typeface="Calibri"/>
              </a:rPr>
              <a:t>Türkiye - Libya Sosyal Güvenlik Sözleşmesi ve İdari Anlaşması gereğince Libya’da Türk müteahhitleri yanında çalışan Türk işçileri hakkında genel sağlık sigortası primi hariç diğer sigorta kolları uygulandığından, </a:t>
            </a:r>
            <a:r>
              <a:rPr lang="tr-TR" altLang="tr-TR" sz="1600" b="1" dirty="0">
                <a:solidFill>
                  <a:srgbClr val="046CA6"/>
                </a:solidFill>
                <a:latin typeface="Calibri"/>
              </a:rPr>
              <a:t>Libya’ya çalıştırılmak üzere götürülen Türk işçilerinden </a:t>
            </a:r>
            <a:r>
              <a:rPr lang="tr-TR" altLang="tr-TR" sz="1600" dirty="0">
                <a:solidFill>
                  <a:srgbClr val="046CA6"/>
                </a:solidFill>
                <a:latin typeface="Calibri"/>
              </a:rPr>
              <a:t>dolayı,</a:t>
            </a:r>
          </a:p>
          <a:p>
            <a:pPr lvl="0" algn="just" fontAlgn="auto">
              <a:lnSpc>
                <a:spcPct val="90000"/>
              </a:lnSpc>
              <a:spcAft>
                <a:spcPts val="0"/>
              </a:spcAft>
              <a:buClr>
                <a:srgbClr val="000000"/>
              </a:buClr>
              <a:buSzPct val="95000"/>
              <a:tabLst>
                <a:tab pos="4848225" algn="l"/>
              </a:tabLst>
              <a:defRPr/>
            </a:pPr>
            <a:r>
              <a:rPr lang="tr-TR" altLang="tr-TR" sz="1600" dirty="0">
                <a:solidFill>
                  <a:srgbClr val="046CA6"/>
                </a:solidFill>
                <a:latin typeface="Calibri"/>
              </a:rPr>
              <a:t>       </a:t>
            </a:r>
            <a:r>
              <a:rPr lang="tr-TR" altLang="tr-TR" sz="1600" b="1" dirty="0">
                <a:solidFill>
                  <a:srgbClr val="046CA6"/>
                </a:solidFill>
                <a:latin typeface="Calibri"/>
              </a:rPr>
              <a:t>genel sağlık sigortası primlerinde 5 puanlık indirimden yararlanılamamaktadır</a:t>
            </a:r>
            <a:r>
              <a:rPr lang="tr-TR" altLang="tr-TR" sz="1600" b="1" dirty="0" smtClean="0">
                <a:solidFill>
                  <a:srgbClr val="046CA6"/>
                </a:solidFill>
                <a:latin typeface="Calibri"/>
              </a:rPr>
              <a:t>.</a:t>
            </a:r>
            <a:endParaRPr lang="tr-TR" altLang="tr-TR" sz="1600" b="1" dirty="0">
              <a:solidFill>
                <a:srgbClr val="046CA6"/>
              </a:solidFill>
              <a:latin typeface="Calibri"/>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1691680" y="116632"/>
            <a:ext cx="7452320" cy="648072"/>
          </a:xfrm>
        </p:spPr>
        <p:txBody>
          <a:bodyPr/>
          <a:lstStyle/>
          <a:p>
            <a:pPr algn="just" eaLnBrk="1" hangingPunct="1"/>
            <a:r>
              <a:rPr lang="tr-TR" altLang="tr-TR" sz="2000" b="1" kern="1200" dirty="0" smtClean="0">
                <a:solidFill>
                  <a:srgbClr val="FFFFFF"/>
                </a:solidFill>
                <a:cs typeface="Arial" pitchFamily="34" charset="0"/>
              </a:rPr>
              <a:t>	Yurtdışına Götürülen/Gönderilen Sigortalılar İçin 	Uygulanacak İşveren Hissesi Sigorta Primi Teşviki</a:t>
            </a:r>
            <a:endParaRPr lang="tr-TR" altLang="tr-TR" sz="1600" b="1" dirty="0">
              <a:cs typeface="Arial" charset="0"/>
            </a:endParaRPr>
          </a:p>
        </p:txBody>
      </p:sp>
      <p:sp>
        <p:nvSpPr>
          <p:cNvPr id="19458" name="Slayt Numarası Yer Tutucusu 1"/>
          <p:cNvSpPr>
            <a:spLocks noGrp="1"/>
          </p:cNvSpPr>
          <p:nvPr>
            <p:ph type="sldNum"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tr-TR" dirty="0" smtClean="0"/>
              <a:t>8</a:t>
            </a:r>
            <a:r>
              <a:rPr lang="tr-TR" dirty="0" smtClean="0"/>
              <a:t>/36</a:t>
            </a:r>
            <a:endParaRPr lang="tr-TR" dirty="0" smtClean="0"/>
          </a:p>
        </p:txBody>
      </p:sp>
      <p:sp>
        <p:nvSpPr>
          <p:cNvPr id="19459" name="İçerik Yer Tutucusu 2"/>
          <p:cNvSpPr>
            <a:spLocks noGrp="1"/>
          </p:cNvSpPr>
          <p:nvPr>
            <p:ph idx="4294967295"/>
          </p:nvPr>
        </p:nvSpPr>
        <p:spPr bwMode="auto">
          <a:xfrm>
            <a:off x="179512" y="980728"/>
            <a:ext cx="8568952" cy="5544616"/>
          </a:xfrm>
          <a:prstGeom prst="rect">
            <a:avLst/>
          </a:prstGeom>
          <a:ln>
            <a:miter lim="800000"/>
            <a:headEnd/>
            <a:tailEnd/>
          </a:ln>
        </p:spPr>
        <p:txBody>
          <a:bodyPr/>
          <a:lstStyle/>
          <a:p>
            <a:pPr marL="0" lvl="0" indent="0" algn="just" eaLnBrk="1" fontAlgn="auto" hangingPunct="1">
              <a:lnSpc>
                <a:spcPct val="90000"/>
              </a:lnSpc>
              <a:spcBef>
                <a:spcPts val="600"/>
              </a:spcBef>
              <a:spcAft>
                <a:spcPts val="600"/>
              </a:spcAft>
              <a:buClrTx/>
              <a:buNone/>
              <a:tabLst>
                <a:tab pos="4848225" algn="l"/>
              </a:tabLst>
            </a:pPr>
            <a:r>
              <a:rPr lang="tr-TR" altLang="tr-TR" sz="2000" kern="1200" dirty="0">
                <a:solidFill>
                  <a:srgbClr val="046CA6"/>
                </a:solidFill>
                <a:latin typeface="Calibri"/>
                <a:cs typeface="Arial" pitchFamily="34" charset="0"/>
              </a:rPr>
              <a:t> Sigorta primi teşvikinden yararlanılabilmesi için;</a:t>
            </a:r>
          </a:p>
          <a:p>
            <a:pPr lvl="0" algn="just" eaLnBrk="1" fontAlgn="auto" hangingPunct="1">
              <a:spcBef>
                <a:spcPts val="600"/>
              </a:spcBef>
              <a:spcAft>
                <a:spcPts val="600"/>
              </a:spcAft>
              <a:buClrTx/>
              <a:buFont typeface="Wingdings" pitchFamily="2" charset="2"/>
              <a:buChar char="v"/>
              <a:tabLst>
                <a:tab pos="4848225" algn="l"/>
              </a:tabLst>
            </a:pPr>
            <a:r>
              <a:rPr lang="tr-TR" altLang="tr-TR" sz="1800" b="0" kern="1200" dirty="0">
                <a:solidFill>
                  <a:srgbClr val="046CA6"/>
                </a:solidFill>
                <a:latin typeface="Calibri"/>
                <a:cs typeface="Arial" pitchFamily="34" charset="0"/>
              </a:rPr>
              <a:t>Aylık prim ve hizmet belgelerinin 06486 kanun numarası seçilmek suretiyle düzenlenerek </a:t>
            </a:r>
            <a:r>
              <a:rPr lang="tr-TR" altLang="tr-TR" sz="1800" kern="1200" dirty="0">
                <a:solidFill>
                  <a:srgbClr val="046CA6"/>
                </a:solidFill>
                <a:latin typeface="Calibri"/>
                <a:cs typeface="Arial" pitchFamily="34" charset="0"/>
              </a:rPr>
              <a:t>yasal süresi içinde Kuruma verilmesi,</a:t>
            </a:r>
          </a:p>
          <a:p>
            <a:pPr lvl="0" algn="just" eaLnBrk="1" fontAlgn="auto" hangingPunct="1">
              <a:spcBef>
                <a:spcPts val="600"/>
              </a:spcBef>
              <a:spcAft>
                <a:spcPts val="600"/>
              </a:spcAft>
              <a:buClrTx/>
              <a:buFont typeface="Wingdings" pitchFamily="2" charset="2"/>
              <a:buChar char="v"/>
              <a:tabLst>
                <a:tab pos="4848225" algn="l"/>
              </a:tabLst>
            </a:pPr>
            <a:r>
              <a:rPr lang="tr-TR" altLang="tr-TR" sz="1800" b="0" kern="1200" dirty="0">
                <a:solidFill>
                  <a:srgbClr val="046CA6"/>
                </a:solidFill>
                <a:latin typeface="Calibri"/>
                <a:cs typeface="Arial" pitchFamily="34" charset="0"/>
              </a:rPr>
              <a:t>Sigorta primi tutarlarının Hazinece karşılanmayan kısmının </a:t>
            </a:r>
            <a:r>
              <a:rPr lang="tr-TR" altLang="tr-TR" sz="1800" kern="1200" dirty="0">
                <a:solidFill>
                  <a:srgbClr val="046CA6"/>
                </a:solidFill>
                <a:latin typeface="Calibri"/>
                <a:cs typeface="Arial" pitchFamily="34" charset="0"/>
              </a:rPr>
              <a:t>yasal süresi içinde ödenmiş</a:t>
            </a:r>
            <a:r>
              <a:rPr lang="tr-TR" altLang="tr-TR" sz="1800" b="0" kern="1200" dirty="0">
                <a:solidFill>
                  <a:srgbClr val="046CA6"/>
                </a:solidFill>
                <a:latin typeface="Calibri"/>
                <a:cs typeface="Arial" pitchFamily="34" charset="0"/>
              </a:rPr>
              <a:t> olması,</a:t>
            </a:r>
          </a:p>
          <a:p>
            <a:pPr lvl="0" algn="just" eaLnBrk="1" fontAlgn="auto" hangingPunct="1">
              <a:spcBef>
                <a:spcPts val="0"/>
              </a:spcBef>
              <a:spcAft>
                <a:spcPts val="0"/>
              </a:spcAft>
              <a:buClrTx/>
              <a:buFont typeface="Wingdings" pitchFamily="2" charset="2"/>
              <a:buChar char="v"/>
            </a:pPr>
            <a:r>
              <a:rPr lang="tr-TR" altLang="tr-TR" sz="1800" b="0" kern="1200" dirty="0">
                <a:solidFill>
                  <a:srgbClr val="046CA6"/>
                </a:solidFill>
                <a:latin typeface="Calibri"/>
                <a:cs typeface="Arial" pitchFamily="34" charset="0"/>
              </a:rPr>
              <a:t>Kuruma sigorta primi, işsizlik sigortası primi, idari para cezası ve bunlara ilişkin gecikme cezası ve gecikme zammı borçlarının bulunmaması ya da bu borçların çeşitli kanunlar gereğince yapılandırılmış veya 6183 sayılı Kanunun 48 inci maddesine istinaden </a:t>
            </a:r>
            <a:r>
              <a:rPr lang="tr-TR" altLang="tr-TR" sz="1800" kern="1200" dirty="0">
                <a:solidFill>
                  <a:srgbClr val="046CA6"/>
                </a:solidFill>
                <a:latin typeface="Calibri"/>
                <a:cs typeface="Arial" pitchFamily="34" charset="0"/>
              </a:rPr>
              <a:t>tecil ve taksitlendirilmiş </a:t>
            </a:r>
            <a:r>
              <a:rPr lang="tr-TR" altLang="tr-TR" sz="1800" b="0" kern="1200" dirty="0">
                <a:solidFill>
                  <a:srgbClr val="046CA6"/>
                </a:solidFill>
                <a:latin typeface="Calibri"/>
                <a:cs typeface="Arial" pitchFamily="34" charset="0"/>
              </a:rPr>
              <a:t>olması,</a:t>
            </a:r>
          </a:p>
          <a:p>
            <a:pPr marL="0" lvl="0" indent="0" algn="just" eaLnBrk="1" fontAlgn="auto" hangingPunct="1">
              <a:spcBef>
                <a:spcPts val="0"/>
              </a:spcBef>
              <a:spcAft>
                <a:spcPts val="0"/>
              </a:spcAft>
              <a:buClrTx/>
              <a:buNone/>
            </a:pPr>
            <a:endParaRPr lang="tr-TR" altLang="tr-TR" sz="1800" b="0" kern="1200" dirty="0">
              <a:solidFill>
                <a:srgbClr val="046CA6"/>
              </a:solidFill>
              <a:latin typeface="Calibri"/>
              <a:cs typeface="Arial" pitchFamily="34" charset="0"/>
            </a:endParaRPr>
          </a:p>
          <a:p>
            <a:pPr lvl="0" algn="just" eaLnBrk="1" fontAlgn="auto" hangingPunct="1">
              <a:spcBef>
                <a:spcPts val="0"/>
              </a:spcBef>
              <a:spcAft>
                <a:spcPts val="0"/>
              </a:spcAft>
              <a:buClrTx/>
              <a:buFont typeface="Wingdings" pitchFamily="2" charset="2"/>
              <a:buChar char="v"/>
            </a:pPr>
            <a:r>
              <a:rPr lang="tr-TR" altLang="tr-TR" sz="1800" b="0" kern="1200" dirty="0">
                <a:solidFill>
                  <a:srgbClr val="046CA6"/>
                </a:solidFill>
                <a:latin typeface="Calibri"/>
                <a:cs typeface="Arial" pitchFamily="34" charset="0"/>
              </a:rPr>
              <a:t>Çalıştırdığı kişileri </a:t>
            </a:r>
            <a:r>
              <a:rPr lang="tr-TR" altLang="tr-TR" sz="1800" kern="1200" dirty="0">
                <a:solidFill>
                  <a:srgbClr val="046CA6"/>
                </a:solidFill>
                <a:latin typeface="Calibri"/>
                <a:cs typeface="Arial" pitchFamily="34" charset="0"/>
              </a:rPr>
              <a:t>sigortalı olarak bildirmediğine </a:t>
            </a:r>
            <a:r>
              <a:rPr lang="tr-TR" altLang="tr-TR" sz="1800" b="0" kern="1200" dirty="0">
                <a:solidFill>
                  <a:srgbClr val="046CA6"/>
                </a:solidFill>
                <a:latin typeface="Calibri"/>
                <a:cs typeface="Arial" pitchFamily="34" charset="0"/>
              </a:rPr>
              <a:t>veya bildirilen sigortalıları </a:t>
            </a:r>
            <a:r>
              <a:rPr lang="tr-TR" altLang="tr-TR" sz="1800" kern="1200" dirty="0">
                <a:solidFill>
                  <a:srgbClr val="046CA6"/>
                </a:solidFill>
                <a:latin typeface="Calibri"/>
                <a:cs typeface="Arial" pitchFamily="34" charset="0"/>
              </a:rPr>
              <a:t>fiilen çalıştırmadığına</a:t>
            </a:r>
            <a:r>
              <a:rPr lang="tr-TR" altLang="tr-TR" sz="1800" b="0" kern="1200" dirty="0">
                <a:solidFill>
                  <a:srgbClr val="046CA6"/>
                </a:solidFill>
                <a:latin typeface="Calibri"/>
                <a:cs typeface="Arial" pitchFamily="34" charset="0"/>
              </a:rPr>
              <a:t> yönelik tespitin olmaması, </a:t>
            </a:r>
          </a:p>
          <a:p>
            <a:pPr marL="0" lvl="0" indent="0" algn="just" eaLnBrk="1" fontAlgn="auto" hangingPunct="1">
              <a:spcBef>
                <a:spcPts val="0"/>
              </a:spcBef>
              <a:spcAft>
                <a:spcPts val="0"/>
              </a:spcAft>
              <a:buClrTx/>
              <a:buNone/>
            </a:pPr>
            <a:r>
              <a:rPr lang="tr-TR" altLang="tr-TR" sz="1800" b="0" kern="1200" dirty="0">
                <a:solidFill>
                  <a:srgbClr val="046CA6"/>
                </a:solidFill>
                <a:latin typeface="Calibri"/>
                <a:cs typeface="Arial" pitchFamily="34" charset="0"/>
              </a:rPr>
              <a:t>                </a:t>
            </a:r>
          </a:p>
          <a:p>
            <a:pPr marL="0" lvl="0" indent="0" algn="just" eaLnBrk="1" fontAlgn="auto" hangingPunct="1">
              <a:spcBef>
                <a:spcPts val="0"/>
              </a:spcBef>
              <a:spcAft>
                <a:spcPts val="0"/>
              </a:spcAft>
              <a:buClrTx/>
              <a:buNone/>
            </a:pPr>
            <a:r>
              <a:rPr lang="tr-TR" altLang="tr-TR" sz="1800" b="0" kern="1200" dirty="0">
                <a:solidFill>
                  <a:srgbClr val="046CA6"/>
                </a:solidFill>
                <a:latin typeface="Calibri"/>
                <a:cs typeface="Arial" pitchFamily="34" charset="0"/>
              </a:rPr>
              <a:t>      gerekmektedir.</a:t>
            </a:r>
            <a:endParaRPr lang="tr-TR" sz="16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GK_1">
  <a:themeElements>
    <a:clrScheme name="Default Design 1">
      <a:dk1>
        <a:srgbClr val="046CA6"/>
      </a:dk1>
      <a:lt1>
        <a:srgbClr val="FFFFFF"/>
      </a:lt1>
      <a:dk2>
        <a:srgbClr val="000000"/>
      </a:dk2>
      <a:lt2>
        <a:srgbClr val="DDDDDD"/>
      </a:lt2>
      <a:accent1>
        <a:srgbClr val="8AC8DE"/>
      </a:accent1>
      <a:accent2>
        <a:srgbClr val="99669B"/>
      </a:accent2>
      <a:accent3>
        <a:srgbClr val="FFFFFF"/>
      </a:accent3>
      <a:accent4>
        <a:srgbClr val="035B8D"/>
      </a:accent4>
      <a:accent5>
        <a:srgbClr val="C4E0EC"/>
      </a:accent5>
      <a:accent6>
        <a:srgbClr val="8A5C8C"/>
      </a:accent6>
      <a:hlink>
        <a:srgbClr val="DDB523"/>
      </a:hlink>
      <a:folHlink>
        <a:srgbClr val="969696"/>
      </a:folHlink>
    </a:clrScheme>
    <a:fontScheme name="Default Design">
      <a:majorFont>
        <a:latin typeface="Verdana"/>
        <a:ea typeface=""/>
        <a:cs typeface=""/>
      </a:majorFont>
      <a:minorFont>
        <a:latin typeface="Verdan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46CA6"/>
        </a:dk1>
        <a:lt1>
          <a:srgbClr val="FFFFFF"/>
        </a:lt1>
        <a:dk2>
          <a:srgbClr val="000000"/>
        </a:dk2>
        <a:lt2>
          <a:srgbClr val="DDDDDD"/>
        </a:lt2>
        <a:accent1>
          <a:srgbClr val="8AC8DE"/>
        </a:accent1>
        <a:accent2>
          <a:srgbClr val="99669B"/>
        </a:accent2>
        <a:accent3>
          <a:srgbClr val="FFFFFF"/>
        </a:accent3>
        <a:accent4>
          <a:srgbClr val="035B8D"/>
        </a:accent4>
        <a:accent5>
          <a:srgbClr val="C4E0EC"/>
        </a:accent5>
        <a:accent6>
          <a:srgbClr val="8A5C8C"/>
        </a:accent6>
        <a:hlink>
          <a:srgbClr val="DDB523"/>
        </a:hlink>
        <a:folHlink>
          <a:srgbClr val="969696"/>
        </a:folHlink>
      </a:clrScheme>
      <a:clrMap bg1="lt1" tx1="dk1" bg2="lt2" tx2="dk2" accent1="accent1" accent2="accent2" accent3="accent3" accent4="accent4" accent5="accent5" accent6="accent6" hlink="hlink" folHlink="folHlink"/>
    </a:extraClrScheme>
    <a:extraClrScheme>
      <a:clrScheme name="Default Design 2">
        <a:dk1>
          <a:srgbClr val="336699"/>
        </a:dk1>
        <a:lt1>
          <a:srgbClr val="FFFFFF"/>
        </a:lt1>
        <a:dk2>
          <a:srgbClr val="000000"/>
        </a:dk2>
        <a:lt2>
          <a:srgbClr val="DDDDDD"/>
        </a:lt2>
        <a:accent1>
          <a:srgbClr val="BEC779"/>
        </a:accent1>
        <a:accent2>
          <a:srgbClr val="C78DD7"/>
        </a:accent2>
        <a:accent3>
          <a:srgbClr val="FFFFFF"/>
        </a:accent3>
        <a:accent4>
          <a:srgbClr val="2A5682"/>
        </a:accent4>
        <a:accent5>
          <a:srgbClr val="DBE0BE"/>
        </a:accent5>
        <a:accent6>
          <a:srgbClr val="B47FC3"/>
        </a:accent6>
        <a:hlink>
          <a:srgbClr val="3197BB"/>
        </a:hlink>
        <a:folHlink>
          <a:srgbClr val="878FA5"/>
        </a:folHlink>
      </a:clrScheme>
      <a:clrMap bg1="lt1" tx1="dk1" bg2="lt2" tx2="dk2" accent1="accent1" accent2="accent2" accent3="accent3" accent4="accent4" accent5="accent5" accent6="accent6" hlink="hlink" folHlink="folHlink"/>
    </a:extraClrScheme>
    <a:extraClrScheme>
      <a:clrScheme name="Default Design 3">
        <a:dk1>
          <a:srgbClr val="336699"/>
        </a:dk1>
        <a:lt1>
          <a:srgbClr val="FFFFFF"/>
        </a:lt1>
        <a:dk2>
          <a:srgbClr val="000000"/>
        </a:dk2>
        <a:lt2>
          <a:srgbClr val="DDDDDD"/>
        </a:lt2>
        <a:accent1>
          <a:srgbClr val="E8B558"/>
        </a:accent1>
        <a:accent2>
          <a:srgbClr val="C78DD7"/>
        </a:accent2>
        <a:accent3>
          <a:srgbClr val="FFFFFF"/>
        </a:accent3>
        <a:accent4>
          <a:srgbClr val="2A5682"/>
        </a:accent4>
        <a:accent5>
          <a:srgbClr val="F2D7B4"/>
        </a:accent5>
        <a:accent6>
          <a:srgbClr val="B47FC3"/>
        </a:accent6>
        <a:hlink>
          <a:srgbClr val="3197BB"/>
        </a:hlink>
        <a:folHlink>
          <a:srgbClr val="878FA5"/>
        </a:folHlink>
      </a:clrScheme>
      <a:clrMap bg1="lt1" tx1="dk1" bg2="lt2" tx2="dk2" accent1="accent1" accent2="accent2" accent3="accent3" accent4="accent4" accent5="accent5" accent6="accent6" hlink="hlink" folHlink="folHlink"/>
    </a:extraClrScheme>
    <a:extraClrScheme>
      <a:clrScheme name="Default Design 4">
        <a:dk1>
          <a:srgbClr val="336699"/>
        </a:dk1>
        <a:lt1>
          <a:srgbClr val="FFFFFF"/>
        </a:lt1>
        <a:dk2>
          <a:srgbClr val="000000"/>
        </a:dk2>
        <a:lt2>
          <a:srgbClr val="F7F4D5"/>
        </a:lt2>
        <a:accent1>
          <a:srgbClr val="79B4C7"/>
        </a:accent1>
        <a:accent2>
          <a:srgbClr val="C78DD7"/>
        </a:accent2>
        <a:accent3>
          <a:srgbClr val="FFFFFF"/>
        </a:accent3>
        <a:accent4>
          <a:srgbClr val="2A5682"/>
        </a:accent4>
        <a:accent5>
          <a:srgbClr val="BED6E0"/>
        </a:accent5>
        <a:accent6>
          <a:srgbClr val="B47FC3"/>
        </a:accent6>
        <a:hlink>
          <a:srgbClr val="E79633"/>
        </a:hlink>
        <a:folHlink>
          <a:srgbClr val="878FA5"/>
        </a:folHlink>
      </a:clrScheme>
      <a:clrMap bg1="lt1" tx1="dk1" bg2="lt2" tx2="dk2" accent1="accent1" accent2="accent2" accent3="accent3" accent4="accent4" accent5="accent5" accent6="accent6" hlink="hlink" folHlink="folHlink"/>
    </a:extraClrScheme>
    <a:extraClrScheme>
      <a:clrScheme name="Default Design 5">
        <a:dk1>
          <a:srgbClr val="666699"/>
        </a:dk1>
        <a:lt1>
          <a:srgbClr val="FFFFFF"/>
        </a:lt1>
        <a:dk2>
          <a:srgbClr val="000000"/>
        </a:dk2>
        <a:lt2>
          <a:srgbClr val="F7F4D5"/>
        </a:lt2>
        <a:accent1>
          <a:srgbClr val="A2B5CA"/>
        </a:accent1>
        <a:accent2>
          <a:srgbClr val="CF934B"/>
        </a:accent2>
        <a:accent3>
          <a:srgbClr val="FFFFFF"/>
        </a:accent3>
        <a:accent4>
          <a:srgbClr val="565682"/>
        </a:accent4>
        <a:accent5>
          <a:srgbClr val="CED7E1"/>
        </a:accent5>
        <a:accent6>
          <a:srgbClr val="BB8543"/>
        </a:accent6>
        <a:hlink>
          <a:srgbClr val="3B8FB1"/>
        </a:hlink>
        <a:folHlink>
          <a:srgbClr val="878FA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5673</TotalTime>
  <Words>3222</Words>
  <Application>Microsoft Office PowerPoint</Application>
  <PresentationFormat>Ekran Gösterisi (4:3)</PresentationFormat>
  <Paragraphs>596</Paragraphs>
  <Slides>37</Slides>
  <Notes>1</Notes>
  <HiddenSlides>0</HiddenSlides>
  <MMClips>0</MMClips>
  <ScaleCrop>false</ScaleCrop>
  <HeadingPairs>
    <vt:vector size="4" baseType="variant">
      <vt:variant>
        <vt:lpstr>Tema</vt:lpstr>
      </vt:variant>
      <vt:variant>
        <vt:i4>1</vt:i4>
      </vt:variant>
      <vt:variant>
        <vt:lpstr>Slayt Başlıkları</vt:lpstr>
      </vt:variant>
      <vt:variant>
        <vt:i4>37</vt:i4>
      </vt:variant>
    </vt:vector>
  </HeadingPairs>
  <TitlesOfParts>
    <vt:vector size="38" baseType="lpstr">
      <vt:lpstr>SGK_1</vt:lpstr>
      <vt:lpstr>GAZİANTEP SOSYAL GÜVENLİK İL MÜDÜRLÜĞÜ</vt:lpstr>
      <vt:lpstr>Sunum Planı</vt:lpstr>
      <vt:lpstr>Sunum Planı </vt:lpstr>
      <vt:lpstr>Malullük, Yaşlılık Ve Ölüm Sigortası İşveren Hissesinden 5 Puanlık İndirim </vt:lpstr>
      <vt:lpstr>Malullük, Yaşlılık Ve Ölüm Sigortası İşveren Hissesinden 5 Puanlık İndirim </vt:lpstr>
      <vt:lpstr>Malullük, Yaşlılık Ve Ölüm Sigortası İşveren Hissesinden 5 Puanlık İndirim</vt:lpstr>
      <vt:lpstr> YURTDIŞINA GÖTÜRÜLEN/GÖNDERİLEN SİGORTALILAR İÇİN UYGULANACAK İŞVEREN HİSSESİ SİGORTA PRİMİ TEŞVİKİ </vt:lpstr>
      <vt:lpstr>Yurtdışına Götürülen/Gönderilen Sigortalılar İçin Uygulanacak İşveren Hissesi Sigorta Primi Teşviki</vt:lpstr>
      <vt:lpstr> Yurtdışına Götürülen/Gönderilen Sigortalılar İçin  Uygulanacak İşveren Hissesi Sigorta Primi Teşviki</vt:lpstr>
      <vt:lpstr>Yatırımlarda Devlet Yardımları Hakkında Kararlar Uyarınca Uygulanan Teşvik</vt:lpstr>
      <vt:lpstr>Yatırımlarda Devlet Yardımları Hakkında Kararlar Uyarınca Uygulanan Teşvik</vt:lpstr>
      <vt:lpstr>Yatırımlarda Devlet Yardımları Hakkında Kararlar Uyarınca Uygulanan Teşvik</vt:lpstr>
      <vt:lpstr> 2009/1 Sayılı Yatırım Teşviki Tebliği Kapsamında Teşvikten Yararlanılacak İller Ve Süreleri</vt:lpstr>
      <vt:lpstr> 2012/1 Sayılı Yatırım Teşvik Tebliği Kapsamında Teşvikten Yararlanılacak İller Ve Süreleri</vt:lpstr>
      <vt:lpstr> Yatırımlarda Devlet Yardımları Hakkında Kararlar Uyarınca Uygulanan Teşvik </vt:lpstr>
      <vt:lpstr>Yatırımlarda Devlet Yardımları Hakkında Kararlar Uyarınca Uygulanan Teşvik</vt:lpstr>
      <vt:lpstr> Genç Ve Kadın İstihdamı İle Mesleki Belgesi Olan Sigortalı İstihdamı Halinde Uygulanan Teşvik  </vt:lpstr>
      <vt:lpstr>Genç Ve Kadın İstihdamı İle Mesleki Belgesi Olan Sigortalı İstihdamı Halinde Uygulanan Teşvik </vt:lpstr>
      <vt:lpstr>Genç Ve Kadın İstihdamı İle Mesleki Belgesi Olan Sigortalı İstihdamı Halinde Uygulanan Teşvik</vt:lpstr>
      <vt:lpstr>Engelli Sigortalı İstihdamında İşveren Hissesi Sigorta Prim Desteği</vt:lpstr>
      <vt:lpstr>Engelli Sigortalı İstihdamında İşveren Hissesi Sigorta Prim Desteği</vt:lpstr>
      <vt:lpstr>Engelli Sigortalı İstihdamında İşveren Hissesi Sigorta Prim Desteği</vt:lpstr>
      <vt:lpstr>Araştırma Ve Geliştirme  Faaliyetlerinde Sigorta Prim Teşviki</vt:lpstr>
      <vt:lpstr>Araştırma Ve Geliştirme  Faaliyetlerinde Sigorta Prim Teşviki</vt:lpstr>
      <vt:lpstr>Araştırma Ve Geliştirme  Faaliyetlerinde Sigorta Prim Teşviki</vt:lpstr>
      <vt:lpstr>Araştırma Ve Geliştirme  Faaliyetlerinde Sigorta Prim Teşviki</vt:lpstr>
      <vt:lpstr>İşsizlik Ödeneği Alanları İşe Alan İşverenlere Uygulanan Teşvik</vt:lpstr>
      <vt:lpstr>İşsizlik Ödeneği Alanları İşe Alan İşverenlere Uygulanan Teşvik</vt:lpstr>
      <vt:lpstr>İşsizlik Ödeneği Alanları İşe Alan İşverenlere Uygulanan Teşvik</vt:lpstr>
      <vt:lpstr>Kültür Yatırımları Ve Girişimlerine Sigorta Prim Teşviki</vt:lpstr>
      <vt:lpstr>Kültür Yatırımları Ve Girişimlerine Sigorta Prim Teşviki</vt:lpstr>
      <vt:lpstr>Uygulama Aşamasındaki 4447 Sayılı İşsizlik Sigortası Kanununda Yapılan Bazı Değişiklikler   </vt:lpstr>
      <vt:lpstr>İş Sağlığı ve Güvenliğinde İşsizlik Sigortası İşveren Prim Teşviki</vt:lpstr>
      <vt:lpstr> İş Sağlığı ve Güvenliğinde İşsizlik Sigortası İşveren Prim Teşviki </vt:lpstr>
      <vt:lpstr> İşbaşı Eğitim Programları Teşvikleri </vt:lpstr>
      <vt:lpstr> İşbaşı Eğitim Programları Teşvikleri</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ihtilafliprimler</dc:creator>
  <cp:lastModifiedBy>mustafa</cp:lastModifiedBy>
  <cp:revision>604</cp:revision>
  <dcterms:created xsi:type="dcterms:W3CDTF">2014-08-04T12:29:31Z</dcterms:created>
  <dcterms:modified xsi:type="dcterms:W3CDTF">2015-10-05T18:34:04Z</dcterms:modified>
</cp:coreProperties>
</file>